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9" r:id="rId3"/>
    <p:sldMasterId id="2147483707" r:id="rId4"/>
  </p:sldMasterIdLst>
  <p:notesMasterIdLst>
    <p:notesMasterId r:id="rId49"/>
  </p:notesMasterIdLst>
  <p:handoutMasterIdLst>
    <p:handoutMasterId r:id="rId50"/>
  </p:handoutMasterIdLst>
  <p:sldIdLst>
    <p:sldId id="313" r:id="rId5"/>
    <p:sldId id="257" r:id="rId6"/>
    <p:sldId id="268" r:id="rId7"/>
    <p:sldId id="258" r:id="rId8"/>
    <p:sldId id="299" r:id="rId9"/>
    <p:sldId id="300" r:id="rId10"/>
    <p:sldId id="402" r:id="rId11"/>
    <p:sldId id="259" r:id="rId12"/>
    <p:sldId id="403" r:id="rId13"/>
    <p:sldId id="260" r:id="rId14"/>
    <p:sldId id="404" r:id="rId15"/>
    <p:sldId id="301" r:id="rId16"/>
    <p:sldId id="270" r:id="rId17"/>
    <p:sldId id="269" r:id="rId18"/>
    <p:sldId id="318" r:id="rId19"/>
    <p:sldId id="303" r:id="rId20"/>
    <p:sldId id="409" r:id="rId21"/>
    <p:sldId id="272" r:id="rId22"/>
    <p:sldId id="411" r:id="rId23"/>
    <p:sldId id="412" r:id="rId24"/>
    <p:sldId id="414" r:id="rId25"/>
    <p:sldId id="273" r:id="rId26"/>
    <p:sldId id="320" r:id="rId27"/>
    <p:sldId id="321" r:id="rId28"/>
    <p:sldId id="405" r:id="rId29"/>
    <p:sldId id="407" r:id="rId30"/>
    <p:sldId id="327" r:id="rId31"/>
    <p:sldId id="328" r:id="rId32"/>
    <p:sldId id="362" r:id="rId33"/>
    <p:sldId id="331" r:id="rId34"/>
    <p:sldId id="332" r:id="rId35"/>
    <p:sldId id="333" r:id="rId36"/>
    <p:sldId id="334" r:id="rId37"/>
    <p:sldId id="399" r:id="rId38"/>
    <p:sldId id="400" r:id="rId39"/>
    <p:sldId id="401" r:id="rId40"/>
    <p:sldId id="353" r:id="rId41"/>
    <p:sldId id="354" r:id="rId42"/>
    <p:sldId id="360" r:id="rId43"/>
    <p:sldId id="338" r:id="rId44"/>
    <p:sldId id="365" r:id="rId45"/>
    <p:sldId id="339" r:id="rId46"/>
    <p:sldId id="340" r:id="rId47"/>
    <p:sldId id="416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6699FF"/>
    <a:srgbClr val="CC3300"/>
    <a:srgbClr val="0000CC"/>
    <a:srgbClr val="FF9900"/>
    <a:srgbClr val="FFFF00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8" autoAdjust="0"/>
    <p:restoredTop sz="94406" autoAdjust="0"/>
  </p:normalViewPr>
  <p:slideViewPr>
    <p:cSldViewPr>
      <p:cViewPr varScale="1">
        <p:scale>
          <a:sx n="67" d="100"/>
          <a:sy n="67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246A881D-0669-4EA0-BCA3-4333E39C1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6A56E60A-661F-4364-825D-1E8C1D309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2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E60A-661F-4364-825D-1E8C1D3091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E60A-661F-4364-825D-1E8C1D3091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E60A-661F-4364-825D-1E8C1D3091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E60A-661F-4364-825D-1E8C1D30918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E60A-661F-4364-825D-1E8C1D30918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95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95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746EBD-3D13-4EBA-AE21-900ECB053599}" type="datetime1">
              <a:rPr lang="en-US" smtClean="0"/>
              <a:t>4/6/2016</a:t>
            </a:fld>
            <a:endParaRPr lang="en-US"/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095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362E90-C713-41A9-B697-AF007A3D7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5F117-9A2C-454C-B5E9-80139E830420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A8A090-C363-48D5-89AB-2F3C8D1DA1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D560-E4C9-48E4-B2ED-CC28308E0BB4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EA88D-17C7-48AA-82E5-4E1E71DE30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1D702821-F26B-4A6C-9380-A35D61E882D8}" type="datetime1">
              <a:rPr lang="en-US" smtClean="0"/>
              <a:t>4/6/2016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71427959-C2FE-4C6B-8914-1AF5445595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F269E76A-3629-40CB-8CAC-BF60E832716A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1605A7ED-3B81-4514-8B91-EB15696162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0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EEFF8B74-1FA4-45AD-A124-CA085FA4F9AC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B88B5846-230B-4929-AB87-AB82847100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0D36A44D-F366-43F3-9574-6BED0C67D7BE}" type="datetime1">
              <a:rPr lang="en-US" smtClean="0"/>
              <a:t>4/6/2016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53087E39-FB40-4256-9CB0-83583556BE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3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182DE-64FF-4A50-9F5A-22FFF577E3EC}" type="datetime1">
              <a:rPr lang="en-US" smtClean="0"/>
              <a:t>4/6/2016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3CA8C-1117-449B-AC01-36054E9836A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4004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E477F-5761-45EE-B3B7-015757A39C02}" type="datetime1">
              <a:rPr lang="en-US" smtClean="0"/>
              <a:t>4/6/2016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28319-AEA6-4621-9EB4-86DAE8BAB4A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6286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3F206-6A12-4B0A-BF40-755638D46A00}" type="datetime1">
              <a:rPr lang="en-US" smtClean="0"/>
              <a:t>4/6/2016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37027-3FCA-4EB6-986F-A9EED0E6B77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376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5E39-147D-47EC-91BE-677C0CA418A2}" type="datetime1">
              <a:rPr lang="en-US" smtClean="0"/>
              <a:t>4/6/2016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32A9B-B756-4DDF-94DD-5304B1B173A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502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C9CB-1F85-4822-93C7-A3394A6BC54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85FF2-10F4-4E2A-B5AA-DA9CEBAE1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9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5EEA0-8F8D-4E22-BD3C-17E9FB710374}" type="datetime1">
              <a:rPr lang="en-US" smtClean="0"/>
              <a:t>4/6/2016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6D2F6-2833-49D1-8C04-44B6534BACB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774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3419-DC37-4317-8865-01869FB72D70}" type="datetime1">
              <a:rPr lang="en-US" smtClean="0"/>
              <a:t>4/6/2016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46148-5B99-4FC1-BF30-9C923033593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5235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02FC4-9B70-4E22-A5D7-AAAA5000B588}" type="datetime1">
              <a:rPr lang="en-US" smtClean="0"/>
              <a:t>4/6/2016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ABF7-42CC-4422-B08E-9CCE14A5D1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17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BB03B-EF97-44F6-992B-CC8129F6A23A}" type="datetime1">
              <a:rPr lang="en-US" smtClean="0"/>
              <a:t>4/6/2016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0DDB-E1C1-4F2D-9EC4-5C48D7D08A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7755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433AD-7A08-4BBA-BCE4-DCB3A09129A2}" type="datetime1">
              <a:rPr lang="en-US" smtClean="0"/>
              <a:t>4/6/2016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0DEF-9E20-48F4-9FBE-A3384B05CE7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62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4AAA7-0CCA-4E3D-9D79-46B75F8B99BB}" type="datetime1">
              <a:rPr lang="en-US" smtClean="0"/>
              <a:t>4/6/2016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AA593-311B-4F1D-970D-36E387785BC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0513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8A029-807C-454C-AF4C-32EE6D160649}" type="datetime1">
              <a:rPr lang="en-US" smtClean="0"/>
              <a:t>4/6/2016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2243-2602-4ED5-97CF-F48C24051D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1783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A33A0-6377-4C28-A8EF-0D7BDE1E1B62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477D-053C-4A53-905A-B4E821C188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64545-F841-4A5E-A9E6-A4B5E643A5DE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2FAA1-AD59-4689-9C76-C22E74D762B9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2939-0325-40A0-98AD-3FD4C4763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3FDC0-DA8C-4FF3-AD84-62FDA4C14D48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4293B6-57E9-40BF-AE9A-CE777DB877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6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DEF0E-04C4-45C4-B1AB-1CBBD2E511AC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3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F96DB-24A0-41B8-9F04-FD30DE83905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55949-2FEA-4C36-A603-ED96C9284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0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6CCEA-3C65-4D1A-B0BF-D44B7C36866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0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36C2F-14E4-4075-AC2A-8A17D10BF8BC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2D2C4-BB6F-403E-AA8B-4BB338E60B3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6B25-F5C7-4423-A163-B31087D52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2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C326A-4CB2-4775-B1F5-2FE4670652A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27583-32F1-4265-BF92-19B1F88F36BD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D5A5B-BEB9-441E-8410-C59AC1005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60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A79EA-6547-406F-9A75-65D9A28BAB3D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7968-307D-43CB-8DEF-01BF35692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2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235B2485-F77E-41F2-BDB7-79D6660B9FB2}" type="datetime1">
              <a:rPr lang="en-US" smtClean="0"/>
              <a:t>4/6/2016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71427959-C2FE-4C6B-8914-1AF5445595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8CF3AF8D-57FD-4E4E-8C4A-4144BE51D462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1605A7ED-3B81-4514-8B91-EB15696162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C9435-216B-4B78-BF55-96A9167A91A5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7F89D1-FD54-473E-BA81-432C0AB9D2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4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fld id="{18E185B6-CC52-4C63-B46E-2AA25E8E29B5}" type="datetime1">
              <a:rPr lang="en-US" smtClean="0"/>
              <a:t>4/6/2016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53087E39-FB40-4256-9CB0-83583556BE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5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B57525-6EBE-46A1-A0CB-3AC77826245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99477D-053C-4A53-905A-B4E821C188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92257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43086-4B56-43AB-9F28-B71250BF78C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EEA16E-BB7D-496A-906D-7D7EE3431394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D62939-0325-40A0-98AD-3FD4C4763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70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D86A2-4A84-4473-8A9B-AE38801B8BB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4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19F8C-919F-45AD-8FB9-D7944B1D182C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55949-2FEA-4C36-A603-ED96C9284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2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47DC2-83D2-4394-A20E-8C640AD12B9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0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D519C0-86A2-4ECD-AC62-A4A58AC33983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0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039A7E-8217-4030-A0A5-6057B58792F9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DE6B25-F5C7-4423-A163-B31087D52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766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A798F2-69AD-4B85-A3C2-2E2952B583B0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27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57292-1849-4A7E-93F3-CDD02CE4B175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6A56A-D463-4D0A-969B-C2AF105D8A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5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95578-7092-41C6-A19F-700FC747CE89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D5A5B-BEB9-441E-8410-C59AC1005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8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D012A-8F6F-4CE2-8ABD-AD0DCD2062A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7968-307D-43CB-8DEF-01BF35692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DECB3-A8CA-4C44-BD49-2DC8BE837DE7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89D984-9405-4FA9-BE2C-4611775137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F112A-A57D-411E-84AC-AA9956DA4DFC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C484F4-7270-4FFB-8371-D60C14D1A9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6EC57-2C19-417C-9450-1F2F9E62BD62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D5B139-1A3A-4145-AF9E-C0A803114D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5C77D-C63B-4465-B7D0-23238395B4ED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C7CE5-5761-4FBE-A94C-B1C4112B9F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0E9C5036-74F4-480A-B7C2-3F3DE20C70C2}" type="datetime1">
              <a:rPr lang="en-US" smtClean="0"/>
              <a:t>4/6/2016</a:t>
            </a:fld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162019C6-4213-45B8-ACF9-D55B01EBACC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85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85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fld id="{56704362-9779-4EA2-85E0-D7CC81B88D9D}" type="datetime1">
              <a:rPr lang="en-US" smtClean="0"/>
              <a:t>4/6/2016</a:t>
            </a:fld>
            <a:endParaRPr lang="id-ID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r>
              <a:rPr lang="id-ID" smtClean="0"/>
              <a:t>IMUH. ARIEF LATAR, Ir,MSc</a:t>
            </a:r>
            <a:endParaRPr lang="id-ID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C6CC2BD8-5C69-4766-9EB6-730ECC194FE6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eaLnBrk="1" hangingPunct="1">
              <a:defRPr/>
            </a:pPr>
            <a:fld id="{B56C0560-2678-4CD1-8202-3BEFDE3D2D27}" type="slidenum">
              <a:rPr lang="en-US" b="0" smtClean="0"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eaLnBrk="1" hangingPunct="1">
              <a:defRPr/>
            </a:pPr>
            <a:r>
              <a:rPr lang="en-US" b="0" smtClean="0">
                <a:solidFill>
                  <a:srgbClr val="EEECE1"/>
                </a:solidFill>
                <a:latin typeface="Arial" charset="0"/>
                <a:cs typeface="Arial" charset="0"/>
              </a:rPr>
              <a:t>IMUH. ARIEF LATAR, Ir,MSc</a:t>
            </a:r>
            <a:endParaRPr lang="en-US" b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hangingPunct="1">
              <a:defRPr/>
            </a:pPr>
            <a:fld id="{03C682BD-0BCF-4041-9B19-F8F71A9A38D4}" type="datetime1">
              <a:rPr lang="en-US" b="0" smtClean="0">
                <a:solidFill>
                  <a:srgbClr val="EEECE1"/>
                </a:solidFill>
                <a:latin typeface="Arial" charset="0"/>
                <a:cs typeface="Arial" charset="0"/>
              </a:rPr>
              <a:t>4/6/2016</a:t>
            </a:fld>
            <a:endParaRPr lang="en-US" b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04" r:id="rId12"/>
    <p:sldLayoutId id="2147483705" r:id="rId13"/>
    <p:sldLayoutId id="2147483706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6588D8C-A056-4028-800A-D0E5CE98A4C4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62019C6-4213-45B8-ACF9-D55B01EBA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68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993899"/>
            <a:ext cx="4876800" cy="1406525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7200" dirty="0">
                <a:latin typeface="Arial Rounded MT Bold" panose="020F0704030504030204" pitchFamily="34" charset="0"/>
              </a:rPr>
              <a:t>FLUIDA</a:t>
            </a:r>
            <a:endParaRPr lang="id-ID" sz="7200" dirty="0">
              <a:latin typeface="Arial Rounded MT Bold" panose="020F07040305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6800" y="3657599"/>
            <a:ext cx="6858000" cy="129540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Pertemuan</a:t>
            </a:r>
            <a:r>
              <a:rPr lang="en-US" sz="4000" dirty="0" smtClean="0">
                <a:solidFill>
                  <a:schemeClr val="tx1"/>
                </a:solidFill>
              </a:rPr>
              <a:t> ke-06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UNIVERSITAS ESA UNGGUL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85800" y="1736725"/>
            <a:ext cx="6553200" cy="192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id-ID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294C4-E07E-4D0E-9AC6-0FE365809AF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477D-053C-4A53-905A-B4E821C188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F4AE-B29B-47D9-A94A-EE6CE7AB82A7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IMUH. ARIEF LATAR, </a:t>
            </a:r>
            <a:r>
              <a:rPr lang="en-US" dirty="0" err="1" smtClean="0"/>
              <a:t>Ir,MSc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7ED-3B81-4514-8B91-EB15696162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233" name="Rectangle 1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381000"/>
            <a:ext cx="5969690" cy="1012664"/>
          </a:xfrm>
        </p:spPr>
        <p:txBody>
          <a:bodyPr/>
          <a:lstStyle/>
          <a:p>
            <a:r>
              <a:rPr lang="en-US" dirty="0"/>
              <a:t>Massa </a:t>
            </a:r>
            <a:r>
              <a:rPr lang="en-US" dirty="0" err="1"/>
              <a:t>jenis</a:t>
            </a:r>
            <a:r>
              <a:rPr lang="en-US" dirty="0"/>
              <a:t> (</a:t>
            </a:r>
            <a:r>
              <a:rPr lang="en-US" dirty="0" err="1"/>
              <a:t>lanjut</a:t>
            </a:r>
            <a:r>
              <a:rPr lang="en-US" dirty="0"/>
              <a:t>……)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</a:pPr>
            <a:endParaRPr lang="en-US" sz="2800" dirty="0"/>
          </a:p>
        </p:txBody>
      </p:sp>
      <p:graphicFrame>
        <p:nvGraphicFramePr>
          <p:cNvPr id="9261" name="Object 4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27958316"/>
              </p:ext>
            </p:extLst>
          </p:nvPr>
        </p:nvGraphicFramePr>
        <p:xfrm>
          <a:off x="2662903" y="2928937"/>
          <a:ext cx="16446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4" imgW="444307" imgH="393529" progId="Equation.3">
                  <p:embed/>
                </p:oleObj>
              </mc:Choice>
              <mc:Fallback>
                <p:oleObj name="Equation" r:id="rId4" imgW="444307" imgH="393529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903" y="2928937"/>
                        <a:ext cx="1644650" cy="1457325"/>
                      </a:xfrm>
                      <a:prstGeom prst="rect">
                        <a:avLst/>
                      </a:prstGeom>
                      <a:solidFill>
                        <a:srgbClr val="66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14106" y="1568449"/>
            <a:ext cx="7386894" cy="10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en-US" sz="2800" b="0" dirty="0" err="1">
                <a:effectLst/>
              </a:rPr>
              <a:t>Suatu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sifat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penting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dari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zat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adalah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rasio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massa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terhadap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volumenya</a:t>
            </a:r>
            <a:r>
              <a:rPr lang="en-US" sz="2800" b="0" dirty="0">
                <a:effectLst/>
              </a:rPr>
              <a:t> yang </a:t>
            </a:r>
            <a:r>
              <a:rPr lang="en-US" sz="2800" b="0" dirty="0" err="1">
                <a:effectLst/>
              </a:rPr>
              <a:t>dinamakan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massa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jenis</a:t>
            </a:r>
            <a:endParaRPr lang="en-US" sz="2800" b="0" dirty="0">
              <a:effectLst/>
            </a:endParaRPr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/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904875" y="4724398"/>
            <a:ext cx="6477000" cy="192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Char char="r"/>
            </a:pPr>
            <a:r>
              <a:rPr lang="en-US" b="0" dirty="0">
                <a:effectLst/>
                <a:sym typeface="Symbol" panose="05050102010706020507" pitchFamily="18" charset="2"/>
              </a:rPr>
              <a:t>= </a:t>
            </a:r>
            <a:r>
              <a:rPr lang="en-US" sz="2000" b="0" dirty="0" err="1">
                <a:effectLst/>
                <a:sym typeface="Symbol" panose="05050102010706020507" pitchFamily="18" charset="2"/>
              </a:rPr>
              <a:t>Densitas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 / </a:t>
            </a:r>
            <a:r>
              <a:rPr lang="en-US" sz="2000" b="0" dirty="0" err="1">
                <a:effectLst/>
                <a:sym typeface="Symbol" panose="05050102010706020507" pitchFamily="18" charset="2"/>
              </a:rPr>
              <a:t>massa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 </a:t>
            </a:r>
            <a:r>
              <a:rPr lang="en-US" sz="2000" b="0" dirty="0" err="1">
                <a:effectLst/>
                <a:sym typeface="Symbol" panose="05050102010706020507" pitchFamily="18" charset="2"/>
              </a:rPr>
              <a:t>jenis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 (Kg/m</a:t>
            </a:r>
            <a:r>
              <a:rPr lang="en-US" sz="2000" b="0" baseline="30000" dirty="0">
                <a:effectLst/>
                <a:sym typeface="Symbol" panose="05050102010706020507" pitchFamily="18" charset="2"/>
              </a:rPr>
              <a:t>3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)</a:t>
            </a:r>
            <a:endParaRPr lang="en-US" b="0" dirty="0">
              <a:effectLst/>
              <a:sym typeface="Symbol" panose="05050102010706020507" pitchFamily="18" charset="2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b="0" dirty="0">
                <a:effectLst/>
                <a:sym typeface="Symbol" panose="05050102010706020507" pitchFamily="18" charset="2"/>
              </a:rPr>
              <a:t>m = 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Massa </a:t>
            </a:r>
            <a:r>
              <a:rPr lang="en-US" sz="2000" b="0" dirty="0" err="1">
                <a:effectLst/>
                <a:sym typeface="Symbol" panose="05050102010706020507" pitchFamily="18" charset="2"/>
              </a:rPr>
              <a:t>benda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 (Kg)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b="0" dirty="0">
                <a:effectLst/>
                <a:sym typeface="Symbol" panose="05050102010706020507" pitchFamily="18" charset="2"/>
              </a:rPr>
              <a:t>V = 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Volume </a:t>
            </a:r>
            <a:r>
              <a:rPr lang="en-US" sz="2000" b="0" dirty="0" err="1">
                <a:effectLst/>
                <a:sym typeface="Symbol" panose="05050102010706020507" pitchFamily="18" charset="2"/>
              </a:rPr>
              <a:t>benda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 (m</a:t>
            </a:r>
            <a:r>
              <a:rPr lang="en-US" sz="2000" b="0" baseline="30000" dirty="0">
                <a:effectLst/>
                <a:sym typeface="Symbol" panose="05050102010706020507" pitchFamily="18" charset="2"/>
              </a:rPr>
              <a:t>3</a:t>
            </a:r>
            <a:r>
              <a:rPr lang="en-US" sz="2000" b="0" dirty="0">
                <a:effectLst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039100" cy="533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578E0-BAF7-4621-B4FD-0ADC7E0447D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3079" y="1447800"/>
            <a:ext cx="8021782" cy="1981200"/>
          </a:xfrm>
        </p:spPr>
        <p:txBody>
          <a:bodyPr/>
          <a:lstStyle/>
          <a:p>
            <a:pPr marL="900113" indent="-785813">
              <a:buFont typeface="Wingdings" panose="05000000000000000000" pitchFamily="2" charset="2"/>
              <a:buChar char="v"/>
            </a:pP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dunia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satuan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densitas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sering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dinyatakan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gr/cc (specific gravity / SG)</a:t>
            </a:r>
          </a:p>
          <a:p>
            <a:pPr marL="900113" indent="-785813">
              <a:buFont typeface="Wingdings" panose="05000000000000000000" pitchFamily="2" charset="2"/>
              <a:buChar char="v"/>
            </a:pPr>
            <a:r>
              <a:rPr lang="en-US" dirty="0">
                <a:effectLst/>
              </a:rPr>
              <a:t>1 gr/cc = 1000 kg/m3</a:t>
            </a:r>
          </a:p>
          <a:p>
            <a:pPr marL="900113" indent="-785813">
              <a:buFont typeface="Wingdings" panose="05000000000000000000" pitchFamily="2" charset="2"/>
              <a:buChar char="v"/>
            </a:pPr>
            <a:r>
              <a:rPr lang="en-US" dirty="0">
                <a:effectLst/>
              </a:rPr>
              <a:t>Air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suhu</a:t>
            </a:r>
            <a:r>
              <a:rPr lang="en-US" dirty="0">
                <a:effectLst/>
              </a:rPr>
              <a:t> 4 </a:t>
            </a:r>
            <a:r>
              <a:rPr lang="en-US" baseline="30000" dirty="0" err="1">
                <a:effectLst/>
              </a:rPr>
              <a:t>o</a:t>
            </a:r>
            <a:r>
              <a:rPr lang="en-US" dirty="0" err="1">
                <a:effectLst/>
              </a:rPr>
              <a:t>C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densitas</a:t>
            </a:r>
            <a:r>
              <a:rPr lang="en-US" dirty="0">
                <a:effectLst/>
              </a:rPr>
              <a:t> 1 SG</a:t>
            </a:r>
            <a:endParaRPr lang="id-ID" dirty="0"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B005A-1969-4FE0-9CBA-FA2EEDE224CF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790699"/>
            <a:ext cx="7391400" cy="2514600"/>
          </a:xfrm>
          <a:noFill/>
          <a:ln/>
        </p:spPr>
        <p:txBody>
          <a:bodyPr/>
          <a:lstStyle/>
          <a:p>
            <a:r>
              <a:rPr lang="en-US" b="1" dirty="0" err="1">
                <a:effectLst/>
              </a:rPr>
              <a:t>Contoh</a:t>
            </a:r>
            <a:endParaRPr lang="en-US" b="1" dirty="0">
              <a:effectLst/>
            </a:endParaRPr>
          </a:p>
          <a:p>
            <a:endParaRPr lang="en-US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dirty="0">
                <a:effectLst/>
              </a:rPr>
              <a:t>	</a:t>
            </a:r>
            <a:r>
              <a:rPr lang="en-US" dirty="0" err="1">
                <a:effectLst/>
              </a:rPr>
              <a:t>Beberapa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seberat</a:t>
            </a:r>
            <a:r>
              <a:rPr lang="en-US" dirty="0">
                <a:effectLst/>
              </a:rPr>
              <a:t> 1 kg </a:t>
            </a:r>
            <a:r>
              <a:rPr lang="en-US" dirty="0" err="1">
                <a:effectLst/>
              </a:rPr>
              <a:t>dimasukan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tabung</a:t>
            </a:r>
            <a:r>
              <a:rPr lang="en-US" dirty="0">
                <a:effectLst/>
              </a:rPr>
              <a:t> (diameter 0.5 m) yang </a:t>
            </a:r>
            <a:r>
              <a:rPr lang="en-US" dirty="0" err="1">
                <a:effectLst/>
              </a:rPr>
              <a:t>berisi</a:t>
            </a:r>
            <a:r>
              <a:rPr lang="en-US" dirty="0">
                <a:effectLst/>
              </a:rPr>
              <a:t> air </a:t>
            </a:r>
            <a:r>
              <a:rPr lang="en-US" dirty="0" err="1">
                <a:effectLst/>
              </a:rPr>
              <a:t>de</a:t>
            </a:r>
            <a:r>
              <a:rPr lang="en-US" b="1" dirty="0" err="1">
                <a:effectLst/>
              </a:rPr>
              <a:t>n</a:t>
            </a:r>
            <a:r>
              <a:rPr lang="en-US" dirty="0" err="1">
                <a:effectLst/>
              </a:rPr>
              <a:t>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ketinggian</a:t>
            </a:r>
            <a:r>
              <a:rPr lang="en-US" dirty="0">
                <a:effectLst/>
              </a:rPr>
              <a:t> 1 m </a:t>
            </a:r>
            <a:r>
              <a:rPr lang="en-US" dirty="0" err="1">
                <a:effectLst/>
              </a:rPr>
              <a:t>sehingga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permukaan</a:t>
            </a:r>
            <a:r>
              <a:rPr lang="en-US" dirty="0">
                <a:effectLst/>
              </a:rPr>
              <a:t> air </a:t>
            </a:r>
            <a:r>
              <a:rPr lang="en-US" dirty="0" err="1">
                <a:effectLst/>
              </a:rPr>
              <a:t>meningkat</a:t>
            </a:r>
            <a:r>
              <a:rPr lang="en-US" dirty="0">
                <a:effectLst/>
              </a:rPr>
              <a:t> 0.7 m. </a:t>
            </a:r>
            <a:r>
              <a:rPr lang="en-US" dirty="0" err="1">
                <a:effectLst/>
              </a:rPr>
              <a:t>Berapakah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ikan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tersebut</a:t>
            </a:r>
            <a:r>
              <a:rPr lang="en-US" dirty="0">
                <a:effectLst/>
              </a:rPr>
              <a:t>?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140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04A2D-6189-4A71-AFAC-033C85DD1ED0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7348" name="Text Box 4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7" y="3394710"/>
            <a:ext cx="7772400" cy="167386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Kenapa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ayam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lembek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itik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ditekan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runcingnya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terasa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tumpulnya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47800" y="416879"/>
            <a:ext cx="4191000" cy="792162"/>
          </a:xfrm>
        </p:spPr>
        <p:txBody>
          <a:bodyPr/>
          <a:lstStyle/>
          <a:p>
            <a:pPr algn="ctr"/>
            <a:r>
              <a:rPr lang="en-US" dirty="0" smtClean="0"/>
              <a:t>2.   TEKANAN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" y="1442720"/>
            <a:ext cx="7848600" cy="1571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sehari-hari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pisau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paku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Ujung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paku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runcing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pisau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tajam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tekanan yang lebih besar, sehingga lebih mudah menancap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1CC5C-A02E-489E-B3E5-62601DA416B5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TEKANAN </a:t>
            </a:r>
            <a:r>
              <a:rPr lang="en-US" sz="3200" dirty="0"/>
              <a:t>(</a:t>
            </a:r>
            <a:r>
              <a:rPr lang="en-US" sz="3200" dirty="0" err="1"/>
              <a:t>lanjutan</a:t>
            </a:r>
            <a:r>
              <a:rPr lang="en-US" sz="3200" dirty="0"/>
              <a:t>….)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8" y="6453386"/>
            <a:ext cx="2231741" cy="404614"/>
          </a:xfrm>
        </p:spPr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IMUH. ARIEF LATAR, Ir,MSc</a:t>
            </a:r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10565" y="2376487"/>
            <a:ext cx="2724150" cy="3395663"/>
            <a:chOff x="528" y="1749"/>
            <a:chExt cx="1716" cy="2139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76"/>
              <a:ext cx="1703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244" y="1749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29893"/>
              </p:ext>
            </p:extLst>
          </p:nvPr>
        </p:nvGraphicFramePr>
        <p:xfrm>
          <a:off x="4674180" y="457200"/>
          <a:ext cx="33543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1" name="Equation" r:id="rId4" imgW="1143000" imgH="393480" progId="Equation.3">
                  <p:embed/>
                </p:oleObj>
              </mc:Choice>
              <mc:Fallback>
                <p:oleObj name="Equation" r:id="rId4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180" y="457200"/>
                        <a:ext cx="33543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95800" y="16002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 dirty="0">
                <a:latin typeface="Times New Roman" panose="02020603050405020304" pitchFamily="18" charset="0"/>
              </a:rPr>
              <a:t>P = </a:t>
            </a:r>
            <a:r>
              <a:rPr lang="en-US" sz="2400" b="0" dirty="0" err="1">
                <a:latin typeface="Times New Roman" panose="02020603050405020304" pitchFamily="18" charset="0"/>
              </a:rPr>
              <a:t>Tekanan</a:t>
            </a:r>
            <a:r>
              <a:rPr lang="en-US" sz="2400" b="0" dirty="0">
                <a:latin typeface="Times New Roman" panose="02020603050405020304" pitchFamily="18" charset="0"/>
              </a:rPr>
              <a:t> (1 N/m</a:t>
            </a:r>
            <a:r>
              <a:rPr lang="en-US" sz="2400" b="0" baseline="30000" dirty="0">
                <a:latin typeface="Times New Roman" panose="02020603050405020304" pitchFamily="18" charset="0"/>
              </a:rPr>
              <a:t>2</a:t>
            </a:r>
            <a:r>
              <a:rPr lang="en-US" sz="2400" b="0" dirty="0">
                <a:latin typeface="Times New Roman" panose="02020603050405020304" pitchFamily="18" charset="0"/>
              </a:rPr>
              <a:t> = 1 Pa)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 dirty="0">
                <a:latin typeface="Times New Roman" panose="02020603050405020304" pitchFamily="18" charset="0"/>
              </a:rPr>
              <a:t>F = Gaya (N)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 dirty="0">
                <a:latin typeface="Times New Roman" panose="02020603050405020304" pitchFamily="18" charset="0"/>
              </a:rPr>
              <a:t>A = </a:t>
            </a:r>
            <a:r>
              <a:rPr lang="en-US" sz="2400" b="0" dirty="0" err="1">
                <a:latin typeface="Times New Roman" panose="02020603050405020304" pitchFamily="18" charset="0"/>
              </a:rPr>
              <a:t>Luas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penampang</a:t>
            </a:r>
            <a:r>
              <a:rPr lang="en-US" sz="2400" b="0" dirty="0">
                <a:latin typeface="Times New Roman" panose="02020603050405020304" pitchFamily="18" charset="0"/>
              </a:rPr>
              <a:t> (m</a:t>
            </a:r>
            <a:r>
              <a:rPr lang="en-US" sz="2400" b="0" baseline="30000" dirty="0">
                <a:latin typeface="Times New Roman" panose="02020603050405020304" pitchFamily="18" charset="0"/>
              </a:rPr>
              <a:t>2</a:t>
            </a:r>
            <a:r>
              <a:rPr lang="en-US" sz="2400" b="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4419600" y="4191000"/>
          <a:ext cx="37211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2" name="Equation" r:id="rId6" imgW="1879600" imgH="812800" progId="Equation.3">
                  <p:embed/>
                </p:oleObj>
              </mc:Choice>
              <mc:Fallback>
                <p:oleObj name="Equation" r:id="rId6" imgW="18796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91000"/>
                        <a:ext cx="3721100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B52FE-ED8C-4275-A03A-AB81D7EADDA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6235" y="173355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FF3300"/>
                </a:solidFill>
              </a:rPr>
              <a:t>Barometer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mercuri</a:t>
            </a:r>
            <a:r>
              <a:rPr lang="en-US" sz="2400" dirty="0"/>
              <a:t> / Hg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13.6 gr/cc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di </a:t>
            </a:r>
            <a:r>
              <a:rPr lang="en-US" sz="2400" dirty="0" err="1"/>
              <a:t>pantai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barometer </a:t>
            </a:r>
            <a:r>
              <a:rPr lang="en-US" sz="2400" dirty="0" err="1"/>
              <a:t>adalah</a:t>
            </a:r>
            <a:r>
              <a:rPr lang="en-US" sz="2400" dirty="0"/>
              <a:t> 76 cm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percepatan</a:t>
            </a:r>
            <a:r>
              <a:rPr lang="en-US" sz="2400" dirty="0"/>
              <a:t> </a:t>
            </a:r>
            <a:r>
              <a:rPr lang="en-US" sz="2400" dirty="0" err="1"/>
              <a:t>gravitasi</a:t>
            </a:r>
            <a:r>
              <a:rPr lang="en-US" sz="2400" dirty="0"/>
              <a:t> 9.8 m/s</a:t>
            </a:r>
            <a:r>
              <a:rPr lang="en-US" sz="2400" baseline="30000" dirty="0"/>
              <a:t>2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P = </a:t>
            </a:r>
            <a:r>
              <a:rPr lang="en-US" sz="2400" dirty="0">
                <a:sym typeface="Symbol" panose="05050102010706020507" pitchFamily="18" charset="2"/>
              </a:rPr>
              <a:t> g h = 13600 kg/m</a:t>
            </a:r>
            <a:r>
              <a:rPr lang="en-US" sz="2400" baseline="30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x 9.8 m/s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x 0.76 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>
                <a:sym typeface="Symbol" panose="05050102010706020507" pitchFamily="18" charset="2"/>
              </a:rPr>
              <a:t>             P = 101.3 </a:t>
            </a:r>
            <a:r>
              <a:rPr lang="en-US" sz="2400" dirty="0" err="1">
                <a:sym typeface="Symbol" panose="05050102010706020507" pitchFamily="18" charset="2"/>
              </a:rPr>
              <a:t>kPa</a:t>
            </a:r>
            <a:r>
              <a:rPr lang="en-US" sz="2400" dirty="0">
                <a:sym typeface="Symbol" panose="05050102010706020507" pitchFamily="18" charset="2"/>
              </a:rPr>
              <a:t> = 1 </a:t>
            </a:r>
            <a:r>
              <a:rPr lang="en-US" sz="2400" dirty="0" err="1">
                <a:sym typeface="Symbol" panose="05050102010706020507" pitchFamily="18" charset="2"/>
              </a:rPr>
              <a:t>Atm</a:t>
            </a:r>
            <a:endParaRPr lang="en-US" sz="24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56871"/>
            <a:ext cx="7239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TEKANAN (</a:t>
            </a:r>
            <a:r>
              <a:rPr lang="en-US" dirty="0" err="1"/>
              <a:t>lanjutan</a:t>
            </a:r>
            <a:r>
              <a:rPr lang="en-US" dirty="0"/>
              <a:t>….)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85800" y="5014913"/>
            <a:ext cx="64008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Calibri" panose="020F0502020204030204" pitchFamily="34" charset="0"/>
              </a:rPr>
              <a:t>P = P atmosphere + P gauge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Calibri" panose="020F0502020204030204" pitchFamily="34" charset="0"/>
              </a:rPr>
              <a:t>1 Atm = 101.3 kPa = 76 cmHg = 760 Torr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337A5-AA73-46C7-A24D-7E52D4A4ADC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</a:rPr>
              <a:t>Satuan-satuan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tekanan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Satuan</a:t>
            </a: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/>
              <a:t>Pa /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/>
              <a:t>mmHg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/>
              <a:t>cmH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Atmosfir</a:t>
            </a:r>
            <a:r>
              <a:rPr lang="en-US" sz="2400" dirty="0" smtClean="0"/>
              <a:t> (</a:t>
            </a:r>
            <a:r>
              <a:rPr lang="en-US" sz="2400" dirty="0" err="1" smtClean="0"/>
              <a:t>Atm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/>
              <a:t>Bar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Torr</a:t>
            </a:r>
            <a:r>
              <a:rPr lang="en-US" sz="2400" dirty="0" smtClean="0"/>
              <a:t>(1Torr=1mmHg)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lb</a:t>
            </a:r>
            <a:r>
              <a:rPr lang="en-US" sz="2400" dirty="0" smtClean="0"/>
              <a:t>/inci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(psi)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295400"/>
            <a:ext cx="4038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Keterangan</a:t>
            </a: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/>
              <a:t>Gas </a:t>
            </a:r>
            <a:r>
              <a:rPr lang="en-US" sz="2400" dirty="0" err="1" smtClean="0"/>
              <a:t>darah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arteri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Tekanan</a:t>
            </a:r>
            <a:r>
              <a:rPr lang="en-US" sz="2400" dirty="0" smtClean="0"/>
              <a:t> vena </a:t>
            </a:r>
            <a:r>
              <a:rPr lang="en-US" sz="2400" dirty="0" err="1" smtClean="0"/>
              <a:t>sentral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Tabung</a:t>
            </a:r>
            <a:r>
              <a:rPr lang="en-US" sz="2400" dirty="0" smtClean="0"/>
              <a:t> gas, </a:t>
            </a:r>
            <a:r>
              <a:rPr lang="en-US" sz="2400" dirty="0" err="1" smtClean="0"/>
              <a:t>autoklaf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Tabung</a:t>
            </a:r>
            <a:r>
              <a:rPr lang="en-US" sz="2400" dirty="0" smtClean="0"/>
              <a:t> gas,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Pengukur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vakum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err="1" smtClean="0"/>
              <a:t>Tabung</a:t>
            </a:r>
            <a:r>
              <a:rPr lang="en-US" sz="2400" dirty="0" smtClean="0"/>
              <a:t> gas,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ban </a:t>
            </a:r>
            <a:r>
              <a:rPr lang="en-US" sz="2400" dirty="0" err="1" smtClean="0"/>
              <a:t>mobil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016D0-A77C-4161-BAA3-4D5E74F7C3C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0475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b="1">
                <a:effectLst/>
              </a:rPr>
              <a:t>	Contoh</a:t>
            </a:r>
          </a:p>
          <a:p>
            <a:pPr>
              <a:lnSpc>
                <a:spcPct val="80000"/>
              </a:lnSpc>
            </a:pPr>
            <a:endParaRPr lang="en-US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>
                <a:effectLst/>
              </a:rPr>
              <a:t>Hitunglah tekanan total yang dialami sebuah benda yang tercelup dalam sumur pada ke dalaman 10 m dari permukaan air sumur. Jika percepatan gravitasi di daerah itu adalah sebesar 10 m/s</a:t>
            </a:r>
            <a:r>
              <a:rPr lang="en-US" sz="2800" baseline="30000">
                <a:effectLst/>
              </a:rPr>
              <a:t>2</a:t>
            </a:r>
          </a:p>
          <a:p>
            <a:pPr>
              <a:lnSpc>
                <a:spcPct val="80000"/>
              </a:lnSpc>
            </a:pPr>
            <a:endParaRPr lang="en-US" sz="2800" baseline="30000">
              <a:effectLst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2800">
                <a:effectLst/>
              </a:rPr>
              <a:t>Berapa tekanan yang dialami penyelam yang berada pada posisi 100 m di atas dasar laut ? </a:t>
            </a: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sz="2800">
                <a:effectLst/>
              </a:rPr>
              <a:t>	(kedalaman laut = 1 km. massa jenis air laut : 1,025</a:t>
            </a:r>
            <a:r>
              <a:rPr lang="en-US" sz="2800">
                <a:effectLst/>
                <a:sym typeface="Symbol" panose="05050102010706020507" pitchFamily="18" charset="2"/>
              </a:rPr>
              <a:t></a:t>
            </a:r>
            <a:r>
              <a:rPr lang="en-US" sz="2800">
                <a:effectLst/>
              </a:rPr>
              <a:t>10</a:t>
            </a:r>
            <a:r>
              <a:rPr lang="en-US" sz="2800" baseline="30000">
                <a:effectLst/>
              </a:rPr>
              <a:t>3</a:t>
            </a:r>
            <a:r>
              <a:rPr lang="en-US" sz="2800">
                <a:effectLst/>
              </a:rPr>
              <a:t> kg/m</a:t>
            </a:r>
            <a:r>
              <a:rPr lang="en-US" sz="2800" baseline="30000">
                <a:effectLst/>
              </a:rPr>
              <a:t>3</a:t>
            </a:r>
            <a:r>
              <a:rPr lang="en-US" sz="2800">
                <a:effectLst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baseline="30000">
              <a:effectLst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i="1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48193-A0BE-4130-A763-F625DC76F0CF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aliran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darah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7089775" cy="3044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hidrostatik</a:t>
            </a:r>
            <a:endParaRPr lang="en-US" dirty="0" smtClean="0"/>
          </a:p>
          <a:p>
            <a:pPr eaLnBrk="1" hangingPunct="1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: dada (90 mmHg), </a:t>
            </a:r>
            <a:r>
              <a:rPr lang="en-US" dirty="0" err="1" smtClean="0"/>
              <a:t>kepala</a:t>
            </a:r>
            <a:r>
              <a:rPr lang="en-US" dirty="0" smtClean="0"/>
              <a:t>(58mmHg), kaki (202 mmHg)</a:t>
            </a:r>
          </a:p>
          <a:p>
            <a:pPr eaLnBrk="1" hangingPunct="1"/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53F2A-E3F4-4061-9DA6-719E2BAD752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1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35112" y="2209800"/>
            <a:ext cx="3008313" cy="952500"/>
          </a:xfrm>
        </p:spPr>
        <p:txBody>
          <a:bodyPr/>
          <a:lstStyle/>
          <a:p>
            <a:r>
              <a:rPr lang="en-US" b="0" dirty="0">
                <a:solidFill>
                  <a:srgbClr val="C00000"/>
                </a:solidFill>
              </a:rPr>
              <a:t>FLUIDA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066800" y="3820160"/>
            <a:ext cx="701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800" b="0" dirty="0" err="1">
                <a:latin typeface="Arial" panose="020B0604020202020204" pitchFamily="34" charset="0"/>
              </a:rPr>
              <a:t>Fluida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merupakan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sesuatu</a:t>
            </a:r>
            <a:r>
              <a:rPr lang="en-US" sz="2800" b="0" dirty="0">
                <a:latin typeface="Arial" panose="020B0604020202020204" pitchFamily="34" charset="0"/>
              </a:rPr>
              <a:t> yang </a:t>
            </a:r>
            <a:r>
              <a:rPr lang="en-US" sz="2800" b="0" dirty="0" err="1">
                <a:latin typeface="Arial" panose="020B0604020202020204" pitchFamily="34" charset="0"/>
              </a:rPr>
              <a:t>dapat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mengalir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sehingga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sering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disebut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sebagai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zat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alir</a:t>
            </a:r>
            <a:r>
              <a:rPr lang="en-US" sz="2800" b="0" dirty="0">
                <a:latin typeface="Arial" panose="020B0604020202020204" pitchFamily="34" charset="0"/>
              </a:rPr>
              <a:t>. </a:t>
            </a:r>
            <a:r>
              <a:rPr lang="en-US" sz="2800" b="0" dirty="0" err="1">
                <a:latin typeface="Arial" panose="020B0604020202020204" pitchFamily="34" charset="0"/>
              </a:rPr>
              <a:t>Fasa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zat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cair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dan</a:t>
            </a:r>
            <a:r>
              <a:rPr lang="en-US" sz="2800" b="0" dirty="0">
                <a:latin typeface="Arial" panose="020B0604020202020204" pitchFamily="34" charset="0"/>
              </a:rPr>
              <a:t> gas </a:t>
            </a:r>
            <a:r>
              <a:rPr lang="en-US" sz="2800" b="0" dirty="0" err="1">
                <a:latin typeface="Arial" panose="020B0604020202020204" pitchFamily="34" charset="0"/>
              </a:rPr>
              <a:t>termasuk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ke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dalam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jenis</a:t>
            </a:r>
            <a:r>
              <a:rPr lang="en-US" sz="2800" b="0" dirty="0">
                <a:latin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</a:rPr>
              <a:t>fluida</a:t>
            </a:r>
            <a:endParaRPr lang="en-US" sz="2800" b="0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191B2-9D6B-486A-A9A0-912BB01DD74D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694487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aliran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darah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7712" y="1905000"/>
            <a:ext cx="6708775" cy="3044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hidrostatik</a:t>
            </a:r>
            <a:endParaRPr lang="en-US" dirty="0" smtClean="0"/>
          </a:p>
          <a:p>
            <a:pPr eaLnBrk="1" hangingPunct="1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: dada (90 mmHg), </a:t>
            </a:r>
            <a:r>
              <a:rPr lang="en-US" dirty="0" err="1" smtClean="0"/>
              <a:t>kepala</a:t>
            </a:r>
            <a:r>
              <a:rPr lang="en-US" dirty="0" smtClean="0"/>
              <a:t>(58mmHg), kaki (202 mmHg)</a:t>
            </a:r>
          </a:p>
          <a:p>
            <a:pPr eaLnBrk="1" hangingPunct="1"/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447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823C0-2924-406B-913D-E7A6ECB7C45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8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457200"/>
            <a:ext cx="7381875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/>
              <a:t>Hukum</a:t>
            </a:r>
            <a:r>
              <a:rPr lang="en-US" sz="4000" dirty="0"/>
              <a:t> Pascal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tekanan</a:t>
            </a:r>
            <a:r>
              <a:rPr lang="en-US" sz="4000" dirty="0"/>
              <a:t> </a:t>
            </a:r>
            <a:r>
              <a:rPr lang="en-US" sz="4000" dirty="0" err="1"/>
              <a:t>darah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69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pembuluh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lemah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tekanan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pembuluh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ditransmisikan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merata</a:t>
            </a:r>
            <a:r>
              <a:rPr lang="en-US" sz="2800" dirty="0" smtClean="0"/>
              <a:t> </a:t>
            </a:r>
            <a:r>
              <a:rPr lang="en-US" sz="2800" dirty="0" err="1" smtClean="0"/>
              <a:t>kesegala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tekanan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dinding</a:t>
            </a:r>
            <a:r>
              <a:rPr lang="en-US" sz="2800" dirty="0" smtClean="0"/>
              <a:t> </a:t>
            </a:r>
            <a:r>
              <a:rPr lang="en-US" sz="2800" dirty="0" err="1" smtClean="0"/>
              <a:t>pembuluh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pecah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Fluida</a:t>
            </a:r>
            <a:r>
              <a:rPr lang="en-US" sz="2800" dirty="0" smtClean="0"/>
              <a:t> </a:t>
            </a:r>
            <a:r>
              <a:rPr lang="en-US" sz="2800" dirty="0" err="1" smtClean="0"/>
              <a:t>mengalir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gradien</a:t>
            </a:r>
            <a:r>
              <a:rPr lang="en-US" sz="2800" dirty="0" smtClean="0"/>
              <a:t> </a:t>
            </a:r>
            <a:r>
              <a:rPr lang="en-US" sz="2800" dirty="0" err="1" smtClean="0"/>
              <a:t>tekana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area </a:t>
            </a:r>
            <a:r>
              <a:rPr lang="en-US" sz="2800" dirty="0" err="1" smtClean="0"/>
              <a:t>bertekanan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area </a:t>
            </a:r>
            <a:r>
              <a:rPr lang="en-US" sz="2800" dirty="0" err="1" smtClean="0"/>
              <a:t>bertekanan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err="1" smtClean="0">
                <a:sym typeface="Wingdings" panose="05000000000000000000" pitchFamily="2" charset="2"/>
              </a:rPr>
              <a:t>Perbedaan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tekanan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penting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F7903-B5A0-4F23-B04F-843A99D1265E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1" y="2514600"/>
            <a:ext cx="6927056" cy="3276600"/>
          </a:xfrm>
        </p:spPr>
        <p:txBody>
          <a:bodyPr>
            <a:noAutofit/>
          </a:bodyPr>
          <a:lstStyle/>
          <a:p>
            <a:r>
              <a:rPr lang="en-US" sz="2800" dirty="0" err="1"/>
              <a:t>Tekanan</a:t>
            </a:r>
            <a:r>
              <a:rPr lang="en-US" sz="2800" dirty="0"/>
              <a:t> yang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cairan</a:t>
            </a:r>
            <a:r>
              <a:rPr lang="en-US" sz="2800" dirty="0"/>
              <a:t> yang </a:t>
            </a:r>
            <a:r>
              <a:rPr lang="en-US" sz="2800" dirty="0" err="1"/>
              <a:t>tertutup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diteruskan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berkurang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fluida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dinding</a:t>
            </a:r>
            <a:r>
              <a:rPr lang="en-US" sz="2800" dirty="0"/>
              <a:t> </a:t>
            </a:r>
            <a:r>
              <a:rPr lang="en-US" sz="2800" dirty="0" err="1"/>
              <a:t>bejana</a:t>
            </a:r>
            <a:r>
              <a:rPr lang="en-US" sz="2800" dirty="0"/>
              <a:t> (Blaise Pascal 1623-1662) </a:t>
            </a:r>
          </a:p>
          <a:p>
            <a:r>
              <a:rPr lang="en-US" sz="2800" dirty="0" err="1"/>
              <a:t>Tekanan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di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kedalaman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endParaRPr lang="en-US" sz="2800" dirty="0"/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09800" y="685800"/>
            <a:ext cx="4495800" cy="1143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3. 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Prinsip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>
                <a:solidFill>
                  <a:schemeClr val="tx1"/>
                </a:solidFill>
                <a:effectLst/>
              </a:rPr>
              <a:t>Pascal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06729-3857-47CC-A758-8BA2354D23BB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533400"/>
            <a:ext cx="3309937" cy="215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4000" b="0" dirty="0" err="1">
                <a:solidFill>
                  <a:srgbClr val="FFFF00"/>
                </a:solidFill>
                <a:effectLst/>
              </a:rPr>
              <a:t>Prinsip</a:t>
            </a:r>
            <a:r>
              <a:rPr lang="en-US" sz="4000" b="0" dirty="0">
                <a:solidFill>
                  <a:srgbClr val="FFFF00"/>
                </a:solidFill>
                <a:effectLst/>
              </a:rPr>
              <a:t> Pascal </a:t>
            </a:r>
            <a:r>
              <a:rPr lang="en-US" sz="2400" b="0" dirty="0">
                <a:solidFill>
                  <a:srgbClr val="FFFF00"/>
                </a:solidFill>
                <a:effectLst/>
              </a:rPr>
              <a:t>(</a:t>
            </a:r>
            <a:r>
              <a:rPr lang="en-US" sz="2400" b="0" dirty="0" err="1">
                <a:solidFill>
                  <a:srgbClr val="FFFF00"/>
                </a:solidFill>
                <a:effectLst/>
              </a:rPr>
              <a:t>lanjutan</a:t>
            </a:r>
            <a:r>
              <a:rPr lang="en-US" sz="2400" b="0" dirty="0">
                <a:solidFill>
                  <a:srgbClr val="FFFF00"/>
                </a:solidFill>
                <a:effectLst/>
              </a:rPr>
              <a:t>….)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8" y="6453386"/>
            <a:ext cx="2307941" cy="404614"/>
          </a:xfrm>
        </p:spPr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IMUH. ARIEF LATAR, Ir,MSc</a:t>
            </a:r>
            <a:endParaRPr lang="en-US" dirty="0">
              <a:solidFill>
                <a:srgbClr val="191B0E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32210"/>
              </p:ext>
            </p:extLst>
          </p:nvPr>
        </p:nvGraphicFramePr>
        <p:xfrm>
          <a:off x="990600" y="2719387"/>
          <a:ext cx="19637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Equation" r:id="rId3" imgW="545760" imgH="660240" progId="Equation.3">
                  <p:embed/>
                </p:oleObj>
              </mc:Choice>
              <mc:Fallback>
                <p:oleObj name="Equation" r:id="rId3" imgW="545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19387"/>
                        <a:ext cx="1963738" cy="2362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4" y="2563825"/>
            <a:ext cx="3958170" cy="3178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570A4-A8A0-4727-A8FC-78EE93AAD35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12192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Prinsip</a:t>
            </a:r>
            <a:r>
              <a:rPr lang="en-US" dirty="0">
                <a:solidFill>
                  <a:srgbClr val="FFFF00"/>
                </a:solidFill>
              </a:rPr>
              <a:t> Pascal (</a:t>
            </a:r>
            <a:r>
              <a:rPr lang="en-US" dirty="0" err="1">
                <a:solidFill>
                  <a:srgbClr val="FFFF00"/>
                </a:solidFill>
              </a:rPr>
              <a:t>lanjutan</a:t>
            </a:r>
            <a:r>
              <a:rPr lang="en-US" dirty="0">
                <a:solidFill>
                  <a:srgbClr val="FFFF00"/>
                </a:solidFill>
              </a:rPr>
              <a:t>….)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IMUH. ARIEF LATAR, Ir,MSc</a:t>
            </a:r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69" name="Group 46"/>
          <p:cNvGrpSpPr>
            <a:grpSpLocks/>
          </p:cNvGrpSpPr>
          <p:nvPr/>
        </p:nvGrpSpPr>
        <p:grpSpPr bwMode="auto">
          <a:xfrm>
            <a:off x="152400" y="2743200"/>
            <a:ext cx="3733800" cy="2838450"/>
            <a:chOff x="336" y="2004"/>
            <a:chExt cx="2832" cy="1932"/>
          </a:xfrm>
        </p:grpSpPr>
        <p:grpSp>
          <p:nvGrpSpPr>
            <p:cNvPr id="70" name="Group 42"/>
            <p:cNvGrpSpPr>
              <a:grpSpLocks/>
            </p:cNvGrpSpPr>
            <p:nvPr/>
          </p:nvGrpSpPr>
          <p:grpSpPr bwMode="auto">
            <a:xfrm>
              <a:off x="528" y="2004"/>
              <a:ext cx="2448" cy="1644"/>
              <a:chOff x="528" y="1572"/>
              <a:chExt cx="2448" cy="1644"/>
            </a:xfrm>
          </p:grpSpPr>
          <p:sp>
            <p:nvSpPr>
              <p:cNvPr id="74" name="Rectangle 41"/>
              <p:cNvSpPr>
                <a:spLocks noChangeArrowheads="1"/>
              </p:cNvSpPr>
              <p:nvPr/>
            </p:nvSpPr>
            <p:spPr bwMode="auto">
              <a:xfrm>
                <a:off x="2208" y="2100"/>
                <a:ext cx="480" cy="240"/>
              </a:xfrm>
              <a:prstGeom prst="rect">
                <a:avLst/>
              </a:prstGeom>
              <a:solidFill>
                <a:srgbClr val="0099CC"/>
              </a:solidFill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AutoShape 39"/>
              <p:cNvSpPr>
                <a:spLocks noChangeArrowheads="1"/>
              </p:cNvSpPr>
              <p:nvPr/>
            </p:nvSpPr>
            <p:spPr bwMode="auto">
              <a:xfrm>
                <a:off x="552" y="1836"/>
                <a:ext cx="768" cy="384"/>
              </a:xfrm>
              <a:custGeom>
                <a:avLst/>
                <a:gdLst>
                  <a:gd name="G0" fmla="+- 3375 0 0"/>
                  <a:gd name="G1" fmla="+- 21600 0 3375"/>
                  <a:gd name="G2" fmla="*/ 3375 1 2"/>
                  <a:gd name="G3" fmla="+- 21600 0 G2"/>
                  <a:gd name="G4" fmla="+/ 3375 21600 2"/>
                  <a:gd name="G5" fmla="+/ G1 0 2"/>
                  <a:gd name="G6" fmla="*/ 21600 21600 3375"/>
                  <a:gd name="G7" fmla="*/ G6 1 2"/>
                  <a:gd name="G8" fmla="+- 21600 0 G7"/>
                  <a:gd name="G9" fmla="*/ 21600 1 2"/>
                  <a:gd name="G10" fmla="+- 3375 0 G9"/>
                  <a:gd name="G11" fmla="?: G10 G8 0"/>
                  <a:gd name="G12" fmla="?: G10 G7 21600"/>
                  <a:gd name="T0" fmla="*/ 19912 w 21600"/>
                  <a:gd name="T1" fmla="*/ 10800 h 21600"/>
                  <a:gd name="T2" fmla="*/ 10800 w 21600"/>
                  <a:gd name="T3" fmla="*/ 21600 h 21600"/>
                  <a:gd name="T4" fmla="*/ 1688 w 21600"/>
                  <a:gd name="T5" fmla="*/ 10800 h 21600"/>
                  <a:gd name="T6" fmla="*/ 10800 w 21600"/>
                  <a:gd name="T7" fmla="*/ 0 h 21600"/>
                  <a:gd name="T8" fmla="*/ 3488 w 21600"/>
                  <a:gd name="T9" fmla="*/ 3488 h 21600"/>
                  <a:gd name="T10" fmla="*/ 18112 w 21600"/>
                  <a:gd name="T11" fmla="*/ 181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375" y="21600"/>
                    </a:lnTo>
                    <a:lnTo>
                      <a:pt x="182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CC"/>
              </a:solidFill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AutoShape 37"/>
              <p:cNvSpPr>
                <a:spLocks noChangeArrowheads="1"/>
              </p:cNvSpPr>
              <p:nvPr/>
            </p:nvSpPr>
            <p:spPr bwMode="auto">
              <a:xfrm>
                <a:off x="1452" y="1644"/>
                <a:ext cx="624" cy="576"/>
              </a:xfrm>
              <a:prstGeom prst="parallelogram">
                <a:avLst>
                  <a:gd name="adj" fmla="val 27083"/>
                </a:avLst>
              </a:prstGeom>
              <a:solidFill>
                <a:srgbClr val="0099CC"/>
              </a:solidFill>
              <a:ln w="571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Line 33"/>
              <p:cNvSpPr>
                <a:spLocks noChangeShapeType="1"/>
              </p:cNvSpPr>
              <p:nvPr/>
            </p:nvSpPr>
            <p:spPr bwMode="auto">
              <a:xfrm>
                <a:off x="528" y="2820"/>
                <a:ext cx="2448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AutoShape 28" descr="Water droplets"/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528" cy="67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571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AutoShape 29" descr="Water droplets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624" cy="720"/>
              </a:xfrm>
              <a:prstGeom prst="parallelogram">
                <a:avLst>
                  <a:gd name="adj" fmla="val 250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571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30" descr="Water droplets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480" cy="76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31" descr="Water droplets"/>
              <p:cNvSpPr>
                <a:spLocks noChangeArrowheads="1"/>
              </p:cNvSpPr>
              <p:nvPr/>
            </p:nvSpPr>
            <p:spPr bwMode="auto">
              <a:xfrm>
                <a:off x="528" y="2832"/>
                <a:ext cx="2448" cy="33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>
                <a:off x="528" y="3180"/>
                <a:ext cx="2448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Line 34"/>
              <p:cNvSpPr>
                <a:spLocks noChangeShapeType="1"/>
              </p:cNvSpPr>
              <p:nvPr/>
            </p:nvSpPr>
            <p:spPr bwMode="auto">
              <a:xfrm>
                <a:off x="2976" y="2784"/>
                <a:ext cx="0" cy="432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Line 35"/>
              <p:cNvSpPr>
                <a:spLocks noChangeShapeType="1"/>
              </p:cNvSpPr>
              <p:nvPr/>
            </p:nvSpPr>
            <p:spPr bwMode="auto">
              <a:xfrm>
                <a:off x="528" y="2784"/>
                <a:ext cx="0" cy="432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AutoShape 36"/>
              <p:cNvSpPr>
                <a:spLocks noChangeArrowheads="1"/>
              </p:cNvSpPr>
              <p:nvPr/>
            </p:nvSpPr>
            <p:spPr bwMode="auto">
              <a:xfrm>
                <a:off x="1488" y="1572"/>
                <a:ext cx="600" cy="648"/>
              </a:xfrm>
              <a:prstGeom prst="parallelogram">
                <a:avLst>
                  <a:gd name="adj" fmla="val 29500"/>
                </a:avLst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AutoShape 38"/>
              <p:cNvSpPr>
                <a:spLocks noChangeArrowheads="1"/>
              </p:cNvSpPr>
              <p:nvPr/>
            </p:nvSpPr>
            <p:spPr bwMode="auto">
              <a:xfrm>
                <a:off x="576" y="1776"/>
                <a:ext cx="696" cy="456"/>
              </a:xfrm>
              <a:custGeom>
                <a:avLst/>
                <a:gdLst>
                  <a:gd name="G0" fmla="+- 3375 0 0"/>
                  <a:gd name="G1" fmla="+- 21600 0 3375"/>
                  <a:gd name="G2" fmla="*/ 3375 1 2"/>
                  <a:gd name="G3" fmla="+- 21600 0 G2"/>
                  <a:gd name="G4" fmla="+/ 3375 21600 2"/>
                  <a:gd name="G5" fmla="+/ G1 0 2"/>
                  <a:gd name="G6" fmla="*/ 21600 21600 3375"/>
                  <a:gd name="G7" fmla="*/ G6 1 2"/>
                  <a:gd name="G8" fmla="+- 21600 0 G7"/>
                  <a:gd name="G9" fmla="*/ 21600 1 2"/>
                  <a:gd name="G10" fmla="+- 3375 0 G9"/>
                  <a:gd name="G11" fmla="?: G10 G8 0"/>
                  <a:gd name="G12" fmla="?: G10 G7 21600"/>
                  <a:gd name="T0" fmla="*/ 19912 w 21600"/>
                  <a:gd name="T1" fmla="*/ 10800 h 21600"/>
                  <a:gd name="T2" fmla="*/ 10800 w 21600"/>
                  <a:gd name="T3" fmla="*/ 21600 h 21600"/>
                  <a:gd name="T4" fmla="*/ 1688 w 21600"/>
                  <a:gd name="T5" fmla="*/ 10800 h 21600"/>
                  <a:gd name="T6" fmla="*/ 10800 w 21600"/>
                  <a:gd name="T7" fmla="*/ 0 h 21600"/>
                  <a:gd name="T8" fmla="*/ 3488 w 21600"/>
                  <a:gd name="T9" fmla="*/ 3488 h 21600"/>
                  <a:gd name="T10" fmla="*/ 18112 w 21600"/>
                  <a:gd name="T11" fmla="*/ 181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375" y="21600"/>
                    </a:lnTo>
                    <a:lnTo>
                      <a:pt x="182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Rectangle 40"/>
              <p:cNvSpPr>
                <a:spLocks noChangeArrowheads="1"/>
              </p:cNvSpPr>
              <p:nvPr/>
            </p:nvSpPr>
            <p:spPr bwMode="auto">
              <a:xfrm>
                <a:off x="2220" y="2064"/>
                <a:ext cx="432" cy="192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336" y="2496"/>
              <a:ext cx="2832" cy="144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44"/>
            <p:cNvSpPr>
              <a:spLocks noChangeArrowheads="1"/>
            </p:cNvSpPr>
            <p:nvPr/>
          </p:nvSpPr>
          <p:spPr bwMode="auto">
            <a:xfrm>
              <a:off x="336" y="2004"/>
              <a:ext cx="2832" cy="48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 Box 45"/>
            <p:cNvSpPr txBox="1">
              <a:spLocks noChangeArrowheads="1"/>
            </p:cNvSpPr>
            <p:nvPr/>
          </p:nvSpPr>
          <p:spPr bwMode="auto">
            <a:xfrm>
              <a:off x="672" y="2112"/>
              <a:ext cx="22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Paradoks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hidrostatik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/>
        </p:nvGrpSpPr>
        <p:grpSpPr bwMode="auto">
          <a:xfrm>
            <a:off x="4519046" y="2438400"/>
            <a:ext cx="3939154" cy="3581400"/>
            <a:chOff x="3360" y="1536"/>
            <a:chExt cx="1968" cy="2109"/>
          </a:xfrm>
        </p:grpSpPr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3360" y="1728"/>
              <a:ext cx="1680" cy="1536"/>
              <a:chOff x="3990" y="1817"/>
              <a:chExt cx="1050" cy="1042"/>
            </a:xfrm>
          </p:grpSpPr>
          <p:sp>
            <p:nvSpPr>
              <p:cNvPr id="94" name="Rectangle 7"/>
              <p:cNvSpPr>
                <a:spLocks noChangeArrowheads="1"/>
              </p:cNvSpPr>
              <p:nvPr/>
            </p:nvSpPr>
            <p:spPr bwMode="auto">
              <a:xfrm>
                <a:off x="4365" y="2794"/>
                <a:ext cx="309" cy="65"/>
              </a:xfrm>
              <a:prstGeom prst="rect">
                <a:avLst/>
              </a:prstGeom>
              <a:gradFill rotWithShape="0">
                <a:gsLst>
                  <a:gs pos="0">
                    <a:srgbClr val="3333FF"/>
                  </a:gs>
                  <a:gs pos="50000">
                    <a:srgbClr val="3333FF">
                      <a:gamma/>
                      <a:tint val="27451"/>
                      <a:invGamma/>
                    </a:srgbClr>
                  </a:gs>
                  <a:gs pos="100000">
                    <a:srgbClr val="3333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8"/>
              <p:cNvSpPr>
                <a:spLocks noChangeArrowheads="1"/>
              </p:cNvSpPr>
              <p:nvPr/>
            </p:nvSpPr>
            <p:spPr bwMode="auto">
              <a:xfrm>
                <a:off x="4210" y="2299"/>
                <a:ext cx="155" cy="56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tint val="13333"/>
                      <a:invGamma/>
                    </a:srgbClr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9"/>
              <p:cNvSpPr>
                <a:spLocks noChangeArrowheads="1"/>
              </p:cNvSpPr>
              <p:nvPr/>
            </p:nvSpPr>
            <p:spPr bwMode="auto">
              <a:xfrm>
                <a:off x="4666" y="2299"/>
                <a:ext cx="374" cy="560"/>
              </a:xfrm>
              <a:prstGeom prst="rect">
                <a:avLst/>
              </a:prstGeom>
              <a:gradFill rotWithShape="0">
                <a:gsLst>
                  <a:gs pos="0">
                    <a:srgbClr val="3333FF"/>
                  </a:gs>
                  <a:gs pos="50000">
                    <a:srgbClr val="3333FF">
                      <a:gamma/>
                      <a:tint val="13333"/>
                      <a:invGamma/>
                    </a:srgbClr>
                  </a:gs>
                  <a:gs pos="100000">
                    <a:srgbClr val="3333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10"/>
              <p:cNvSpPr txBox="1">
                <a:spLocks noChangeArrowheads="1"/>
              </p:cNvSpPr>
              <p:nvPr/>
            </p:nvSpPr>
            <p:spPr bwMode="auto">
              <a:xfrm>
                <a:off x="3990" y="1882"/>
                <a:ext cx="51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sz="2000" b="0">
                    <a:latin typeface="Arial" panose="020B0604020202020204" pitchFamily="34" charset="0"/>
                  </a:rPr>
                  <a:t> A</a:t>
                </a:r>
                <a:r>
                  <a:rPr lang="en-US" sz="2000" b="0" baseline="-25000">
                    <a:latin typeface="Arial" panose="020B0604020202020204" pitchFamily="34" charset="0"/>
                  </a:rPr>
                  <a:t>1</a:t>
                </a:r>
                <a:r>
                  <a:rPr lang="en-US" sz="2000" b="0">
                    <a:latin typeface="Arial" panose="020B0604020202020204" pitchFamily="34" charset="0"/>
                  </a:rPr>
                  <a:t>  </a:t>
                </a:r>
              </a:p>
              <a:p>
                <a:pPr eaLnBrk="1" hangingPunct="1"/>
                <a:r>
                  <a:rPr lang="en-US" sz="2000" b="0">
                    <a:latin typeface="Arial" panose="020B0604020202020204" pitchFamily="34" charset="0"/>
                  </a:rPr>
                  <a:t> F</a:t>
                </a:r>
                <a:r>
                  <a:rPr lang="en-US" sz="2000" b="0" baseline="-25000">
                    <a:latin typeface="Arial" panose="020B0604020202020204" pitchFamily="34" charset="0"/>
                  </a:rPr>
                  <a:t>1</a:t>
                </a:r>
                <a:endParaRPr 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Text Box 11"/>
              <p:cNvSpPr txBox="1">
                <a:spLocks noChangeArrowheads="1"/>
              </p:cNvSpPr>
              <p:nvPr/>
            </p:nvSpPr>
            <p:spPr bwMode="auto">
              <a:xfrm>
                <a:off x="4511" y="1817"/>
                <a:ext cx="51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sz="2000" b="0">
                    <a:latin typeface="Arial" panose="020B0604020202020204" pitchFamily="34" charset="0"/>
                  </a:rPr>
                  <a:t>  A</a:t>
                </a:r>
                <a:r>
                  <a:rPr lang="en-US" sz="2000" b="0" baseline="-25000">
                    <a:latin typeface="Arial" panose="020B0604020202020204" pitchFamily="34" charset="0"/>
                  </a:rPr>
                  <a:t>2</a:t>
                </a:r>
                <a:r>
                  <a:rPr lang="en-US" sz="2000" b="0"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/>
                <a:r>
                  <a:rPr lang="en-US" sz="2000" b="0">
                    <a:latin typeface="Arial" panose="020B0604020202020204" pitchFamily="34" charset="0"/>
                  </a:rPr>
                  <a:t>  F</a:t>
                </a:r>
                <a:r>
                  <a:rPr lang="en-US" sz="2000" b="0" baseline="-25000">
                    <a:latin typeface="Arial" panose="020B0604020202020204" pitchFamily="34" charset="0"/>
                  </a:rPr>
                  <a:t>2</a:t>
                </a:r>
                <a:endParaRPr 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 flipH="1">
                <a:off x="4267" y="1824"/>
                <a:ext cx="4" cy="41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3"/>
              <p:cNvSpPr>
                <a:spLocks noChangeShapeType="1"/>
              </p:cNvSpPr>
              <p:nvPr/>
            </p:nvSpPr>
            <p:spPr bwMode="auto">
              <a:xfrm flipV="1">
                <a:off x="4840" y="1817"/>
                <a:ext cx="0" cy="42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Oval 16"/>
              <p:cNvSpPr>
                <a:spLocks noChangeArrowheads="1"/>
              </p:cNvSpPr>
              <p:nvPr/>
            </p:nvSpPr>
            <p:spPr bwMode="auto">
              <a:xfrm>
                <a:off x="4655" y="2340"/>
                <a:ext cx="38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17"/>
              <p:cNvSpPr>
                <a:spLocks noChangeArrowheads="1"/>
              </p:cNvSpPr>
              <p:nvPr/>
            </p:nvSpPr>
            <p:spPr bwMode="auto">
              <a:xfrm>
                <a:off x="4211" y="2328"/>
                <a:ext cx="14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4"/>
              <p:cNvSpPr>
                <a:spLocks noChangeArrowheads="1"/>
              </p:cNvSpPr>
              <p:nvPr/>
            </p:nvSpPr>
            <p:spPr bwMode="auto">
              <a:xfrm>
                <a:off x="4211" y="2304"/>
                <a:ext cx="14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15"/>
              <p:cNvSpPr>
                <a:spLocks noChangeArrowheads="1"/>
              </p:cNvSpPr>
              <p:nvPr/>
            </p:nvSpPr>
            <p:spPr bwMode="auto">
              <a:xfrm>
                <a:off x="4655" y="2304"/>
                <a:ext cx="38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3408" y="1536"/>
              <a:ext cx="1920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48"/>
            <p:cNvSpPr txBox="1">
              <a:spLocks noChangeArrowheads="1"/>
            </p:cNvSpPr>
            <p:nvPr/>
          </p:nvSpPr>
          <p:spPr bwMode="auto">
            <a:xfrm>
              <a:off x="3408" y="3312"/>
              <a:ext cx="1920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Dongkrak Hidrolik</a:t>
              </a: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293899" y="660729"/>
            <a:ext cx="448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675D5-A1F5-4929-8C12-5052D94AE6E9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190500" y="6858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Prinsip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Dongkrak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Hidrolik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Gaya F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dikenakan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piston A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Zat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cair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menekan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sebesar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Tekanan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diteruskan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piston A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Ketinggian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Piston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= Piston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= 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                         =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F2= F1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Gaya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dihasilkan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F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sebesar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perbandingan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luas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2 piston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17518"/>
            <a:ext cx="1039267" cy="797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7518"/>
            <a:ext cx="852179" cy="7131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49" y="4114799"/>
            <a:ext cx="392777" cy="793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2147" y="622852"/>
            <a:ext cx="2758595" cy="211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0F8E1-75C6-4CE3-BDB9-97B19EC431F2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750" y="228600"/>
            <a:ext cx="2758595" cy="211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0" y="454014"/>
            <a:ext cx="8039100" cy="59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soal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Dongkak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mobil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mempunyai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Piston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jari-jari</a:t>
            </a:r>
            <a:r>
              <a:rPr lang="en-US" dirty="0" smtClean="0">
                <a:solidFill>
                  <a:schemeClr val="tx1"/>
                </a:solidFill>
              </a:rPr>
              <a:t> 5 cm. </a:t>
            </a:r>
            <a:r>
              <a:rPr lang="en-US" dirty="0" err="1" smtClean="0">
                <a:solidFill>
                  <a:schemeClr val="tx1"/>
                </a:solidFill>
              </a:rPr>
              <a:t>Tekanan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udara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dimasukan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piston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dialirkan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lewat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cairan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piston lain </a:t>
            </a:r>
            <a:r>
              <a:rPr lang="en-US" dirty="0" err="1" smtClean="0">
                <a:solidFill>
                  <a:schemeClr val="tx1"/>
                </a:solidFill>
              </a:rPr>
              <a:t>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jari-jari</a:t>
            </a:r>
            <a:r>
              <a:rPr lang="en-US" dirty="0" smtClean="0">
                <a:solidFill>
                  <a:schemeClr val="tx1"/>
                </a:solidFill>
              </a:rPr>
              <a:t> 15 cm.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Seandainya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dongkrak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mengangkat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sebuah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mobil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seberat</a:t>
            </a:r>
            <a:r>
              <a:rPr lang="en-US" dirty="0" smtClean="0">
                <a:solidFill>
                  <a:schemeClr val="tx1"/>
                </a:solidFill>
              </a:rPr>
              <a:t> 13.300 N, </a:t>
            </a:r>
            <a:r>
              <a:rPr lang="en-US" dirty="0" err="1" smtClean="0">
                <a:solidFill>
                  <a:schemeClr val="tx1"/>
                </a:solidFill>
              </a:rPr>
              <a:t>berapakah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tekanan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dimasukan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piston yang </a:t>
            </a:r>
            <a:r>
              <a:rPr lang="en-US" dirty="0" err="1" smtClean="0">
                <a:solidFill>
                  <a:schemeClr val="tx1"/>
                </a:solidFill>
              </a:rPr>
              <a:t>kecil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= F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= 13.300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                 = 13.300 x 0,1111 = 1.477,78 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Tekanan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=         =                    = 188.252,2293 Pa 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33800"/>
            <a:ext cx="381000" cy="76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789" y="4231640"/>
            <a:ext cx="1074822" cy="87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227" y="5403797"/>
            <a:ext cx="387973" cy="784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370667"/>
            <a:ext cx="1271135" cy="90014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049D7-6CC0-4AE9-BE46-9A799E7BF4AF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Contoh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sz="3000">
                <a:effectLst/>
              </a:rPr>
              <a:t>   Sebuah pipa berbentuk u yang memiliki luas penampang kakinya berbeda digunakan untuk mengangkat  beban. Berapakah beban maksimum yang dapat diangkat olehnya jika luas penampang yang kecil, A = 1 m</a:t>
            </a:r>
            <a:r>
              <a:rPr lang="en-US" sz="3000" baseline="30000">
                <a:effectLst/>
              </a:rPr>
              <a:t>2</a:t>
            </a:r>
            <a:r>
              <a:rPr lang="en-US" sz="3000">
                <a:effectLst/>
              </a:rPr>
              <a:t>, diberikan gaya 10</a:t>
            </a:r>
            <a:r>
              <a:rPr lang="en-US" sz="3000" baseline="30000">
                <a:effectLst/>
              </a:rPr>
              <a:t>4</a:t>
            </a:r>
            <a:r>
              <a:rPr lang="en-US" sz="3000">
                <a:effectLst/>
              </a:rPr>
              <a:t> N dengan luas penampang yang besar adalah 5 m</a:t>
            </a:r>
            <a:r>
              <a:rPr lang="en-US" sz="3000" baseline="30000">
                <a:effectLst/>
              </a:rPr>
              <a:t>2</a:t>
            </a:r>
            <a:r>
              <a:rPr lang="en-US" sz="3000">
                <a:effectLst/>
              </a:rPr>
              <a:t>? </a:t>
            </a:r>
          </a:p>
          <a:p>
            <a:endParaRPr lang="en-US" sz="3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75013-D583-4F28-89C3-1F4473B3A615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69875"/>
            <a:ext cx="5410200" cy="1143000"/>
          </a:xfrm>
        </p:spPr>
        <p:txBody>
          <a:bodyPr/>
          <a:lstStyle/>
          <a:p>
            <a:r>
              <a:rPr lang="en-US" sz="4000" dirty="0" smtClean="0"/>
              <a:t>4.   PRINSIP </a:t>
            </a:r>
            <a:r>
              <a:rPr lang="en-US" sz="3600" dirty="0"/>
              <a:t>ARCHIMEDES</a:t>
            </a:r>
            <a:endParaRPr lang="en-US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7948613" cy="1412875"/>
          </a:xfrm>
        </p:spPr>
        <p:txBody>
          <a:bodyPr>
            <a:normAutofit/>
          </a:bodyPr>
          <a:lstStyle/>
          <a:p>
            <a:r>
              <a:rPr lang="en-US" sz="2400" dirty="0" err="1"/>
              <a:t>Kenapa</a:t>
            </a:r>
            <a:r>
              <a:rPr lang="en-US" sz="2400" dirty="0"/>
              <a:t> </a:t>
            </a:r>
            <a:r>
              <a:rPr lang="en-US" sz="2400" dirty="0" err="1"/>
              <a:t>kayu-kayu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diangkat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air ?</a:t>
            </a:r>
          </a:p>
          <a:p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balon</a:t>
            </a:r>
            <a:r>
              <a:rPr lang="en-US" sz="2400" dirty="0"/>
              <a:t> gas He 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naik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09600" y="3388043"/>
            <a:ext cx="7620000" cy="149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Sebuah benda yang tenggelam seluruhnya atau sebagian dalam suatu fluida akan mendaapatkan gaya angkat ke atas yang sama besar dengan berat fluda yang dipindahkan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BFBA0-A696-495D-8BF7-D98781169958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5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2858" y="261838"/>
            <a:ext cx="27432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Fenomena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Arhimedes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595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4881"/>
          <a:stretch>
            <a:fillRect/>
          </a:stretch>
        </p:blipFill>
        <p:spPr>
          <a:xfrm>
            <a:off x="381000" y="1453954"/>
            <a:ext cx="2953656" cy="350212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54458" y="6453386"/>
            <a:ext cx="2231741" cy="404614"/>
          </a:xfrm>
        </p:spPr>
        <p:txBody>
          <a:bodyPr/>
          <a:lstStyle/>
          <a:p>
            <a:r>
              <a:rPr lang="en-US" smtClean="0"/>
              <a:t>IMUH. ARIEF LATAR, Ir,MSc</a:t>
            </a:r>
            <a:endParaRPr lang="en-US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343400" y="261838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 dirty="0">
                <a:latin typeface="Times New Roman" panose="02020603050405020304" pitchFamily="18" charset="0"/>
              </a:rPr>
              <a:t>Gaya Buoyant = </a:t>
            </a:r>
            <a:r>
              <a:rPr lang="en-US" sz="2400" b="0" dirty="0" err="1">
                <a:latin typeface="Times New Roman" panose="02020603050405020304" pitchFamily="18" charset="0"/>
              </a:rPr>
              <a:t>F</a:t>
            </a:r>
            <a:r>
              <a:rPr lang="en-US" sz="2400" b="0" baseline="-25000" dirty="0" err="1">
                <a:latin typeface="Times New Roman" panose="02020603050405020304" pitchFamily="18" charset="0"/>
              </a:rPr>
              <a:t>b</a:t>
            </a:r>
            <a:endParaRPr lang="en-US" sz="2400" b="0" baseline="-25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39411"/>
              </p:ext>
            </p:extLst>
          </p:nvPr>
        </p:nvGraphicFramePr>
        <p:xfrm>
          <a:off x="4631769" y="1001625"/>
          <a:ext cx="2318861" cy="181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2" name="Equation" r:id="rId4" imgW="1231900" imgH="965200" progId="Equation.3">
                  <p:embed/>
                </p:oleObj>
              </mc:Choice>
              <mc:Fallback>
                <p:oleObj name="Equation" r:id="rId4" imgW="12319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769" y="1001625"/>
                        <a:ext cx="2318861" cy="18155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343400" y="3894248"/>
            <a:ext cx="46572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anose="02020603050405020304" pitchFamily="18" charset="0"/>
              </a:rPr>
              <a:t>Prinsip</a:t>
            </a:r>
            <a:r>
              <a:rPr lang="en-US" sz="2400" b="0" dirty="0">
                <a:latin typeface="Times New Roman" panose="02020603050405020304" pitchFamily="18" charset="0"/>
              </a:rPr>
              <a:t> Archimedes: </a:t>
            </a:r>
            <a:endParaRPr lang="en-US" sz="2400" b="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0" dirty="0" smtClean="0">
                <a:latin typeface="Times New Roman" panose="02020603050405020304" pitchFamily="18" charset="0"/>
              </a:rPr>
              <a:t>Gaya </a:t>
            </a:r>
            <a:r>
              <a:rPr lang="en-US" sz="2400" b="0" dirty="0">
                <a:latin typeface="Times New Roman" panose="02020603050405020304" pitchFamily="18" charset="0"/>
              </a:rPr>
              <a:t>Buoyant </a:t>
            </a:r>
            <a:r>
              <a:rPr lang="en-US" sz="2400" b="0" dirty="0" err="1">
                <a:latin typeface="Times New Roman" panose="02020603050405020304" pitchFamily="18" charset="0"/>
              </a:rPr>
              <a:t>dari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benda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dalam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fluida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adalah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sama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dengan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berat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dari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fluida</a:t>
            </a:r>
            <a:r>
              <a:rPr lang="en-US" sz="2400" b="0" dirty="0">
                <a:latin typeface="Times New Roman" panose="02020603050405020304" pitchFamily="18" charset="0"/>
              </a:rPr>
              <a:t> yang </a:t>
            </a:r>
            <a:r>
              <a:rPr lang="en-US" sz="2400" b="0" dirty="0" err="1">
                <a:latin typeface="Times New Roman" panose="02020603050405020304" pitchFamily="18" charset="0"/>
              </a:rPr>
              <a:t>dipindahkan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oleh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benda</a:t>
            </a:r>
            <a:r>
              <a:rPr lang="en-US" sz="2400" b="0" dirty="0">
                <a:latin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</a:rPr>
              <a:t>tersebut</a:t>
            </a:r>
            <a:endParaRPr 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A7D8E-1B38-4183-BA12-3860EAB2D5E5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762000"/>
            <a:ext cx="4953000" cy="838200"/>
          </a:xfrm>
        </p:spPr>
        <p:txBody>
          <a:bodyPr/>
          <a:lstStyle/>
          <a:p>
            <a:r>
              <a:rPr lang="en-US" sz="4400" dirty="0"/>
              <a:t>FENOMENA FLUIDA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225988" y="2748281"/>
            <a:ext cx="8305800" cy="2667000"/>
          </a:xfrm>
        </p:spPr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kayu-kayu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 ?</a:t>
            </a:r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balon</a:t>
            </a:r>
            <a:r>
              <a:rPr lang="en-US" dirty="0"/>
              <a:t> gas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?</a:t>
            </a:r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mengapung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garam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tenggelam</a:t>
            </a:r>
            <a:r>
              <a:rPr lang="en-US" dirty="0"/>
              <a:t>?</a:t>
            </a:r>
          </a:p>
          <a:p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air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tenggelam</a:t>
            </a:r>
            <a:r>
              <a:rPr lang="en-US" dirty="0"/>
              <a:t>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072DF-EBF9-426E-B5A4-403AAC6DCAC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06168" y="243682"/>
            <a:ext cx="2836863" cy="1219200"/>
          </a:xfrm>
        </p:spPr>
        <p:txBody>
          <a:bodyPr/>
          <a:lstStyle/>
          <a:p>
            <a:r>
              <a:rPr lang="en-US" sz="3200" dirty="0"/>
              <a:t>PRINSIP </a:t>
            </a:r>
            <a:r>
              <a:rPr lang="en-US" sz="3200" dirty="0" smtClean="0"/>
              <a:t>ARCHIMEDES</a:t>
            </a:r>
            <a:br>
              <a:rPr lang="en-US" sz="3200" dirty="0" smtClean="0"/>
            </a:br>
            <a:r>
              <a:rPr lang="en-US" sz="2000" dirty="0" smtClean="0"/>
              <a:t>( </a:t>
            </a:r>
            <a:r>
              <a:rPr lang="en-US" sz="2000" dirty="0" err="1"/>
              <a:t>lanjut</a:t>
            </a:r>
            <a:r>
              <a:rPr lang="en-US" sz="2000" dirty="0"/>
              <a:t>…)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3257504"/>
            <a:ext cx="4261645" cy="1752599"/>
          </a:xfrm>
        </p:spPr>
        <p:txBody>
          <a:bodyPr>
            <a:noAutofit/>
          </a:bodyPr>
          <a:lstStyle/>
          <a:p>
            <a:r>
              <a:rPr lang="en-US" sz="2400" dirty="0" err="1"/>
              <a:t>F</a:t>
            </a:r>
            <a:r>
              <a:rPr lang="en-US" sz="2400" baseline="-25000" dirty="0" err="1"/>
              <a:t>a</a:t>
            </a:r>
            <a:r>
              <a:rPr lang="en-US" sz="2400" dirty="0"/>
              <a:t> = W </a:t>
            </a:r>
            <a:r>
              <a:rPr lang="en-US" sz="2000" dirty="0"/>
              <a:t>(</a:t>
            </a:r>
            <a:r>
              <a:rPr lang="en-US" sz="2000" dirty="0" err="1"/>
              <a:t>fluida</a:t>
            </a:r>
            <a:r>
              <a:rPr lang="en-US" sz="2000" dirty="0"/>
              <a:t> yang </a:t>
            </a:r>
            <a:r>
              <a:rPr lang="en-US" sz="2000" dirty="0" err="1"/>
              <a:t>dipindahkan</a:t>
            </a:r>
            <a:r>
              <a:rPr lang="en-US" sz="2000" dirty="0"/>
              <a:t>)</a:t>
            </a:r>
          </a:p>
          <a:p>
            <a:r>
              <a:rPr lang="en-US" sz="2400" dirty="0" err="1"/>
              <a:t>F</a:t>
            </a:r>
            <a:r>
              <a:rPr lang="en-US" sz="2400" baseline="-25000" dirty="0" err="1"/>
              <a:t>a</a:t>
            </a:r>
            <a:r>
              <a:rPr lang="en-US" sz="2400" dirty="0"/>
              <a:t> = m g</a:t>
            </a:r>
          </a:p>
          <a:p>
            <a:r>
              <a:rPr lang="en-US" sz="2400" dirty="0" err="1"/>
              <a:t>F</a:t>
            </a:r>
            <a:r>
              <a:rPr lang="en-US" sz="2400" baseline="-25000" dirty="0" err="1"/>
              <a:t>a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 V 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2242396" cy="404614"/>
          </a:xfrm>
        </p:spPr>
        <p:txBody>
          <a:bodyPr/>
          <a:lstStyle/>
          <a:p>
            <a:r>
              <a:rPr lang="en-US" smtClean="0"/>
              <a:t>IMUH. ARIEF LATAR, Ir,MSc</a:t>
            </a:r>
            <a:endParaRPr lang="en-US" dirty="0"/>
          </a:p>
        </p:txBody>
      </p: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783918" y="4347415"/>
            <a:ext cx="1499167" cy="1769610"/>
            <a:chOff x="4224" y="2688"/>
            <a:chExt cx="1280" cy="1152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4224" y="2998"/>
              <a:ext cx="1104" cy="84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gamma/>
                    <a:shade val="0"/>
                    <a:invGamma/>
                  </a:srgbClr>
                </a:gs>
                <a:gs pos="50000">
                  <a:srgbClr val="6699FF"/>
                </a:gs>
                <a:gs pos="100000">
                  <a:srgbClr val="6699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4656" y="3397"/>
              <a:ext cx="192" cy="177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99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4736" y="2777"/>
              <a:ext cx="768" cy="620"/>
            </a:xfrm>
            <a:custGeom>
              <a:avLst/>
              <a:gdLst>
                <a:gd name="T0" fmla="*/ 16 w 768"/>
                <a:gd name="T1" fmla="*/ 672 h 672"/>
                <a:gd name="T2" fmla="*/ 16 w 768"/>
                <a:gd name="T3" fmla="*/ 384 h 672"/>
                <a:gd name="T4" fmla="*/ 112 w 768"/>
                <a:gd name="T5" fmla="*/ 288 h 672"/>
                <a:gd name="T6" fmla="*/ 112 w 768"/>
                <a:gd name="T7" fmla="*/ 144 h 672"/>
                <a:gd name="T8" fmla="*/ 304 w 768"/>
                <a:gd name="T9" fmla="*/ 144 h 672"/>
                <a:gd name="T10" fmla="*/ 304 w 768"/>
                <a:gd name="T11" fmla="*/ 96 h 672"/>
                <a:gd name="T12" fmla="*/ 448 w 768"/>
                <a:gd name="T13" fmla="*/ 144 h 672"/>
                <a:gd name="T14" fmla="*/ 400 w 768"/>
                <a:gd name="T15" fmla="*/ 48 h 672"/>
                <a:gd name="T16" fmla="*/ 736 w 768"/>
                <a:gd name="T17" fmla="*/ 144 h 672"/>
                <a:gd name="T18" fmla="*/ 592 w 768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672">
                  <a:moveTo>
                    <a:pt x="16" y="672"/>
                  </a:moveTo>
                  <a:cubicBezTo>
                    <a:pt x="8" y="560"/>
                    <a:pt x="0" y="448"/>
                    <a:pt x="16" y="384"/>
                  </a:cubicBezTo>
                  <a:cubicBezTo>
                    <a:pt x="32" y="320"/>
                    <a:pt x="96" y="328"/>
                    <a:pt x="112" y="288"/>
                  </a:cubicBezTo>
                  <a:cubicBezTo>
                    <a:pt x="128" y="248"/>
                    <a:pt x="80" y="168"/>
                    <a:pt x="112" y="144"/>
                  </a:cubicBezTo>
                  <a:cubicBezTo>
                    <a:pt x="144" y="120"/>
                    <a:pt x="272" y="152"/>
                    <a:pt x="304" y="144"/>
                  </a:cubicBezTo>
                  <a:cubicBezTo>
                    <a:pt x="336" y="136"/>
                    <a:pt x="280" y="96"/>
                    <a:pt x="304" y="96"/>
                  </a:cubicBezTo>
                  <a:cubicBezTo>
                    <a:pt x="328" y="96"/>
                    <a:pt x="432" y="152"/>
                    <a:pt x="448" y="144"/>
                  </a:cubicBezTo>
                  <a:cubicBezTo>
                    <a:pt x="464" y="136"/>
                    <a:pt x="352" y="48"/>
                    <a:pt x="400" y="48"/>
                  </a:cubicBezTo>
                  <a:cubicBezTo>
                    <a:pt x="448" y="48"/>
                    <a:pt x="704" y="152"/>
                    <a:pt x="736" y="144"/>
                  </a:cubicBezTo>
                  <a:cubicBezTo>
                    <a:pt x="768" y="136"/>
                    <a:pt x="616" y="24"/>
                    <a:pt x="5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auto">
            <a:xfrm>
              <a:off x="4224" y="2688"/>
              <a:ext cx="1104" cy="532"/>
            </a:xfrm>
            <a:prstGeom prst="can">
              <a:avLst>
                <a:gd name="adj" fmla="val 488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V="1">
              <a:off x="4752" y="3441"/>
              <a:ext cx="0" cy="13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798958" y="2226368"/>
            <a:ext cx="1431607" cy="1737228"/>
            <a:chOff x="2928" y="2592"/>
            <a:chExt cx="1280" cy="1296"/>
          </a:xfrm>
        </p:grpSpPr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2928" y="3046"/>
              <a:ext cx="1104" cy="84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gamma/>
                    <a:shade val="0"/>
                    <a:invGamma/>
                  </a:srgbClr>
                </a:gs>
                <a:gs pos="50000">
                  <a:srgbClr val="6699FF"/>
                </a:gs>
                <a:gs pos="100000">
                  <a:srgbClr val="6699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360" y="3168"/>
              <a:ext cx="192" cy="177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99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3440" y="2592"/>
              <a:ext cx="768" cy="620"/>
            </a:xfrm>
            <a:custGeom>
              <a:avLst/>
              <a:gdLst>
                <a:gd name="T0" fmla="*/ 16 w 768"/>
                <a:gd name="T1" fmla="*/ 672 h 672"/>
                <a:gd name="T2" fmla="*/ 16 w 768"/>
                <a:gd name="T3" fmla="*/ 384 h 672"/>
                <a:gd name="T4" fmla="*/ 112 w 768"/>
                <a:gd name="T5" fmla="*/ 288 h 672"/>
                <a:gd name="T6" fmla="*/ 112 w 768"/>
                <a:gd name="T7" fmla="*/ 144 h 672"/>
                <a:gd name="T8" fmla="*/ 304 w 768"/>
                <a:gd name="T9" fmla="*/ 144 h 672"/>
                <a:gd name="T10" fmla="*/ 304 w 768"/>
                <a:gd name="T11" fmla="*/ 96 h 672"/>
                <a:gd name="T12" fmla="*/ 448 w 768"/>
                <a:gd name="T13" fmla="*/ 144 h 672"/>
                <a:gd name="T14" fmla="*/ 400 w 768"/>
                <a:gd name="T15" fmla="*/ 48 h 672"/>
                <a:gd name="T16" fmla="*/ 736 w 768"/>
                <a:gd name="T17" fmla="*/ 144 h 672"/>
                <a:gd name="T18" fmla="*/ 592 w 768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672">
                  <a:moveTo>
                    <a:pt x="16" y="672"/>
                  </a:moveTo>
                  <a:cubicBezTo>
                    <a:pt x="8" y="560"/>
                    <a:pt x="0" y="448"/>
                    <a:pt x="16" y="384"/>
                  </a:cubicBezTo>
                  <a:cubicBezTo>
                    <a:pt x="32" y="320"/>
                    <a:pt x="96" y="328"/>
                    <a:pt x="112" y="288"/>
                  </a:cubicBezTo>
                  <a:cubicBezTo>
                    <a:pt x="128" y="248"/>
                    <a:pt x="80" y="168"/>
                    <a:pt x="112" y="144"/>
                  </a:cubicBezTo>
                  <a:cubicBezTo>
                    <a:pt x="144" y="120"/>
                    <a:pt x="272" y="152"/>
                    <a:pt x="304" y="144"/>
                  </a:cubicBezTo>
                  <a:cubicBezTo>
                    <a:pt x="336" y="136"/>
                    <a:pt x="280" y="96"/>
                    <a:pt x="304" y="96"/>
                  </a:cubicBezTo>
                  <a:cubicBezTo>
                    <a:pt x="328" y="96"/>
                    <a:pt x="432" y="152"/>
                    <a:pt x="448" y="144"/>
                  </a:cubicBezTo>
                  <a:cubicBezTo>
                    <a:pt x="464" y="136"/>
                    <a:pt x="352" y="48"/>
                    <a:pt x="400" y="48"/>
                  </a:cubicBezTo>
                  <a:cubicBezTo>
                    <a:pt x="448" y="48"/>
                    <a:pt x="704" y="152"/>
                    <a:pt x="736" y="144"/>
                  </a:cubicBezTo>
                  <a:cubicBezTo>
                    <a:pt x="768" y="136"/>
                    <a:pt x="616" y="24"/>
                    <a:pt x="5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2928" y="2736"/>
              <a:ext cx="1104" cy="532"/>
            </a:xfrm>
            <a:prstGeom prst="can">
              <a:avLst>
                <a:gd name="adj" fmla="val 488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 flipV="1">
              <a:off x="3456" y="3216"/>
              <a:ext cx="0" cy="13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565157" y="154963"/>
            <a:ext cx="1431607" cy="1664593"/>
            <a:chOff x="1536" y="2592"/>
            <a:chExt cx="1280" cy="1296"/>
          </a:xfrm>
        </p:grpSpPr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1536" y="3046"/>
              <a:ext cx="1104" cy="84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gamma/>
                    <a:shade val="0"/>
                    <a:invGamma/>
                  </a:srgbClr>
                </a:gs>
                <a:gs pos="50000">
                  <a:srgbClr val="6699FF"/>
                </a:gs>
                <a:gs pos="100000">
                  <a:srgbClr val="6699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1968" y="3663"/>
              <a:ext cx="192" cy="177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99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2048" y="2592"/>
              <a:ext cx="768" cy="1008"/>
            </a:xfrm>
            <a:custGeom>
              <a:avLst/>
              <a:gdLst>
                <a:gd name="T0" fmla="*/ 16 w 768"/>
                <a:gd name="T1" fmla="*/ 672 h 672"/>
                <a:gd name="T2" fmla="*/ 16 w 768"/>
                <a:gd name="T3" fmla="*/ 384 h 672"/>
                <a:gd name="T4" fmla="*/ 112 w 768"/>
                <a:gd name="T5" fmla="*/ 288 h 672"/>
                <a:gd name="T6" fmla="*/ 112 w 768"/>
                <a:gd name="T7" fmla="*/ 144 h 672"/>
                <a:gd name="T8" fmla="*/ 304 w 768"/>
                <a:gd name="T9" fmla="*/ 144 h 672"/>
                <a:gd name="T10" fmla="*/ 304 w 768"/>
                <a:gd name="T11" fmla="*/ 96 h 672"/>
                <a:gd name="T12" fmla="*/ 448 w 768"/>
                <a:gd name="T13" fmla="*/ 144 h 672"/>
                <a:gd name="T14" fmla="*/ 400 w 768"/>
                <a:gd name="T15" fmla="*/ 48 h 672"/>
                <a:gd name="T16" fmla="*/ 736 w 768"/>
                <a:gd name="T17" fmla="*/ 144 h 672"/>
                <a:gd name="T18" fmla="*/ 592 w 768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672">
                  <a:moveTo>
                    <a:pt x="16" y="672"/>
                  </a:moveTo>
                  <a:cubicBezTo>
                    <a:pt x="8" y="560"/>
                    <a:pt x="0" y="448"/>
                    <a:pt x="16" y="384"/>
                  </a:cubicBezTo>
                  <a:cubicBezTo>
                    <a:pt x="32" y="320"/>
                    <a:pt x="96" y="328"/>
                    <a:pt x="112" y="288"/>
                  </a:cubicBezTo>
                  <a:cubicBezTo>
                    <a:pt x="128" y="248"/>
                    <a:pt x="80" y="168"/>
                    <a:pt x="112" y="144"/>
                  </a:cubicBezTo>
                  <a:cubicBezTo>
                    <a:pt x="144" y="120"/>
                    <a:pt x="272" y="152"/>
                    <a:pt x="304" y="144"/>
                  </a:cubicBezTo>
                  <a:cubicBezTo>
                    <a:pt x="336" y="136"/>
                    <a:pt x="280" y="96"/>
                    <a:pt x="304" y="96"/>
                  </a:cubicBezTo>
                  <a:cubicBezTo>
                    <a:pt x="328" y="96"/>
                    <a:pt x="432" y="152"/>
                    <a:pt x="448" y="144"/>
                  </a:cubicBezTo>
                  <a:cubicBezTo>
                    <a:pt x="464" y="136"/>
                    <a:pt x="352" y="48"/>
                    <a:pt x="400" y="48"/>
                  </a:cubicBezTo>
                  <a:cubicBezTo>
                    <a:pt x="448" y="48"/>
                    <a:pt x="704" y="152"/>
                    <a:pt x="736" y="144"/>
                  </a:cubicBezTo>
                  <a:cubicBezTo>
                    <a:pt x="768" y="136"/>
                    <a:pt x="616" y="24"/>
                    <a:pt x="5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AutoShape 19"/>
            <p:cNvSpPr>
              <a:spLocks noChangeArrowheads="1"/>
            </p:cNvSpPr>
            <p:nvPr/>
          </p:nvSpPr>
          <p:spPr bwMode="auto">
            <a:xfrm>
              <a:off x="1536" y="2736"/>
              <a:ext cx="1104" cy="532"/>
            </a:xfrm>
            <a:prstGeom prst="can">
              <a:avLst>
                <a:gd name="adj" fmla="val 488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 flipV="1">
              <a:off x="2064" y="3707"/>
              <a:ext cx="0" cy="13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1996764" y="1112118"/>
            <a:ext cx="1813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Tenggelam</a:t>
            </a:r>
            <a:endParaRPr lang="en-US" sz="2000" dirty="0"/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200379" y="3057449"/>
            <a:ext cx="1696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Terapung</a:t>
            </a:r>
            <a:endParaRPr lang="en-US" sz="2000" dirty="0"/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2086768" y="5164631"/>
            <a:ext cx="1723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Melayang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02838-A545-4298-B432-E42286548FE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6B25-F5C7-4423-A163-B31087D523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PRINSIP ARCHIMEDES( lanjut…)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1600200"/>
            <a:ext cx="7662862" cy="4800600"/>
          </a:xfrm>
        </p:spPr>
        <p:txBody>
          <a:bodyPr>
            <a:normAutofit/>
          </a:bodyPr>
          <a:lstStyle/>
          <a:p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terapung</a:t>
            </a:r>
            <a:r>
              <a:rPr lang="en-US" sz="2800" dirty="0"/>
              <a:t>, </a:t>
            </a:r>
            <a:r>
              <a:rPr lang="en-US" sz="2800" dirty="0" err="1"/>
              <a:t>melayang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tenggelam</a:t>
            </a:r>
            <a:r>
              <a:rPr lang="en-US" sz="2800" dirty="0"/>
              <a:t> ?</a:t>
            </a:r>
          </a:p>
          <a:p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resultan</a:t>
            </a:r>
            <a:r>
              <a:rPr lang="en-US" sz="2800" dirty="0"/>
              <a:t> </a:t>
            </a:r>
            <a:r>
              <a:rPr lang="en-US" sz="2800" dirty="0" err="1"/>
              <a:t>gaya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vertikal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gaya</a:t>
            </a:r>
            <a:r>
              <a:rPr lang="en-US" sz="2800" dirty="0"/>
              <a:t> </a:t>
            </a:r>
            <a:r>
              <a:rPr lang="en-US" sz="2800" dirty="0" err="1"/>
              <a:t>gravitasi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 </a:t>
            </a:r>
            <a:r>
              <a:rPr lang="en-US" sz="2800" dirty="0" err="1"/>
              <a:t>archimedes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057400" y="5181600"/>
            <a:ext cx="990600" cy="10668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2381250" y="5715000"/>
            <a:ext cx="1600200" cy="1066800"/>
            <a:chOff x="1488" y="3600"/>
            <a:chExt cx="1008" cy="672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>
              <a:off x="1488" y="3600"/>
              <a:ext cx="192" cy="48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1680" y="3907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W</a:t>
              </a:r>
            </a:p>
          </p:txBody>
        </p:sp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2381250" y="4648200"/>
            <a:ext cx="1524000" cy="1066800"/>
            <a:chOff x="1536" y="2832"/>
            <a:chExt cx="960" cy="768"/>
          </a:xfrm>
        </p:grpSpPr>
        <p:sp>
          <p:nvSpPr>
            <p:cNvPr id="65541" name="AutoShape 5"/>
            <p:cNvSpPr>
              <a:spLocks noChangeArrowheads="1"/>
            </p:cNvSpPr>
            <p:nvPr/>
          </p:nvSpPr>
          <p:spPr bwMode="auto">
            <a:xfrm>
              <a:off x="1536" y="2976"/>
              <a:ext cx="192" cy="624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1680" y="2832"/>
              <a:ext cx="816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 dirty="0" err="1"/>
                <a:t>Fa</a:t>
              </a:r>
              <a:endParaRPr lang="en-US" sz="3200" b="0" dirty="0"/>
            </a:p>
          </p:txBody>
        </p:sp>
      </p:grp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4038600" y="5257800"/>
            <a:ext cx="990600" cy="10668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65548" name="Group 12"/>
          <p:cNvGrpSpPr>
            <a:grpSpLocks/>
          </p:cNvGrpSpPr>
          <p:nvPr/>
        </p:nvGrpSpPr>
        <p:grpSpPr bwMode="auto">
          <a:xfrm>
            <a:off x="4343400" y="5791200"/>
            <a:ext cx="1600200" cy="1171575"/>
            <a:chOff x="1488" y="3600"/>
            <a:chExt cx="1008" cy="608"/>
          </a:xfrm>
        </p:grpSpPr>
        <p:sp>
          <p:nvSpPr>
            <p:cNvPr id="65549" name="AutoShape 13"/>
            <p:cNvSpPr>
              <a:spLocks noChangeArrowheads="1"/>
            </p:cNvSpPr>
            <p:nvPr/>
          </p:nvSpPr>
          <p:spPr bwMode="auto">
            <a:xfrm>
              <a:off x="1488" y="3600"/>
              <a:ext cx="192" cy="48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1680" y="3907"/>
              <a:ext cx="81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W</a:t>
              </a:r>
            </a:p>
          </p:txBody>
        </p:sp>
      </p:grp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4343400" y="4933950"/>
            <a:ext cx="1524000" cy="838200"/>
            <a:chOff x="1536" y="2832"/>
            <a:chExt cx="960" cy="768"/>
          </a:xfrm>
        </p:grpSpPr>
        <p:sp>
          <p:nvSpPr>
            <p:cNvPr id="65552" name="AutoShape 16"/>
            <p:cNvSpPr>
              <a:spLocks noChangeArrowheads="1"/>
            </p:cNvSpPr>
            <p:nvPr/>
          </p:nvSpPr>
          <p:spPr bwMode="auto">
            <a:xfrm>
              <a:off x="1536" y="2976"/>
              <a:ext cx="192" cy="624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1680" y="2832"/>
              <a:ext cx="816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Fa</a:t>
              </a:r>
            </a:p>
          </p:txBody>
        </p:sp>
      </p:grp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6248400" y="5181600"/>
            <a:ext cx="990600" cy="10668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6553200" y="5700713"/>
            <a:ext cx="1600200" cy="1138237"/>
            <a:chOff x="1488" y="3600"/>
            <a:chExt cx="1008" cy="627"/>
          </a:xfrm>
        </p:grpSpPr>
        <p:sp>
          <p:nvSpPr>
            <p:cNvPr id="65556" name="AutoShape 20"/>
            <p:cNvSpPr>
              <a:spLocks noChangeArrowheads="1"/>
            </p:cNvSpPr>
            <p:nvPr/>
          </p:nvSpPr>
          <p:spPr bwMode="auto">
            <a:xfrm>
              <a:off x="1488" y="3600"/>
              <a:ext cx="192" cy="48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Text Box 21"/>
            <p:cNvSpPr txBox="1">
              <a:spLocks noChangeArrowheads="1"/>
            </p:cNvSpPr>
            <p:nvPr/>
          </p:nvSpPr>
          <p:spPr bwMode="auto">
            <a:xfrm>
              <a:off x="1680" y="3907"/>
              <a:ext cx="81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W</a:t>
              </a:r>
            </a:p>
          </p:txBody>
        </p:sp>
      </p:grp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6553200" y="4572000"/>
            <a:ext cx="1524000" cy="1123950"/>
            <a:chOff x="1536" y="2832"/>
            <a:chExt cx="960" cy="768"/>
          </a:xfrm>
        </p:grpSpPr>
        <p:sp>
          <p:nvSpPr>
            <p:cNvPr id="65559" name="AutoShape 23"/>
            <p:cNvSpPr>
              <a:spLocks noChangeArrowheads="1"/>
            </p:cNvSpPr>
            <p:nvPr/>
          </p:nvSpPr>
          <p:spPr bwMode="auto">
            <a:xfrm>
              <a:off x="1536" y="2976"/>
              <a:ext cx="192" cy="624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1680" y="2832"/>
              <a:ext cx="816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Fa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CB233-5C7E-47C9-89F6-FBE7151EA99A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83820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r>
              <a:rPr lang="en-US" sz="4000" dirty="0" err="1">
                <a:solidFill>
                  <a:srgbClr val="FF0000"/>
                </a:solidFill>
              </a:rPr>
              <a:t>Contoh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kasus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83835" y="2514600"/>
            <a:ext cx="7620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Calibri" panose="020F0502020204030204" pitchFamily="34" charset="0"/>
              </a:rPr>
              <a:t>Archimedes diminta untuk mencari tahu apakah mahkota raja yang baru dibuat benar2 terbuat dari emas ataukah bukan ? Emas memiliki specific gravity 19.3. massa mahkota tersebut 14.7 kg ketika di udara dan 13.4 kg ketika berada di dalam air. Apakah mahkota tersebut terbuat dari emas murni 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0E0F6-A9DE-4C3D-980C-68D94904646A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 Jawab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685800" y="1300163"/>
            <a:ext cx="7772400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</a:rPr>
              <a:t> = Berat benda di udara – berat benda dalam air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</a:rPr>
              <a:t> = W – W’ = 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 g V</a:t>
            </a:r>
          </a:p>
          <a:p>
            <a:pPr eaLnBrk="1" hangingPunct="1">
              <a:spcBef>
                <a:spcPct val="50000"/>
              </a:spcBef>
            </a:pPr>
            <a:endParaRPr lang="en-US" sz="2400" b="0" baseline="-25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</a:rPr>
              <a:t>W / F</a:t>
            </a:r>
            <a:r>
              <a:rPr lang="en-US" sz="2400" b="0" baseline="-25000">
                <a:latin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</a:rPr>
              <a:t> = 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 g V / 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 g V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</a:rPr>
              <a:t>W / F</a:t>
            </a:r>
            <a:r>
              <a:rPr lang="en-US" sz="2400" b="0" baseline="-25000">
                <a:latin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</a:rPr>
              <a:t> = 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 / 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14.7 / 1.3 = 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 / 1 gr/cc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="0" baseline="-2500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 = 11.3 SG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Berarti mahkota tersebut bukan terbuat dari emas…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0">
                <a:latin typeface="Times New Roman" panose="02020603050405020304" pitchFamily="18" charset="0"/>
              </a:rPr>
              <a:t>APAKAH ADA CARA YG LBH MUDAH ??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5068-E00A-42BF-98C6-2212E200DA9E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629400" cy="639762"/>
          </a:xfrm>
        </p:spPr>
        <p:txBody>
          <a:bodyPr/>
          <a:lstStyle/>
          <a:p>
            <a:r>
              <a:rPr kumimoji="1" lang="en-US" altLang="ja-JP" sz="4800" dirty="0" err="1">
                <a:ea typeface="ＭＳ Ｐゴシック" panose="020B0600070205080204" pitchFamily="34" charset="-128"/>
              </a:rPr>
              <a:t>Tegangan</a:t>
            </a:r>
            <a:r>
              <a:rPr kumimoji="1" lang="en-US" altLang="ja-JP" sz="4800" dirty="0">
                <a:ea typeface="ＭＳ Ｐゴシック" panose="020B0600070205080204" pitchFamily="34" charset="-128"/>
              </a:rPr>
              <a:t> </a:t>
            </a:r>
            <a:r>
              <a:rPr kumimoji="1" lang="en-US" altLang="ja-JP" sz="4800" dirty="0" err="1">
                <a:ea typeface="ＭＳ Ｐゴシック" panose="020B0600070205080204" pitchFamily="34" charset="-128"/>
              </a:rPr>
              <a:t>Permukaan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2963" y="1371600"/>
            <a:ext cx="7196137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400" b="0" dirty="0" smtClean="0">
                <a:latin typeface="+mj-lt"/>
              </a:rPr>
              <a:t>Fenomena permukaan sangat mempengaruhi  :</a:t>
            </a:r>
          </a:p>
          <a:p>
            <a:pPr marL="541338" indent="-5413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400" b="0" dirty="0" smtClean="0">
                <a:latin typeface="+mj-lt"/>
              </a:rPr>
              <a:t>Penetrasi melalui membran biologis</a:t>
            </a:r>
          </a:p>
          <a:p>
            <a:pPr marL="541338" indent="-5413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400" b="0" dirty="0" smtClean="0">
                <a:latin typeface="+mj-lt"/>
              </a:rPr>
              <a:t>Dalam pembuatan </a:t>
            </a:r>
            <a:r>
              <a:rPr lang="en-US" sz="2400" b="0" dirty="0" err="1" smtClean="0">
                <a:latin typeface="+mj-lt"/>
              </a:rPr>
              <a:t>bahan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pangan</a:t>
            </a:r>
            <a:r>
              <a:rPr lang="en-US" sz="2400" b="0" dirty="0" smtClean="0">
                <a:latin typeface="+mj-lt"/>
              </a:rPr>
              <a:t> </a:t>
            </a:r>
            <a:r>
              <a:rPr lang="id-ID" sz="2400" b="0" dirty="0" smtClean="0">
                <a:latin typeface="+mj-lt"/>
              </a:rPr>
              <a:t>dengan sistem dispersi (suspensi, emulsi, koloid) dan stabilisasinya</a:t>
            </a:r>
            <a:endParaRPr lang="en-US" sz="2400" b="0" dirty="0" smtClean="0">
              <a:latin typeface="+mj-lt"/>
            </a:endParaRPr>
          </a:p>
          <a:p>
            <a:pPr marL="541338" indent="-5413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0" dirty="0" smtClean="0">
                <a:latin typeface="+mj-lt"/>
              </a:rPr>
              <a:t>Kimia </a:t>
            </a:r>
            <a:r>
              <a:rPr lang="en-US" sz="2400" b="0" dirty="0" err="1" smtClean="0">
                <a:latin typeface="+mj-lt"/>
              </a:rPr>
              <a:t>Fisik</a:t>
            </a:r>
            <a:r>
              <a:rPr lang="en-US" sz="2400" b="0" dirty="0" smtClean="0">
                <a:latin typeface="+mj-lt"/>
              </a:rPr>
              <a:t> </a:t>
            </a:r>
            <a:r>
              <a:rPr lang="en-US" sz="2400" b="0" dirty="0" err="1" smtClean="0">
                <a:latin typeface="+mj-lt"/>
              </a:rPr>
              <a:t>Pangan</a:t>
            </a:r>
            <a:endParaRPr lang="en-US" sz="2400" b="0" dirty="0" smtClean="0">
              <a:latin typeface="+mj-lt"/>
            </a:endParaRPr>
          </a:p>
          <a:p>
            <a:pPr marL="541338" indent="-54133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0" dirty="0" err="1" smtClean="0">
                <a:latin typeface="+mj-lt"/>
              </a:rPr>
              <a:t>Enkapsulasi</a:t>
            </a:r>
            <a:endParaRPr lang="id-ID" sz="2400" b="0" dirty="0" smtClean="0">
              <a:latin typeface="+mj-lt"/>
            </a:endParaRPr>
          </a:p>
        </p:txBody>
      </p:sp>
      <p:pic>
        <p:nvPicPr>
          <p:cNvPr id="7" name="Picture 9" descr="http://teachers.saschina.org/ehagen/files/2012/05/Screen-shot-2012-05-08-at-2.24.12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" y="4826261"/>
            <a:ext cx="2880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img.ehowcdn.com/article-new/ehow/images/a07/kc/hd/surface-tension-science-projects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17" y="4884233"/>
            <a:ext cx="2465515" cy="182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t1.gstatic.com/images?q=tbn:ANd9GcSctKeGrCNkGS7RXYsuIU4tfKZQaXv0p_vjL7yDnqEo0zBrWIBoHaOw3r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59" y="4889500"/>
            <a:ext cx="254340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99E1C-8FCB-49FD-A32D-372DB4DD7E4D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868362"/>
          </a:xfrm>
        </p:spPr>
        <p:txBody>
          <a:bodyPr/>
          <a:lstStyle/>
          <a:p>
            <a:r>
              <a:rPr lang="id-ID" dirty="0"/>
              <a:t>Tegangan Permukaan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447799"/>
            <a:ext cx="76962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400" b="0" dirty="0" smtClean="0"/>
              <a:t>Gaya tarik molekul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sejenis</a:t>
            </a:r>
            <a:r>
              <a:rPr lang="id-ID" sz="2400" b="0" dirty="0" smtClean="0"/>
              <a:t> (kohesif) </a:t>
            </a:r>
            <a:endParaRPr lang="en-US" sz="2400" b="0" dirty="0" smtClean="0"/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400" b="0" dirty="0" smtClean="0"/>
              <a:t>Gaya tarik antar molekul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berlainan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jenis</a:t>
            </a:r>
            <a:r>
              <a:rPr lang="id-ID" sz="2400" b="0" dirty="0" smtClean="0"/>
              <a:t> (adhesif) </a:t>
            </a:r>
            <a:endParaRPr lang="en-US" sz="2400" b="0" dirty="0" smtClean="0"/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400" b="0" dirty="0" smtClean="0"/>
              <a:t>di permukaan </a:t>
            </a:r>
            <a:r>
              <a:rPr lang="id-ID" sz="2400" b="0" dirty="0" smtClean="0">
                <a:sym typeface="Wingdings" pitchFamily="2" charset="2"/>
              </a:rPr>
              <a:t> Tegangan Permukaan</a:t>
            </a:r>
            <a:r>
              <a:rPr lang="id-ID" sz="2400" b="0" dirty="0" smtClean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7543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5" descr="C:\Documents and Settings\weilinko\Desktop\powerpoints\Water_drop_small[1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35" y="2819400"/>
            <a:ext cx="266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20A36-E4DD-48C0-9D8A-BF5029C7BC9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id-ID" dirty="0"/>
              <a:t>Fenomena Permukaan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806" y="1828800"/>
            <a:ext cx="4528928" cy="4162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2286000"/>
            <a:ext cx="312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0" dirty="0"/>
              <a:t>Molekul-molekul di permukaan mengalami gaya tarik antar mole-kular di sekitarnya baik dengan sesama molekul  (kohesif) mau-pun dengan molekul-molekul lain di atasnya (adhesif)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187" y="4967982"/>
            <a:ext cx="3071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b="0" dirty="0"/>
              <a:t>Molekul-molekul di bagian bawah mengalami gaya tarik dengan kekuatan yang sama ke segala arah oleh sesama molekul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24456-A105-49E6-AB92-9974EFF2BE87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1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7662" y="327025"/>
            <a:ext cx="3267075" cy="65011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Tegangan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Permukaan</a:t>
            </a:r>
            <a:endParaRPr lang="en-US" altLang="ja-JP" sz="2400" dirty="0" smtClean="0">
              <a:solidFill>
                <a:srgbClr val="FFFF00"/>
              </a:solidFill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353317" y="119188"/>
            <a:ext cx="4696624" cy="4151451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d-ID" sz="1800" dirty="0" smtClean="0"/>
              <a:t>Tegangan permukaan (ɣ) dapat di-gambarkan seperti seseorang yang mengangkat beban dari samping lembah menggunakan tali dengan menariknya secara horisontal.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d-ID" sz="1800" dirty="0" smtClean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d-ID" sz="1800" dirty="0" smtClean="0"/>
              <a:t>Sehingga didefinisikan sebagai :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d-ID" sz="1800" b="1" dirty="0" smtClean="0"/>
              <a:t>Gaya per satuan panjang </a:t>
            </a:r>
            <a:r>
              <a:rPr lang="id-ID" sz="1800" dirty="0" smtClean="0"/>
              <a:t>yang be-kerja sejajar dengan permukaan untuk mengimbangi gaya kohesi dari molekul dalam cairan terhadap mole-kul di permukaan cairan.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4162"/>
            <a:ext cx="3276600" cy="35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89859" y="5749131"/>
            <a:ext cx="4460082" cy="270669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CCEBCC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5638796" y="4506648"/>
            <a:ext cx="192484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ja-JP" sz="3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ja-JP" sz="3600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endParaRPr lang="en-US" altLang="ja-JP" sz="3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715523" y="601980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ja-JP" sz="3600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</a:t>
            </a:r>
          </a:p>
        </p:txBody>
      </p:sp>
      <p:sp>
        <p:nvSpPr>
          <p:cNvPr id="1033" name="AutoShape 14"/>
          <p:cNvSpPr>
            <a:spLocks noChangeArrowheads="1"/>
          </p:cNvSpPr>
          <p:nvPr/>
        </p:nvSpPr>
        <p:spPr bwMode="auto">
          <a:xfrm>
            <a:off x="5905500" y="5979715"/>
            <a:ext cx="914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4" name="AutoShape 15"/>
          <p:cNvSpPr>
            <a:spLocks noChangeArrowheads="1"/>
          </p:cNvSpPr>
          <p:nvPr/>
        </p:nvSpPr>
        <p:spPr bwMode="auto">
          <a:xfrm>
            <a:off x="5879315" y="5328707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6528599" y="5323681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6" name="AutoShape 17"/>
          <p:cNvSpPr>
            <a:spLocks noChangeArrowheads="1"/>
          </p:cNvSpPr>
          <p:nvPr/>
        </p:nvSpPr>
        <p:spPr bwMode="auto">
          <a:xfrm>
            <a:off x="7744038" y="5384006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7" name="AutoShape 18"/>
          <p:cNvSpPr>
            <a:spLocks noChangeArrowheads="1"/>
          </p:cNvSpPr>
          <p:nvPr/>
        </p:nvSpPr>
        <p:spPr bwMode="auto">
          <a:xfrm>
            <a:off x="8409383" y="5410200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8" name="AutoShape 19"/>
          <p:cNvSpPr>
            <a:spLocks noChangeArrowheads="1"/>
          </p:cNvSpPr>
          <p:nvPr/>
        </p:nvSpPr>
        <p:spPr bwMode="auto">
          <a:xfrm>
            <a:off x="5297092" y="5323681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39" name="AutoShape 20"/>
          <p:cNvSpPr>
            <a:spLocks noChangeArrowheads="1"/>
          </p:cNvSpPr>
          <p:nvPr/>
        </p:nvSpPr>
        <p:spPr bwMode="auto">
          <a:xfrm>
            <a:off x="4612480" y="5323681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040" name="AutoShape 21"/>
          <p:cNvSpPr>
            <a:spLocks noChangeArrowheads="1"/>
          </p:cNvSpPr>
          <p:nvPr/>
        </p:nvSpPr>
        <p:spPr bwMode="auto">
          <a:xfrm>
            <a:off x="7143357" y="5384006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ja-JP" altLang="en-US">
              <a:ea typeface="ＭＳ Ｐゴシック" panose="020B0600070205080204" pitchFamily="34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94568" y="2687226"/>
            <a:ext cx="1706563" cy="1275174"/>
            <a:chOff x="1901" y="1728"/>
            <a:chExt cx="1075" cy="863"/>
          </a:xfrm>
        </p:grpSpPr>
        <p:sp>
          <p:nvSpPr>
            <p:cNvPr id="1043" name="Rectangle 25"/>
            <p:cNvSpPr>
              <a:spLocks noChangeArrowheads="1"/>
            </p:cNvSpPr>
            <p:nvPr/>
          </p:nvSpPr>
          <p:spPr bwMode="auto">
            <a:xfrm>
              <a:off x="1901" y="1728"/>
              <a:ext cx="1075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ja-JP" altLang="en-US">
                <a:solidFill>
                  <a:srgbClr val="C00000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102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398117"/>
                </p:ext>
              </p:extLst>
            </p:nvPr>
          </p:nvGraphicFramePr>
          <p:xfrm>
            <a:off x="2549" y="1728"/>
            <a:ext cx="269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00" name="Equation" r:id="rId4" imgW="164957" imgH="393359" progId="Equation.3">
                    <p:embed/>
                  </p:oleObj>
                </mc:Choice>
                <mc:Fallback>
                  <p:oleObj name="Equation" r:id="rId4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9" y="1728"/>
                          <a:ext cx="269" cy="49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" name="Rectangle 24"/>
            <p:cNvSpPr>
              <a:spLocks noChangeArrowheads="1"/>
            </p:cNvSpPr>
            <p:nvPr/>
          </p:nvSpPr>
          <p:spPr bwMode="auto">
            <a:xfrm>
              <a:off x="1945" y="1731"/>
              <a:ext cx="73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/>
              <a:r>
                <a:rPr lang="en-US" altLang="ja-JP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ja-JP" sz="3600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</a:t>
              </a:r>
              <a:r>
                <a:rPr lang="en-US" altLang="ja-JP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=  </a:t>
              </a:r>
            </a:p>
          </p:txBody>
        </p:sp>
      </p:grpSp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6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5" y="4795705"/>
            <a:ext cx="3220067" cy="166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2ED55-2420-4B1D-8FFE-253AFF1928B2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1" y="400469"/>
            <a:ext cx="3876236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Fenomena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Tegangan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Permukaan</a:t>
            </a:r>
            <a:endParaRPr lang="en-US" sz="2800" dirty="0"/>
          </a:p>
        </p:txBody>
      </p:sp>
      <p:sp>
        <p:nvSpPr>
          <p:cNvPr id="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7927" y="5468270"/>
            <a:ext cx="2819400" cy="69439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2</a:t>
            </a:r>
            <a:r>
              <a:rPr lang="en-US" altLang="ja-JP" sz="2800" b="1" dirty="0" smtClean="0">
                <a:ea typeface="ＭＳ Ｐゴシック" panose="020B0600070205080204" pitchFamily="34" charset="-128"/>
              </a:rPr>
              <a:t> r </a:t>
            </a:r>
            <a:r>
              <a:rPr lang="en-US" altLang="ja-JP" sz="2800" b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</a:t>
            </a:r>
            <a:r>
              <a:rPr lang="en-US" altLang="ja-JP" sz="2800" b="1" dirty="0" smtClean="0">
                <a:ea typeface="ＭＳ Ｐゴシック" panose="020B0600070205080204" pitchFamily="34" charset="-128"/>
              </a:rPr>
              <a:t>  </a:t>
            </a:r>
            <a:r>
              <a:rPr lang="en-US" altLang="ja-JP" sz="2800" b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cos</a:t>
            </a:r>
            <a:r>
              <a:rPr lang="en-US" altLang="ja-JP" sz="2800" b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</a:t>
            </a:r>
            <a:r>
              <a:rPr lang="en-US" altLang="ja-JP" sz="2800" b="1" dirty="0" smtClean="0">
                <a:ea typeface="ＭＳ Ｐゴシック" panose="020B0600070205080204" pitchFamily="34" charset="-128"/>
              </a:rPr>
              <a:t> = W</a:t>
            </a:r>
            <a:endParaRPr lang="en-US" altLang="ja-JP" sz="2800" b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endParaRPr lang="en-US" altLang="ja-JP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IMUH. ARIEF LATAR, Ir,MSc</a:t>
            </a:r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00556" y="1715587"/>
            <a:ext cx="3733634" cy="3271208"/>
            <a:chOff x="608" y="2256"/>
            <a:chExt cx="1456" cy="990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660" y="2256"/>
              <a:ext cx="105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ja-JP" altLang="en-US">
                <a:ea typeface="ＭＳ Ｐゴシック" panose="020B0600070205080204" pitchFamily="34" charset="-128"/>
              </a:endParaRPr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608" y="2448"/>
              <a:ext cx="1456" cy="798"/>
              <a:chOff x="608" y="3888"/>
              <a:chExt cx="1456" cy="864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608" y="4224"/>
                <a:ext cx="1120" cy="312"/>
              </a:xfrm>
              <a:custGeom>
                <a:avLst/>
                <a:gdLst>
                  <a:gd name="T0" fmla="*/ 31 w 1144"/>
                  <a:gd name="T1" fmla="*/ 9 h 368"/>
                  <a:gd name="T2" fmla="*/ 271 w 1144"/>
                  <a:gd name="T3" fmla="*/ 9 h 368"/>
                  <a:gd name="T4" fmla="*/ 430 w 1144"/>
                  <a:gd name="T5" fmla="*/ 9 h 368"/>
                  <a:gd name="T6" fmla="*/ 548 w 1144"/>
                  <a:gd name="T7" fmla="*/ 42 h 368"/>
                  <a:gd name="T8" fmla="*/ 667 w 1144"/>
                  <a:gd name="T9" fmla="*/ 31 h 368"/>
                  <a:gd name="T10" fmla="*/ 747 w 1144"/>
                  <a:gd name="T11" fmla="*/ 9 h 368"/>
                  <a:gd name="T12" fmla="*/ 905 w 1144"/>
                  <a:gd name="T13" fmla="*/ 9 h 368"/>
                  <a:gd name="T14" fmla="*/ 945 w 1144"/>
                  <a:gd name="T15" fmla="*/ 20 h 368"/>
                  <a:gd name="T16" fmla="*/ 905 w 1144"/>
                  <a:gd name="T17" fmla="*/ 74 h 368"/>
                  <a:gd name="T18" fmla="*/ 826 w 1144"/>
                  <a:gd name="T19" fmla="*/ 74 h 368"/>
                  <a:gd name="T20" fmla="*/ 310 w 1144"/>
                  <a:gd name="T21" fmla="*/ 74 h 368"/>
                  <a:gd name="T22" fmla="*/ 70 w 1144"/>
                  <a:gd name="T23" fmla="*/ 74 h 368"/>
                  <a:gd name="T24" fmla="*/ 70 w 1144"/>
                  <a:gd name="T25" fmla="*/ 63 h 368"/>
                  <a:gd name="T26" fmla="*/ 31 w 1144"/>
                  <a:gd name="T27" fmla="*/ 9 h 3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4"/>
                  <a:gd name="T43" fmla="*/ 0 h 368"/>
                  <a:gd name="T44" fmla="*/ 1144 w 1144"/>
                  <a:gd name="T45" fmla="*/ 368 h 3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4" h="368">
                    <a:moveTo>
                      <a:pt x="40" y="40"/>
                    </a:moveTo>
                    <a:cubicBezTo>
                      <a:pt x="80" y="0"/>
                      <a:pt x="248" y="40"/>
                      <a:pt x="328" y="40"/>
                    </a:cubicBezTo>
                    <a:cubicBezTo>
                      <a:pt x="408" y="40"/>
                      <a:pt x="464" y="16"/>
                      <a:pt x="520" y="40"/>
                    </a:cubicBezTo>
                    <a:cubicBezTo>
                      <a:pt x="576" y="64"/>
                      <a:pt x="616" y="168"/>
                      <a:pt x="664" y="184"/>
                    </a:cubicBezTo>
                    <a:cubicBezTo>
                      <a:pt x="712" y="200"/>
                      <a:pt x="768" y="160"/>
                      <a:pt x="808" y="136"/>
                    </a:cubicBezTo>
                    <a:cubicBezTo>
                      <a:pt x="848" y="112"/>
                      <a:pt x="856" y="56"/>
                      <a:pt x="904" y="40"/>
                    </a:cubicBezTo>
                    <a:cubicBezTo>
                      <a:pt x="952" y="24"/>
                      <a:pt x="1056" y="32"/>
                      <a:pt x="1096" y="40"/>
                    </a:cubicBezTo>
                    <a:cubicBezTo>
                      <a:pt x="1136" y="48"/>
                      <a:pt x="1144" y="40"/>
                      <a:pt x="1144" y="88"/>
                    </a:cubicBezTo>
                    <a:cubicBezTo>
                      <a:pt x="1144" y="136"/>
                      <a:pt x="1120" y="288"/>
                      <a:pt x="1096" y="328"/>
                    </a:cubicBezTo>
                    <a:cubicBezTo>
                      <a:pt x="1072" y="368"/>
                      <a:pt x="1120" y="328"/>
                      <a:pt x="1000" y="328"/>
                    </a:cubicBezTo>
                    <a:cubicBezTo>
                      <a:pt x="880" y="328"/>
                      <a:pt x="528" y="328"/>
                      <a:pt x="376" y="328"/>
                    </a:cubicBezTo>
                    <a:cubicBezTo>
                      <a:pt x="224" y="328"/>
                      <a:pt x="136" y="336"/>
                      <a:pt x="88" y="328"/>
                    </a:cubicBezTo>
                    <a:cubicBezTo>
                      <a:pt x="40" y="320"/>
                      <a:pt x="96" y="328"/>
                      <a:pt x="88" y="280"/>
                    </a:cubicBezTo>
                    <a:cubicBezTo>
                      <a:pt x="80" y="232"/>
                      <a:pt x="0" y="80"/>
                      <a:pt x="40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"/>
              <p:cNvGrpSpPr>
                <a:grpSpLocks/>
              </p:cNvGrpSpPr>
              <p:nvPr/>
            </p:nvGrpSpPr>
            <p:grpSpPr bwMode="auto">
              <a:xfrm>
                <a:off x="909" y="3888"/>
                <a:ext cx="819" cy="738"/>
                <a:chOff x="909" y="3880"/>
                <a:chExt cx="819" cy="738"/>
              </a:xfrm>
            </p:grpSpPr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1197" y="4151"/>
                  <a:ext cx="230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607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>
                    <a:ea typeface="ＭＳ Ｐゴシック" charset="-128"/>
                  </a:endParaRPr>
                </a:p>
              </p:txBody>
            </p:sp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>
                  <a:off x="1197" y="4279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9"/>
                <p:cNvSpPr>
                  <a:spLocks noChangeShapeType="1"/>
                </p:cNvSpPr>
                <p:nvPr/>
              </p:nvSpPr>
              <p:spPr bwMode="auto">
                <a:xfrm>
                  <a:off x="1312" y="4273"/>
                  <a:ext cx="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46" y="4228"/>
                  <a:ext cx="23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ja-JP" sz="1200" b="0">
                      <a:latin typeface="Arial" panose="020B0604020202020204" pitchFamily="34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  r</a:t>
                  </a:r>
                  <a:endParaRPr lang="en-US" altLang="ja-JP" b="0">
                    <a:latin typeface="Arial" panose="020B0604020202020204" pitchFamily="34" charset="0"/>
                    <a:ea typeface="ＭＳ Ｐゴシック" panose="020B0600070205080204" pitchFamily="34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61" y="4234"/>
                  <a:ext cx="23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ja-JP" sz="1200" b="0">
                      <a:latin typeface="Arial" panose="020B0604020202020204" pitchFamily="34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  r</a:t>
                  </a:r>
                  <a:endParaRPr lang="en-US" altLang="ja-JP" b="0">
                    <a:latin typeface="Arial" panose="020B0604020202020204" pitchFamily="34" charset="0"/>
                    <a:ea typeface="ＭＳ Ｐゴシック" panose="020B0600070205080204" pitchFamily="34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97" y="4010"/>
                  <a:ext cx="0" cy="2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427" y="4010"/>
                  <a:ext cx="0" cy="2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14"/>
                <p:cNvSpPr>
                  <a:spLocks/>
                </p:cNvSpPr>
                <p:nvPr/>
              </p:nvSpPr>
              <p:spPr bwMode="auto">
                <a:xfrm rot="7984217">
                  <a:off x="1055" y="3883"/>
                  <a:ext cx="511" cy="505"/>
                </a:xfrm>
                <a:custGeom>
                  <a:avLst/>
                  <a:gdLst>
                    <a:gd name="T0" fmla="*/ 0 w 2016"/>
                    <a:gd name="T1" fmla="*/ 0 h 1176"/>
                    <a:gd name="T2" fmla="*/ 0 w 2016"/>
                    <a:gd name="T3" fmla="*/ 0 h 1176"/>
                    <a:gd name="T4" fmla="*/ 0 w 2016"/>
                    <a:gd name="T5" fmla="*/ 0 h 1176"/>
                    <a:gd name="T6" fmla="*/ 0 60000 65536"/>
                    <a:gd name="T7" fmla="*/ 0 60000 65536"/>
                    <a:gd name="T8" fmla="*/ 0 60000 65536"/>
                    <a:gd name="T9" fmla="*/ 0 w 2016"/>
                    <a:gd name="T10" fmla="*/ 0 h 1176"/>
                    <a:gd name="T11" fmla="*/ 2016 w 2016"/>
                    <a:gd name="T12" fmla="*/ 1176 h 11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6" h="1176">
                      <a:moveTo>
                        <a:pt x="0" y="168"/>
                      </a:moveTo>
                      <a:cubicBezTo>
                        <a:pt x="720" y="84"/>
                        <a:pt x="1440" y="0"/>
                        <a:pt x="1728" y="168"/>
                      </a:cubicBezTo>
                      <a:cubicBezTo>
                        <a:pt x="2016" y="336"/>
                        <a:pt x="1872" y="756"/>
                        <a:pt x="1728" y="117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938" y="3996"/>
                  <a:ext cx="96" cy="1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574" y="3993"/>
                  <a:ext cx="96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Arc 17"/>
                <p:cNvSpPr>
                  <a:spLocks/>
                </p:cNvSpPr>
                <p:nvPr/>
              </p:nvSpPr>
              <p:spPr bwMode="auto">
                <a:xfrm rot="6845119" flipH="1" flipV="1">
                  <a:off x="1085" y="4055"/>
                  <a:ext cx="105" cy="114"/>
                </a:xfrm>
                <a:custGeom>
                  <a:avLst/>
                  <a:gdLst>
                    <a:gd name="T0" fmla="*/ 0 w 19620"/>
                    <a:gd name="T1" fmla="*/ 0 h 21373"/>
                    <a:gd name="T2" fmla="*/ 0 w 19620"/>
                    <a:gd name="T3" fmla="*/ 0 h 21373"/>
                    <a:gd name="T4" fmla="*/ 0 w 19620"/>
                    <a:gd name="T5" fmla="*/ 0 h 21373"/>
                    <a:gd name="T6" fmla="*/ 0 60000 65536"/>
                    <a:gd name="T7" fmla="*/ 0 60000 65536"/>
                    <a:gd name="T8" fmla="*/ 0 60000 65536"/>
                    <a:gd name="T9" fmla="*/ 0 w 19620"/>
                    <a:gd name="T10" fmla="*/ 0 h 21373"/>
                    <a:gd name="T11" fmla="*/ 19620 w 19620"/>
                    <a:gd name="T12" fmla="*/ 21373 h 213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620" h="21373" fill="none" extrusionOk="0">
                      <a:moveTo>
                        <a:pt x="3123" y="-1"/>
                      </a:moveTo>
                      <a:cubicBezTo>
                        <a:pt x="10355" y="1056"/>
                        <a:pt x="16562" y="5699"/>
                        <a:pt x="19620" y="12338"/>
                      </a:cubicBezTo>
                    </a:path>
                    <a:path w="19620" h="21373" stroke="0" extrusionOk="0">
                      <a:moveTo>
                        <a:pt x="3123" y="-1"/>
                      </a:moveTo>
                      <a:cubicBezTo>
                        <a:pt x="10355" y="1056"/>
                        <a:pt x="16562" y="5699"/>
                        <a:pt x="19620" y="12338"/>
                      </a:cubicBezTo>
                      <a:lnTo>
                        <a:pt x="0" y="213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18"/>
                <p:cNvSpPr>
                  <a:spLocks/>
                </p:cNvSpPr>
                <p:nvPr/>
              </p:nvSpPr>
              <p:spPr bwMode="auto">
                <a:xfrm>
                  <a:off x="1462" y="4070"/>
                  <a:ext cx="88" cy="55"/>
                </a:xfrm>
                <a:custGeom>
                  <a:avLst/>
                  <a:gdLst>
                    <a:gd name="T0" fmla="*/ 0 w 220"/>
                    <a:gd name="T1" fmla="*/ 0 h 140"/>
                    <a:gd name="T2" fmla="*/ 0 w 220"/>
                    <a:gd name="T3" fmla="*/ 0 h 140"/>
                    <a:gd name="T4" fmla="*/ 0 w 220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140"/>
                    <a:gd name="T11" fmla="*/ 220 w 220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140">
                      <a:moveTo>
                        <a:pt x="0" y="0"/>
                      </a:moveTo>
                      <a:cubicBezTo>
                        <a:pt x="143" y="48"/>
                        <a:pt x="85" y="17"/>
                        <a:pt x="180" y="80"/>
                      </a:cubicBezTo>
                      <a:cubicBezTo>
                        <a:pt x="193" y="100"/>
                        <a:pt x="220" y="140"/>
                        <a:pt x="220" y="14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922" y="4279"/>
                  <a:ext cx="80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915" y="4317"/>
                  <a:ext cx="80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915" y="4433"/>
                  <a:ext cx="80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2"/>
                <p:cNvSpPr>
                  <a:spLocks noChangeShapeType="1"/>
                </p:cNvSpPr>
                <p:nvPr/>
              </p:nvSpPr>
              <p:spPr bwMode="auto">
                <a:xfrm>
                  <a:off x="915" y="4394"/>
                  <a:ext cx="80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915" y="4355"/>
                  <a:ext cx="80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909" y="4471"/>
                  <a:ext cx="80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>
                  <a:off x="915" y="4509"/>
                  <a:ext cx="80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915" y="4548"/>
                  <a:ext cx="80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1200" y="4608"/>
                <a:ext cx="86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b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</a:t>
                </a:r>
              </a:p>
            </p:txBody>
          </p:sp>
        </p:grpSp>
      </p:grpSp>
      <p:grpSp>
        <p:nvGrpSpPr>
          <p:cNvPr id="35" name="Group 62"/>
          <p:cNvGrpSpPr>
            <a:grpSpLocks/>
          </p:cNvGrpSpPr>
          <p:nvPr/>
        </p:nvGrpSpPr>
        <p:grpSpPr bwMode="auto">
          <a:xfrm>
            <a:off x="4548314" y="152400"/>
            <a:ext cx="4061260" cy="3156236"/>
            <a:chOff x="3660" y="2304"/>
            <a:chExt cx="1344" cy="1440"/>
          </a:xfrm>
        </p:grpSpPr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3660" y="2304"/>
              <a:ext cx="1344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ja-JP" altLang="en-US"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30"/>
            <p:cNvGrpSpPr>
              <a:grpSpLocks/>
            </p:cNvGrpSpPr>
            <p:nvPr/>
          </p:nvGrpSpPr>
          <p:grpSpPr bwMode="auto">
            <a:xfrm>
              <a:off x="3696" y="2640"/>
              <a:ext cx="1296" cy="871"/>
              <a:chOff x="768" y="832"/>
              <a:chExt cx="1296" cy="944"/>
            </a:xfrm>
          </p:grpSpPr>
          <p:sp>
            <p:nvSpPr>
              <p:cNvPr id="38" name="Rectangle 31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1296" cy="240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FEFE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ja-JP" altLang="en-US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1152" y="1008"/>
                <a:ext cx="384" cy="488"/>
              </a:xfrm>
              <a:custGeom>
                <a:avLst/>
                <a:gdLst>
                  <a:gd name="T0" fmla="*/ 96 w 384"/>
                  <a:gd name="T1" fmla="*/ 122 h 440"/>
                  <a:gd name="T2" fmla="*/ 144 w 384"/>
                  <a:gd name="T3" fmla="*/ 245 h 440"/>
                  <a:gd name="T4" fmla="*/ 288 w 384"/>
                  <a:gd name="T5" fmla="*/ 245 h 440"/>
                  <a:gd name="T6" fmla="*/ 336 w 384"/>
                  <a:gd name="T7" fmla="*/ 122 h 440"/>
                  <a:gd name="T8" fmla="*/ 336 w 384"/>
                  <a:gd name="T9" fmla="*/ 973 h 440"/>
                  <a:gd name="T10" fmla="*/ 48 w 384"/>
                  <a:gd name="T11" fmla="*/ 973 h 440"/>
                  <a:gd name="T12" fmla="*/ 48 w 384"/>
                  <a:gd name="T13" fmla="*/ 855 h 440"/>
                  <a:gd name="T14" fmla="*/ 48 w 384"/>
                  <a:gd name="T15" fmla="*/ 122 h 440"/>
                  <a:gd name="T16" fmla="*/ 96 w 384"/>
                  <a:gd name="T17" fmla="*/ 122 h 4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4"/>
                  <a:gd name="T28" fmla="*/ 0 h 440"/>
                  <a:gd name="T29" fmla="*/ 384 w 384"/>
                  <a:gd name="T30" fmla="*/ 440 h 4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4" h="440">
                    <a:moveTo>
                      <a:pt x="96" y="48"/>
                    </a:moveTo>
                    <a:cubicBezTo>
                      <a:pt x="112" y="56"/>
                      <a:pt x="112" y="88"/>
                      <a:pt x="144" y="96"/>
                    </a:cubicBezTo>
                    <a:cubicBezTo>
                      <a:pt x="176" y="104"/>
                      <a:pt x="256" y="104"/>
                      <a:pt x="288" y="96"/>
                    </a:cubicBezTo>
                    <a:cubicBezTo>
                      <a:pt x="320" y="88"/>
                      <a:pt x="328" y="0"/>
                      <a:pt x="336" y="48"/>
                    </a:cubicBezTo>
                    <a:cubicBezTo>
                      <a:pt x="344" y="96"/>
                      <a:pt x="384" y="328"/>
                      <a:pt x="336" y="384"/>
                    </a:cubicBezTo>
                    <a:cubicBezTo>
                      <a:pt x="288" y="440"/>
                      <a:pt x="96" y="392"/>
                      <a:pt x="48" y="384"/>
                    </a:cubicBezTo>
                    <a:cubicBezTo>
                      <a:pt x="0" y="376"/>
                      <a:pt x="48" y="392"/>
                      <a:pt x="48" y="336"/>
                    </a:cubicBezTo>
                    <a:cubicBezTo>
                      <a:pt x="48" y="280"/>
                      <a:pt x="40" y="96"/>
                      <a:pt x="48" y="48"/>
                    </a:cubicBezTo>
                    <a:cubicBezTo>
                      <a:pt x="56" y="0"/>
                      <a:pt x="80" y="40"/>
                      <a:pt x="96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rgbClr val="E5E5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" name="Group 33"/>
              <p:cNvGrpSpPr>
                <a:grpSpLocks/>
              </p:cNvGrpSpPr>
              <p:nvPr/>
            </p:nvGrpSpPr>
            <p:grpSpPr bwMode="auto">
              <a:xfrm>
                <a:off x="936" y="832"/>
                <a:ext cx="817" cy="944"/>
                <a:chOff x="2424" y="7603"/>
                <a:chExt cx="2043" cy="2360"/>
              </a:xfrm>
            </p:grpSpPr>
            <p:sp>
              <p:nvSpPr>
                <p:cNvPr id="41" name="Line 34"/>
                <p:cNvSpPr>
                  <a:spLocks noChangeShapeType="1"/>
                </p:cNvSpPr>
                <p:nvPr/>
              </p:nvSpPr>
              <p:spPr bwMode="auto">
                <a:xfrm>
                  <a:off x="3144" y="9531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144" y="9531"/>
                  <a:ext cx="72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ja-JP" sz="1200" b="0"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2 r</a:t>
                  </a:r>
                  <a:endParaRPr lang="en-US" altLang="ja-JP" b="0"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3" name="Group 36"/>
                <p:cNvGrpSpPr>
                  <a:grpSpLocks/>
                </p:cNvGrpSpPr>
                <p:nvPr/>
              </p:nvGrpSpPr>
              <p:grpSpPr bwMode="auto">
                <a:xfrm>
                  <a:off x="2435" y="7603"/>
                  <a:ext cx="2032" cy="1748"/>
                  <a:chOff x="2432" y="13016"/>
                  <a:chExt cx="2032" cy="2122"/>
                </a:xfrm>
              </p:grpSpPr>
              <p:sp>
                <p:nvSpPr>
                  <p:cNvPr id="4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3618"/>
                    <a:ext cx="144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ja-JP" altLang="en-US"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3634"/>
                    <a:ext cx="144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ja-JP" altLang="en-US"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7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8" y="13330"/>
                    <a:ext cx="576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92" y="13330"/>
                    <a:ext cx="432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8" y="13186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Arc 42"/>
                  <p:cNvSpPr>
                    <a:spLocks/>
                  </p:cNvSpPr>
                  <p:nvPr/>
                </p:nvSpPr>
                <p:spPr bwMode="auto">
                  <a:xfrm rot="2569698" flipV="1">
                    <a:off x="3027" y="13016"/>
                    <a:ext cx="939" cy="1026"/>
                  </a:xfrm>
                  <a:custGeom>
                    <a:avLst/>
                    <a:gdLst>
                      <a:gd name="T0" fmla="*/ 0 w 20123"/>
                      <a:gd name="T1" fmla="*/ 0 h 20670"/>
                      <a:gd name="T2" fmla="*/ 0 w 20123"/>
                      <a:gd name="T3" fmla="*/ 0 h 20670"/>
                      <a:gd name="T4" fmla="*/ 0 w 20123"/>
                      <a:gd name="T5" fmla="*/ 0 h 20670"/>
                      <a:gd name="T6" fmla="*/ 0 60000 65536"/>
                      <a:gd name="T7" fmla="*/ 0 60000 65536"/>
                      <a:gd name="T8" fmla="*/ 0 60000 65536"/>
                      <a:gd name="T9" fmla="*/ 0 w 20123"/>
                      <a:gd name="T10" fmla="*/ 0 h 20670"/>
                      <a:gd name="T11" fmla="*/ 20123 w 20123"/>
                      <a:gd name="T12" fmla="*/ 20670 h 206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123" h="20670" fill="none" extrusionOk="0">
                        <a:moveTo>
                          <a:pt x="6269" y="-1"/>
                        </a:moveTo>
                        <a:cubicBezTo>
                          <a:pt x="12609" y="1922"/>
                          <a:pt x="17715" y="6648"/>
                          <a:pt x="20123" y="12820"/>
                        </a:cubicBezTo>
                      </a:path>
                      <a:path w="20123" h="20670" stroke="0" extrusionOk="0">
                        <a:moveTo>
                          <a:pt x="6269" y="-1"/>
                        </a:moveTo>
                        <a:cubicBezTo>
                          <a:pt x="12609" y="1922"/>
                          <a:pt x="17715" y="6648"/>
                          <a:pt x="20123" y="12820"/>
                        </a:cubicBezTo>
                        <a:lnTo>
                          <a:pt x="0" y="2067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Arc 43"/>
                  <p:cNvSpPr>
                    <a:spLocks/>
                  </p:cNvSpPr>
                  <p:nvPr/>
                </p:nvSpPr>
                <p:spPr bwMode="auto">
                  <a:xfrm>
                    <a:off x="4032" y="13330"/>
                    <a:ext cx="144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3762"/>
                    <a:ext cx="0" cy="8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3874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3954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4034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4114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4194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4642"/>
                    <a:ext cx="201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4738"/>
                    <a:ext cx="201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4850"/>
                    <a:ext cx="201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4946"/>
                    <a:ext cx="201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5042"/>
                    <a:ext cx="201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184" y="14274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4450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184" y="14370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200" y="14546"/>
                    <a:ext cx="57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432" y="15138"/>
                    <a:ext cx="201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Line 60"/>
                <p:cNvSpPr>
                  <a:spLocks noChangeShapeType="1"/>
                </p:cNvSpPr>
                <p:nvPr/>
              </p:nvSpPr>
              <p:spPr bwMode="auto">
                <a:xfrm>
                  <a:off x="2424" y="9403"/>
                  <a:ext cx="201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68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3440"/>
              </p:ext>
            </p:extLst>
          </p:nvPr>
        </p:nvGraphicFramePr>
        <p:xfrm>
          <a:off x="5445228" y="3650600"/>
          <a:ext cx="20383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1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228" y="3650600"/>
                        <a:ext cx="2038350" cy="11176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6699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38" y="5155405"/>
            <a:ext cx="2760050" cy="118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8B43A-3788-411B-A387-A00CC9DE115D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-64075"/>
            <a:ext cx="3786188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Britannic Bold" pitchFamily="34" charset="0"/>
              </a:rPr>
              <a:t>FLUIDA BERGERAK</a:t>
            </a:r>
          </a:p>
        </p:txBody>
      </p:sp>
      <p:pic>
        <p:nvPicPr>
          <p:cNvPr id="22532" name="Picture 8" descr="http://4mechanical.com/wp-content/uploads/2011/07/wind-force-prope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8" y="955675"/>
            <a:ext cx="367943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www.genesisoilandgas.com/Our-Business/supporting%20expertise/computational%20fluid%20dynamics/PublishingImages/fluid%20dynam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5" y="838200"/>
            <a:ext cx="4037013" cy="22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www.flash-eng.com/images/c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93999"/>
            <a:ext cx="2895599" cy="318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ttp://www.mechanicalengineeringblog.com/wp-content/uploads/2011/05/01-CFD_Heat_Exchanger-flow-simulation-heat-transfer-rates-mass-flow-rates-pressure-drops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9" y="3912884"/>
            <a:ext cx="3803362" cy="2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148D-AEF8-4E22-9F35-A0EAD78B5F55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FLUIDA STATIK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/>
              <a:t>	Fluida selalu mempunyai bentuk yang dapat berubah secara kontinyu seperti wadahnya, sebagai akibat gaya geser (tidak dapat menahan gaya geser)</a:t>
            </a:r>
          </a:p>
          <a:p>
            <a:pPr>
              <a:buFont typeface="Wingdings" panose="05000000000000000000" pitchFamily="2" charset="2"/>
              <a:buNone/>
            </a:pPr>
            <a:endParaRPr lang="en-US"/>
          </a:p>
          <a:p>
            <a:pPr>
              <a:buFont typeface="Wingdings" panose="05000000000000000000" pitchFamily="2" charset="2"/>
              <a:buNone/>
            </a:pPr>
            <a:endParaRPr lang="en-US"/>
          </a:p>
          <a:p>
            <a:pPr>
              <a:buFont typeface="Wingdings" panose="05000000000000000000" pitchFamily="2" charset="2"/>
              <a:buNone/>
            </a:pPr>
            <a:endParaRPr lang="en-US"/>
          </a:p>
          <a:p>
            <a:pPr>
              <a:buFont typeface="Wingdings" panose="05000000000000000000" pitchFamily="2" charset="2"/>
              <a:buNone/>
            </a:pPr>
            <a:endParaRPr lang="en-US">
              <a:sym typeface="Symbol" panose="05050102010706020507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066800" y="3962400"/>
            <a:ext cx="1371600" cy="2514600"/>
            <a:chOff x="816" y="2928"/>
            <a:chExt cx="480" cy="1248"/>
          </a:xfrm>
        </p:grpSpPr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960" y="3504"/>
              <a:ext cx="208" cy="672"/>
            </a:xfrm>
            <a:custGeom>
              <a:avLst/>
              <a:gdLst>
                <a:gd name="T0" fmla="*/ 208 w 208"/>
                <a:gd name="T1" fmla="*/ 0 h 672"/>
                <a:gd name="T2" fmla="*/ 16 w 208"/>
                <a:gd name="T3" fmla="*/ 144 h 672"/>
                <a:gd name="T4" fmla="*/ 160 w 208"/>
                <a:gd name="T5" fmla="*/ 336 h 672"/>
                <a:gd name="T6" fmla="*/ 16 w 208"/>
                <a:gd name="T7" fmla="*/ 528 h 672"/>
                <a:gd name="T8" fmla="*/ 64 w 208"/>
                <a:gd name="T9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672">
                  <a:moveTo>
                    <a:pt x="208" y="0"/>
                  </a:moveTo>
                  <a:cubicBezTo>
                    <a:pt x="116" y="44"/>
                    <a:pt x="24" y="88"/>
                    <a:pt x="16" y="144"/>
                  </a:cubicBezTo>
                  <a:cubicBezTo>
                    <a:pt x="8" y="200"/>
                    <a:pt x="160" y="272"/>
                    <a:pt x="160" y="336"/>
                  </a:cubicBezTo>
                  <a:cubicBezTo>
                    <a:pt x="160" y="400"/>
                    <a:pt x="32" y="472"/>
                    <a:pt x="16" y="528"/>
                  </a:cubicBezTo>
                  <a:cubicBezTo>
                    <a:pt x="0" y="584"/>
                    <a:pt x="56" y="648"/>
                    <a:pt x="64" y="6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816" y="2928"/>
              <a:ext cx="480" cy="67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130163" y="3790037"/>
            <a:ext cx="1584960" cy="2209800"/>
            <a:chOff x="1920" y="2928"/>
            <a:chExt cx="336" cy="912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1920" y="2928"/>
              <a:ext cx="336" cy="912"/>
            </a:xfrm>
            <a:prstGeom prst="can">
              <a:avLst>
                <a:gd name="adj" fmla="val 535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AutoShape 9" descr="Water droplets"/>
            <p:cNvSpPr>
              <a:spLocks noChangeArrowheads="1"/>
            </p:cNvSpPr>
            <p:nvPr/>
          </p:nvSpPr>
          <p:spPr bwMode="auto">
            <a:xfrm>
              <a:off x="1920" y="3348"/>
              <a:ext cx="336" cy="480"/>
            </a:xfrm>
            <a:prstGeom prst="can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5410200" y="3962400"/>
            <a:ext cx="1828800" cy="2057400"/>
            <a:chOff x="2640" y="2976"/>
            <a:chExt cx="816" cy="816"/>
          </a:xfrm>
        </p:grpSpPr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2640" y="3264"/>
              <a:ext cx="816" cy="528"/>
            </a:xfrm>
            <a:prstGeom prst="cube">
              <a:avLst>
                <a:gd name="adj" fmla="val 3409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2640" y="2976"/>
              <a:ext cx="816" cy="81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5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0EAFD-3BBF-4559-B26C-4092A3F69095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DAE3-D5F8-42FA-971B-361DFCAE1783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E39-FB40-4256-9CB0-83583556BE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49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838200" indent="-838200"/>
            <a:r>
              <a:rPr lang="en-US" b="0" dirty="0" err="1">
                <a:solidFill>
                  <a:schemeClr val="tx1"/>
                </a:solidFill>
                <a:effectLst/>
              </a:rPr>
              <a:t>Karakteristik</a:t>
            </a:r>
            <a:r>
              <a:rPr lang="en-US" b="0" dirty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</a:rPr>
              <a:t>Aliran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800600"/>
          </a:xfrm>
        </p:spPr>
        <p:txBody>
          <a:bodyPr/>
          <a:lstStyle/>
          <a:p>
            <a:r>
              <a:rPr lang="en-US" sz="2800" dirty="0" err="1"/>
              <a:t>Laminer</a:t>
            </a:r>
            <a:r>
              <a:rPr lang="en-US" sz="2800" dirty="0"/>
              <a:t> ~ </a:t>
            </a:r>
            <a:r>
              <a:rPr lang="en-US" sz="2800" dirty="0">
                <a:effectLst/>
              </a:rPr>
              <a:t>V  </a:t>
            </a:r>
            <a:r>
              <a:rPr lang="en-US" sz="2800" dirty="0" err="1">
                <a:effectLst/>
              </a:rPr>
              <a:t>rendah</a:t>
            </a:r>
            <a:endParaRPr lang="en-US" sz="2800" dirty="0"/>
          </a:p>
          <a:p>
            <a:r>
              <a:rPr lang="en-US" sz="2800" dirty="0" err="1"/>
              <a:t>Turbulen</a:t>
            </a:r>
            <a:r>
              <a:rPr lang="en-US" sz="2800" dirty="0"/>
              <a:t> ~ </a:t>
            </a:r>
            <a:r>
              <a:rPr lang="en-US" sz="2800" dirty="0">
                <a:effectLst/>
              </a:rPr>
              <a:t>V  </a:t>
            </a:r>
            <a:r>
              <a:rPr lang="en-US" sz="2800" dirty="0" err="1">
                <a:effectLst/>
              </a:rPr>
              <a:t>tinggi</a:t>
            </a:r>
            <a:endParaRPr lang="en-US" sz="2800" dirty="0">
              <a:effectLst/>
            </a:endParaRPr>
          </a:p>
        </p:txBody>
      </p:sp>
      <p:pic>
        <p:nvPicPr>
          <p:cNvPr id="84996" name="Picture 4" descr="penyel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26" y="3952240"/>
            <a:ext cx="3514362" cy="20823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0" name="Picture 8" descr="turbu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3038474"/>
            <a:ext cx="2840593" cy="26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09600" y="58674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b="0"/>
              <a:t>  Permukaan laut</a:t>
            </a:r>
            <a:endParaRPr lang="en-US" b="0">
              <a:effectLst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572000" y="5867400"/>
            <a:ext cx="457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kedalaman</a:t>
            </a:r>
            <a:r>
              <a:rPr lang="en-US" b="0" dirty="0"/>
              <a:t> </a:t>
            </a:r>
            <a:r>
              <a:rPr lang="en-US" b="0" dirty="0" err="1"/>
              <a:t>tertentu</a:t>
            </a:r>
            <a:endParaRPr lang="en-US" b="0" dirty="0">
              <a:effectLst/>
            </a:endParaRPr>
          </a:p>
        </p:txBody>
      </p:sp>
      <p:pic>
        <p:nvPicPr>
          <p:cNvPr id="11" name="Picture 9" descr="http://www.autoevolution.com/images/news/how-does-cfd-computational-fluid-dynamics-work-6400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2387"/>
            <a:ext cx="3347363" cy="217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0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1295400" y="304800"/>
            <a:ext cx="5791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38200" indent="-838200" fontAlgn="auto">
              <a:spcAft>
                <a:spcPts val="0"/>
              </a:spcAft>
              <a:defRPr/>
            </a:pPr>
            <a:r>
              <a:rPr lang="en-US" altLang="ja-JP" b="0" smtClean="0">
                <a:solidFill>
                  <a:schemeClr val="tx1"/>
                </a:solidFill>
              </a:rPr>
              <a:t>Karakteristik Aliran</a:t>
            </a:r>
            <a:endParaRPr lang="en-US" altLang="ja-JP" b="0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www.enesabarataim.hu/files/laminar_turbulent_f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2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41D79-FDE5-44EA-9DA0-370719FDE0A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310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22462" y="342900"/>
            <a:ext cx="396557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HYDRODINAMIK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90525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25969" y="1143000"/>
            <a:ext cx="7620000" cy="56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latin typeface="Calibri" panose="020F0502020204030204" pitchFamily="34" charset="0"/>
              </a:rPr>
              <a:t>Syarat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fluida</a:t>
            </a:r>
            <a:r>
              <a:rPr lang="en-US" sz="2800" b="0" dirty="0">
                <a:latin typeface="Calibri" panose="020F0502020204030204" pitchFamily="34" charset="0"/>
              </a:rPr>
              <a:t> ideal (Bernoulli) 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0" dirty="0" err="1">
                <a:latin typeface="Calibri" panose="020F0502020204030204" pitchFamily="34" charset="0"/>
              </a:rPr>
              <a:t>Zat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cair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tanpa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adanya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geseran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dalam</a:t>
            </a:r>
            <a:r>
              <a:rPr lang="en-US" sz="2800" b="0" dirty="0">
                <a:latin typeface="Calibri" panose="020F0502020204030204" pitchFamily="34" charset="0"/>
              </a:rPr>
              <a:t>                        (</a:t>
            </a:r>
            <a:r>
              <a:rPr lang="en-US" sz="2800" b="0" dirty="0" err="1">
                <a:latin typeface="Calibri" panose="020F0502020204030204" pitchFamily="34" charset="0"/>
              </a:rPr>
              <a:t>cairan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tidak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viskous</a:t>
            </a:r>
            <a:r>
              <a:rPr lang="en-US" sz="2800" b="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0" dirty="0" err="1">
                <a:latin typeface="Calibri" panose="020F0502020204030204" pitchFamily="34" charset="0"/>
              </a:rPr>
              <a:t>Zat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cair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mengalir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secara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stasioner</a:t>
            </a:r>
            <a:r>
              <a:rPr lang="en-US" sz="2800" b="0" dirty="0">
                <a:latin typeface="Calibri" panose="020F0502020204030204" pitchFamily="34" charset="0"/>
              </a:rPr>
              <a:t> (</a:t>
            </a:r>
            <a:r>
              <a:rPr lang="en-US" sz="2800" b="0" dirty="0" err="1">
                <a:latin typeface="Calibri" panose="020F0502020204030204" pitchFamily="34" charset="0"/>
              </a:rPr>
              <a:t>tidak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berubah</a:t>
            </a:r>
            <a:r>
              <a:rPr lang="en-US" sz="2800" b="0" dirty="0">
                <a:latin typeface="Calibri" panose="020F0502020204030204" pitchFamily="34" charset="0"/>
              </a:rPr>
              <a:t>) </a:t>
            </a:r>
            <a:r>
              <a:rPr lang="en-US" sz="2800" b="0" dirty="0" err="1">
                <a:latin typeface="Calibri" panose="020F0502020204030204" pitchFamily="34" charset="0"/>
              </a:rPr>
              <a:t>dalam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hal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kecepatan</a:t>
            </a:r>
            <a:r>
              <a:rPr lang="en-US" sz="2800" b="0" dirty="0">
                <a:latin typeface="Calibri" panose="020F0502020204030204" pitchFamily="34" charset="0"/>
              </a:rPr>
              <a:t>, </a:t>
            </a:r>
            <a:r>
              <a:rPr lang="en-US" sz="2800" b="0" dirty="0" err="1">
                <a:latin typeface="Calibri" panose="020F0502020204030204" pitchFamily="34" charset="0"/>
              </a:rPr>
              <a:t>arah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maupun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besarnya</a:t>
            </a:r>
            <a:r>
              <a:rPr lang="en-US" sz="2800" b="0" dirty="0">
                <a:latin typeface="Calibri" panose="020F0502020204030204" pitchFamily="34" charset="0"/>
              </a:rPr>
              <a:t> (</a:t>
            </a:r>
            <a:r>
              <a:rPr lang="en-US" sz="2800" b="0" dirty="0" err="1">
                <a:latin typeface="Calibri" panose="020F0502020204030204" pitchFamily="34" charset="0"/>
              </a:rPr>
              <a:t>selalu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konstan</a:t>
            </a:r>
            <a:r>
              <a:rPr lang="en-US" sz="2800" b="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0" dirty="0" err="1">
                <a:latin typeface="Calibri" panose="020F0502020204030204" pitchFamily="34" charset="0"/>
              </a:rPr>
              <a:t>Zat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cair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mengalir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secara</a:t>
            </a:r>
            <a:r>
              <a:rPr lang="en-US" sz="2800" b="0" dirty="0">
                <a:latin typeface="Calibri" panose="020F0502020204030204" pitchFamily="34" charset="0"/>
              </a:rPr>
              <a:t> steady </a:t>
            </a:r>
            <a:r>
              <a:rPr lang="en-US" sz="2800" b="0" dirty="0" err="1">
                <a:latin typeface="Calibri" panose="020F0502020204030204" pitchFamily="34" charset="0"/>
              </a:rPr>
              <a:t>yaitu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melalui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lintasan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tertentu</a:t>
            </a:r>
            <a:endParaRPr 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0" dirty="0" err="1">
                <a:latin typeface="Calibri" panose="020F0502020204030204" pitchFamily="34" charset="0"/>
              </a:rPr>
              <a:t>Zat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cair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tidak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termampatkan</a:t>
            </a:r>
            <a:r>
              <a:rPr lang="en-US" sz="2800" b="0" dirty="0">
                <a:latin typeface="Calibri" panose="020F0502020204030204" pitchFamily="34" charset="0"/>
              </a:rPr>
              <a:t> (incompressible) </a:t>
            </a:r>
            <a:r>
              <a:rPr lang="en-US" sz="2800" b="0" dirty="0" err="1">
                <a:latin typeface="Calibri" panose="020F0502020204030204" pitchFamily="34" charset="0"/>
              </a:rPr>
              <a:t>dan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mengalir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sejumlah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cairan</a:t>
            </a:r>
            <a:r>
              <a:rPr lang="en-US" sz="2800" b="0" dirty="0">
                <a:latin typeface="Calibri" panose="020F0502020204030204" pitchFamily="34" charset="0"/>
              </a:rPr>
              <a:t> yang </a:t>
            </a:r>
            <a:r>
              <a:rPr lang="en-US" sz="2800" b="0" dirty="0" err="1">
                <a:latin typeface="Calibri" panose="020F0502020204030204" pitchFamily="34" charset="0"/>
              </a:rPr>
              <a:t>sama</a:t>
            </a: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</a:rPr>
              <a:t>besarnya</a:t>
            </a:r>
            <a:r>
              <a:rPr lang="en-US" sz="2800" b="0" dirty="0">
                <a:latin typeface="Calibri" panose="020F0502020204030204" pitchFamily="34" charset="0"/>
              </a:rPr>
              <a:t> (</a:t>
            </a:r>
            <a:r>
              <a:rPr lang="en-US" sz="2800" b="0" dirty="0" err="1">
                <a:latin typeface="Calibri" panose="020F0502020204030204" pitchFamily="34" charset="0"/>
              </a:rPr>
              <a:t>kontinuitas</a:t>
            </a:r>
            <a:r>
              <a:rPr lang="en-US" sz="2800" b="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01A7-5CA0-4243-807D-871ED90DDE0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0436" y="228600"/>
            <a:ext cx="4828883" cy="990600"/>
          </a:xfrm>
        </p:spPr>
        <p:txBody>
          <a:bodyPr/>
          <a:lstStyle/>
          <a:p>
            <a:pPr marL="357188" indent="-357188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dirty="0" err="1" smtClean="0"/>
              <a:t>Kenapa</a:t>
            </a:r>
            <a:r>
              <a:rPr lang="en-US" sz="2800" dirty="0" smtClean="0"/>
              <a:t> </a:t>
            </a:r>
            <a:r>
              <a:rPr lang="en-US" sz="2800" dirty="0" err="1"/>
              <a:t>kapal</a:t>
            </a:r>
            <a:r>
              <a:rPr lang="en-US" sz="2800" dirty="0"/>
              <a:t> </a:t>
            </a:r>
            <a:r>
              <a:rPr lang="en-US" sz="2800" dirty="0" err="1"/>
              <a:t>terbang</a:t>
            </a:r>
            <a:r>
              <a:rPr lang="en-US" sz="2800" dirty="0"/>
              <a:t> yang 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terbang</a:t>
            </a:r>
            <a:r>
              <a:rPr lang="en-US" sz="2800" dirty="0"/>
              <a:t> di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8068" name="Picture 4" descr="j02921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95" y="3679354"/>
            <a:ext cx="2678849" cy="31786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342900" y="5004812"/>
            <a:ext cx="5676900" cy="10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 err="1">
                <a:solidFill>
                  <a:schemeClr val="tx2"/>
                </a:solidFill>
              </a:rPr>
              <a:t>Kenapa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perahu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layar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bisa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mudah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berbelok</a:t>
            </a:r>
            <a:r>
              <a:rPr lang="en-US" sz="3200" b="0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00064" y="3321049"/>
            <a:ext cx="455925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 </a:t>
            </a:r>
            <a:r>
              <a:rPr lang="en-US" sz="2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daya</a:t>
            </a:r>
            <a:r>
              <a:rPr lang="en-US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angkat</a:t>
            </a:r>
            <a:r>
              <a:rPr lang="en-US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US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fluida</a:t>
            </a:r>
            <a:endParaRPr lang="en-US" sz="28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7" descr="http://cdn4.explainthatstuff.com/forces_of_f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44" y="876299"/>
            <a:ext cx="2857500" cy="21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84467-F3C5-425E-98E9-1A084793F54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6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hand to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5486400" cy="3596640"/>
          </a:xfrm>
          <a:prstGeom prst="rect">
            <a:avLst/>
          </a:prstGeom>
          <a:noFill/>
        </p:spPr>
      </p:pic>
      <p:sp>
        <p:nvSpPr>
          <p:cNvPr id="611331" name="WordArt 3"/>
          <p:cNvSpPr>
            <a:spLocks noChangeArrowheads="1" noChangeShapeType="1" noTextEdit="1"/>
          </p:cNvSpPr>
          <p:nvPr/>
        </p:nvSpPr>
        <p:spPr bwMode="auto">
          <a:xfrm>
            <a:off x="1371600" y="4761762"/>
            <a:ext cx="5486400" cy="739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Wassalamu'alaikum Wr.Wb.</a:t>
            </a:r>
          </a:p>
        </p:txBody>
      </p:sp>
      <p:pic>
        <p:nvPicPr>
          <p:cNvPr id="611332" name="Picture 4" descr="TRIMAKS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352" y="4130040"/>
            <a:ext cx="6629400" cy="1371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A9AC4-AC42-48E7-9C04-A41DFA232E4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138681"/>
            <a:ext cx="7620000" cy="3276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FF3300"/>
                </a:solidFill>
                <a:effectLst/>
              </a:rPr>
              <a:t>CAIR</a:t>
            </a:r>
            <a:r>
              <a:rPr lang="en-US" sz="3200" b="1" dirty="0" smtClean="0">
                <a:solidFill>
                  <a:srgbClr val="FF3300"/>
                </a:solidFill>
                <a:effectLst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sz="3200" b="1" dirty="0">
              <a:solidFill>
                <a:srgbClr val="FF3300"/>
              </a:solidFill>
              <a:effectLst/>
            </a:endParaRPr>
          </a:p>
          <a:p>
            <a:pPr marL="900113" indent="-785813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err="1">
                <a:effectLst/>
              </a:rPr>
              <a:t>Molekul-molekul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terikat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longgar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namun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tetap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berdekatan</a:t>
            </a:r>
            <a:endParaRPr lang="en-US" dirty="0">
              <a:effectLst/>
            </a:endParaRPr>
          </a:p>
          <a:p>
            <a:pPr marL="900113" indent="-785813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err="1">
                <a:effectLst/>
              </a:rPr>
              <a:t>Tekanan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gravitasi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bekerja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padanya</a:t>
            </a:r>
            <a:endParaRPr lang="en-US" dirty="0">
              <a:effectLst/>
            </a:endParaRPr>
          </a:p>
          <a:p>
            <a:pPr marL="900113" indent="-785813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err="1">
                <a:effectLst/>
              </a:rPr>
              <a:t>Tekanan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tegak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lurus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bidang</a:t>
            </a:r>
            <a:endParaRPr lang="en-US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id-ID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62212" y="1060451"/>
            <a:ext cx="6686550" cy="48895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FLUIDA</a:t>
            </a:r>
            <a:endParaRPr lang="id-ID" sz="36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F6E97-F1ED-4BE1-A551-BC241CFD1DC1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7010400" cy="4445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/>
                <a:latin typeface="Arial Rounded MT Bold" panose="020F0704030504030204" pitchFamily="34" charset="0"/>
              </a:rPr>
              <a:t>GAS</a:t>
            </a:r>
            <a:r>
              <a:rPr lang="en-US" sz="4000" b="1" dirty="0" smtClean="0">
                <a:solidFill>
                  <a:srgbClr val="FF3300"/>
                </a:solidFill>
                <a:effectLst/>
                <a:latin typeface="Arial Rounded MT Bold" panose="020F070403050403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sz="4000" b="1" dirty="0">
              <a:solidFill>
                <a:srgbClr val="FF3300"/>
              </a:solidFill>
              <a:effectLst/>
              <a:latin typeface="Arial Rounded MT Bold" panose="020F0704030504030204" pitchFamily="34" charset="0"/>
            </a:endParaRPr>
          </a:p>
          <a:p>
            <a:pPr marL="714375" indent="-714375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 Rounded MT Bold" panose="020F0704030504030204" pitchFamily="34" charset="0"/>
              </a:rPr>
              <a:t>Molekul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bergerak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bebas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saling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bertumbukan</a:t>
            </a:r>
            <a:endParaRPr lang="en-US" sz="2400" dirty="0">
              <a:effectLst/>
              <a:latin typeface="Arial Rounded MT Bold" panose="020F0704030504030204" pitchFamily="34" charset="0"/>
            </a:endParaRPr>
          </a:p>
          <a:p>
            <a:pPr marL="714375" indent="-714375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 Rounded MT Bold" panose="020F0704030504030204" pitchFamily="34" charset="0"/>
              </a:rPr>
              <a:t>Tekanan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gas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bersumber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perubahan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momentum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disebabkan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tumbukan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molekul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gas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dinding</a:t>
            </a:r>
            <a:endParaRPr lang="en-US" sz="2400" dirty="0">
              <a:effectLst/>
              <a:latin typeface="Arial Rounded MT Bold" panose="020F0704030504030204" pitchFamily="34" charset="0"/>
            </a:endParaRPr>
          </a:p>
          <a:p>
            <a:pPr marL="714375" indent="-714375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 Rounded MT Bold" panose="020F0704030504030204" pitchFamily="34" charset="0"/>
              </a:rPr>
              <a:t>Tekanan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terjadi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tidak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tegak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lurus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effectLst/>
                <a:latin typeface="Arial Rounded MT Bold" panose="020F0704030504030204" pitchFamily="34" charset="0"/>
              </a:rPr>
              <a:t>bidang</a:t>
            </a:r>
            <a:endParaRPr lang="en-US" sz="2400" dirty="0">
              <a:effectLst/>
              <a:latin typeface="Arial Rounded MT Bold" panose="020F0704030504030204" pitchFamily="34" charset="0"/>
            </a:endParaRPr>
          </a:p>
          <a:p>
            <a:pPr algn="just"/>
            <a:endParaRPr lang="id-ID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03403" y="647699"/>
            <a:ext cx="6686550" cy="48895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FLUIDA</a:t>
            </a:r>
            <a:endParaRPr lang="id-ID" sz="36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31850-BB8B-4D40-8519-93F7AD497E1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143000" y="1887552"/>
            <a:ext cx="7076662" cy="23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Massa </a:t>
            </a:r>
            <a:r>
              <a:rPr lang="en-US" dirty="0" err="1" smtClean="0">
                <a:solidFill>
                  <a:srgbClr val="FF0000"/>
                </a:solidFill>
              </a:rPr>
              <a:t>jenis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jenis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atmosfer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ukur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Prinsip</a:t>
            </a:r>
            <a:r>
              <a:rPr lang="en-US" dirty="0" smtClean="0">
                <a:solidFill>
                  <a:srgbClr val="FF0000"/>
                </a:solidFill>
              </a:rPr>
              <a:t> Pascal </a:t>
            </a:r>
            <a:r>
              <a:rPr lang="en-US" dirty="0" err="1" smtClean="0">
                <a:solidFill>
                  <a:srgbClr val="FF0000"/>
                </a:solidFill>
              </a:rPr>
              <a:t>tentang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Hukum</a:t>
            </a:r>
            <a:r>
              <a:rPr lang="en-US" dirty="0" smtClean="0">
                <a:solidFill>
                  <a:srgbClr val="FF0000"/>
                </a:solidFill>
              </a:rPr>
              <a:t> Archimedes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F9768-FAD9-4DCB-A132-FB9B67B65C62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9600" y="430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dirty="0" smtClean="0"/>
              <a:t>1.  Massa </a:t>
            </a:r>
            <a:r>
              <a:rPr lang="en-US" dirty="0" err="1" smtClean="0"/>
              <a:t>jenis</a:t>
            </a:r>
            <a:r>
              <a:rPr lang="en-US" dirty="0" smtClean="0"/>
              <a:t> &amp;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endParaRPr lang="en-US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7200" y="1676400"/>
            <a:ext cx="838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dirty="0" err="1"/>
              <a:t>Kadang</a:t>
            </a:r>
            <a:r>
              <a:rPr lang="en-US" sz="2800" b="0" dirty="0"/>
              <a:t> </a:t>
            </a:r>
            <a:r>
              <a:rPr lang="en-US" sz="2800" b="0" dirty="0" err="1"/>
              <a:t>kalau</a:t>
            </a:r>
            <a:r>
              <a:rPr lang="en-US" sz="2800" b="0" dirty="0"/>
              <a:t> </a:t>
            </a:r>
            <a:r>
              <a:rPr lang="en-US" sz="2800" b="0" dirty="0" err="1"/>
              <a:t>kita</a:t>
            </a:r>
            <a:r>
              <a:rPr lang="en-US" sz="2800" b="0" dirty="0"/>
              <a:t> </a:t>
            </a:r>
            <a:r>
              <a:rPr lang="en-US" sz="2800" b="0" dirty="0" err="1"/>
              <a:t>perhatikan</a:t>
            </a:r>
            <a:r>
              <a:rPr lang="en-US" sz="2800" b="0" dirty="0"/>
              <a:t> orang </a:t>
            </a:r>
            <a:r>
              <a:rPr lang="en-US" sz="2800" b="0" dirty="0" err="1"/>
              <a:t>banyak</a:t>
            </a:r>
            <a:r>
              <a:rPr lang="en-US" sz="2800" b="0" dirty="0"/>
              <a:t> </a:t>
            </a:r>
            <a:r>
              <a:rPr lang="en-US" sz="2800" b="0" dirty="0" err="1"/>
              <a:t>mengatakan</a:t>
            </a:r>
            <a:r>
              <a:rPr lang="en-US" sz="2800" b="0" dirty="0"/>
              <a:t> </a:t>
            </a:r>
            <a:r>
              <a:rPr lang="en-US" sz="2800" b="0" dirty="0" err="1"/>
              <a:t>bahwa</a:t>
            </a:r>
            <a:r>
              <a:rPr lang="en-US" sz="2800" b="0" dirty="0"/>
              <a:t> </a:t>
            </a:r>
            <a:r>
              <a:rPr lang="en-US" sz="2800" b="0" dirty="0" err="1"/>
              <a:t>buah</a:t>
            </a:r>
            <a:r>
              <a:rPr lang="en-US" sz="2800" b="0" dirty="0"/>
              <a:t> </a:t>
            </a:r>
            <a:r>
              <a:rPr lang="en-US" sz="2800" b="0" dirty="0" err="1"/>
              <a:t>manggis</a:t>
            </a:r>
            <a:r>
              <a:rPr lang="en-US" sz="2800" b="0" dirty="0"/>
              <a:t> </a:t>
            </a:r>
            <a:r>
              <a:rPr lang="en-US" sz="2800" b="0" dirty="0" err="1"/>
              <a:t>lebih</a:t>
            </a:r>
            <a:r>
              <a:rPr lang="en-US" sz="2800" b="0" dirty="0"/>
              <a:t> </a:t>
            </a:r>
            <a:r>
              <a:rPr lang="en-US" sz="2800" b="0" dirty="0" err="1"/>
              <a:t>berat</a:t>
            </a:r>
            <a:r>
              <a:rPr lang="en-US" sz="2800" b="0" dirty="0"/>
              <a:t> </a:t>
            </a:r>
            <a:r>
              <a:rPr lang="en-US" sz="2800" b="0" dirty="0" err="1"/>
              <a:t>daripada</a:t>
            </a:r>
            <a:r>
              <a:rPr lang="en-US" sz="2800" b="0" dirty="0"/>
              <a:t> </a:t>
            </a:r>
            <a:r>
              <a:rPr lang="en-US" sz="2800" b="0" dirty="0" err="1"/>
              <a:t>kapas</a:t>
            </a:r>
            <a:r>
              <a:rPr lang="en-US" sz="2800" b="0" dirty="0"/>
              <a:t> </a:t>
            </a:r>
            <a:r>
              <a:rPr lang="en-US" sz="2800" b="0" dirty="0" err="1"/>
              <a:t>atau</a:t>
            </a:r>
            <a:r>
              <a:rPr lang="en-US" sz="2800" b="0" dirty="0"/>
              <a:t> </a:t>
            </a:r>
            <a:r>
              <a:rPr lang="en-US" sz="2800" b="0" dirty="0" err="1"/>
              <a:t>besi</a:t>
            </a:r>
            <a:r>
              <a:rPr lang="en-US" sz="2800" b="0" dirty="0"/>
              <a:t> </a:t>
            </a:r>
            <a:r>
              <a:rPr lang="en-US" sz="2800" b="0" dirty="0" err="1"/>
              <a:t>lebih</a:t>
            </a:r>
            <a:r>
              <a:rPr lang="en-US" sz="2800" b="0" dirty="0"/>
              <a:t> </a:t>
            </a:r>
            <a:r>
              <a:rPr lang="en-US" sz="2800" b="0" dirty="0" err="1"/>
              <a:t>berat</a:t>
            </a:r>
            <a:r>
              <a:rPr lang="en-US" sz="2800" b="0" dirty="0"/>
              <a:t>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pada</a:t>
            </a:r>
            <a:r>
              <a:rPr lang="en-US" sz="2800" b="0" dirty="0" smtClean="0"/>
              <a:t> </a:t>
            </a:r>
            <a:r>
              <a:rPr lang="en-US" sz="2800" b="0" dirty="0" err="1"/>
              <a:t>plastik</a:t>
            </a:r>
            <a:r>
              <a:rPr lang="en-US" sz="2800" b="0" dirty="0"/>
              <a:t>. </a:t>
            </a:r>
          </a:p>
          <a:p>
            <a:endParaRPr lang="en-US" sz="2800" b="0" dirty="0" smtClean="0"/>
          </a:p>
          <a:p>
            <a:endParaRPr lang="en-US" sz="2800" b="0" dirty="0"/>
          </a:p>
          <a:p>
            <a:endParaRPr lang="en-US" sz="2800" b="0" dirty="0" smtClean="0"/>
          </a:p>
          <a:p>
            <a:r>
              <a:rPr lang="en-US" sz="2800" b="0" dirty="0" smtClean="0"/>
              <a:t>Hal </a:t>
            </a:r>
            <a:r>
              <a:rPr lang="en-US" sz="2800" b="0" dirty="0" err="1"/>
              <a:t>ini</a:t>
            </a:r>
            <a:r>
              <a:rPr lang="en-US" sz="2800" b="0" dirty="0"/>
              <a:t> </a:t>
            </a:r>
            <a:r>
              <a:rPr lang="en-US" sz="2800" b="0" dirty="0" err="1"/>
              <a:t>tidak</a:t>
            </a:r>
            <a:r>
              <a:rPr lang="en-US" sz="2800" b="0" dirty="0"/>
              <a:t> </a:t>
            </a:r>
            <a:r>
              <a:rPr lang="en-US" sz="2800" b="0" dirty="0" err="1"/>
              <a:t>seluruhnya</a:t>
            </a:r>
            <a:r>
              <a:rPr lang="en-US" sz="2800" b="0" dirty="0"/>
              <a:t> </a:t>
            </a:r>
            <a:r>
              <a:rPr lang="en-US" sz="2800" b="0" dirty="0" err="1"/>
              <a:t>benar</a:t>
            </a:r>
            <a:r>
              <a:rPr lang="en-US" sz="2800" b="0" dirty="0"/>
              <a:t> </a:t>
            </a:r>
            <a:r>
              <a:rPr lang="en-US" sz="2800" b="0" dirty="0" err="1"/>
              <a:t>karena</a:t>
            </a:r>
            <a:r>
              <a:rPr lang="en-US" sz="2800" b="0" dirty="0"/>
              <a:t> </a:t>
            </a:r>
            <a:r>
              <a:rPr lang="en-US" sz="2800" b="0" dirty="0" err="1"/>
              <a:t>semua</a:t>
            </a:r>
            <a:r>
              <a:rPr lang="en-US" sz="2800" b="0" dirty="0"/>
              <a:t> </a:t>
            </a:r>
            <a:r>
              <a:rPr lang="en-US" sz="2800" b="0" dirty="0" err="1"/>
              <a:t>itu</a:t>
            </a:r>
            <a:r>
              <a:rPr lang="en-US" sz="2800" b="0" dirty="0"/>
              <a:t> </a:t>
            </a:r>
            <a:r>
              <a:rPr lang="en-US" sz="2800" b="0" dirty="0" err="1"/>
              <a:t>tergantung</a:t>
            </a:r>
            <a:r>
              <a:rPr lang="en-US" sz="2800" b="0" dirty="0"/>
              <a:t> </a:t>
            </a:r>
            <a:r>
              <a:rPr lang="en-US" sz="2800" b="0" dirty="0" err="1"/>
              <a:t>ukuran</a:t>
            </a:r>
            <a:r>
              <a:rPr lang="en-US" sz="2800" b="0" dirty="0"/>
              <a:t> </a:t>
            </a:r>
            <a:r>
              <a:rPr lang="en-US" sz="2800" b="0" dirty="0" err="1"/>
              <a:t>dari</a:t>
            </a:r>
            <a:r>
              <a:rPr lang="en-US" sz="2800" b="0" dirty="0"/>
              <a:t> </a:t>
            </a:r>
            <a:r>
              <a:rPr lang="en-US" sz="2800" b="0" dirty="0" err="1"/>
              <a:t>masing</a:t>
            </a:r>
            <a:r>
              <a:rPr lang="en-US" sz="2800" b="0" dirty="0"/>
              <a:t> - </a:t>
            </a:r>
            <a:r>
              <a:rPr lang="en-US" sz="2800" b="0" dirty="0" err="1"/>
              <a:t>masing</a:t>
            </a:r>
            <a:r>
              <a:rPr lang="en-US" sz="2800" b="0" dirty="0"/>
              <a:t> </a:t>
            </a:r>
            <a:r>
              <a:rPr lang="en-US" sz="2800" b="0" dirty="0" err="1"/>
              <a:t>benda</a:t>
            </a:r>
            <a:r>
              <a:rPr lang="en-US" sz="2800" b="0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IMUH. ARIEF LATAR, Ir,MSc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64935" y="3661559"/>
            <a:ext cx="5715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err="1">
                <a:latin typeface="+mn-lt"/>
                <a:cs typeface="Arial" charset="0"/>
              </a:rPr>
              <a:t>Benarkah</a:t>
            </a:r>
            <a:r>
              <a:rPr lang="en-US" sz="4000" b="1" dirty="0">
                <a:latin typeface="+mn-lt"/>
                <a:cs typeface="Arial" charset="0"/>
              </a:rPr>
              <a:t> </a:t>
            </a:r>
            <a:r>
              <a:rPr lang="en-US" sz="4000" b="1" dirty="0" err="1">
                <a:latin typeface="+mn-lt"/>
                <a:cs typeface="Arial" charset="0"/>
              </a:rPr>
              <a:t>Demikian</a:t>
            </a:r>
            <a:r>
              <a:rPr lang="en-US" sz="4000" b="1" dirty="0">
                <a:latin typeface="+mn-lt"/>
                <a:cs typeface="Arial" charset="0"/>
              </a:rPr>
              <a:t>?</a:t>
            </a:r>
            <a:endParaRPr lang="id-ID" sz="4000" b="1" dirty="0">
              <a:latin typeface="+mn-lt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4E589B-AF15-4ED2-8EE1-DB42924807BC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IMUH. ARIEF LATAR, Ir,MSc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478338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742950" lvl="1" indent="-742950">
              <a:buFont typeface="Wingdings" panose="05000000000000000000" pitchFamily="2" charset="2"/>
              <a:buChar char="v"/>
            </a:pPr>
            <a:r>
              <a:rPr lang="en-US" dirty="0" err="1"/>
              <a:t>Padat</a:t>
            </a:r>
            <a:r>
              <a:rPr lang="en-US" dirty="0"/>
              <a:t> :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/volume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  <a:p>
            <a:pPr marL="742950" lvl="1" indent="-742950">
              <a:buFont typeface="Wingdings" panose="05000000000000000000" pitchFamily="2" charset="2"/>
              <a:buChar char="v"/>
            </a:pPr>
            <a:r>
              <a:rPr lang="en-US" dirty="0" err="1"/>
              <a:t>Cair</a:t>
            </a:r>
            <a:r>
              <a:rPr lang="en-US" dirty="0"/>
              <a:t>: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tempatnya</a:t>
            </a:r>
            <a:r>
              <a:rPr lang="en-US" dirty="0"/>
              <a:t>, volume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  <a:p>
            <a:pPr marL="742950" lvl="1" indent="-742950">
              <a:buFont typeface="Wingdings" panose="05000000000000000000" pitchFamily="2" charset="2"/>
              <a:buChar char="v"/>
            </a:pPr>
            <a:r>
              <a:rPr lang="en-US" dirty="0"/>
              <a:t>Gas: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volume </a:t>
            </a:r>
            <a:r>
              <a:rPr lang="en-US" dirty="0" err="1"/>
              <a:t>berubah-ubah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tempatnya</a:t>
            </a:r>
            <a:endParaRPr lang="en-US" dirty="0"/>
          </a:p>
          <a:p>
            <a:pPr marL="0" lvl="1"/>
            <a:endParaRPr lang="en-US" dirty="0" smtClean="0"/>
          </a:p>
          <a:p>
            <a:pPr marL="0" lvl="1"/>
            <a:r>
              <a:rPr lang="en-US" dirty="0" err="1" smtClean="0"/>
              <a:t>Catatan</a:t>
            </a:r>
            <a:r>
              <a:rPr lang="en-US" dirty="0"/>
              <a:t>: </a:t>
            </a:r>
            <a:endParaRPr lang="en-US" dirty="0" smtClean="0"/>
          </a:p>
          <a:p>
            <a:pPr marL="0" lvl="1"/>
            <a:r>
              <a:rPr lang="en-US" b="0" i="1" dirty="0" err="1" smtClean="0">
                <a:latin typeface="Segoe Print" panose="02000600000000000000" pitchFamily="2" charset="0"/>
              </a:rPr>
              <a:t>sebenarnya</a:t>
            </a:r>
            <a:r>
              <a:rPr lang="en-US" b="0" i="1" dirty="0" smtClean="0">
                <a:latin typeface="Segoe Print" panose="02000600000000000000" pitchFamily="2" charset="0"/>
              </a:rPr>
              <a:t> </a:t>
            </a:r>
            <a:r>
              <a:rPr lang="en-US" b="0" i="1" dirty="0" err="1">
                <a:latin typeface="Segoe Print" panose="02000600000000000000" pitchFamily="2" charset="0"/>
              </a:rPr>
              <a:t>ada</a:t>
            </a:r>
            <a:r>
              <a:rPr lang="en-US" b="0" i="1" dirty="0">
                <a:latin typeface="Segoe Print" panose="02000600000000000000" pitchFamily="2" charset="0"/>
              </a:rPr>
              <a:t> </a:t>
            </a:r>
            <a:r>
              <a:rPr lang="en-US" b="0" i="1" dirty="0" err="1">
                <a:latin typeface="Segoe Print" panose="02000600000000000000" pitchFamily="2" charset="0"/>
              </a:rPr>
              <a:t>bentuk</a:t>
            </a:r>
            <a:r>
              <a:rPr lang="en-US" b="0" i="1" dirty="0">
                <a:latin typeface="Segoe Print" panose="02000600000000000000" pitchFamily="2" charset="0"/>
              </a:rPr>
              <a:t> </a:t>
            </a:r>
            <a:r>
              <a:rPr lang="en-US" b="0" i="1" dirty="0" err="1">
                <a:latin typeface="Segoe Print" panose="02000600000000000000" pitchFamily="2" charset="0"/>
              </a:rPr>
              <a:t>zat</a:t>
            </a:r>
            <a:r>
              <a:rPr lang="en-US" b="0" i="1" dirty="0">
                <a:latin typeface="Segoe Print" panose="02000600000000000000" pitchFamily="2" charset="0"/>
              </a:rPr>
              <a:t> yang lain, </a:t>
            </a:r>
            <a:r>
              <a:rPr lang="en-US" b="0" i="1" dirty="0" err="1">
                <a:latin typeface="Segoe Print" panose="02000600000000000000" pitchFamily="2" charset="0"/>
              </a:rPr>
              <a:t>misalnya</a:t>
            </a:r>
            <a:r>
              <a:rPr lang="en-US" b="0" i="1" dirty="0">
                <a:latin typeface="Segoe Print" panose="02000600000000000000" pitchFamily="2" charset="0"/>
              </a:rPr>
              <a:t> : plasma (</a:t>
            </a:r>
            <a:r>
              <a:rPr lang="en-US" b="0" i="1" dirty="0" err="1">
                <a:latin typeface="Segoe Print" panose="02000600000000000000" pitchFamily="2" charset="0"/>
              </a:rPr>
              <a:t>elektron</a:t>
            </a:r>
            <a:r>
              <a:rPr lang="en-US" b="0" i="1" dirty="0">
                <a:latin typeface="Segoe Print" panose="02000600000000000000" pitchFamily="2" charset="0"/>
              </a:rPr>
              <a:t> </a:t>
            </a:r>
            <a:r>
              <a:rPr lang="en-US" b="0" i="1" dirty="0" err="1">
                <a:latin typeface="Segoe Print" panose="02000600000000000000" pitchFamily="2" charset="0"/>
              </a:rPr>
              <a:t>dilepaskan</a:t>
            </a:r>
            <a:r>
              <a:rPr lang="en-US" b="0" i="1" dirty="0">
                <a:latin typeface="Segoe Print" panose="02000600000000000000" pitchFamily="2" charset="0"/>
              </a:rPr>
              <a:t> </a:t>
            </a:r>
            <a:r>
              <a:rPr lang="en-US" b="0" i="1" dirty="0" err="1">
                <a:latin typeface="Segoe Print" panose="02000600000000000000" pitchFamily="2" charset="0"/>
              </a:rPr>
              <a:t>dari</a:t>
            </a:r>
            <a:r>
              <a:rPr lang="en-US" b="0" i="1" dirty="0">
                <a:latin typeface="Segoe Print" panose="02000600000000000000" pitchFamily="2" charset="0"/>
              </a:rPr>
              <a:t> </a:t>
            </a:r>
            <a:r>
              <a:rPr lang="en-US" b="0" i="1" dirty="0" err="1">
                <a:latin typeface="Segoe Print" panose="02000600000000000000" pitchFamily="2" charset="0"/>
              </a:rPr>
              <a:t>intinya</a:t>
            </a:r>
            <a:r>
              <a:rPr lang="en-US" b="0" i="1" dirty="0">
                <a:latin typeface="Segoe Print" panose="02000600000000000000" pitchFamily="2" charset="0"/>
              </a:rPr>
              <a:t>), </a:t>
            </a:r>
            <a:r>
              <a:rPr lang="en-US" b="0" i="1" dirty="0" err="1">
                <a:latin typeface="Segoe Print" panose="02000600000000000000" pitchFamily="2" charset="0"/>
              </a:rPr>
              <a:t>kristal</a:t>
            </a:r>
            <a:r>
              <a:rPr lang="en-US" b="0" i="1" dirty="0">
                <a:latin typeface="Segoe Print" panose="02000600000000000000" pitchFamily="2" charset="0"/>
              </a:rPr>
              <a:t> (</a:t>
            </a:r>
            <a:r>
              <a:rPr lang="en-US" b="0" i="1" dirty="0" err="1">
                <a:latin typeface="Segoe Print" panose="02000600000000000000" pitchFamily="2" charset="0"/>
              </a:rPr>
              <a:t>dalam</a:t>
            </a:r>
            <a:r>
              <a:rPr lang="en-US" b="0" i="1" dirty="0">
                <a:latin typeface="Segoe Print" panose="02000600000000000000" pitchFamily="2" charset="0"/>
              </a:rPr>
              <a:t> TV, monitor, </a:t>
            </a:r>
            <a:r>
              <a:rPr lang="en-US" b="0" i="1" dirty="0" err="1">
                <a:latin typeface="Segoe Print" panose="02000600000000000000" pitchFamily="2" charset="0"/>
              </a:rPr>
              <a:t>kalkulator</a:t>
            </a:r>
            <a:r>
              <a:rPr lang="en-US" b="0" i="1" dirty="0">
                <a:latin typeface="Segoe Print" panose="02000600000000000000" pitchFamily="2" charset="0"/>
              </a:rPr>
              <a:t>, </a:t>
            </a:r>
            <a:r>
              <a:rPr lang="en-US" b="0" i="1" dirty="0" err="1">
                <a:latin typeface="Segoe Print" panose="02000600000000000000" pitchFamily="2" charset="0"/>
              </a:rPr>
              <a:t>arloji</a:t>
            </a:r>
            <a:r>
              <a:rPr lang="en-US" b="0" i="1" dirty="0">
                <a:latin typeface="Segoe Print" panose="02000600000000000000" pitchFamily="2" charset="0"/>
              </a:rPr>
              <a:t> digital, </a:t>
            </a:r>
            <a:r>
              <a:rPr lang="en-US" b="0" i="1" dirty="0" err="1">
                <a:latin typeface="Segoe Print" panose="02000600000000000000" pitchFamily="2" charset="0"/>
              </a:rPr>
              <a:t>dlsb</a:t>
            </a:r>
            <a:r>
              <a:rPr lang="en-US" b="0" i="1" dirty="0">
                <a:latin typeface="Segoe Print" panose="02000600000000000000" pitchFamily="2" charset="0"/>
              </a:rPr>
              <a:t>)</a:t>
            </a:r>
          </a:p>
        </p:txBody>
      </p:sp>
      <p:sp>
        <p:nvSpPr>
          <p:cNvPr id="9" name="Rectangle 17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smtClean="0"/>
              <a:t>Massa jenis (lanjut……)</a:t>
            </a:r>
            <a:endParaRPr lang="en-US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4482E-B7DB-4127-A704-DEA35E052436}" type="datetime1">
              <a:rPr lang="en-US" smtClean="0">
                <a:solidFill>
                  <a:srgbClr val="EEECE1"/>
                </a:solidFill>
              </a:rPr>
              <a:t>4/6/2016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1835</Words>
  <Application>Microsoft Office PowerPoint</Application>
  <PresentationFormat>On-screen Show (4:3)</PresentationFormat>
  <Paragraphs>376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メイリオ</vt:lpstr>
      <vt:lpstr>ＭＳ ゴシック</vt:lpstr>
      <vt:lpstr>ＭＳ Ｐゴシック</vt:lpstr>
      <vt:lpstr>Arial</vt:lpstr>
      <vt:lpstr>Arial Black</vt:lpstr>
      <vt:lpstr>Arial Rounded MT Bold</vt:lpstr>
      <vt:lpstr>Britannic Bold</vt:lpstr>
      <vt:lpstr>Calibri</vt:lpstr>
      <vt:lpstr>Cambria</vt:lpstr>
      <vt:lpstr>Franklin Gothic Book</vt:lpstr>
      <vt:lpstr>Segoe Print</vt:lpstr>
      <vt:lpstr>Symbol</vt:lpstr>
      <vt:lpstr>Tahoma</vt:lpstr>
      <vt:lpstr>Times New Roman</vt:lpstr>
      <vt:lpstr>Wingdings</vt:lpstr>
      <vt:lpstr>Wingdings 2</vt:lpstr>
      <vt:lpstr>Stream</vt:lpstr>
      <vt:lpstr>Custom Design</vt:lpstr>
      <vt:lpstr>2_Adjacency</vt:lpstr>
      <vt:lpstr>Crop</vt:lpstr>
      <vt:lpstr>Equation</vt:lpstr>
      <vt:lpstr>FLUIDA</vt:lpstr>
      <vt:lpstr>FLUIDA</vt:lpstr>
      <vt:lpstr>FENOMENA FLUIDA</vt:lpstr>
      <vt:lpstr>FLUIDA STATIK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Massa jenis (lanjut……)</vt:lpstr>
      <vt:lpstr>PowerPoint Presentation</vt:lpstr>
      <vt:lpstr>PowerPoint Presentation</vt:lpstr>
      <vt:lpstr>PowerPoint Presentation</vt:lpstr>
      <vt:lpstr>2.   TEKANAN</vt:lpstr>
      <vt:lpstr>TEKANAN (lanjutan….)</vt:lpstr>
      <vt:lpstr>TEKANAN (lanjutan….)</vt:lpstr>
      <vt:lpstr>Satuan-satuan tekanan</vt:lpstr>
      <vt:lpstr>PowerPoint Presentation</vt:lpstr>
      <vt:lpstr>Tekanan dan aliran darah</vt:lpstr>
      <vt:lpstr>Tekanan dan aliran darah</vt:lpstr>
      <vt:lpstr>Hukum Pascal pada tekanan darah</vt:lpstr>
      <vt:lpstr>3.  Prinsip Pascal</vt:lpstr>
      <vt:lpstr>Prinsip Pascal (lanjutan….)</vt:lpstr>
      <vt:lpstr>Prinsip Pascal (lanjutan….)</vt:lpstr>
      <vt:lpstr>PowerPoint Presentation</vt:lpstr>
      <vt:lpstr>PowerPoint Presentation</vt:lpstr>
      <vt:lpstr>Contoh</vt:lpstr>
      <vt:lpstr>4.   PRINSIP ARCHIMEDES</vt:lpstr>
      <vt:lpstr>Fenomena Arhimedes</vt:lpstr>
      <vt:lpstr>PRINSIP ARCHIMEDES ( lanjut…)</vt:lpstr>
      <vt:lpstr>PRINSIP ARCHIMEDES( lanjut…)</vt:lpstr>
      <vt:lpstr>Contoh kasus</vt:lpstr>
      <vt:lpstr> Jawab</vt:lpstr>
      <vt:lpstr>Tegangan Permukaan</vt:lpstr>
      <vt:lpstr>Tegangan Permukaan</vt:lpstr>
      <vt:lpstr>Fenomena Permukaan</vt:lpstr>
      <vt:lpstr>Tegangan Permukaan</vt:lpstr>
      <vt:lpstr>Fenomena Tegangan Permukaan</vt:lpstr>
      <vt:lpstr>PowerPoint Presentation</vt:lpstr>
      <vt:lpstr>Karakteristik Aliran</vt:lpstr>
      <vt:lpstr>PowerPoint Presentation</vt:lpstr>
      <vt:lpstr>HYDRODINAMIK</vt:lpstr>
      <vt:lpstr>  Kenapa kapal terbang yang berat bisa terbang di udara ?</vt:lpstr>
      <vt:lpstr>PowerPoint Presentation</vt:lpstr>
    </vt:vector>
  </TitlesOfParts>
  <Company>IPB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</dc:title>
  <dc:creator>Sidikrubadi</dc:creator>
  <cp:lastModifiedBy>arif</cp:lastModifiedBy>
  <cp:revision>184</cp:revision>
  <dcterms:created xsi:type="dcterms:W3CDTF">2005-01-31T07:34:34Z</dcterms:created>
  <dcterms:modified xsi:type="dcterms:W3CDTF">2016-04-06T10:42:17Z</dcterms:modified>
</cp:coreProperties>
</file>