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media/audio1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  <p:sldMasterId id="2147483679" r:id="rId3"/>
    <p:sldMasterId id="2147483707" r:id="rId4"/>
  </p:sldMasterIdLst>
  <p:notesMasterIdLst>
    <p:notesMasterId r:id="rId52"/>
  </p:notesMasterIdLst>
  <p:handoutMasterIdLst>
    <p:handoutMasterId r:id="rId53"/>
  </p:handoutMasterIdLst>
  <p:sldIdLst>
    <p:sldId id="411" r:id="rId5"/>
    <p:sldId id="410" r:id="rId6"/>
    <p:sldId id="433" r:id="rId7"/>
    <p:sldId id="413" r:id="rId8"/>
    <p:sldId id="415" r:id="rId9"/>
    <p:sldId id="342" r:id="rId10"/>
    <p:sldId id="370" r:id="rId11"/>
    <p:sldId id="369" r:id="rId12"/>
    <p:sldId id="378" r:id="rId13"/>
    <p:sldId id="379" r:id="rId14"/>
    <p:sldId id="380" r:id="rId15"/>
    <p:sldId id="381" r:id="rId16"/>
    <p:sldId id="382" r:id="rId17"/>
    <p:sldId id="384" r:id="rId18"/>
    <p:sldId id="385" r:id="rId19"/>
    <p:sldId id="386" r:id="rId20"/>
    <p:sldId id="387" r:id="rId21"/>
    <p:sldId id="388" r:id="rId22"/>
    <p:sldId id="372" r:id="rId23"/>
    <p:sldId id="373" r:id="rId24"/>
    <p:sldId id="345" r:id="rId25"/>
    <p:sldId id="346" r:id="rId26"/>
    <p:sldId id="347" r:id="rId27"/>
    <p:sldId id="348" r:id="rId28"/>
    <p:sldId id="390" r:id="rId29"/>
    <p:sldId id="391" r:id="rId30"/>
    <p:sldId id="392" r:id="rId31"/>
    <p:sldId id="393" r:id="rId32"/>
    <p:sldId id="394" r:id="rId33"/>
    <p:sldId id="398" r:id="rId34"/>
    <p:sldId id="416" r:id="rId35"/>
    <p:sldId id="418" r:id="rId36"/>
    <p:sldId id="419" r:id="rId37"/>
    <p:sldId id="420" r:id="rId38"/>
    <p:sldId id="421" r:id="rId39"/>
    <p:sldId id="422" r:id="rId40"/>
    <p:sldId id="423" r:id="rId41"/>
    <p:sldId id="424" r:id="rId42"/>
    <p:sldId id="425" r:id="rId43"/>
    <p:sldId id="426" r:id="rId44"/>
    <p:sldId id="427" r:id="rId45"/>
    <p:sldId id="428" r:id="rId46"/>
    <p:sldId id="429" r:id="rId47"/>
    <p:sldId id="430" r:id="rId48"/>
    <p:sldId id="431" r:id="rId49"/>
    <p:sldId id="432" r:id="rId50"/>
    <p:sldId id="417" r:id="rId5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3333FF"/>
    <a:srgbClr val="6699FF"/>
    <a:srgbClr val="CC3300"/>
    <a:srgbClr val="FF9900"/>
    <a:srgbClr val="FFFF00"/>
    <a:srgbClr val="FF66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98" autoAdjust="0"/>
    <p:restoredTop sz="94406" autoAdjust="0"/>
  </p:normalViewPr>
  <p:slideViewPr>
    <p:cSldViewPr>
      <p:cViewPr varScale="1">
        <p:scale>
          <a:sx n="67" d="100"/>
          <a:sy n="67" d="100"/>
        </p:scale>
        <p:origin x="9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fld id="{246A881D-0669-4EA0-BCA3-4333E39C1E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61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fld id="{6A56E60A-661F-4364-825D-1E8C1D3091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82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6E60A-661F-4364-825D-1E8C1D30918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57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6E60A-661F-4364-825D-1E8C1D30918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09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ja-JP" smtClean="0">
                <a:latin typeface="Arial" panose="020B0604020202020204" pitchFamily="34" charset="0"/>
              </a:rPr>
              <a:t>DEWI UTAMI NINGSIH   125100906111003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smtClean="0">
                <a:latin typeface="Arial" panose="020B0604020202020204" pitchFamily="34" charset="0"/>
              </a:rPr>
              <a:t>Nur Syamsi M. Andi   125100900111017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smtClean="0">
                <a:latin typeface="Arial" panose="020B0604020202020204" pitchFamily="34" charset="0"/>
              </a:rPr>
              <a:t>Dwi AgustinaPutri 125100901111015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smtClean="0">
                <a:latin typeface="Arial" panose="020B0604020202020204" pitchFamily="34" charset="0"/>
              </a:rPr>
              <a:t>Hasna laila Karimah 125100301111099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smtClean="0">
                <a:latin typeface="Arial" panose="020B0604020202020204" pitchFamily="34" charset="0"/>
              </a:rPr>
              <a:t>Dalliya Hadlirotul Qudsiyyah 125100301111059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anose="020B0604020202020204" pitchFamily="34" charset="0"/>
              </a:rPr>
              <a:t>Muhammad ifdhol s 125100301111065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latin typeface="Arial" panose="020B0604020202020204" pitchFamily="34" charset="0"/>
              </a:rPr>
              <a:t>Lina Veronica 125100307111055</a:t>
            </a:r>
            <a:endParaRPr lang="en-MY" smtClean="0">
              <a:latin typeface="Arial" panose="020B0604020202020204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8DBD568-4F2C-4F40-9B8F-E908CAB328E7}" type="slidenum">
              <a:rPr lang="en-US" altLang="ja-JP" b="0">
                <a:latin typeface="Arial" panose="020B0604020202020204" pitchFamily="34" charset="0"/>
              </a:rPr>
              <a:pPr/>
              <a:t>18</a:t>
            </a:fld>
            <a:endParaRPr lang="en-US" altLang="ja-JP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049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6E60A-661F-4364-825D-1E8C1D30918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42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6E60A-661F-4364-825D-1E8C1D30918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34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6E60A-661F-4364-825D-1E8C1D30918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0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1"/>
          <p:cNvSpPr txBox="1">
            <a:spLocks noChangeArrowheads="1"/>
          </p:cNvSpPr>
          <p:nvPr/>
        </p:nvSpPr>
        <p:spPr bwMode="auto">
          <a:xfrm>
            <a:off x="2127462" y="690034"/>
            <a:ext cx="2601963" cy="342476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02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476" y="4347635"/>
            <a:ext cx="5026823" cy="3848100"/>
          </a:xfrm>
          <a:noFill/>
          <a:ln/>
        </p:spPr>
        <p:txBody>
          <a:bodyPr wrap="none" anchor="ctr"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669666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70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9571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957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7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7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7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7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957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7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5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95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958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145987E-6057-46C3-ABFE-F7BB274FE0FB}" type="datetime1">
              <a:rPr lang="en-US" smtClean="0"/>
              <a:t>4/6/2016</a:t>
            </a:fld>
            <a:endParaRPr lang="en-US"/>
          </a:p>
        </p:txBody>
      </p:sp>
      <p:sp>
        <p:nvSpPr>
          <p:cNvPr id="10958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10958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362E90-C713-41A9-B697-AF007A3D77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3996E7-5CAE-40AD-83F0-C342BBBD9B60}" type="datetime1">
              <a:rPr lang="en-US" smtClean="0"/>
              <a:t>4/6/2016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A8A090-C363-48D5-89AB-2F3C8D1DA16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MUH. ARIEF LATAR, Ir,MSc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6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C8FD6E-7453-468D-9C1A-551C6FE84052}" type="datetime1">
              <a:rPr lang="en-US" smtClean="0"/>
              <a:t>4/6/2016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6EA88D-17C7-48AA-82E5-4E1E71DE30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MUH. ARIEF LATAR, Ir,MSc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70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76700"/>
            <a:ext cx="40386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50825"/>
          </a:xfrm>
        </p:spPr>
        <p:txBody>
          <a:bodyPr/>
          <a:lstStyle>
            <a:lvl1pPr>
              <a:defRPr/>
            </a:lvl1pPr>
          </a:lstStyle>
          <a:p>
            <a:fld id="{367DCC43-5999-415E-8D0F-3AB64511E415}" type="datetime1">
              <a:rPr lang="en-US" smtClean="0"/>
              <a:t>4/6/2016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71427959-C2FE-4C6B-8914-1AF5445595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4770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MUH. ARIEF LATAR, Ir,MSc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49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50825"/>
          </a:xfrm>
        </p:spPr>
        <p:txBody>
          <a:bodyPr/>
          <a:lstStyle>
            <a:lvl1pPr>
              <a:defRPr/>
            </a:lvl1pPr>
          </a:lstStyle>
          <a:p>
            <a:fld id="{AA5938E1-4FC3-48AE-ADD7-4BEBE779B00E}" type="datetime1">
              <a:rPr lang="en-US" smtClean="0"/>
              <a:t>4/6/2016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1605A7ED-3B81-4514-8B91-EB156961623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4770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MUH. ARIEF LATAR, Ir,MSc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02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76700"/>
            <a:ext cx="40386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76700"/>
            <a:ext cx="40386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50825"/>
          </a:xfrm>
        </p:spPr>
        <p:txBody>
          <a:bodyPr/>
          <a:lstStyle>
            <a:lvl1pPr>
              <a:defRPr/>
            </a:lvl1pPr>
          </a:lstStyle>
          <a:p>
            <a:fld id="{7C4E86EF-FB18-43F7-9BDA-CB58F89D6C99}" type="datetime1">
              <a:rPr lang="en-US" smtClean="0"/>
              <a:t>4/6/2016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B88B5846-230B-4929-AB87-AB82847100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4770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MUH. ARIEF LATAR, Ir,MSc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03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76700"/>
            <a:ext cx="40386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50825"/>
          </a:xfrm>
        </p:spPr>
        <p:txBody>
          <a:bodyPr/>
          <a:lstStyle>
            <a:lvl1pPr>
              <a:defRPr/>
            </a:lvl1pPr>
          </a:lstStyle>
          <a:p>
            <a:fld id="{5C79DD29-1847-42AE-A6F8-61C2B210F512}" type="datetime1">
              <a:rPr lang="en-US" smtClean="0"/>
              <a:t>4/6/2016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53087E39-FB40-4256-9CB0-83583556BE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4770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MUH. ARIEF LATAR, Ir,MSc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83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6A0663-5F04-486F-B878-44D23148FE72}" type="datetime1">
              <a:rPr lang="en-US" smtClean="0"/>
              <a:t>4/6/2016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MUH. ARIEF LATAR, Ir,MSc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3CA8C-1117-449B-AC01-36054E9836AA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4004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8C1A77-72FF-4480-A214-77869396E234}" type="datetime1">
              <a:rPr lang="en-US" smtClean="0"/>
              <a:t>4/6/2016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MUH. ARIEF LATAR, Ir,MSc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28319-AEA6-4621-9EB4-86DAE8BAB4A1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6286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A49BA0-91E2-4047-90D2-8AC43D31C32C}" type="datetime1">
              <a:rPr lang="en-US" smtClean="0"/>
              <a:t>4/6/2016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MUH. ARIEF LATAR, Ir,MSc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37027-3FCA-4EB6-986F-A9EED0E6B779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5376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E7E31F-61EB-453C-9F01-F50EABBE44F5}" type="datetime1">
              <a:rPr lang="en-US" smtClean="0"/>
              <a:t>4/6/2016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MUH. ARIEF LATAR, Ir,MSc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32A9B-B756-4DDF-94DD-5304B1B173A4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502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1AD336-0D5B-440C-BF90-6F2931D22C39}" type="datetime1">
              <a:rPr lang="en-US" smtClean="0"/>
              <a:t>4/6/2016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485FF2-10F4-4E2A-B5AA-DA9CEBAE11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MUH. ARIEF LATAR, Ir,MSc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396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0BCC28-005F-4C22-9B9A-CE165930E64C}" type="datetime1">
              <a:rPr lang="en-US" smtClean="0"/>
              <a:t>4/6/2016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MUH. ARIEF LATAR, Ir,MSc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6D2F6-2833-49D1-8C04-44B6534BACBE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7741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0A7F53-9A78-4821-AA7E-57024CB3301A}" type="datetime1">
              <a:rPr lang="en-US" smtClean="0"/>
              <a:t>4/6/2016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MUH. ARIEF LATAR, Ir,MSc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46148-5B99-4FC1-BF30-9C9230335935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52350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E9A7D1-24DB-4BBE-9214-403E61D3397C}" type="datetime1">
              <a:rPr lang="en-US" smtClean="0"/>
              <a:t>4/6/2016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MUH. ARIEF LATAR, Ir,MSc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4ABF7-42CC-4422-B08E-9CCE14A5D19A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41733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A37F1-6B5E-4D8B-9E88-8A802EA1B1FA}" type="datetime1">
              <a:rPr lang="en-US" smtClean="0"/>
              <a:t>4/6/2016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MUH. ARIEF LATAR, Ir,MSc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90DDB-E1C1-4F2D-9EC4-5C48D7D08A86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777557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6B89E3-3486-446A-9EF6-D1E8CD167672}" type="datetime1">
              <a:rPr lang="en-US" smtClean="0"/>
              <a:t>4/6/2016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MUH. ARIEF LATAR, Ir,MSc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40DEF-9E20-48F4-9FBE-A3384B05CE7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46258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09E7DE-0339-4EFB-B3EC-BBC7D2AC5867}" type="datetime1">
              <a:rPr lang="en-US" smtClean="0"/>
              <a:t>4/6/2016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MUH. ARIEF LATAR, Ir,MSc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AA593-311B-4F1D-970D-36E387785BC2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05134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C5E56E-75FD-4C49-853B-088E9B119278}" type="datetime1">
              <a:rPr lang="en-US" smtClean="0"/>
              <a:t>4/6/2016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MUH. ARIEF LATAR, Ir,MSc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F2243-2602-4ED5-97CF-F48C24051D3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17835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D47576-3569-4907-B3EA-AC0C3620DBD7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9477D-053C-4A53-905A-B4E821C18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726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73FB18-2A50-49B2-A072-0A876A2862E7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33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EA68A4-4F5A-47A1-AFD3-3F396CB75E67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62939-0325-40A0-98AD-3FD4C4763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4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462E7E-4277-49BD-AB07-4B2F5ABA9F11}" type="datetime1">
              <a:rPr lang="en-US" smtClean="0"/>
              <a:t>4/6/2016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4293B6-57E9-40BF-AE9A-CE777DB877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MUH. ARIEF LATAR, Ir,MSc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469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28B882-C471-48EC-B9D0-D3162C5A3539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ED1D5-669B-43C3-9874-AE21EA633C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537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2D2BD1-BFFD-4D73-B354-E2926B6A7925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F55949-2FEA-4C36-A603-ED96C92840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603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442EC2-64B0-454B-BCAE-2991EB4C147C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01DF9-93FB-4C56-ADDE-8ADB02270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100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4CCDB1-7F27-428C-9BDE-28EBFE8E52F3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03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5C7A4A-9840-4ECB-B6D7-2DE8A95CF2F2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E6B25-F5C7-4423-A163-B31087D523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125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AF5AFA-CBEC-4667-BE91-1FF764427FEC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8D8C0C-BE10-4A84-A044-1E37A6B62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3780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D7625E-1574-4DAA-895A-F85EAF925C68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D5A5B-BEB9-441E-8410-C59AC1005D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603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BFD5D-F941-436D-A9AB-AC7BFD6A141F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E7968-307D-43CB-8DEF-01BF35692D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821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76700"/>
            <a:ext cx="40386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50825"/>
          </a:xfrm>
        </p:spPr>
        <p:txBody>
          <a:bodyPr/>
          <a:lstStyle>
            <a:lvl1pPr>
              <a:defRPr/>
            </a:lvl1pPr>
          </a:lstStyle>
          <a:p>
            <a:fld id="{3634C583-972A-44B0-A22A-ECC5FC8BEBB6}" type="datetime1">
              <a:rPr lang="en-US" smtClean="0"/>
              <a:t>4/6/2016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71427959-C2FE-4C6B-8914-1AF5445595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4770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MUH. ARIEF LATAR, Ir,MSc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680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50825"/>
          </a:xfrm>
        </p:spPr>
        <p:txBody>
          <a:bodyPr/>
          <a:lstStyle>
            <a:lvl1pPr>
              <a:defRPr/>
            </a:lvl1pPr>
          </a:lstStyle>
          <a:p>
            <a:fld id="{37BE4CDC-FE9C-4D4F-9B1E-AFF5CA3EBD0B}" type="datetime1">
              <a:rPr lang="en-US" smtClean="0"/>
              <a:t>4/6/2016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1605A7ED-3B81-4514-8B91-EB156961623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4770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MUH. ARIEF LATAR, Ir,MSc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1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F897AD-AFAF-4BC5-B754-48D45EEB81EC}" type="datetime1">
              <a:rPr lang="en-US" smtClean="0"/>
              <a:t>4/6/2016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7F89D1-FD54-473E-BA81-432C0AB9D28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MUH. ARIEF LATAR, Ir,MSc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744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123825"/>
            <a:ext cx="7162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76325"/>
            <a:ext cx="4038600" cy="2547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76325"/>
            <a:ext cx="4038600" cy="2547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76663"/>
            <a:ext cx="4038600" cy="2547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76663"/>
            <a:ext cx="4038600" cy="2547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91BD9AA0-0F90-484A-A9A4-1CB0524B12FE}" type="datetime1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7B337AC1-6703-4E2E-B5CF-1E1616E7CA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918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AE62268-8A57-4DB6-AB78-5B84402EFC71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599477D-053C-4A53-905A-B4E821C18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922574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0BA28F-8E8E-4C94-B602-6C6527995347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859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68D2543-8A2E-4F21-954D-57B46399EE6E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FD62939-0325-40A0-98AD-3FD4C4763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7701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2D4FAF-7126-4606-B462-CCEDE1B994FF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ED1D5-669B-43C3-9874-AE21EA633C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240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F17230-A9DE-4ACB-8D0A-899A76761BE8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F55949-2FEA-4C36-A603-ED96C92840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327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B85D82-A99D-4728-A100-6CC07785E943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01DF9-93FB-4C56-ADDE-8ADB02270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709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ABCCFF-A46B-4714-A1AF-FB1FB04ED4A7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2077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D644741-38D8-4BAB-AF4B-CD00C59B1ECC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DE6B25-F5C7-4423-A163-B31087D523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67663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FBD9C6F-E0BB-4FB9-9FC2-2FEFA158774E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08D8C0C-BE10-4A84-A044-1E37A6B62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227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887E63-0A70-4D67-B2ED-A83F8428D133}" type="datetime1">
              <a:rPr lang="en-US" smtClean="0"/>
              <a:t>4/6/2016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F6A56A-D463-4D0A-969B-C2AF105D8A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MUH. ARIEF LATAR, Ir,MSc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955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8EBE29-95C5-4838-9906-365920781630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D5A5B-BEB9-441E-8410-C59AC1005D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684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BFFA0D-D9E6-4172-9A93-D2A8DAD0815A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E7968-307D-43CB-8DEF-01BF35692D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5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5277FE-1029-4529-B937-9C5823E4D199}" type="datetime1">
              <a:rPr lang="en-US" smtClean="0"/>
              <a:t>4/6/2016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89D984-9405-4FA9-BE2C-4611775137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MUH. ARIEF LATAR, Ir,MSc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84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2826D4-BF21-4DE9-AC86-A4E177A77026}" type="datetime1">
              <a:rPr lang="en-US" smtClean="0"/>
              <a:t>4/6/2016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C484F4-7270-4FFB-8371-D60C14D1A9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MUH. ARIEF LATAR, Ir,MSc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5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369ED7-9BFF-4649-8167-51583F709569}" type="datetime1">
              <a:rPr lang="en-US" smtClean="0"/>
              <a:t>4/6/2016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D5B139-1A3A-4145-AF9E-C0A803114DD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MUH. ARIEF LATAR, Ir,MSc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3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01467A-6C3F-47DC-924D-58753E5072DA}" type="datetime1">
              <a:rPr lang="en-US" smtClean="0"/>
              <a:t>4/6/2016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3C7CE5-5761-4FBE-A94C-B1C4112B9F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MUH. ARIEF LATAR, Ir,MSc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4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fld id="{852ABB27-CFA9-488C-B6AC-0F3360D8B9C5}" type="datetime1">
              <a:rPr lang="en-US" smtClean="0"/>
              <a:t>4/6/2016</a:t>
            </a:fld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fld id="{162019C6-4213-45B8-ACF9-D55B01EBACC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854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8549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85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5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5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5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5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5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1085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75" r:id="rId12"/>
    <p:sldLayoutId id="2147483676" r:id="rId13"/>
    <p:sldLayoutId id="2147483677" r:id="rId14"/>
    <p:sldLayoutId id="2147483678" r:id="rId15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+mn-lt"/>
              </a:defRPr>
            </a:lvl1pPr>
          </a:lstStyle>
          <a:p>
            <a:fld id="{D451C692-C63E-4E76-818D-9C973D10F9ED}" type="datetime1">
              <a:rPr lang="en-US" smtClean="0"/>
              <a:t>4/6/2016</a:t>
            </a:fld>
            <a:endParaRPr lang="id-ID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</a:defRPr>
            </a:lvl1pPr>
          </a:lstStyle>
          <a:p>
            <a:r>
              <a:rPr lang="id-ID" smtClean="0"/>
              <a:t>MUH. ARIEF LATAR, Ir,MSc</a:t>
            </a:r>
            <a:endParaRPr lang="id-ID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+mn-lt"/>
              </a:defRPr>
            </a:lvl1pPr>
          </a:lstStyle>
          <a:p>
            <a:fld id="{C6CC2BD8-5C69-4766-9EB6-730ECC194FE6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fld id="{B56C0560-2678-4CD1-8202-3BEFDE3D2D27}" type="slidenum">
              <a:rPr lang="en-US" b="0" smtClean="0">
                <a:latin typeface="Arial" charset="0"/>
                <a:cs typeface="Arial" charset="0"/>
              </a:rPr>
              <a:pPr eaLnBrk="1" hangingPunct="1">
                <a:defRPr/>
              </a:pPr>
              <a:t>‹#›</a:t>
            </a:fld>
            <a:endParaRPr lang="en-US" b="0"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eaLnBrk="1" hangingPunct="1">
              <a:defRPr/>
            </a:pPr>
            <a:r>
              <a:rPr lang="en-US" b="0" smtClean="0">
                <a:solidFill>
                  <a:srgbClr val="EEECE1"/>
                </a:solidFill>
                <a:latin typeface="Arial" charset="0"/>
                <a:cs typeface="Arial" charset="0"/>
              </a:rPr>
              <a:t>MUH. ARIEF LATAR, Ir,MSc</a:t>
            </a:r>
            <a:endParaRPr lang="en-US" b="0">
              <a:solidFill>
                <a:srgbClr val="EEECE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eaLnBrk="1" hangingPunct="1">
              <a:defRPr/>
            </a:pPr>
            <a:fld id="{4F197FE7-4E03-4A03-A481-CB6C705AF4F9}" type="datetime1">
              <a:rPr lang="en-US" b="0" smtClean="0">
                <a:solidFill>
                  <a:srgbClr val="EEECE1"/>
                </a:solidFill>
                <a:latin typeface="Arial" charset="0"/>
                <a:cs typeface="Arial" charset="0"/>
              </a:rPr>
              <a:t>4/6/2016</a:t>
            </a:fld>
            <a:endParaRPr lang="en-US" b="0">
              <a:solidFill>
                <a:srgbClr val="EEECE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03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704" r:id="rId12"/>
    <p:sldLayoutId id="2147483705" r:id="rId13"/>
    <p:sldLayoutId id="2147483719" r:id="rId1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0324B42E-3DF7-4193-97B6-DBBDCAA37B91}" type="datetime1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162019C6-4213-45B8-ACF9-D55B01EBAC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368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6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6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6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6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0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3.xml"/><Relationship Id="rId5" Type="http://schemas.openxmlformats.org/officeDocument/2006/relationships/audio" Target="../media/audio1.bin"/><Relationship Id="rId4" Type="http://schemas.openxmlformats.org/officeDocument/2006/relationships/image" Target="../media/image3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24000" y="1993899"/>
            <a:ext cx="4876800" cy="1406525"/>
          </a:xfrm>
        </p:spPr>
        <p:txBody>
          <a:bodyPr/>
          <a:lstStyle/>
          <a:p>
            <a:pPr algn="ctr" fontAlgn="auto">
              <a:spcAft>
                <a:spcPts val="0"/>
              </a:spcAft>
            </a:pPr>
            <a:r>
              <a:rPr lang="en-US" sz="7200" dirty="0">
                <a:latin typeface="Arial Rounded MT Bold" panose="020F0704030504030204" pitchFamily="34" charset="0"/>
              </a:rPr>
              <a:t>FLUIDA</a:t>
            </a:r>
            <a:endParaRPr lang="id-ID" sz="7200" dirty="0">
              <a:latin typeface="Arial Rounded MT Bold" panose="020F07040305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64AB7E-1EAC-4A0C-AD60-29149DC50D68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685800" y="1736725"/>
            <a:ext cx="6553200" cy="19208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id-ID" b="0" dirty="0">
              <a:solidFill>
                <a:srgbClr val="1F497D"/>
              </a:solidFill>
            </a:endParaRPr>
          </a:p>
        </p:txBody>
      </p:sp>
      <p:sp>
        <p:nvSpPr>
          <p:cNvPr id="9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Pertemuan</a:t>
            </a:r>
            <a:r>
              <a:rPr lang="en-US" sz="4000" dirty="0" smtClean="0">
                <a:solidFill>
                  <a:schemeClr val="tx1"/>
                </a:solidFill>
              </a:rPr>
              <a:t> ke-07</a:t>
            </a:r>
          </a:p>
          <a:p>
            <a:r>
              <a:rPr lang="en-US" sz="4400" dirty="0" smtClean="0">
                <a:solidFill>
                  <a:srgbClr val="C00000"/>
                </a:solidFill>
              </a:rPr>
              <a:t>UNIVERSITAS ESA UNGGUL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6640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9C6110-5618-4899-BE42-3B75848421E3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8262" y="445366"/>
            <a:ext cx="5643196" cy="654240"/>
          </a:xfrm>
        </p:spPr>
        <p:txBody>
          <a:bodyPr/>
          <a:lstStyle/>
          <a:p>
            <a:pPr marL="762000" indent="-762000" eaLnBrk="1" hangingPunct="1"/>
            <a:r>
              <a:rPr lang="en-US" sz="2800" dirty="0" err="1" smtClean="0"/>
              <a:t>Asas</a:t>
            </a:r>
            <a:r>
              <a:rPr lang="en-US" sz="2800" dirty="0" smtClean="0"/>
              <a:t> Bernoulli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Akibat-akibatnya</a:t>
            </a:r>
            <a:r>
              <a:rPr lang="en-US" sz="2800" dirty="0" smtClean="0"/>
              <a:t>.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3818" y="1752599"/>
            <a:ext cx="4247077" cy="238658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de-DE" sz="2400" b="1" dirty="0" smtClean="0"/>
              <a:t>Asas Bernoulli: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tekanan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fluida</a:t>
            </a:r>
            <a:r>
              <a:rPr lang="en-US" sz="2400" dirty="0" smtClean="0"/>
              <a:t> </a:t>
            </a:r>
            <a:r>
              <a:rPr lang="en-US" sz="2400" dirty="0" err="1" smtClean="0"/>
              <a:t>mengalir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kecepatan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alirannya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ketinggian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endParaRPr lang="en-US" sz="2400" dirty="0" smtClean="0"/>
          </a:p>
        </p:txBody>
      </p:sp>
      <p:graphicFrame>
        <p:nvGraphicFramePr>
          <p:cNvPr id="4098" name="Object 2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175085082"/>
              </p:ext>
            </p:extLst>
          </p:nvPr>
        </p:nvGraphicFramePr>
        <p:xfrm>
          <a:off x="542925" y="5857724"/>
          <a:ext cx="4029075" cy="562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8" name="Equation" r:id="rId3" imgW="1726920" imgH="241200" progId="Equation.3">
                  <p:embed/>
                </p:oleObj>
              </mc:Choice>
              <mc:Fallback>
                <p:oleObj name="Equation" r:id="rId3" imgW="1726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5857724"/>
                        <a:ext cx="4029075" cy="56279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1" name="Group 7"/>
          <p:cNvGrpSpPr>
            <a:grpSpLocks/>
          </p:cNvGrpSpPr>
          <p:nvPr/>
        </p:nvGrpSpPr>
        <p:grpSpPr bwMode="auto">
          <a:xfrm>
            <a:off x="4572000" y="1752599"/>
            <a:ext cx="3733800" cy="3662681"/>
            <a:chOff x="1980" y="1800"/>
            <a:chExt cx="4680" cy="4500"/>
          </a:xfrm>
        </p:grpSpPr>
        <p:grpSp>
          <p:nvGrpSpPr>
            <p:cNvPr id="4102" name="Group 8"/>
            <p:cNvGrpSpPr>
              <a:grpSpLocks/>
            </p:cNvGrpSpPr>
            <p:nvPr/>
          </p:nvGrpSpPr>
          <p:grpSpPr bwMode="auto">
            <a:xfrm>
              <a:off x="2160" y="2340"/>
              <a:ext cx="4095" cy="2790"/>
              <a:chOff x="3060" y="7110"/>
              <a:chExt cx="5355" cy="3510"/>
            </a:xfrm>
          </p:grpSpPr>
          <p:sp>
            <p:nvSpPr>
              <p:cNvPr id="4130" name="AutoShape 9"/>
              <p:cNvSpPr>
                <a:spLocks noChangeArrowheads="1"/>
              </p:cNvSpPr>
              <p:nvPr/>
            </p:nvSpPr>
            <p:spPr bwMode="auto">
              <a:xfrm rot="2940000">
                <a:off x="3570" y="9000"/>
                <a:ext cx="1440" cy="540"/>
              </a:xfrm>
              <a:prstGeom prst="can">
                <a:avLst>
                  <a:gd name="adj" fmla="val 25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MY"/>
              </a:p>
            </p:txBody>
          </p:sp>
          <p:sp>
            <p:nvSpPr>
              <p:cNvPr id="4131" name="AutoShape 10"/>
              <p:cNvSpPr>
                <a:spLocks noChangeArrowheads="1"/>
              </p:cNvSpPr>
              <p:nvPr/>
            </p:nvSpPr>
            <p:spPr bwMode="auto">
              <a:xfrm rot="4504926">
                <a:off x="6669" y="7523"/>
                <a:ext cx="1035" cy="702"/>
              </a:xfrm>
              <a:prstGeom prst="can">
                <a:avLst>
                  <a:gd name="adj" fmla="val 25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MY"/>
              </a:p>
            </p:txBody>
          </p:sp>
          <p:sp>
            <p:nvSpPr>
              <p:cNvPr id="4132" name="Freeform 11"/>
              <p:cNvSpPr>
                <a:spLocks/>
              </p:cNvSpPr>
              <p:nvPr/>
            </p:nvSpPr>
            <p:spPr bwMode="auto">
              <a:xfrm>
                <a:off x="3960" y="8115"/>
                <a:ext cx="4440" cy="2505"/>
              </a:xfrm>
              <a:custGeom>
                <a:avLst/>
                <a:gdLst>
                  <a:gd name="T0" fmla="*/ 0 w 4440"/>
                  <a:gd name="T1" fmla="*/ 2505 h 2505"/>
                  <a:gd name="T2" fmla="*/ 1110 w 4440"/>
                  <a:gd name="T3" fmla="*/ 1455 h 2505"/>
                  <a:gd name="T4" fmla="*/ 2625 w 4440"/>
                  <a:gd name="T5" fmla="*/ 495 h 2505"/>
                  <a:gd name="T6" fmla="*/ 4440 w 4440"/>
                  <a:gd name="T7" fmla="*/ 0 h 250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40"/>
                  <a:gd name="T13" fmla="*/ 0 h 2505"/>
                  <a:gd name="T14" fmla="*/ 4440 w 4440"/>
                  <a:gd name="T15" fmla="*/ 2505 h 250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40" h="2505">
                    <a:moveTo>
                      <a:pt x="0" y="2505"/>
                    </a:moveTo>
                    <a:cubicBezTo>
                      <a:pt x="185" y="2330"/>
                      <a:pt x="673" y="1790"/>
                      <a:pt x="1110" y="1455"/>
                    </a:cubicBezTo>
                    <a:cubicBezTo>
                      <a:pt x="1547" y="1120"/>
                      <a:pt x="2070" y="738"/>
                      <a:pt x="2625" y="495"/>
                    </a:cubicBezTo>
                    <a:cubicBezTo>
                      <a:pt x="3180" y="252"/>
                      <a:pt x="4062" y="103"/>
                      <a:pt x="444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Freeform 12"/>
              <p:cNvSpPr>
                <a:spLocks/>
              </p:cNvSpPr>
              <p:nvPr/>
            </p:nvSpPr>
            <p:spPr bwMode="auto">
              <a:xfrm>
                <a:off x="3060" y="7110"/>
                <a:ext cx="5115" cy="2250"/>
              </a:xfrm>
              <a:custGeom>
                <a:avLst/>
                <a:gdLst>
                  <a:gd name="T0" fmla="*/ 0 w 5115"/>
                  <a:gd name="T1" fmla="*/ 2250 h 2250"/>
                  <a:gd name="T2" fmla="*/ 1080 w 5115"/>
                  <a:gd name="T3" fmla="*/ 1350 h 2250"/>
                  <a:gd name="T4" fmla="*/ 2190 w 5115"/>
                  <a:gd name="T5" fmla="*/ 795 h 2250"/>
                  <a:gd name="T6" fmla="*/ 3300 w 5115"/>
                  <a:gd name="T7" fmla="*/ 450 h 2250"/>
                  <a:gd name="T8" fmla="*/ 5115 w 5115"/>
                  <a:gd name="T9" fmla="*/ 0 h 22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15"/>
                  <a:gd name="T16" fmla="*/ 0 h 2250"/>
                  <a:gd name="T17" fmla="*/ 5115 w 5115"/>
                  <a:gd name="T18" fmla="*/ 2250 h 22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15" h="2250">
                    <a:moveTo>
                      <a:pt x="0" y="2250"/>
                    </a:moveTo>
                    <a:cubicBezTo>
                      <a:pt x="360" y="1920"/>
                      <a:pt x="715" y="1592"/>
                      <a:pt x="1080" y="1350"/>
                    </a:cubicBezTo>
                    <a:cubicBezTo>
                      <a:pt x="1445" y="1108"/>
                      <a:pt x="1820" y="945"/>
                      <a:pt x="2190" y="795"/>
                    </a:cubicBezTo>
                    <a:cubicBezTo>
                      <a:pt x="2560" y="645"/>
                      <a:pt x="2812" y="582"/>
                      <a:pt x="3300" y="450"/>
                    </a:cubicBezTo>
                    <a:cubicBezTo>
                      <a:pt x="3788" y="318"/>
                      <a:pt x="4737" y="94"/>
                      <a:pt x="5115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Freeform 13"/>
              <p:cNvSpPr>
                <a:spLocks/>
              </p:cNvSpPr>
              <p:nvPr/>
            </p:nvSpPr>
            <p:spPr bwMode="auto">
              <a:xfrm>
                <a:off x="3405" y="7530"/>
                <a:ext cx="5010" cy="2445"/>
              </a:xfrm>
              <a:custGeom>
                <a:avLst/>
                <a:gdLst>
                  <a:gd name="T0" fmla="*/ 0 w 5010"/>
                  <a:gd name="T1" fmla="*/ 2445 h 2445"/>
                  <a:gd name="T2" fmla="*/ 975 w 5010"/>
                  <a:gd name="T3" fmla="*/ 1650 h 2445"/>
                  <a:gd name="T4" fmla="*/ 1785 w 5010"/>
                  <a:gd name="T5" fmla="*/ 1125 h 2445"/>
                  <a:gd name="T6" fmla="*/ 3165 w 5010"/>
                  <a:gd name="T7" fmla="*/ 510 h 2445"/>
                  <a:gd name="T8" fmla="*/ 5010 w 5010"/>
                  <a:gd name="T9" fmla="*/ 0 h 24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10"/>
                  <a:gd name="T16" fmla="*/ 0 h 2445"/>
                  <a:gd name="T17" fmla="*/ 5010 w 5010"/>
                  <a:gd name="T18" fmla="*/ 2445 h 24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10" h="2445">
                    <a:moveTo>
                      <a:pt x="0" y="2445"/>
                    </a:moveTo>
                    <a:cubicBezTo>
                      <a:pt x="165" y="2310"/>
                      <a:pt x="678" y="1870"/>
                      <a:pt x="975" y="1650"/>
                    </a:cubicBezTo>
                    <a:cubicBezTo>
                      <a:pt x="1272" y="1430"/>
                      <a:pt x="1420" y="1315"/>
                      <a:pt x="1785" y="1125"/>
                    </a:cubicBezTo>
                    <a:cubicBezTo>
                      <a:pt x="2150" y="935"/>
                      <a:pt x="2628" y="697"/>
                      <a:pt x="3165" y="510"/>
                    </a:cubicBezTo>
                    <a:cubicBezTo>
                      <a:pt x="3702" y="323"/>
                      <a:pt x="4626" y="106"/>
                      <a:pt x="5010" y="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3" name="Line 14"/>
            <p:cNvSpPr>
              <a:spLocks noChangeShapeType="1"/>
            </p:cNvSpPr>
            <p:nvPr/>
          </p:nvSpPr>
          <p:spPr bwMode="auto">
            <a:xfrm rot="180000" flipV="1">
              <a:off x="2340" y="4155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Line 15"/>
            <p:cNvSpPr>
              <a:spLocks noChangeShapeType="1"/>
            </p:cNvSpPr>
            <p:nvPr/>
          </p:nvSpPr>
          <p:spPr bwMode="auto">
            <a:xfrm rot="21300000" flipV="1">
              <a:off x="4320" y="3060"/>
              <a:ext cx="72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Line 16"/>
            <p:cNvSpPr>
              <a:spLocks noChangeShapeType="1"/>
            </p:cNvSpPr>
            <p:nvPr/>
          </p:nvSpPr>
          <p:spPr bwMode="auto">
            <a:xfrm flipV="1">
              <a:off x="3060" y="3525"/>
              <a:ext cx="720" cy="5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Line 17"/>
            <p:cNvSpPr>
              <a:spLocks noChangeShapeType="1"/>
            </p:cNvSpPr>
            <p:nvPr/>
          </p:nvSpPr>
          <p:spPr bwMode="auto">
            <a:xfrm flipV="1">
              <a:off x="5220" y="2595"/>
              <a:ext cx="1080" cy="3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7" name="Group 18"/>
            <p:cNvGrpSpPr>
              <a:grpSpLocks/>
            </p:cNvGrpSpPr>
            <p:nvPr/>
          </p:nvGrpSpPr>
          <p:grpSpPr bwMode="auto">
            <a:xfrm>
              <a:off x="2160" y="6120"/>
              <a:ext cx="4500" cy="180"/>
              <a:chOff x="2520" y="6120"/>
              <a:chExt cx="3960" cy="180"/>
            </a:xfrm>
          </p:grpSpPr>
          <p:sp>
            <p:nvSpPr>
              <p:cNvPr id="4128" name="Rectangle 19"/>
              <p:cNvSpPr>
                <a:spLocks noChangeArrowheads="1"/>
              </p:cNvSpPr>
              <p:nvPr/>
            </p:nvSpPr>
            <p:spPr bwMode="auto">
              <a:xfrm>
                <a:off x="2520" y="6120"/>
                <a:ext cx="3960" cy="180"/>
              </a:xfrm>
              <a:prstGeom prst="rect">
                <a:avLst/>
              </a:prstGeom>
              <a:pattFill prst="ltDnDiag">
                <a:fgClr>
                  <a:srgbClr val="000000"/>
                </a:fgClr>
                <a:bgClr>
                  <a:srgbClr val="FFFFFF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MY"/>
              </a:p>
            </p:txBody>
          </p:sp>
          <p:sp>
            <p:nvSpPr>
              <p:cNvPr id="4129" name="Line 20"/>
              <p:cNvSpPr>
                <a:spLocks noChangeShapeType="1"/>
              </p:cNvSpPr>
              <p:nvPr/>
            </p:nvSpPr>
            <p:spPr bwMode="auto">
              <a:xfrm>
                <a:off x="2520" y="6120"/>
                <a:ext cx="396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8" name="Line 21"/>
            <p:cNvSpPr>
              <a:spLocks noChangeShapeType="1"/>
            </p:cNvSpPr>
            <p:nvPr/>
          </p:nvSpPr>
          <p:spPr bwMode="auto">
            <a:xfrm>
              <a:off x="3060" y="4140"/>
              <a:ext cx="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Line 22"/>
            <p:cNvSpPr>
              <a:spLocks noChangeShapeType="1"/>
            </p:cNvSpPr>
            <p:nvPr/>
          </p:nvSpPr>
          <p:spPr bwMode="auto">
            <a:xfrm>
              <a:off x="5220" y="3060"/>
              <a:ext cx="1" cy="30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Text Box 23"/>
            <p:cNvSpPr txBox="1">
              <a:spLocks noChangeArrowheads="1"/>
            </p:cNvSpPr>
            <p:nvPr/>
          </p:nvSpPr>
          <p:spPr bwMode="auto">
            <a:xfrm>
              <a:off x="2160" y="4080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1200"/>
                <a:t>F</a:t>
              </a:r>
              <a:r>
                <a:rPr lang="en-US" sz="1200" baseline="-25000"/>
                <a:t>1</a:t>
              </a:r>
              <a:endParaRPr lang="en-US"/>
            </a:p>
          </p:txBody>
        </p:sp>
        <p:sp>
          <p:nvSpPr>
            <p:cNvPr id="4111" name="Text Box 24"/>
            <p:cNvSpPr txBox="1">
              <a:spLocks noChangeArrowheads="1"/>
            </p:cNvSpPr>
            <p:nvPr/>
          </p:nvSpPr>
          <p:spPr bwMode="auto">
            <a:xfrm>
              <a:off x="4320" y="2745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1200"/>
                <a:t>F</a:t>
              </a:r>
              <a:r>
                <a:rPr lang="en-US" sz="1200" baseline="-25000"/>
                <a:t>2</a:t>
              </a:r>
              <a:endParaRPr lang="en-US"/>
            </a:p>
          </p:txBody>
        </p:sp>
        <p:sp>
          <p:nvSpPr>
            <p:cNvPr id="4112" name="Text Box 25"/>
            <p:cNvSpPr txBox="1">
              <a:spLocks noChangeArrowheads="1"/>
            </p:cNvSpPr>
            <p:nvPr/>
          </p:nvSpPr>
          <p:spPr bwMode="auto">
            <a:xfrm>
              <a:off x="3105" y="3360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1200"/>
                <a:t>v</a:t>
              </a:r>
              <a:r>
                <a:rPr lang="en-US" sz="1200" baseline="-25000"/>
                <a:t>1</a:t>
              </a:r>
              <a:endParaRPr lang="en-US"/>
            </a:p>
          </p:txBody>
        </p:sp>
        <p:sp>
          <p:nvSpPr>
            <p:cNvPr id="4113" name="Text Box 26"/>
            <p:cNvSpPr txBox="1">
              <a:spLocks noChangeArrowheads="1"/>
            </p:cNvSpPr>
            <p:nvPr/>
          </p:nvSpPr>
          <p:spPr bwMode="auto">
            <a:xfrm>
              <a:off x="5940" y="2565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1200"/>
                <a:t>v</a:t>
              </a:r>
              <a:r>
                <a:rPr lang="en-US" sz="1200" baseline="-25000"/>
                <a:t>2</a:t>
              </a:r>
              <a:endParaRPr lang="en-US"/>
            </a:p>
          </p:txBody>
        </p:sp>
        <p:sp>
          <p:nvSpPr>
            <p:cNvPr id="4114" name="Text Box 27"/>
            <p:cNvSpPr txBox="1">
              <a:spLocks noChangeArrowheads="1"/>
            </p:cNvSpPr>
            <p:nvPr/>
          </p:nvSpPr>
          <p:spPr bwMode="auto">
            <a:xfrm>
              <a:off x="3015" y="5310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1200"/>
                <a:t>h</a:t>
              </a:r>
              <a:r>
                <a:rPr lang="en-US" sz="1200" baseline="-25000"/>
                <a:t>1</a:t>
              </a:r>
              <a:endParaRPr lang="en-US"/>
            </a:p>
          </p:txBody>
        </p:sp>
        <p:sp>
          <p:nvSpPr>
            <p:cNvPr id="4115" name="Text Box 28"/>
            <p:cNvSpPr txBox="1">
              <a:spLocks noChangeArrowheads="1"/>
            </p:cNvSpPr>
            <p:nvPr/>
          </p:nvSpPr>
          <p:spPr bwMode="auto">
            <a:xfrm>
              <a:off x="5175" y="5265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1200"/>
                <a:t>h</a:t>
              </a:r>
              <a:r>
                <a:rPr lang="en-US" sz="1200" baseline="-25000"/>
                <a:t>2</a:t>
              </a:r>
              <a:endParaRPr lang="en-US"/>
            </a:p>
          </p:txBody>
        </p:sp>
        <p:sp>
          <p:nvSpPr>
            <p:cNvPr id="4116" name="Text Box 29"/>
            <p:cNvSpPr txBox="1">
              <a:spLocks noChangeArrowheads="1"/>
            </p:cNvSpPr>
            <p:nvPr/>
          </p:nvSpPr>
          <p:spPr bwMode="auto">
            <a:xfrm>
              <a:off x="5580" y="3600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1200"/>
                <a:t>x</a:t>
              </a:r>
              <a:r>
                <a:rPr lang="en-US" sz="1200" baseline="-25000"/>
                <a:t>2</a:t>
              </a:r>
              <a:endParaRPr lang="en-US"/>
            </a:p>
          </p:txBody>
        </p:sp>
        <p:sp>
          <p:nvSpPr>
            <p:cNvPr id="4117" name="Line 30"/>
            <p:cNvSpPr>
              <a:spLocks noChangeShapeType="1"/>
            </p:cNvSpPr>
            <p:nvPr/>
          </p:nvSpPr>
          <p:spPr bwMode="auto">
            <a:xfrm flipH="1" flipV="1">
              <a:off x="5400" y="342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Text Box 31"/>
            <p:cNvSpPr txBox="1">
              <a:spLocks noChangeArrowheads="1"/>
            </p:cNvSpPr>
            <p:nvPr/>
          </p:nvSpPr>
          <p:spPr bwMode="auto">
            <a:xfrm>
              <a:off x="3465" y="4710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1200"/>
                <a:t>x</a:t>
              </a:r>
              <a:r>
                <a:rPr lang="en-US" sz="1200" baseline="-25000"/>
                <a:t>1</a:t>
              </a:r>
              <a:endParaRPr lang="en-US"/>
            </a:p>
          </p:txBody>
        </p:sp>
        <p:sp>
          <p:nvSpPr>
            <p:cNvPr id="4119" name="Line 32"/>
            <p:cNvSpPr>
              <a:spLocks noChangeShapeType="1"/>
            </p:cNvSpPr>
            <p:nvPr/>
          </p:nvSpPr>
          <p:spPr bwMode="auto">
            <a:xfrm flipH="1" flipV="1">
              <a:off x="3420" y="4500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Text Box 33"/>
            <p:cNvSpPr txBox="1">
              <a:spLocks noChangeArrowheads="1"/>
            </p:cNvSpPr>
            <p:nvPr/>
          </p:nvSpPr>
          <p:spPr bwMode="auto">
            <a:xfrm>
              <a:off x="1980" y="3240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1200"/>
                <a:t>A</a:t>
              </a:r>
              <a:r>
                <a:rPr lang="en-US" sz="1200" baseline="-25000"/>
                <a:t>1</a:t>
              </a:r>
              <a:endParaRPr lang="en-US"/>
            </a:p>
          </p:txBody>
        </p:sp>
        <p:sp>
          <p:nvSpPr>
            <p:cNvPr id="4121" name="Text Box 34"/>
            <p:cNvSpPr txBox="1">
              <a:spLocks noChangeArrowheads="1"/>
            </p:cNvSpPr>
            <p:nvPr/>
          </p:nvSpPr>
          <p:spPr bwMode="auto">
            <a:xfrm>
              <a:off x="2700" y="2685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1200"/>
                <a:t>A’</a:t>
              </a:r>
              <a:r>
                <a:rPr lang="en-US" sz="1200" baseline="-25000"/>
                <a:t>1</a:t>
              </a:r>
              <a:endParaRPr lang="en-US"/>
            </a:p>
          </p:txBody>
        </p:sp>
        <p:sp>
          <p:nvSpPr>
            <p:cNvPr id="4122" name="Freeform 35"/>
            <p:cNvSpPr>
              <a:spLocks/>
            </p:cNvSpPr>
            <p:nvPr/>
          </p:nvSpPr>
          <p:spPr bwMode="auto">
            <a:xfrm>
              <a:off x="2100" y="3600"/>
              <a:ext cx="420" cy="360"/>
            </a:xfrm>
            <a:custGeom>
              <a:avLst/>
              <a:gdLst>
                <a:gd name="T0" fmla="*/ 60 w 420"/>
                <a:gd name="T1" fmla="*/ 0 h 360"/>
                <a:gd name="T2" fmla="*/ 60 w 420"/>
                <a:gd name="T3" fmla="*/ 180 h 360"/>
                <a:gd name="T4" fmla="*/ 420 w 420"/>
                <a:gd name="T5" fmla="*/ 360 h 360"/>
                <a:gd name="T6" fmla="*/ 0 60000 65536"/>
                <a:gd name="T7" fmla="*/ 0 60000 65536"/>
                <a:gd name="T8" fmla="*/ 0 60000 65536"/>
                <a:gd name="T9" fmla="*/ 0 w 420"/>
                <a:gd name="T10" fmla="*/ 0 h 360"/>
                <a:gd name="T11" fmla="*/ 420 w 420"/>
                <a:gd name="T12" fmla="*/ 360 h 3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0" h="360">
                  <a:moveTo>
                    <a:pt x="60" y="0"/>
                  </a:moveTo>
                  <a:cubicBezTo>
                    <a:pt x="30" y="60"/>
                    <a:pt x="0" y="120"/>
                    <a:pt x="60" y="180"/>
                  </a:cubicBezTo>
                  <a:cubicBezTo>
                    <a:pt x="120" y="240"/>
                    <a:pt x="270" y="300"/>
                    <a:pt x="420" y="3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Freeform 36"/>
            <p:cNvSpPr>
              <a:spLocks/>
            </p:cNvSpPr>
            <p:nvPr/>
          </p:nvSpPr>
          <p:spPr bwMode="auto">
            <a:xfrm>
              <a:off x="3060" y="3060"/>
              <a:ext cx="1" cy="540"/>
            </a:xfrm>
            <a:custGeom>
              <a:avLst/>
              <a:gdLst>
                <a:gd name="T0" fmla="*/ 0 w 1"/>
                <a:gd name="T1" fmla="*/ 0 h 540"/>
                <a:gd name="T2" fmla="*/ 0 w 1"/>
                <a:gd name="T3" fmla="*/ 540 h 540"/>
                <a:gd name="T4" fmla="*/ 0 60000 65536"/>
                <a:gd name="T5" fmla="*/ 0 60000 65536"/>
                <a:gd name="T6" fmla="*/ 0 w 1"/>
                <a:gd name="T7" fmla="*/ 0 h 540"/>
                <a:gd name="T8" fmla="*/ 1 w 1"/>
                <a:gd name="T9" fmla="*/ 540 h 5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40">
                  <a:moveTo>
                    <a:pt x="0" y="0"/>
                  </a:moveTo>
                  <a:cubicBezTo>
                    <a:pt x="0" y="0"/>
                    <a:pt x="0" y="270"/>
                    <a:pt x="0" y="54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Text Box 37"/>
            <p:cNvSpPr txBox="1">
              <a:spLocks noChangeArrowheads="1"/>
            </p:cNvSpPr>
            <p:nvPr/>
          </p:nvSpPr>
          <p:spPr bwMode="auto">
            <a:xfrm>
              <a:off x="4365" y="2100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1200"/>
                <a:t>A</a:t>
              </a:r>
              <a:r>
                <a:rPr lang="en-US" sz="1200" baseline="-25000"/>
                <a:t>2</a:t>
              </a:r>
              <a:endParaRPr lang="en-US"/>
            </a:p>
          </p:txBody>
        </p:sp>
        <p:sp>
          <p:nvSpPr>
            <p:cNvPr id="4125" name="Text Box 38"/>
            <p:cNvSpPr txBox="1">
              <a:spLocks noChangeArrowheads="1"/>
            </p:cNvSpPr>
            <p:nvPr/>
          </p:nvSpPr>
          <p:spPr bwMode="auto">
            <a:xfrm>
              <a:off x="5220" y="1800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sz="1200"/>
                <a:t>A’</a:t>
              </a:r>
              <a:r>
                <a:rPr lang="en-US" sz="1200" baseline="-25000"/>
                <a:t>2</a:t>
              </a:r>
              <a:endParaRPr lang="en-US"/>
            </a:p>
          </p:txBody>
        </p:sp>
        <p:sp>
          <p:nvSpPr>
            <p:cNvPr id="4126" name="Freeform 39"/>
            <p:cNvSpPr>
              <a:spLocks/>
            </p:cNvSpPr>
            <p:nvPr/>
          </p:nvSpPr>
          <p:spPr bwMode="auto">
            <a:xfrm>
              <a:off x="4680" y="2520"/>
              <a:ext cx="360" cy="420"/>
            </a:xfrm>
            <a:custGeom>
              <a:avLst/>
              <a:gdLst>
                <a:gd name="T0" fmla="*/ 0 w 360"/>
                <a:gd name="T1" fmla="*/ 0 h 420"/>
                <a:gd name="T2" fmla="*/ 180 w 360"/>
                <a:gd name="T3" fmla="*/ 360 h 420"/>
                <a:gd name="T4" fmla="*/ 360 w 360"/>
                <a:gd name="T5" fmla="*/ 360 h 420"/>
                <a:gd name="T6" fmla="*/ 0 60000 65536"/>
                <a:gd name="T7" fmla="*/ 0 60000 65536"/>
                <a:gd name="T8" fmla="*/ 0 60000 65536"/>
                <a:gd name="T9" fmla="*/ 0 w 360"/>
                <a:gd name="T10" fmla="*/ 0 h 420"/>
                <a:gd name="T11" fmla="*/ 360 w 360"/>
                <a:gd name="T12" fmla="*/ 420 h 4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0" h="420">
                  <a:moveTo>
                    <a:pt x="0" y="0"/>
                  </a:moveTo>
                  <a:cubicBezTo>
                    <a:pt x="60" y="150"/>
                    <a:pt x="120" y="300"/>
                    <a:pt x="180" y="360"/>
                  </a:cubicBezTo>
                  <a:cubicBezTo>
                    <a:pt x="240" y="420"/>
                    <a:pt x="330" y="360"/>
                    <a:pt x="360" y="3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Freeform 40"/>
            <p:cNvSpPr>
              <a:spLocks/>
            </p:cNvSpPr>
            <p:nvPr/>
          </p:nvSpPr>
          <p:spPr bwMode="auto">
            <a:xfrm>
              <a:off x="5400" y="2160"/>
              <a:ext cx="210" cy="540"/>
            </a:xfrm>
            <a:custGeom>
              <a:avLst/>
              <a:gdLst>
                <a:gd name="T0" fmla="*/ 180 w 210"/>
                <a:gd name="T1" fmla="*/ 0 h 540"/>
                <a:gd name="T2" fmla="*/ 180 w 210"/>
                <a:gd name="T3" fmla="*/ 360 h 540"/>
                <a:gd name="T4" fmla="*/ 0 w 210"/>
                <a:gd name="T5" fmla="*/ 540 h 540"/>
                <a:gd name="T6" fmla="*/ 0 60000 65536"/>
                <a:gd name="T7" fmla="*/ 0 60000 65536"/>
                <a:gd name="T8" fmla="*/ 0 60000 65536"/>
                <a:gd name="T9" fmla="*/ 0 w 210"/>
                <a:gd name="T10" fmla="*/ 0 h 540"/>
                <a:gd name="T11" fmla="*/ 210 w 210"/>
                <a:gd name="T12" fmla="*/ 540 h 5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" h="540">
                  <a:moveTo>
                    <a:pt x="180" y="0"/>
                  </a:moveTo>
                  <a:cubicBezTo>
                    <a:pt x="195" y="135"/>
                    <a:pt x="210" y="270"/>
                    <a:pt x="180" y="360"/>
                  </a:cubicBezTo>
                  <a:cubicBezTo>
                    <a:pt x="150" y="450"/>
                    <a:pt x="75" y="495"/>
                    <a:pt x="0" y="54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16335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195EE3-1584-47E2-B614-A8AD2F89B4E5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50485" y="838200"/>
            <a:ext cx="7696200" cy="2590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de-DE" sz="2400" b="1" dirty="0" smtClean="0"/>
              <a:t>Asas Bernoulli</a:t>
            </a:r>
            <a:r>
              <a:rPr lang="de-DE" sz="2400" dirty="0" smtClean="0"/>
              <a:t> dapat ditafsirkan sebagai </a:t>
            </a:r>
            <a:r>
              <a:rPr lang="de-DE" sz="2400" b="1" dirty="0" smtClean="0"/>
              <a:t>asas kelestarian energi</a:t>
            </a:r>
            <a:r>
              <a:rPr lang="de-DE" sz="2400" dirty="0" smtClean="0"/>
              <a:t> dalam fluida. Kenapa dikatakan demikian ? Tentu saja karena suku 1/2</a:t>
            </a:r>
            <a:r>
              <a:rPr lang="en-US" sz="2400" i="1" dirty="0" smtClean="0">
                <a:latin typeface="Symbol" panose="05050102010706020507" pitchFamily="18" charset="2"/>
              </a:rPr>
              <a:t>r</a:t>
            </a:r>
            <a:r>
              <a:rPr lang="de-DE" sz="2400" i="1" dirty="0" smtClean="0"/>
              <a:t>v</a:t>
            </a:r>
            <a:r>
              <a:rPr lang="de-DE" sz="2400" i="1" baseline="30000" dirty="0" smtClean="0"/>
              <a:t>2</a:t>
            </a:r>
            <a:r>
              <a:rPr lang="de-DE" sz="2400" dirty="0" smtClean="0"/>
              <a:t> menyatakan energi kinetik fluida persatuan volume dan suku  </a:t>
            </a:r>
            <a:r>
              <a:rPr lang="en-US" sz="2400" i="1" dirty="0" smtClean="0">
                <a:latin typeface="Symbol" panose="05050102010706020507" pitchFamily="18" charset="2"/>
              </a:rPr>
              <a:t>r</a:t>
            </a:r>
            <a:r>
              <a:rPr lang="de-DE" sz="2400" i="1" dirty="0" smtClean="0"/>
              <a:t>gh</a:t>
            </a:r>
            <a:r>
              <a:rPr lang="de-DE" sz="2400" dirty="0" smtClean="0"/>
              <a:t>  menyatakan energi potensial fluida persatuan volume. Dengan memakai sudut pandang ini, tekanan </a:t>
            </a:r>
            <a:r>
              <a:rPr lang="de-DE" sz="2400" i="1" dirty="0" smtClean="0"/>
              <a:t>p</a:t>
            </a:r>
            <a:r>
              <a:rPr lang="de-DE" sz="2400" dirty="0" smtClean="0"/>
              <a:t> dapat pula dipandang sebagai energi persatuan volume.</a:t>
            </a:r>
            <a:r>
              <a:rPr lang="en-US" sz="2400" dirty="0" smtClean="0"/>
              <a:t> 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381000" y="3800634"/>
            <a:ext cx="4953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2400" dirty="0"/>
              <a:t>Akibat Asas Bernoulli:</a:t>
            </a:r>
            <a:endParaRPr lang="en-US" sz="2400" dirty="0"/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723900" y="4781868"/>
            <a:ext cx="678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AutoNum type="arabicPeriod"/>
            </a:pPr>
            <a:r>
              <a:rPr lang="de-DE" sz="2000" b="0" dirty="0"/>
              <a:t>Fluida Statis: Saat v = 0, persamaan Bernoulli kembali pada persamaan  fluida statis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523133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609600" y="762000"/>
            <a:ext cx="5029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AutoNum type="arabicPeriod" startAt="2"/>
            </a:pPr>
            <a:r>
              <a:rPr lang="de-DE" sz="2400"/>
              <a:t>Daya angkat pesawat: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AutoNum type="arabicPeriod" startAt="2"/>
            </a:pPr>
            <a:endParaRPr lang="en-US" sz="2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FDA4FF-0A6F-4D26-BF0A-744D55327FEF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447800"/>
            <a:ext cx="4419600" cy="470174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n-US" sz="1800" dirty="0" err="1" smtClean="0"/>
              <a:t>Jika</a:t>
            </a:r>
            <a:r>
              <a:rPr lang="en-US" sz="1800" dirty="0" smtClean="0"/>
              <a:t> h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= 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(</a:t>
            </a:r>
            <a:r>
              <a:rPr lang="en-US" sz="1800" dirty="0" err="1" smtClean="0"/>
              <a:t>ketinggian</a:t>
            </a:r>
            <a:r>
              <a:rPr lang="en-US" sz="1800" dirty="0" smtClean="0"/>
              <a:t> </a:t>
            </a:r>
            <a:r>
              <a:rPr lang="en-US" sz="1800" dirty="0" err="1" smtClean="0"/>
              <a:t>fluida</a:t>
            </a:r>
            <a:r>
              <a:rPr lang="en-US" sz="1800" dirty="0" smtClean="0"/>
              <a:t> </a:t>
            </a:r>
            <a:r>
              <a:rPr lang="en-US" sz="1800" dirty="0" err="1" smtClean="0"/>
              <a:t>tetap</a:t>
            </a:r>
            <a:r>
              <a:rPr lang="en-US" sz="1800" dirty="0" smtClean="0"/>
              <a:t>), </a:t>
            </a:r>
            <a:r>
              <a:rPr lang="en-US" sz="1800" dirty="0" err="1" smtClean="0"/>
              <a:t>maka</a:t>
            </a:r>
            <a:r>
              <a:rPr lang="en-US" sz="2000" dirty="0" smtClean="0"/>
              <a:t> </a:t>
            </a:r>
          </a:p>
        </p:txBody>
      </p:sp>
      <p:graphicFrame>
        <p:nvGraphicFramePr>
          <p:cNvPr id="5122" name="Object 2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471623973"/>
              </p:ext>
            </p:extLst>
          </p:nvPr>
        </p:nvGraphicFramePr>
        <p:xfrm>
          <a:off x="4590808" y="1483118"/>
          <a:ext cx="3044161" cy="64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3" name="Equation" r:id="rId3" imgW="1282680" imgH="241200" progId="Equation.3">
                  <p:embed/>
                </p:oleObj>
              </mc:Choice>
              <mc:Fallback>
                <p:oleObj name="Equation" r:id="rId3" imgW="1282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0808" y="1483118"/>
                        <a:ext cx="3044161" cy="6417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5" name="Group 34"/>
          <p:cNvGrpSpPr>
            <a:grpSpLocks/>
          </p:cNvGrpSpPr>
          <p:nvPr/>
        </p:nvGrpSpPr>
        <p:grpSpPr bwMode="auto">
          <a:xfrm>
            <a:off x="4114801" y="2895600"/>
            <a:ext cx="4191000" cy="3429000"/>
            <a:chOff x="2496" y="1003"/>
            <a:chExt cx="3072" cy="2261"/>
          </a:xfrm>
        </p:grpSpPr>
        <p:grpSp>
          <p:nvGrpSpPr>
            <p:cNvPr id="5127" name="Group 33"/>
            <p:cNvGrpSpPr>
              <a:grpSpLocks/>
            </p:cNvGrpSpPr>
            <p:nvPr/>
          </p:nvGrpSpPr>
          <p:grpSpPr bwMode="auto">
            <a:xfrm>
              <a:off x="2880" y="1003"/>
              <a:ext cx="2424" cy="1157"/>
              <a:chOff x="3406" y="1003"/>
              <a:chExt cx="2042" cy="988"/>
            </a:xfrm>
          </p:grpSpPr>
          <p:grpSp>
            <p:nvGrpSpPr>
              <p:cNvPr id="5129" name="Group 12"/>
              <p:cNvGrpSpPr>
                <a:grpSpLocks/>
              </p:cNvGrpSpPr>
              <p:nvPr/>
            </p:nvGrpSpPr>
            <p:grpSpPr bwMode="auto">
              <a:xfrm>
                <a:off x="3890" y="1446"/>
                <a:ext cx="1086" cy="198"/>
                <a:chOff x="4170" y="3652"/>
                <a:chExt cx="3000" cy="540"/>
              </a:xfrm>
            </p:grpSpPr>
            <p:sp>
              <p:nvSpPr>
                <p:cNvPr id="5145" name="Freeform 13"/>
                <p:cNvSpPr>
                  <a:spLocks/>
                </p:cNvSpPr>
                <p:nvPr/>
              </p:nvSpPr>
              <p:spPr bwMode="auto">
                <a:xfrm>
                  <a:off x="4170" y="3652"/>
                  <a:ext cx="3000" cy="360"/>
                </a:xfrm>
                <a:custGeom>
                  <a:avLst/>
                  <a:gdLst>
                    <a:gd name="T0" fmla="*/ 0 w 3600"/>
                    <a:gd name="T1" fmla="*/ 143 h 420"/>
                    <a:gd name="T2" fmla="*/ 100 w 3600"/>
                    <a:gd name="T3" fmla="*/ 21 h 420"/>
                    <a:gd name="T4" fmla="*/ 352 w 3600"/>
                    <a:gd name="T5" fmla="*/ 21 h 420"/>
                    <a:gd name="T6" fmla="*/ 1005 w 3600"/>
                    <a:gd name="T7" fmla="*/ 143 h 42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00"/>
                    <a:gd name="T13" fmla="*/ 0 h 420"/>
                    <a:gd name="T14" fmla="*/ 3600 w 3600"/>
                    <a:gd name="T15" fmla="*/ 420 h 42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00" h="420">
                      <a:moveTo>
                        <a:pt x="0" y="420"/>
                      </a:moveTo>
                      <a:cubicBezTo>
                        <a:pt x="75" y="270"/>
                        <a:pt x="150" y="120"/>
                        <a:pt x="360" y="60"/>
                      </a:cubicBezTo>
                      <a:cubicBezTo>
                        <a:pt x="570" y="0"/>
                        <a:pt x="720" y="0"/>
                        <a:pt x="1260" y="60"/>
                      </a:cubicBezTo>
                      <a:cubicBezTo>
                        <a:pt x="1800" y="120"/>
                        <a:pt x="2700" y="270"/>
                        <a:pt x="3600" y="420"/>
                      </a:cubicBezTo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b="0"/>
                </a:p>
              </p:txBody>
            </p:sp>
            <p:sp>
              <p:nvSpPr>
                <p:cNvPr id="5146" name="Freeform 14"/>
                <p:cNvSpPr>
                  <a:spLocks/>
                </p:cNvSpPr>
                <p:nvPr/>
              </p:nvSpPr>
              <p:spPr bwMode="auto">
                <a:xfrm>
                  <a:off x="4170" y="4012"/>
                  <a:ext cx="3000" cy="180"/>
                </a:xfrm>
                <a:custGeom>
                  <a:avLst/>
                  <a:gdLst>
                    <a:gd name="T0" fmla="*/ 0 w 3600"/>
                    <a:gd name="T1" fmla="*/ 0 h 210"/>
                    <a:gd name="T2" fmla="*/ 100 w 3600"/>
                    <a:gd name="T3" fmla="*/ 61 h 210"/>
                    <a:gd name="T4" fmla="*/ 503 w 3600"/>
                    <a:gd name="T5" fmla="*/ 61 h 210"/>
                    <a:gd name="T6" fmla="*/ 1005 w 3600"/>
                    <a:gd name="T7" fmla="*/ 0 h 21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00"/>
                    <a:gd name="T13" fmla="*/ 0 h 210"/>
                    <a:gd name="T14" fmla="*/ 3600 w 3600"/>
                    <a:gd name="T15" fmla="*/ 210 h 21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00" h="210">
                      <a:moveTo>
                        <a:pt x="0" y="0"/>
                      </a:moveTo>
                      <a:cubicBezTo>
                        <a:pt x="30" y="75"/>
                        <a:pt x="60" y="150"/>
                        <a:pt x="360" y="180"/>
                      </a:cubicBezTo>
                      <a:cubicBezTo>
                        <a:pt x="660" y="210"/>
                        <a:pt x="1260" y="210"/>
                        <a:pt x="1800" y="180"/>
                      </a:cubicBezTo>
                      <a:cubicBezTo>
                        <a:pt x="2340" y="150"/>
                        <a:pt x="2970" y="75"/>
                        <a:pt x="3600" y="0"/>
                      </a:cubicBezTo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b="0"/>
                </a:p>
              </p:txBody>
            </p:sp>
          </p:grpSp>
          <p:sp>
            <p:nvSpPr>
              <p:cNvPr id="5130" name="Freeform 15"/>
              <p:cNvSpPr>
                <a:spLocks/>
              </p:cNvSpPr>
              <p:nvPr/>
            </p:nvSpPr>
            <p:spPr bwMode="auto">
              <a:xfrm>
                <a:off x="3418" y="1369"/>
                <a:ext cx="2006" cy="205"/>
              </a:xfrm>
              <a:custGeom>
                <a:avLst/>
                <a:gdLst>
                  <a:gd name="T0" fmla="*/ 0 w 7650"/>
                  <a:gd name="T1" fmla="*/ 0 h 652"/>
                  <a:gd name="T2" fmla="*/ 0 w 7650"/>
                  <a:gd name="T3" fmla="*/ 0 h 652"/>
                  <a:gd name="T4" fmla="*/ 0 w 7650"/>
                  <a:gd name="T5" fmla="*/ 0 h 652"/>
                  <a:gd name="T6" fmla="*/ 0 w 7650"/>
                  <a:gd name="T7" fmla="*/ 0 h 652"/>
                  <a:gd name="T8" fmla="*/ 0 w 7650"/>
                  <a:gd name="T9" fmla="*/ 0 h 652"/>
                  <a:gd name="T10" fmla="*/ 1 w 7650"/>
                  <a:gd name="T11" fmla="*/ 0 h 652"/>
                  <a:gd name="T12" fmla="*/ 1 w 7650"/>
                  <a:gd name="T13" fmla="*/ 0 h 6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650"/>
                  <a:gd name="T22" fmla="*/ 0 h 652"/>
                  <a:gd name="T23" fmla="*/ 7650 w 7650"/>
                  <a:gd name="T24" fmla="*/ 652 h 6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650" h="652">
                    <a:moveTo>
                      <a:pt x="0" y="485"/>
                    </a:moveTo>
                    <a:cubicBezTo>
                      <a:pt x="405" y="500"/>
                      <a:pt x="820" y="505"/>
                      <a:pt x="1080" y="485"/>
                    </a:cubicBezTo>
                    <a:cubicBezTo>
                      <a:pt x="1340" y="465"/>
                      <a:pt x="1368" y="440"/>
                      <a:pt x="1560" y="365"/>
                    </a:cubicBezTo>
                    <a:cubicBezTo>
                      <a:pt x="1752" y="290"/>
                      <a:pt x="1848" y="70"/>
                      <a:pt x="2235" y="35"/>
                    </a:cubicBezTo>
                    <a:cubicBezTo>
                      <a:pt x="2622" y="0"/>
                      <a:pt x="3170" y="65"/>
                      <a:pt x="3885" y="155"/>
                    </a:cubicBezTo>
                    <a:cubicBezTo>
                      <a:pt x="4600" y="245"/>
                      <a:pt x="5898" y="498"/>
                      <a:pt x="6525" y="575"/>
                    </a:cubicBezTo>
                    <a:cubicBezTo>
                      <a:pt x="7152" y="652"/>
                      <a:pt x="7416" y="611"/>
                      <a:pt x="7650" y="62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0"/>
              </a:p>
            </p:txBody>
          </p:sp>
          <p:sp>
            <p:nvSpPr>
              <p:cNvPr id="5131" name="Freeform 16"/>
              <p:cNvSpPr>
                <a:spLocks/>
              </p:cNvSpPr>
              <p:nvPr/>
            </p:nvSpPr>
            <p:spPr bwMode="auto">
              <a:xfrm>
                <a:off x="3406" y="1621"/>
                <a:ext cx="2042" cy="118"/>
              </a:xfrm>
              <a:custGeom>
                <a:avLst/>
                <a:gdLst>
                  <a:gd name="T0" fmla="*/ 0 w 7784"/>
                  <a:gd name="T1" fmla="*/ 0 h 377"/>
                  <a:gd name="T2" fmla="*/ 0 w 7784"/>
                  <a:gd name="T3" fmla="*/ 0 h 377"/>
                  <a:gd name="T4" fmla="*/ 0 w 7784"/>
                  <a:gd name="T5" fmla="*/ 0 h 377"/>
                  <a:gd name="T6" fmla="*/ 0 w 7784"/>
                  <a:gd name="T7" fmla="*/ 0 h 377"/>
                  <a:gd name="T8" fmla="*/ 1 w 7784"/>
                  <a:gd name="T9" fmla="*/ 0 h 377"/>
                  <a:gd name="T10" fmla="*/ 1 w 7784"/>
                  <a:gd name="T11" fmla="*/ 0 h 3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84"/>
                  <a:gd name="T19" fmla="*/ 0 h 377"/>
                  <a:gd name="T20" fmla="*/ 7784 w 7784"/>
                  <a:gd name="T21" fmla="*/ 377 h 3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84" h="377">
                    <a:moveTo>
                      <a:pt x="0" y="72"/>
                    </a:moveTo>
                    <a:cubicBezTo>
                      <a:pt x="212" y="74"/>
                      <a:pt x="819" y="42"/>
                      <a:pt x="1274" y="87"/>
                    </a:cubicBezTo>
                    <a:cubicBezTo>
                      <a:pt x="1729" y="132"/>
                      <a:pt x="2256" y="307"/>
                      <a:pt x="2729" y="342"/>
                    </a:cubicBezTo>
                    <a:cubicBezTo>
                      <a:pt x="3202" y="377"/>
                      <a:pt x="3537" y="347"/>
                      <a:pt x="4109" y="297"/>
                    </a:cubicBezTo>
                    <a:cubicBezTo>
                      <a:pt x="4681" y="247"/>
                      <a:pt x="5552" y="84"/>
                      <a:pt x="6164" y="42"/>
                    </a:cubicBezTo>
                    <a:cubicBezTo>
                      <a:pt x="6776" y="0"/>
                      <a:pt x="7274" y="12"/>
                      <a:pt x="7784" y="42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0"/>
              </a:p>
            </p:txBody>
          </p:sp>
          <p:sp>
            <p:nvSpPr>
              <p:cNvPr id="5132" name="Freeform 17"/>
              <p:cNvSpPr>
                <a:spLocks/>
              </p:cNvSpPr>
              <p:nvPr/>
            </p:nvSpPr>
            <p:spPr bwMode="auto">
              <a:xfrm>
                <a:off x="3418" y="1222"/>
                <a:ext cx="1983" cy="271"/>
              </a:xfrm>
              <a:custGeom>
                <a:avLst/>
                <a:gdLst>
                  <a:gd name="T0" fmla="*/ 0 w 7560"/>
                  <a:gd name="T1" fmla="*/ 0 h 864"/>
                  <a:gd name="T2" fmla="*/ 0 w 7560"/>
                  <a:gd name="T3" fmla="*/ 0 h 864"/>
                  <a:gd name="T4" fmla="*/ 0 w 7560"/>
                  <a:gd name="T5" fmla="*/ 0 h 864"/>
                  <a:gd name="T6" fmla="*/ 0 w 7560"/>
                  <a:gd name="T7" fmla="*/ 0 h 864"/>
                  <a:gd name="T8" fmla="*/ 1 w 7560"/>
                  <a:gd name="T9" fmla="*/ 0 h 864"/>
                  <a:gd name="T10" fmla="*/ 1 w 7560"/>
                  <a:gd name="T11" fmla="*/ 0 h 8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560"/>
                  <a:gd name="T19" fmla="*/ 0 h 864"/>
                  <a:gd name="T20" fmla="*/ 7560 w 7560"/>
                  <a:gd name="T21" fmla="*/ 864 h 86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560" h="864">
                    <a:moveTo>
                      <a:pt x="0" y="594"/>
                    </a:moveTo>
                    <a:cubicBezTo>
                      <a:pt x="180" y="586"/>
                      <a:pt x="750" y="638"/>
                      <a:pt x="1080" y="548"/>
                    </a:cubicBezTo>
                    <a:cubicBezTo>
                      <a:pt x="1410" y="458"/>
                      <a:pt x="1530" y="106"/>
                      <a:pt x="1980" y="53"/>
                    </a:cubicBezTo>
                    <a:cubicBezTo>
                      <a:pt x="2430" y="0"/>
                      <a:pt x="3030" y="113"/>
                      <a:pt x="3780" y="233"/>
                    </a:cubicBezTo>
                    <a:cubicBezTo>
                      <a:pt x="4530" y="353"/>
                      <a:pt x="5850" y="684"/>
                      <a:pt x="6480" y="774"/>
                    </a:cubicBezTo>
                    <a:cubicBezTo>
                      <a:pt x="7110" y="864"/>
                      <a:pt x="7335" y="819"/>
                      <a:pt x="7560" y="774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0"/>
              </a:p>
            </p:txBody>
          </p:sp>
          <p:sp>
            <p:nvSpPr>
              <p:cNvPr id="5133" name="Freeform 18"/>
              <p:cNvSpPr>
                <a:spLocks/>
              </p:cNvSpPr>
              <p:nvPr/>
            </p:nvSpPr>
            <p:spPr bwMode="auto">
              <a:xfrm>
                <a:off x="3418" y="1125"/>
                <a:ext cx="1995" cy="210"/>
              </a:xfrm>
              <a:custGeom>
                <a:avLst/>
                <a:gdLst>
                  <a:gd name="T0" fmla="*/ 0 w 7605"/>
                  <a:gd name="T1" fmla="*/ 0 h 670"/>
                  <a:gd name="T2" fmla="*/ 0 w 7605"/>
                  <a:gd name="T3" fmla="*/ 0 h 670"/>
                  <a:gd name="T4" fmla="*/ 0 w 7605"/>
                  <a:gd name="T5" fmla="*/ 0 h 670"/>
                  <a:gd name="T6" fmla="*/ 1 w 7605"/>
                  <a:gd name="T7" fmla="*/ 0 h 670"/>
                  <a:gd name="T8" fmla="*/ 1 w 7605"/>
                  <a:gd name="T9" fmla="*/ 0 h 670"/>
                  <a:gd name="T10" fmla="*/ 1 w 7605"/>
                  <a:gd name="T11" fmla="*/ 0 h 6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605"/>
                  <a:gd name="T19" fmla="*/ 0 h 670"/>
                  <a:gd name="T20" fmla="*/ 7605 w 7605"/>
                  <a:gd name="T21" fmla="*/ 670 h 6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605" h="670">
                    <a:moveTo>
                      <a:pt x="0" y="407"/>
                    </a:moveTo>
                    <a:cubicBezTo>
                      <a:pt x="132" y="390"/>
                      <a:pt x="465" y="369"/>
                      <a:pt x="795" y="302"/>
                    </a:cubicBezTo>
                    <a:cubicBezTo>
                      <a:pt x="1125" y="235"/>
                      <a:pt x="1360" y="4"/>
                      <a:pt x="1980" y="2"/>
                    </a:cubicBezTo>
                    <a:cubicBezTo>
                      <a:pt x="2600" y="0"/>
                      <a:pt x="3755" y="185"/>
                      <a:pt x="4515" y="287"/>
                    </a:cubicBezTo>
                    <a:cubicBezTo>
                      <a:pt x="5275" y="389"/>
                      <a:pt x="6025" y="564"/>
                      <a:pt x="6540" y="617"/>
                    </a:cubicBezTo>
                    <a:cubicBezTo>
                      <a:pt x="7055" y="670"/>
                      <a:pt x="7383" y="605"/>
                      <a:pt x="7605" y="602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0"/>
              </a:p>
            </p:txBody>
          </p:sp>
          <p:sp>
            <p:nvSpPr>
              <p:cNvPr id="5134" name="Freeform 19"/>
              <p:cNvSpPr>
                <a:spLocks/>
              </p:cNvSpPr>
              <p:nvPr/>
            </p:nvSpPr>
            <p:spPr bwMode="auto">
              <a:xfrm>
                <a:off x="3414" y="1730"/>
                <a:ext cx="2034" cy="124"/>
              </a:xfrm>
              <a:custGeom>
                <a:avLst/>
                <a:gdLst>
                  <a:gd name="T0" fmla="*/ 0 w 7754"/>
                  <a:gd name="T1" fmla="*/ 0 h 393"/>
                  <a:gd name="T2" fmla="*/ 0 w 7754"/>
                  <a:gd name="T3" fmla="*/ 0 h 393"/>
                  <a:gd name="T4" fmla="*/ 0 w 7754"/>
                  <a:gd name="T5" fmla="*/ 0 h 393"/>
                  <a:gd name="T6" fmla="*/ 1 w 7754"/>
                  <a:gd name="T7" fmla="*/ 0 h 393"/>
                  <a:gd name="T8" fmla="*/ 1 w 7754"/>
                  <a:gd name="T9" fmla="*/ 0 h 3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54"/>
                  <a:gd name="T16" fmla="*/ 0 h 393"/>
                  <a:gd name="T17" fmla="*/ 7754 w 7754"/>
                  <a:gd name="T18" fmla="*/ 393 h 3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54" h="393">
                    <a:moveTo>
                      <a:pt x="0" y="160"/>
                    </a:moveTo>
                    <a:cubicBezTo>
                      <a:pt x="167" y="150"/>
                      <a:pt x="512" y="63"/>
                      <a:pt x="1004" y="100"/>
                    </a:cubicBezTo>
                    <a:cubicBezTo>
                      <a:pt x="1496" y="137"/>
                      <a:pt x="2047" y="393"/>
                      <a:pt x="2954" y="386"/>
                    </a:cubicBezTo>
                    <a:cubicBezTo>
                      <a:pt x="3861" y="379"/>
                      <a:pt x="5649" y="110"/>
                      <a:pt x="6449" y="55"/>
                    </a:cubicBezTo>
                    <a:cubicBezTo>
                      <a:pt x="7249" y="0"/>
                      <a:pt x="7482" y="55"/>
                      <a:pt x="7754" y="5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0"/>
              </a:p>
            </p:txBody>
          </p:sp>
          <p:sp>
            <p:nvSpPr>
              <p:cNvPr id="5135" name="Freeform 20"/>
              <p:cNvSpPr>
                <a:spLocks/>
              </p:cNvSpPr>
              <p:nvPr/>
            </p:nvSpPr>
            <p:spPr bwMode="auto">
              <a:xfrm>
                <a:off x="3418" y="1908"/>
                <a:ext cx="2030" cy="65"/>
              </a:xfrm>
              <a:custGeom>
                <a:avLst/>
                <a:gdLst>
                  <a:gd name="T0" fmla="*/ 0 w 7740"/>
                  <a:gd name="T1" fmla="*/ 0 h 210"/>
                  <a:gd name="T2" fmla="*/ 0 w 7740"/>
                  <a:gd name="T3" fmla="*/ 0 h 210"/>
                  <a:gd name="T4" fmla="*/ 0 w 7740"/>
                  <a:gd name="T5" fmla="*/ 0 h 210"/>
                  <a:gd name="T6" fmla="*/ 1 w 7740"/>
                  <a:gd name="T7" fmla="*/ 0 h 210"/>
                  <a:gd name="T8" fmla="*/ 1 w 7740"/>
                  <a:gd name="T9" fmla="*/ 0 h 2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40"/>
                  <a:gd name="T16" fmla="*/ 0 h 210"/>
                  <a:gd name="T17" fmla="*/ 7740 w 7740"/>
                  <a:gd name="T18" fmla="*/ 210 h 2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40" h="210">
                    <a:moveTo>
                      <a:pt x="0" y="30"/>
                    </a:moveTo>
                    <a:cubicBezTo>
                      <a:pt x="390" y="15"/>
                      <a:pt x="780" y="0"/>
                      <a:pt x="1260" y="30"/>
                    </a:cubicBezTo>
                    <a:cubicBezTo>
                      <a:pt x="1740" y="60"/>
                      <a:pt x="2040" y="210"/>
                      <a:pt x="2880" y="210"/>
                    </a:cubicBezTo>
                    <a:cubicBezTo>
                      <a:pt x="3720" y="210"/>
                      <a:pt x="5490" y="60"/>
                      <a:pt x="6300" y="30"/>
                    </a:cubicBezTo>
                    <a:cubicBezTo>
                      <a:pt x="7110" y="0"/>
                      <a:pt x="7425" y="15"/>
                      <a:pt x="7740" y="3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0"/>
              </a:p>
            </p:txBody>
          </p:sp>
          <p:sp>
            <p:nvSpPr>
              <p:cNvPr id="5136" name="Freeform 21"/>
              <p:cNvSpPr>
                <a:spLocks/>
              </p:cNvSpPr>
              <p:nvPr/>
            </p:nvSpPr>
            <p:spPr bwMode="auto">
              <a:xfrm>
                <a:off x="3418" y="1003"/>
                <a:ext cx="1983" cy="141"/>
              </a:xfrm>
              <a:custGeom>
                <a:avLst/>
                <a:gdLst>
                  <a:gd name="T0" fmla="*/ 0 w 7380"/>
                  <a:gd name="T1" fmla="*/ 0 h 450"/>
                  <a:gd name="T2" fmla="*/ 0 w 7380"/>
                  <a:gd name="T3" fmla="*/ 0 h 450"/>
                  <a:gd name="T4" fmla="*/ 1 w 7380"/>
                  <a:gd name="T5" fmla="*/ 0 h 450"/>
                  <a:gd name="T6" fmla="*/ 1 w 7380"/>
                  <a:gd name="T7" fmla="*/ 0 h 4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380"/>
                  <a:gd name="T13" fmla="*/ 0 h 450"/>
                  <a:gd name="T14" fmla="*/ 7380 w 7380"/>
                  <a:gd name="T15" fmla="*/ 450 h 4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380" h="450">
                    <a:moveTo>
                      <a:pt x="0" y="210"/>
                    </a:moveTo>
                    <a:cubicBezTo>
                      <a:pt x="435" y="105"/>
                      <a:pt x="870" y="0"/>
                      <a:pt x="1800" y="30"/>
                    </a:cubicBezTo>
                    <a:cubicBezTo>
                      <a:pt x="2730" y="60"/>
                      <a:pt x="4650" y="330"/>
                      <a:pt x="5580" y="390"/>
                    </a:cubicBezTo>
                    <a:cubicBezTo>
                      <a:pt x="6510" y="450"/>
                      <a:pt x="6945" y="420"/>
                      <a:pt x="7380" y="39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0"/>
              </a:p>
            </p:txBody>
          </p:sp>
          <p:sp>
            <p:nvSpPr>
              <p:cNvPr id="5137" name="Line 22"/>
              <p:cNvSpPr>
                <a:spLocks noChangeShapeType="1"/>
              </p:cNvSpPr>
              <p:nvPr/>
            </p:nvSpPr>
            <p:spPr bwMode="auto">
              <a:xfrm flipV="1">
                <a:off x="4130" y="1125"/>
                <a:ext cx="0" cy="7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/>
              </a:p>
            </p:txBody>
          </p:sp>
          <p:sp>
            <p:nvSpPr>
              <p:cNvPr id="5138" name="Line 23"/>
              <p:cNvSpPr>
                <a:spLocks noChangeShapeType="1"/>
              </p:cNvSpPr>
              <p:nvPr/>
            </p:nvSpPr>
            <p:spPr bwMode="auto">
              <a:xfrm>
                <a:off x="4268" y="1389"/>
                <a:ext cx="330" cy="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/>
              </a:p>
            </p:txBody>
          </p:sp>
          <p:sp>
            <p:nvSpPr>
              <p:cNvPr id="5139" name="Line 24"/>
              <p:cNvSpPr>
                <a:spLocks noChangeShapeType="1"/>
              </p:cNvSpPr>
              <p:nvPr/>
            </p:nvSpPr>
            <p:spPr bwMode="auto">
              <a:xfrm flipV="1">
                <a:off x="4268" y="1691"/>
                <a:ext cx="283" cy="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/>
              </a:p>
            </p:txBody>
          </p:sp>
          <p:sp>
            <p:nvSpPr>
              <p:cNvPr id="5140" name="Text Box 27"/>
              <p:cNvSpPr txBox="1">
                <a:spLocks noChangeArrowheads="1"/>
              </p:cNvSpPr>
              <p:nvPr/>
            </p:nvSpPr>
            <p:spPr bwMode="auto">
              <a:xfrm>
                <a:off x="4465" y="1280"/>
                <a:ext cx="307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sz="1200" b="0"/>
                  <a:t>v</a:t>
                </a:r>
                <a:r>
                  <a:rPr lang="en-US" sz="1200" b="0" baseline="-25000"/>
                  <a:t>1</a:t>
                </a:r>
                <a:endParaRPr lang="en-US" b="0"/>
              </a:p>
            </p:txBody>
          </p:sp>
          <p:sp>
            <p:nvSpPr>
              <p:cNvPr id="5141" name="Text Box 28"/>
              <p:cNvSpPr txBox="1">
                <a:spLocks noChangeArrowheads="1"/>
              </p:cNvSpPr>
              <p:nvPr/>
            </p:nvSpPr>
            <p:spPr bwMode="auto">
              <a:xfrm>
                <a:off x="4465" y="1673"/>
                <a:ext cx="307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sz="1200" b="0"/>
                  <a:t>v</a:t>
                </a:r>
                <a:r>
                  <a:rPr lang="en-US" sz="1200" b="0" baseline="-25000"/>
                  <a:t>2</a:t>
                </a:r>
                <a:endParaRPr lang="en-US" b="0"/>
              </a:p>
            </p:txBody>
          </p:sp>
          <p:sp>
            <p:nvSpPr>
              <p:cNvPr id="5142" name="Text Box 29"/>
              <p:cNvSpPr txBox="1">
                <a:spLocks noChangeArrowheads="1"/>
              </p:cNvSpPr>
              <p:nvPr/>
            </p:nvSpPr>
            <p:spPr bwMode="auto">
              <a:xfrm>
                <a:off x="4158" y="1211"/>
                <a:ext cx="307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sz="1200" b="0"/>
                  <a:t>p</a:t>
                </a:r>
                <a:r>
                  <a:rPr lang="en-US" sz="1200" b="0" baseline="-25000"/>
                  <a:t>1</a:t>
                </a:r>
                <a:endParaRPr lang="en-US" b="0"/>
              </a:p>
            </p:txBody>
          </p:sp>
          <p:sp>
            <p:nvSpPr>
              <p:cNvPr id="5143" name="Text Box 30"/>
              <p:cNvSpPr txBox="1">
                <a:spLocks noChangeArrowheads="1"/>
              </p:cNvSpPr>
              <p:nvPr/>
            </p:nvSpPr>
            <p:spPr bwMode="auto">
              <a:xfrm>
                <a:off x="4143" y="1713"/>
                <a:ext cx="307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sz="1200" b="0"/>
                  <a:t>p</a:t>
                </a:r>
                <a:r>
                  <a:rPr lang="en-US" sz="1200" b="0" baseline="-25000"/>
                  <a:t>2</a:t>
                </a:r>
                <a:endParaRPr lang="en-US" b="0"/>
              </a:p>
            </p:txBody>
          </p:sp>
          <p:sp>
            <p:nvSpPr>
              <p:cNvPr id="5144" name="Text Box 31"/>
              <p:cNvSpPr txBox="1">
                <a:spLocks noChangeArrowheads="1"/>
              </p:cNvSpPr>
              <p:nvPr/>
            </p:nvSpPr>
            <p:spPr bwMode="auto">
              <a:xfrm>
                <a:off x="3974" y="1101"/>
                <a:ext cx="307" cy="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r>
                  <a:rPr lang="en-US" sz="1200" b="0"/>
                  <a:t>F</a:t>
                </a:r>
                <a:endParaRPr lang="en-US" b="0"/>
              </a:p>
            </p:txBody>
          </p:sp>
        </p:grpSp>
        <p:sp>
          <p:nvSpPr>
            <p:cNvPr id="5128" name="Text Box 32"/>
            <p:cNvSpPr txBox="1">
              <a:spLocks noChangeArrowheads="1"/>
            </p:cNvSpPr>
            <p:nvPr/>
          </p:nvSpPr>
          <p:spPr bwMode="auto">
            <a:xfrm>
              <a:off x="2496" y="2352"/>
              <a:ext cx="3072" cy="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just"/>
              <a:r>
                <a:rPr lang="en-US" b="0"/>
                <a:t>Gambar:  Dengan mengatur kecepatan udara pada sisi bawah sayap (v</a:t>
              </a:r>
              <a:r>
                <a:rPr lang="en-US" b="0" baseline="-25000"/>
                <a:t>2</a:t>
              </a:r>
              <a:r>
                <a:rPr lang="en-US" b="0"/>
                <a:t>) lebih lambat dari kecepatan udara sisi atasnya (v</a:t>
              </a:r>
              <a:r>
                <a:rPr lang="en-US" b="0" baseline="-25000"/>
                <a:t>1</a:t>
              </a:r>
              <a:r>
                <a:rPr lang="en-US" b="0"/>
                <a:t>), akan timbul resultan gaya F yang timbul akibat perbedaan tekanan udara pada kedua sisi tersebut</a:t>
              </a:r>
            </a:p>
          </p:txBody>
        </p:sp>
      </p:grpSp>
      <p:sp>
        <p:nvSpPr>
          <p:cNvPr id="5126" name="Text Box 35"/>
          <p:cNvSpPr txBox="1">
            <a:spLocks noChangeArrowheads="1"/>
          </p:cNvSpPr>
          <p:nvPr/>
        </p:nvSpPr>
        <p:spPr bwMode="auto">
          <a:xfrm>
            <a:off x="228600" y="2614613"/>
            <a:ext cx="3409507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b="0" dirty="0"/>
              <a:t>kecepatan fluida yang makin besar akan diimbangi dengan turunnya tekanan fluida, dan sebaliknya .  Prinsip inilah yang yang digunakan untuk menghasilkan daya angkat pesawat : “ Perbedaan kecepatan aliran udara pada sisi atas dan sisi bawah sayap pesawat, akan menghasilkan gaya angkat pesawat “</a:t>
            </a:r>
            <a:r>
              <a:rPr lang="en-US" b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9888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33400"/>
            <a:ext cx="4495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Box 26"/>
          <p:cNvSpPr txBox="1">
            <a:spLocks noChangeArrowheads="1"/>
          </p:cNvSpPr>
          <p:nvPr/>
        </p:nvSpPr>
        <p:spPr bwMode="auto">
          <a:xfrm>
            <a:off x="34925" y="1630363"/>
            <a:ext cx="2851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2800">
                <a:latin typeface="Calibri" panose="020F0502020204030204" pitchFamily="34" charset="0"/>
              </a:rPr>
              <a:t>Teorema Torricelli</a:t>
            </a:r>
          </a:p>
        </p:txBody>
      </p:sp>
      <p:sp>
        <p:nvSpPr>
          <p:cNvPr id="31748" name="TextBox 27"/>
          <p:cNvSpPr txBox="1">
            <a:spLocks noChangeArrowheads="1"/>
          </p:cNvSpPr>
          <p:nvPr/>
        </p:nvSpPr>
        <p:spPr bwMode="auto">
          <a:xfrm>
            <a:off x="3810000" y="2438400"/>
            <a:ext cx="43926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2000" b="0">
                <a:latin typeface="Calibri" panose="020F0502020204030204" pitchFamily="34" charset="0"/>
              </a:rPr>
              <a:t>Teori Torricelli menyatakan bahwa kecepatan aliran zat cair pada lubang sama dengan kecepatan benda yang jatuh bebas dari ketinggian yang sama.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00400" y="5181600"/>
            <a:ext cx="5329238" cy="92333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b="0" dirty="0">
                <a:latin typeface="Calibri" pitchFamily="34" charset="0"/>
              </a:rPr>
              <a:t>V= </a:t>
            </a:r>
            <a:r>
              <a:rPr lang="en-US" b="0" dirty="0" err="1">
                <a:latin typeface="Calibri" pitchFamily="34" charset="0"/>
              </a:rPr>
              <a:t>kecepatan</a:t>
            </a:r>
            <a:r>
              <a:rPr lang="en-US" b="0" dirty="0">
                <a:latin typeface="Calibri" pitchFamily="34" charset="0"/>
              </a:rPr>
              <a:t> </a:t>
            </a:r>
            <a:r>
              <a:rPr lang="en-US" b="0" dirty="0" err="1">
                <a:latin typeface="Calibri" pitchFamily="34" charset="0"/>
              </a:rPr>
              <a:t>aliran</a:t>
            </a:r>
            <a:r>
              <a:rPr lang="en-US" b="0" dirty="0">
                <a:latin typeface="Calibri" pitchFamily="34" charset="0"/>
              </a:rPr>
              <a:t> </a:t>
            </a:r>
            <a:r>
              <a:rPr lang="en-US" b="0" dirty="0" err="1">
                <a:latin typeface="Calibri" pitchFamily="34" charset="0"/>
              </a:rPr>
              <a:t>fluida</a:t>
            </a:r>
            <a:r>
              <a:rPr lang="en-US" b="0" dirty="0">
                <a:latin typeface="Calibri" pitchFamily="34" charset="0"/>
              </a:rPr>
              <a:t> </a:t>
            </a:r>
            <a:r>
              <a:rPr lang="en-US" b="0" dirty="0" err="1">
                <a:latin typeface="Calibri" pitchFamily="34" charset="0"/>
              </a:rPr>
              <a:t>pada</a:t>
            </a:r>
            <a:r>
              <a:rPr lang="en-US" b="0" dirty="0">
                <a:latin typeface="Calibri" pitchFamily="34" charset="0"/>
              </a:rPr>
              <a:t> </a:t>
            </a:r>
            <a:r>
              <a:rPr lang="en-US" b="0" dirty="0" err="1">
                <a:latin typeface="Calibri" pitchFamily="34" charset="0"/>
              </a:rPr>
              <a:t>lubang</a:t>
            </a:r>
            <a:r>
              <a:rPr lang="en-US" b="0" dirty="0">
                <a:latin typeface="Calibri" pitchFamily="34" charset="0"/>
              </a:rPr>
              <a:t> (m/s)</a:t>
            </a:r>
          </a:p>
          <a:p>
            <a:pPr>
              <a:defRPr/>
            </a:pPr>
            <a:r>
              <a:rPr lang="en-US" b="0" dirty="0">
                <a:latin typeface="Calibri" pitchFamily="34" charset="0"/>
              </a:rPr>
              <a:t>g = </a:t>
            </a:r>
            <a:r>
              <a:rPr lang="en-US" b="0" dirty="0" err="1">
                <a:latin typeface="Calibri" pitchFamily="34" charset="0"/>
              </a:rPr>
              <a:t>percepatan</a:t>
            </a:r>
            <a:r>
              <a:rPr lang="en-US" b="0" dirty="0">
                <a:latin typeface="Calibri" pitchFamily="34" charset="0"/>
              </a:rPr>
              <a:t> </a:t>
            </a:r>
            <a:r>
              <a:rPr lang="en-US" b="0" dirty="0" err="1">
                <a:latin typeface="Calibri" pitchFamily="34" charset="0"/>
              </a:rPr>
              <a:t>gravitasi</a:t>
            </a:r>
            <a:r>
              <a:rPr lang="en-US" b="0" dirty="0">
                <a:latin typeface="Calibri" pitchFamily="34" charset="0"/>
              </a:rPr>
              <a:t> (m/s</a:t>
            </a:r>
            <a:r>
              <a:rPr lang="en-US" b="0" baseline="30000" dirty="0">
                <a:latin typeface="Calibri" pitchFamily="34" charset="0"/>
              </a:rPr>
              <a:t>2</a:t>
            </a:r>
            <a:r>
              <a:rPr lang="en-US" b="0" dirty="0">
                <a:latin typeface="Calibri" pitchFamily="34" charset="0"/>
              </a:rPr>
              <a:t> )</a:t>
            </a:r>
          </a:p>
          <a:p>
            <a:pPr>
              <a:defRPr/>
            </a:pPr>
            <a:r>
              <a:rPr lang="en-US" b="0" dirty="0">
                <a:latin typeface="Calibri" pitchFamily="34" charset="0"/>
              </a:rPr>
              <a:t>h = </a:t>
            </a:r>
            <a:r>
              <a:rPr lang="en-US" b="0" dirty="0" err="1">
                <a:latin typeface="Calibri" pitchFamily="34" charset="0"/>
              </a:rPr>
              <a:t>tinggi</a:t>
            </a:r>
            <a:r>
              <a:rPr lang="en-US" b="0" dirty="0">
                <a:latin typeface="Calibri" pitchFamily="34" charset="0"/>
              </a:rPr>
              <a:t> </a:t>
            </a:r>
            <a:r>
              <a:rPr lang="en-US" b="0" dirty="0" err="1">
                <a:latin typeface="Calibri" pitchFamily="34" charset="0"/>
              </a:rPr>
              <a:t>fluida</a:t>
            </a:r>
            <a:r>
              <a:rPr lang="en-US" b="0" dirty="0">
                <a:latin typeface="Calibri" pitchFamily="34" charset="0"/>
              </a:rPr>
              <a:t> </a:t>
            </a:r>
            <a:r>
              <a:rPr lang="en-US" b="0" dirty="0" err="1">
                <a:latin typeface="Calibri" pitchFamily="34" charset="0"/>
              </a:rPr>
              <a:t>dari</a:t>
            </a:r>
            <a:r>
              <a:rPr lang="en-US" b="0" dirty="0">
                <a:latin typeface="Calibri" pitchFamily="34" charset="0"/>
              </a:rPr>
              <a:t> </a:t>
            </a:r>
            <a:r>
              <a:rPr lang="en-US" b="0" dirty="0" err="1">
                <a:latin typeface="Calibri" pitchFamily="34" charset="0"/>
              </a:rPr>
              <a:t>permukaan</a:t>
            </a:r>
            <a:r>
              <a:rPr lang="en-US" b="0" dirty="0">
                <a:latin typeface="Calibri" pitchFamily="34" charset="0"/>
              </a:rPr>
              <a:t> ( m )</a:t>
            </a:r>
          </a:p>
        </p:txBody>
      </p:sp>
      <p:pic>
        <p:nvPicPr>
          <p:cNvPr id="3175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86200"/>
            <a:ext cx="223361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BBDBFB-06B8-4BCC-B635-A03338A943B6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37" y="2438400"/>
            <a:ext cx="317267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94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ChangeArrowheads="1"/>
          </p:cNvSpPr>
          <p:nvPr/>
        </p:nvSpPr>
        <p:spPr bwMode="auto">
          <a:xfrm>
            <a:off x="1143000" y="378618"/>
            <a:ext cx="5468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fi-FI" sz="2400" dirty="0">
                <a:cs typeface="Times New Roman" panose="02020603050405020304" pitchFamily="18" charset="0"/>
              </a:rPr>
              <a:t>Venturimeter Dengan Manometer 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33795" name="Rectangle 11"/>
          <p:cNvSpPr>
            <a:spLocks noChangeArrowheads="1"/>
          </p:cNvSpPr>
          <p:nvPr/>
        </p:nvSpPr>
        <p:spPr bwMode="auto">
          <a:xfrm>
            <a:off x="227194" y="1035125"/>
            <a:ext cx="813575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2000" b="0" dirty="0" err="1">
                <a:latin typeface="Calibri" panose="020F0502020204030204" pitchFamily="34" charset="0"/>
              </a:rPr>
              <a:t>Venturimeter</a:t>
            </a:r>
            <a:r>
              <a:rPr lang="en-US" sz="2000" b="0" dirty="0">
                <a:latin typeface="Calibri" panose="020F0502020204030204" pitchFamily="34" charset="0"/>
              </a:rPr>
              <a:t> </a:t>
            </a:r>
            <a:r>
              <a:rPr lang="en-US" sz="2000" b="0" dirty="0" err="1">
                <a:latin typeface="Calibri" panose="020F0502020204030204" pitchFamily="34" charset="0"/>
              </a:rPr>
              <a:t>adalah</a:t>
            </a:r>
            <a:r>
              <a:rPr lang="en-US" sz="2000" b="0" dirty="0">
                <a:latin typeface="Calibri" panose="020F0502020204030204" pitchFamily="34" charset="0"/>
              </a:rPr>
              <a:t> </a:t>
            </a:r>
            <a:r>
              <a:rPr lang="en-US" sz="2000" b="0" dirty="0" err="1">
                <a:latin typeface="Calibri" panose="020F0502020204030204" pitchFamily="34" charset="0"/>
              </a:rPr>
              <a:t>alat</a:t>
            </a:r>
            <a:r>
              <a:rPr lang="en-US" sz="2000" b="0" dirty="0">
                <a:latin typeface="Calibri" panose="020F0502020204030204" pitchFamily="34" charset="0"/>
              </a:rPr>
              <a:t> yang </a:t>
            </a:r>
            <a:r>
              <a:rPr lang="en-US" sz="2000" b="0" dirty="0" err="1">
                <a:latin typeface="Calibri" panose="020F0502020204030204" pitchFamily="34" charset="0"/>
              </a:rPr>
              <a:t>digunakan</a:t>
            </a:r>
            <a:r>
              <a:rPr lang="en-US" sz="2000" b="0" dirty="0">
                <a:latin typeface="Calibri" panose="020F0502020204030204" pitchFamily="34" charset="0"/>
              </a:rPr>
              <a:t> </a:t>
            </a:r>
            <a:r>
              <a:rPr lang="en-US" sz="2000" b="0" dirty="0" err="1">
                <a:latin typeface="Calibri" panose="020F0502020204030204" pitchFamily="34" charset="0"/>
              </a:rPr>
              <a:t>untuk</a:t>
            </a:r>
            <a:r>
              <a:rPr lang="en-US" sz="2000" b="0" dirty="0">
                <a:latin typeface="Calibri" panose="020F0502020204030204" pitchFamily="34" charset="0"/>
              </a:rPr>
              <a:t> </a:t>
            </a:r>
            <a:r>
              <a:rPr lang="en-US" sz="2000" b="0" dirty="0" err="1">
                <a:latin typeface="Calibri" panose="020F0502020204030204" pitchFamily="34" charset="0"/>
              </a:rPr>
              <a:t>mengukur</a:t>
            </a:r>
            <a:r>
              <a:rPr lang="en-US" sz="2000" b="0" dirty="0">
                <a:latin typeface="Calibri" panose="020F0502020204030204" pitchFamily="34" charset="0"/>
              </a:rPr>
              <a:t> </a:t>
            </a:r>
            <a:r>
              <a:rPr lang="en-US" sz="2000" b="0" dirty="0" err="1">
                <a:latin typeface="Calibri" panose="020F0502020204030204" pitchFamily="34" charset="0"/>
              </a:rPr>
              <a:t>laju</a:t>
            </a:r>
            <a:r>
              <a:rPr lang="en-US" sz="2000" b="0" dirty="0">
                <a:latin typeface="Calibri" panose="020F0502020204030204" pitchFamily="34" charset="0"/>
              </a:rPr>
              <a:t> </a:t>
            </a:r>
            <a:r>
              <a:rPr lang="en-US" sz="2000" b="0" dirty="0" err="1">
                <a:latin typeface="Calibri" panose="020F0502020204030204" pitchFamily="34" charset="0"/>
              </a:rPr>
              <a:t>aliran</a:t>
            </a:r>
            <a:r>
              <a:rPr lang="en-US" sz="2000" b="0" dirty="0">
                <a:latin typeface="Calibri" panose="020F0502020204030204" pitchFamily="34" charset="0"/>
              </a:rPr>
              <a:t> </a:t>
            </a:r>
            <a:r>
              <a:rPr lang="en-US" sz="2000" b="0" dirty="0" err="1">
                <a:latin typeface="Calibri" panose="020F0502020204030204" pitchFamily="34" charset="0"/>
              </a:rPr>
              <a:t>zat</a:t>
            </a:r>
            <a:r>
              <a:rPr lang="en-US" sz="2000" b="0" dirty="0">
                <a:latin typeface="Calibri" panose="020F0502020204030204" pitchFamily="34" charset="0"/>
              </a:rPr>
              <a:t> </a:t>
            </a:r>
            <a:r>
              <a:rPr lang="en-US" sz="2000" b="0" dirty="0" err="1">
                <a:latin typeface="Calibri" panose="020F0502020204030204" pitchFamily="34" charset="0"/>
              </a:rPr>
              <a:t>cair</a:t>
            </a:r>
            <a:r>
              <a:rPr lang="en-US" sz="2000" b="0" dirty="0">
                <a:latin typeface="Calibri" panose="020F0502020204030204" pitchFamily="34" charset="0"/>
              </a:rPr>
              <a:t> </a:t>
            </a:r>
            <a:r>
              <a:rPr lang="en-US" sz="2000" b="0" dirty="0" err="1">
                <a:latin typeface="Calibri" panose="020F0502020204030204" pitchFamily="34" charset="0"/>
              </a:rPr>
              <a:t>dalam</a:t>
            </a:r>
            <a:r>
              <a:rPr lang="en-US" sz="2000" b="0" dirty="0">
                <a:latin typeface="Calibri" panose="020F0502020204030204" pitchFamily="34" charset="0"/>
              </a:rPr>
              <a:t> </a:t>
            </a:r>
            <a:r>
              <a:rPr lang="en-US" sz="2000" b="0" dirty="0" err="1">
                <a:latin typeface="Calibri" panose="020F0502020204030204" pitchFamily="34" charset="0"/>
              </a:rPr>
              <a:t>pipa</a:t>
            </a:r>
            <a:r>
              <a:rPr lang="en-US" sz="2000" b="0" dirty="0">
                <a:latin typeface="Calibri" panose="020F0502020204030204" pitchFamily="34" charset="0"/>
              </a:rPr>
              <a:t>. </a:t>
            </a:r>
            <a:r>
              <a:rPr lang="en-US" sz="2000" b="0" dirty="0" err="1">
                <a:latin typeface="Calibri" panose="020F0502020204030204" pitchFamily="34" charset="0"/>
              </a:rPr>
              <a:t>Untuk</a:t>
            </a:r>
            <a:r>
              <a:rPr lang="en-US" sz="2000" b="0" dirty="0">
                <a:latin typeface="Calibri" panose="020F0502020204030204" pitchFamily="34" charset="0"/>
              </a:rPr>
              <a:t> </a:t>
            </a:r>
            <a:r>
              <a:rPr lang="en-US" sz="2000" b="0" dirty="0" err="1">
                <a:latin typeface="Calibri" panose="020F0502020204030204" pitchFamily="34" charset="0"/>
              </a:rPr>
              <a:t>venturimeter</a:t>
            </a:r>
            <a:r>
              <a:rPr lang="en-US" sz="2000" b="0" dirty="0">
                <a:latin typeface="Calibri" panose="020F0502020204030204" pitchFamily="34" charset="0"/>
              </a:rPr>
              <a:t> yang </a:t>
            </a:r>
            <a:r>
              <a:rPr lang="en-US" sz="2000" b="0" dirty="0" err="1">
                <a:latin typeface="Calibri" panose="020F0502020204030204" pitchFamily="34" charset="0"/>
              </a:rPr>
              <a:t>dilengkapi</a:t>
            </a:r>
            <a:r>
              <a:rPr lang="en-US" sz="2000" b="0" dirty="0">
                <a:latin typeface="Calibri" panose="020F0502020204030204" pitchFamily="34" charset="0"/>
              </a:rPr>
              <a:t> manometer, </a:t>
            </a:r>
            <a:r>
              <a:rPr lang="en-US" sz="2000" b="0" dirty="0" err="1">
                <a:latin typeface="Calibri" panose="020F0502020204030204" pitchFamily="34" charset="0"/>
              </a:rPr>
              <a:t>besarnya</a:t>
            </a:r>
            <a:r>
              <a:rPr lang="en-US" sz="2000" b="0" dirty="0">
                <a:latin typeface="Calibri" panose="020F0502020204030204" pitchFamily="34" charset="0"/>
              </a:rPr>
              <a:t> </a:t>
            </a:r>
            <a:r>
              <a:rPr lang="en-US" sz="2000" b="0" dirty="0" err="1">
                <a:latin typeface="Calibri" panose="020F0502020204030204" pitchFamily="34" charset="0"/>
              </a:rPr>
              <a:t>kecepatan</a:t>
            </a:r>
            <a:r>
              <a:rPr lang="en-US" sz="2000" b="0" dirty="0">
                <a:latin typeface="Calibri" panose="020F0502020204030204" pitchFamily="34" charset="0"/>
              </a:rPr>
              <a:t> </a:t>
            </a:r>
            <a:r>
              <a:rPr lang="en-US" sz="2000" b="0" dirty="0" err="1">
                <a:latin typeface="Calibri" panose="020F0502020204030204" pitchFamily="34" charset="0"/>
              </a:rPr>
              <a:t>aliran</a:t>
            </a:r>
            <a:r>
              <a:rPr lang="en-US" sz="2000" b="0" dirty="0">
                <a:latin typeface="Calibri" panose="020F0502020204030204" pitchFamily="34" charset="0"/>
              </a:rPr>
              <a:t> </a:t>
            </a:r>
            <a:r>
              <a:rPr lang="en-US" sz="2000" b="0" dirty="0" err="1">
                <a:latin typeface="Calibri" panose="020F0502020204030204" pitchFamily="34" charset="0"/>
              </a:rPr>
              <a:t>zat</a:t>
            </a:r>
            <a:r>
              <a:rPr lang="en-US" sz="2000" b="0" dirty="0">
                <a:latin typeface="Calibri" panose="020F0502020204030204" pitchFamily="34" charset="0"/>
              </a:rPr>
              <a:t> </a:t>
            </a:r>
            <a:r>
              <a:rPr lang="en-US" sz="2000" b="0" dirty="0" err="1">
                <a:latin typeface="Calibri" panose="020F0502020204030204" pitchFamily="34" charset="0"/>
              </a:rPr>
              <a:t>cair</a:t>
            </a:r>
            <a:r>
              <a:rPr lang="en-US" sz="2000" b="0" dirty="0">
                <a:latin typeface="Calibri" panose="020F0502020204030204" pitchFamily="34" charset="0"/>
              </a:rPr>
              <a:t> </a:t>
            </a:r>
            <a:r>
              <a:rPr lang="en-US" sz="2000" b="0" dirty="0" err="1">
                <a:latin typeface="Calibri" panose="020F0502020204030204" pitchFamily="34" charset="0"/>
              </a:rPr>
              <a:t>pada</a:t>
            </a:r>
            <a:r>
              <a:rPr lang="en-US" sz="2000" b="0" dirty="0">
                <a:latin typeface="Calibri" panose="020F0502020204030204" pitchFamily="34" charset="0"/>
              </a:rPr>
              <a:t> </a:t>
            </a:r>
            <a:r>
              <a:rPr lang="en-US" sz="2000" b="0" dirty="0" err="1">
                <a:latin typeface="Calibri" panose="020F0502020204030204" pitchFamily="34" charset="0"/>
              </a:rPr>
              <a:t>pipa</a:t>
            </a:r>
            <a:r>
              <a:rPr lang="en-US" sz="2000" b="0" dirty="0">
                <a:latin typeface="Calibri" panose="020F0502020204030204" pitchFamily="34" charset="0"/>
              </a:rPr>
              <a:t> </a:t>
            </a:r>
            <a:r>
              <a:rPr lang="en-US" sz="2000" b="0" dirty="0" err="1">
                <a:latin typeface="Calibri" panose="020F0502020204030204" pitchFamily="34" charset="0"/>
              </a:rPr>
              <a:t>besar</a:t>
            </a:r>
            <a:r>
              <a:rPr lang="en-US" sz="2000" b="0" dirty="0">
                <a:latin typeface="Calibri" panose="020F0502020204030204" pitchFamily="34" charset="0"/>
              </a:rPr>
              <a:t> (</a:t>
            </a:r>
            <a:r>
              <a:rPr lang="en-US" sz="2000" b="0" i="1" dirty="0">
                <a:latin typeface="Calibri" panose="020F0502020204030204" pitchFamily="34" charset="0"/>
              </a:rPr>
              <a:t>v</a:t>
            </a:r>
            <a:r>
              <a:rPr lang="en-US" sz="2000" b="0" dirty="0">
                <a:latin typeface="Calibri" panose="020F0502020204030204" pitchFamily="34" charset="0"/>
              </a:rPr>
              <a:t>1) </a:t>
            </a:r>
            <a:r>
              <a:rPr lang="en-US" sz="2000" b="0" dirty="0" err="1">
                <a:latin typeface="Calibri" panose="020F0502020204030204" pitchFamily="34" charset="0"/>
              </a:rPr>
              <a:t>dirumuskan</a:t>
            </a:r>
            <a:r>
              <a:rPr lang="en-US" sz="2000" b="0" dirty="0">
                <a:latin typeface="Calibri" panose="020F0502020204030204" pitchFamily="34" charset="0"/>
              </a:rPr>
              <a:t>:</a:t>
            </a:r>
            <a:endParaRPr lang="en-US" sz="2000" b="0" baseline="-25000" dirty="0">
              <a:latin typeface="Calibri" panose="020F0502020204030204" pitchFamily="34" charset="0"/>
            </a:endParaRPr>
          </a:p>
        </p:txBody>
      </p:sp>
      <p:pic>
        <p:nvPicPr>
          <p:cNvPr id="33796" name="Picture 11" descr="http://hyperphysics.phy-astr.gsu.edu/hbase/fluids/imgflu/venturi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44" y="2050788"/>
            <a:ext cx="5071379" cy="349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8CCD24-91BD-4659-A37E-6AD2019EF28B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5181600" y="4741484"/>
            <a:ext cx="318135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0" dirty="0" err="1"/>
              <a:t>Keterangan</a:t>
            </a:r>
            <a:r>
              <a:rPr lang="en-US" sz="1400" b="0" dirty="0"/>
              <a:t>:</a:t>
            </a:r>
          </a:p>
          <a:p>
            <a:pPr eaLnBrk="1" hangingPunct="1"/>
            <a:r>
              <a:rPr lang="en-US" sz="1400" b="0" dirty="0"/>
              <a:t>p</a:t>
            </a:r>
            <a:r>
              <a:rPr lang="en-US" sz="1400" b="0" baseline="-25000" dirty="0"/>
              <a:t>1</a:t>
            </a:r>
            <a:r>
              <a:rPr lang="en-US" sz="1400" b="0" dirty="0"/>
              <a:t> = </a:t>
            </a:r>
            <a:r>
              <a:rPr lang="en-US" sz="1400" b="0" dirty="0" err="1"/>
              <a:t>tekanan</a:t>
            </a:r>
            <a:r>
              <a:rPr lang="en-US" sz="1400" b="0" dirty="0"/>
              <a:t> </a:t>
            </a:r>
            <a:r>
              <a:rPr lang="en-US" sz="1400" b="0" dirty="0" err="1"/>
              <a:t>pada</a:t>
            </a:r>
            <a:r>
              <a:rPr lang="en-US" sz="1400" b="0" dirty="0"/>
              <a:t> </a:t>
            </a:r>
            <a:r>
              <a:rPr lang="en-US" sz="1400" b="0" dirty="0" err="1"/>
              <a:t>titik</a:t>
            </a:r>
            <a:r>
              <a:rPr lang="en-US" sz="1400" b="0" dirty="0"/>
              <a:t> 1 N/m</a:t>
            </a:r>
            <a:r>
              <a:rPr lang="en-US" sz="1400" b="0" baseline="30000" dirty="0"/>
              <a:t>2</a:t>
            </a:r>
            <a:endParaRPr lang="en-US" sz="1400" b="0" dirty="0"/>
          </a:p>
          <a:p>
            <a:pPr eaLnBrk="1" hangingPunct="1"/>
            <a:r>
              <a:rPr lang="en-US" sz="1400" b="0" dirty="0"/>
              <a:t>p</a:t>
            </a:r>
            <a:r>
              <a:rPr lang="en-US" sz="1400" b="0" baseline="-25000" dirty="0"/>
              <a:t>2</a:t>
            </a:r>
            <a:r>
              <a:rPr lang="en-US" sz="1400" b="0" dirty="0"/>
              <a:t> = </a:t>
            </a:r>
            <a:r>
              <a:rPr lang="en-US" sz="1400" b="0" dirty="0" err="1"/>
              <a:t>tekanan</a:t>
            </a:r>
            <a:r>
              <a:rPr lang="en-US" sz="1400" b="0" dirty="0"/>
              <a:t> </a:t>
            </a:r>
            <a:r>
              <a:rPr lang="en-US" sz="1400" b="0" dirty="0" err="1"/>
              <a:t>pada</a:t>
            </a:r>
            <a:r>
              <a:rPr lang="en-US" sz="1400" b="0" dirty="0"/>
              <a:t> </a:t>
            </a:r>
            <a:r>
              <a:rPr lang="en-US" sz="1400" b="0" dirty="0" err="1"/>
              <a:t>titk</a:t>
            </a:r>
            <a:r>
              <a:rPr lang="en-US" sz="1400" b="0" dirty="0"/>
              <a:t> 2 N/m</a:t>
            </a:r>
            <a:r>
              <a:rPr lang="en-US" sz="1400" b="0" baseline="30000" dirty="0"/>
              <a:t>2</a:t>
            </a:r>
            <a:endParaRPr lang="en-US" sz="1400" b="0" dirty="0"/>
          </a:p>
          <a:p>
            <a:pPr eaLnBrk="1" hangingPunct="1"/>
            <a:r>
              <a:rPr lang="en-US" sz="1400" b="0" dirty="0">
                <a:latin typeface="Symbol" panose="05050102010706020507" pitchFamily="18" charset="2"/>
              </a:rPr>
              <a:t>r</a:t>
            </a:r>
            <a:r>
              <a:rPr lang="en-US" sz="1400" b="0" dirty="0"/>
              <a:t>  = </a:t>
            </a:r>
            <a:r>
              <a:rPr lang="en-US" sz="1400" b="0" dirty="0" err="1"/>
              <a:t>massa</a:t>
            </a:r>
            <a:r>
              <a:rPr lang="en-US" sz="1400" b="0" dirty="0"/>
              <a:t> </a:t>
            </a:r>
            <a:r>
              <a:rPr lang="en-US" sz="1400" b="0" dirty="0" err="1"/>
              <a:t>jenis</a:t>
            </a:r>
            <a:r>
              <a:rPr lang="en-US" sz="1400" b="0" dirty="0"/>
              <a:t> </a:t>
            </a:r>
            <a:r>
              <a:rPr lang="en-US" sz="1400" b="0" dirty="0" err="1"/>
              <a:t>fluida</a:t>
            </a:r>
            <a:r>
              <a:rPr lang="en-US" sz="1400" b="0" dirty="0"/>
              <a:t> kg/m</a:t>
            </a:r>
            <a:r>
              <a:rPr lang="en-US" sz="1400" b="0" baseline="30000" dirty="0"/>
              <a:t>3</a:t>
            </a:r>
            <a:endParaRPr lang="en-US" sz="1400" b="0" dirty="0"/>
          </a:p>
          <a:p>
            <a:pPr eaLnBrk="1" hangingPunct="1"/>
            <a:r>
              <a:rPr lang="en-US" sz="1400" b="0" dirty="0"/>
              <a:t>v</a:t>
            </a:r>
            <a:r>
              <a:rPr lang="en-US" sz="1400" b="0" baseline="-25000" dirty="0"/>
              <a:t>1</a:t>
            </a:r>
            <a:r>
              <a:rPr lang="en-US" sz="1400" b="0" dirty="0"/>
              <a:t> = </a:t>
            </a:r>
            <a:r>
              <a:rPr lang="en-US" sz="1400" b="0" dirty="0" err="1"/>
              <a:t>kecepatan</a:t>
            </a:r>
            <a:r>
              <a:rPr lang="en-US" sz="1400" b="0" dirty="0"/>
              <a:t> </a:t>
            </a:r>
            <a:r>
              <a:rPr lang="en-US" sz="1400" b="0" dirty="0" err="1"/>
              <a:t>fluida</a:t>
            </a:r>
            <a:r>
              <a:rPr lang="en-US" sz="1400" b="0" dirty="0"/>
              <a:t> </a:t>
            </a:r>
            <a:r>
              <a:rPr lang="en-US" sz="1400" b="0" dirty="0" err="1"/>
              <a:t>pada</a:t>
            </a:r>
            <a:r>
              <a:rPr lang="en-US" sz="1400" b="0" dirty="0"/>
              <a:t> </a:t>
            </a:r>
            <a:r>
              <a:rPr lang="en-US" sz="1400" b="0" dirty="0" err="1"/>
              <a:t>titik</a:t>
            </a:r>
            <a:r>
              <a:rPr lang="en-US" sz="1400" b="0" dirty="0"/>
              <a:t> 1 m/s </a:t>
            </a:r>
          </a:p>
          <a:p>
            <a:pPr eaLnBrk="1" hangingPunct="1"/>
            <a:r>
              <a:rPr lang="en-US" sz="1400" b="0" dirty="0"/>
              <a:t>A</a:t>
            </a:r>
            <a:r>
              <a:rPr lang="en-US" sz="1400" b="0" baseline="-25000" dirty="0"/>
              <a:t>1</a:t>
            </a:r>
            <a:r>
              <a:rPr lang="en-US" sz="1400" b="0" dirty="0"/>
              <a:t> = </a:t>
            </a:r>
            <a:r>
              <a:rPr lang="en-US" sz="1400" b="0" dirty="0" err="1"/>
              <a:t>luas</a:t>
            </a:r>
            <a:r>
              <a:rPr lang="en-US" sz="1400" b="0" dirty="0"/>
              <a:t> </a:t>
            </a:r>
            <a:r>
              <a:rPr lang="en-US" sz="1400" b="0" dirty="0" err="1"/>
              <a:t>penampang</a:t>
            </a:r>
            <a:r>
              <a:rPr lang="en-US" sz="1400" b="0" dirty="0"/>
              <a:t> 1 m</a:t>
            </a:r>
            <a:r>
              <a:rPr lang="en-US" sz="1400" b="0" baseline="30000" dirty="0"/>
              <a:t>2</a:t>
            </a:r>
          </a:p>
          <a:p>
            <a:pPr eaLnBrk="1" hangingPunct="1"/>
            <a:r>
              <a:rPr lang="en-US" sz="1400" b="0" dirty="0"/>
              <a:t>A</a:t>
            </a:r>
            <a:r>
              <a:rPr lang="en-US" sz="1400" b="0" baseline="-25000" dirty="0"/>
              <a:t>2</a:t>
            </a:r>
            <a:r>
              <a:rPr lang="en-US" sz="1400" b="0" dirty="0"/>
              <a:t> = </a:t>
            </a:r>
            <a:r>
              <a:rPr lang="en-US" sz="1400" b="0" dirty="0" err="1"/>
              <a:t>luas</a:t>
            </a:r>
            <a:r>
              <a:rPr lang="en-US" sz="1400" b="0" dirty="0"/>
              <a:t> </a:t>
            </a:r>
            <a:r>
              <a:rPr lang="en-US" sz="1400" b="0" dirty="0" err="1"/>
              <a:t>penampang</a:t>
            </a:r>
            <a:r>
              <a:rPr lang="en-US" sz="1400" b="0" dirty="0"/>
              <a:t> 2 m</a:t>
            </a:r>
            <a:r>
              <a:rPr lang="en-US" sz="1400" b="0" baseline="30000" dirty="0"/>
              <a:t>2</a:t>
            </a: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928217"/>
              </p:ext>
            </p:extLst>
          </p:nvPr>
        </p:nvGraphicFramePr>
        <p:xfrm>
          <a:off x="259496" y="5791200"/>
          <a:ext cx="3181953" cy="951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7" name="Equation" r:id="rId4" imgW="1384300" imgH="482600" progId="Equation.3">
                  <p:embed/>
                </p:oleObj>
              </mc:Choice>
              <mc:Fallback>
                <p:oleObj name="Equation" r:id="rId4" imgW="13843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496" y="5791200"/>
                        <a:ext cx="3181953" cy="95154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5225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40"/>
                            </p:stCondLst>
                            <p:childTnLst>
                              <p:par>
                                <p:cTn id="11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5750"/>
            <a:ext cx="37798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112838" y="2147887"/>
            <a:ext cx="6858000" cy="11080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0" dirty="0" err="1">
                <a:latin typeface="Calibri" pitchFamily="34" charset="0"/>
              </a:rPr>
              <a:t>Untuk</a:t>
            </a:r>
            <a:r>
              <a:rPr lang="en-US" sz="2200" b="0" dirty="0">
                <a:latin typeface="Calibri" pitchFamily="34" charset="0"/>
              </a:rPr>
              <a:t> </a:t>
            </a:r>
            <a:r>
              <a:rPr lang="en-US" sz="2200" b="0" dirty="0" err="1">
                <a:latin typeface="Calibri" pitchFamily="34" charset="0"/>
              </a:rPr>
              <a:t>venturimeter</a:t>
            </a:r>
            <a:r>
              <a:rPr lang="en-US" sz="2200" b="0" dirty="0">
                <a:latin typeface="Calibri" pitchFamily="34" charset="0"/>
              </a:rPr>
              <a:t> yang </a:t>
            </a:r>
            <a:r>
              <a:rPr lang="en-US" sz="2200" b="0" dirty="0" err="1">
                <a:latin typeface="Calibri" pitchFamily="34" charset="0"/>
              </a:rPr>
              <a:t>tanpa</a:t>
            </a:r>
            <a:r>
              <a:rPr lang="en-US" sz="2200" b="0" dirty="0">
                <a:latin typeface="Calibri" pitchFamily="34" charset="0"/>
              </a:rPr>
              <a:t> </a:t>
            </a:r>
            <a:r>
              <a:rPr lang="en-US" sz="2200" b="0" dirty="0" err="1">
                <a:latin typeface="Calibri" pitchFamily="34" charset="0"/>
              </a:rPr>
              <a:t>dilengkapi</a:t>
            </a:r>
            <a:r>
              <a:rPr lang="en-US" sz="2200" b="0" dirty="0">
                <a:latin typeface="Calibri" pitchFamily="34" charset="0"/>
              </a:rPr>
              <a:t> manometer, </a:t>
            </a:r>
            <a:r>
              <a:rPr lang="en-US" sz="2200" b="0" dirty="0" err="1">
                <a:latin typeface="Calibri" pitchFamily="34" charset="0"/>
              </a:rPr>
              <a:t>pada</a:t>
            </a:r>
            <a:r>
              <a:rPr lang="en-US" sz="2200" b="0" dirty="0">
                <a:latin typeface="Calibri" pitchFamily="34" charset="0"/>
              </a:rPr>
              <a:t> </a:t>
            </a:r>
            <a:r>
              <a:rPr lang="en-US" sz="2200" b="0" dirty="0" err="1">
                <a:latin typeface="Calibri" pitchFamily="34" charset="0"/>
              </a:rPr>
              <a:t>prinsipnya</a:t>
            </a:r>
            <a:r>
              <a:rPr lang="en-US" sz="2200" b="0" dirty="0">
                <a:latin typeface="Calibri" pitchFamily="34" charset="0"/>
              </a:rPr>
              <a:t> </a:t>
            </a:r>
            <a:r>
              <a:rPr lang="en-US" sz="2200" b="0" dirty="0" err="1">
                <a:latin typeface="Calibri" pitchFamily="34" charset="0"/>
              </a:rPr>
              <a:t>sama</a:t>
            </a:r>
            <a:r>
              <a:rPr lang="en-US" sz="2200" b="0" dirty="0">
                <a:latin typeface="Calibri" pitchFamily="34" charset="0"/>
              </a:rPr>
              <a:t>, </a:t>
            </a:r>
            <a:r>
              <a:rPr lang="en-US" sz="2200" b="0" dirty="0" err="1">
                <a:latin typeface="Calibri" pitchFamily="34" charset="0"/>
              </a:rPr>
              <a:t>tabung</a:t>
            </a:r>
            <a:r>
              <a:rPr lang="en-US" sz="2200" b="0" dirty="0">
                <a:latin typeface="Calibri" pitchFamily="34" charset="0"/>
              </a:rPr>
              <a:t> manometer </a:t>
            </a:r>
            <a:r>
              <a:rPr lang="en-US" sz="2200" b="0" dirty="0" err="1">
                <a:latin typeface="Calibri" pitchFamily="34" charset="0"/>
              </a:rPr>
              <a:t>diganti</a:t>
            </a:r>
            <a:r>
              <a:rPr lang="en-US" sz="2200" b="0" dirty="0">
                <a:latin typeface="Calibri" pitchFamily="34" charset="0"/>
              </a:rPr>
              <a:t> </a:t>
            </a:r>
            <a:r>
              <a:rPr lang="en-US" sz="2200" b="0" dirty="0" err="1">
                <a:latin typeface="Calibri" pitchFamily="34" charset="0"/>
              </a:rPr>
              <a:t>dengan</a:t>
            </a:r>
            <a:r>
              <a:rPr lang="en-US" sz="2200" b="0" dirty="0">
                <a:latin typeface="Calibri" pitchFamily="34" charset="0"/>
              </a:rPr>
              <a:t> </a:t>
            </a:r>
            <a:r>
              <a:rPr lang="en-US" sz="2200" b="0" dirty="0" err="1">
                <a:latin typeface="Calibri" pitchFamily="34" charset="0"/>
              </a:rPr>
              <a:t>pipa</a:t>
            </a:r>
            <a:r>
              <a:rPr lang="en-US" sz="2200" b="0" dirty="0">
                <a:latin typeface="Calibri" pitchFamily="34" charset="0"/>
              </a:rPr>
              <a:t> </a:t>
            </a:r>
            <a:r>
              <a:rPr lang="en-US" sz="2200" b="0" dirty="0" err="1">
                <a:latin typeface="Calibri" pitchFamily="34" charset="0"/>
              </a:rPr>
              <a:t>pengukur</a:t>
            </a:r>
            <a:r>
              <a:rPr lang="en-US" sz="2200" b="0" dirty="0">
                <a:latin typeface="Calibri" pitchFamily="34" charset="0"/>
              </a:rPr>
              <a:t> </a:t>
            </a:r>
            <a:r>
              <a:rPr lang="en-US" sz="2200" b="0" dirty="0" err="1">
                <a:latin typeface="Calibri" pitchFamily="34" charset="0"/>
              </a:rPr>
              <a:t>beda</a:t>
            </a:r>
            <a:r>
              <a:rPr lang="en-US" sz="2200" b="0" dirty="0">
                <a:latin typeface="Calibri" pitchFamily="34" charset="0"/>
              </a:rPr>
              <a:t> </a:t>
            </a:r>
            <a:r>
              <a:rPr lang="en-US" sz="2200" b="0" dirty="0" err="1">
                <a:latin typeface="Calibri" pitchFamily="34" charset="0"/>
              </a:rPr>
              <a:t>tekanan</a:t>
            </a:r>
            <a:r>
              <a:rPr lang="en-US" sz="2200" b="0" dirty="0">
                <a:latin typeface="Calibri" pitchFamily="34" charset="0"/>
              </a:rPr>
              <a:t> </a:t>
            </a:r>
            <a:r>
              <a:rPr lang="en-US" sz="2200" b="0" dirty="0" err="1">
                <a:latin typeface="Calibri" pitchFamily="34" charset="0"/>
              </a:rPr>
              <a:t>seperti</a:t>
            </a:r>
            <a:r>
              <a:rPr lang="en-US" sz="2200" b="0" dirty="0">
                <a:latin typeface="Calibri" pitchFamily="34" charset="0"/>
              </a:rPr>
              <a:t> </a:t>
            </a:r>
            <a:r>
              <a:rPr lang="en-US" sz="2200" b="0" dirty="0" err="1">
                <a:latin typeface="Calibri" pitchFamily="34" charset="0"/>
              </a:rPr>
              <a:t>pada</a:t>
            </a:r>
            <a:r>
              <a:rPr lang="en-US" sz="2200" b="0" dirty="0">
                <a:latin typeface="Calibri" pitchFamily="34" charset="0"/>
              </a:rPr>
              <a:t> </a:t>
            </a:r>
            <a:r>
              <a:rPr lang="en-US" sz="2200" b="0" dirty="0" err="1">
                <a:latin typeface="Calibri" pitchFamily="34" charset="0"/>
              </a:rPr>
              <a:t>Gambar</a:t>
            </a:r>
            <a:endParaRPr lang="en-US" sz="2200" b="0" dirty="0">
              <a:latin typeface="Calibri" pitchFamily="34" charset="0"/>
            </a:endParaRPr>
          </a:p>
        </p:txBody>
      </p:sp>
      <p:sp>
        <p:nvSpPr>
          <p:cNvPr id="34820" name="Rectangle 1"/>
          <p:cNvSpPr>
            <a:spLocks noChangeArrowheads="1"/>
          </p:cNvSpPr>
          <p:nvPr/>
        </p:nvSpPr>
        <p:spPr bwMode="auto">
          <a:xfrm>
            <a:off x="842962" y="1209675"/>
            <a:ext cx="6797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Tx/>
              <a:buChar char="•"/>
            </a:pPr>
            <a:r>
              <a:rPr lang="fi-FI" sz="2400" dirty="0">
                <a:cs typeface="Times New Roman" panose="02020603050405020304" pitchFamily="18" charset="0"/>
              </a:rPr>
              <a:t>Venturimeter tanpa manometer</a:t>
            </a:r>
            <a:endParaRPr lang="fi-FI" sz="3600" dirty="0"/>
          </a:p>
        </p:txBody>
      </p:sp>
      <p:pic>
        <p:nvPicPr>
          <p:cNvPr id="348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114800"/>
            <a:ext cx="2417763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9" descr="http://3.bp.blogspot.com/-zkuCjifEmWE/TbaFiaiKodI/AAAAAAAAAEY/SbWBTZBLci4/s1600/penerapan-prinsip-dan-persamaan-bernoulli-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33800"/>
            <a:ext cx="44958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DD9F9B-8055-4A1D-AAD3-C102ADFE4A00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09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3" y="838200"/>
            <a:ext cx="37798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/>
          <p:nvPr/>
        </p:nvSpPr>
        <p:spPr>
          <a:xfrm>
            <a:off x="1066800" y="1630363"/>
            <a:ext cx="3071813" cy="641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3600" dirty="0">
                <a:solidFill>
                  <a:schemeClr val="tx1"/>
                </a:solidFill>
              </a:rPr>
              <a:t>Pipa Pitot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5844" name="Rectangle 8"/>
          <p:cNvSpPr>
            <a:spLocks noChangeArrowheads="1"/>
          </p:cNvSpPr>
          <p:nvPr/>
        </p:nvSpPr>
        <p:spPr bwMode="auto">
          <a:xfrm>
            <a:off x="1066800" y="2286000"/>
            <a:ext cx="70564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2400">
                <a:latin typeface="Calibri" panose="020F0502020204030204" pitchFamily="34" charset="0"/>
              </a:rPr>
              <a:t>Tabut pitot digunakan untuk mengukur laju aliran gas.</a:t>
            </a:r>
          </a:p>
          <a:p>
            <a:endParaRPr lang="en-US" sz="2400">
              <a:latin typeface="Calibri" panose="020F0502020204030204" pitchFamily="34" charset="0"/>
            </a:endParaRPr>
          </a:p>
        </p:txBody>
      </p:sp>
      <p:pic>
        <p:nvPicPr>
          <p:cNvPr id="358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0" y="2997200"/>
            <a:ext cx="3643313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513" y="3297238"/>
            <a:ext cx="2520950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B9301-CB2D-4A33-BE03-27E2F9A0FB48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42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3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731838"/>
            <a:ext cx="37798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/>
          <p:nvPr/>
        </p:nvSpPr>
        <p:spPr>
          <a:xfrm>
            <a:off x="1042988" y="1955800"/>
            <a:ext cx="2771775" cy="519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i-FI" sz="2800" dirty="0">
                <a:latin typeface="+mn-lt"/>
              </a:rPr>
              <a:t>Alat penyemprot</a:t>
            </a:r>
            <a:endParaRPr lang="en-US" sz="2800" kern="0" dirty="0">
              <a:latin typeface="+mn-lt"/>
            </a:endParaRPr>
          </a:p>
        </p:txBody>
      </p:sp>
      <p:pic>
        <p:nvPicPr>
          <p:cNvPr id="3686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524000"/>
            <a:ext cx="3857625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Rectangle 10"/>
          <p:cNvSpPr>
            <a:spLocks noChangeArrowheads="1"/>
          </p:cNvSpPr>
          <p:nvPr/>
        </p:nvSpPr>
        <p:spPr bwMode="auto">
          <a:xfrm>
            <a:off x="685800" y="3962400"/>
            <a:ext cx="7239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fi-FI" dirty="0">
                <a:latin typeface="Calibri" panose="020F0502020204030204" pitchFamily="34" charset="0"/>
              </a:rPr>
              <a:t>Cara kerja :</a:t>
            </a:r>
          </a:p>
          <a:p>
            <a:pPr marL="0" indent="0" algn="just"/>
            <a:r>
              <a:rPr lang="en-US" dirty="0" err="1">
                <a:latin typeface="Calibri" panose="020F0502020204030204" pitchFamily="34" charset="0"/>
              </a:rPr>
              <a:t>Apabila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pengisap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ditekan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</a:rPr>
              <a:t>udara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keluar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dengan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cepat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melalui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lubang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sempit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pada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ujung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pompa</a:t>
            </a:r>
            <a:r>
              <a:rPr lang="en-US" dirty="0">
                <a:latin typeface="Calibri" panose="020F0502020204030204" pitchFamily="34" charset="0"/>
              </a:rPr>
              <a:t>. </a:t>
            </a:r>
            <a:r>
              <a:rPr lang="en-US" dirty="0" err="1">
                <a:latin typeface="Calibri" panose="020F0502020204030204" pitchFamily="34" charset="0"/>
              </a:rPr>
              <a:t>Berdasarkan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Hukum</a:t>
            </a:r>
            <a:r>
              <a:rPr lang="en-US" dirty="0">
                <a:latin typeface="Calibri" panose="020F0502020204030204" pitchFamily="34" charset="0"/>
              </a:rPr>
              <a:t> Bernoulli, </a:t>
            </a:r>
            <a:r>
              <a:rPr lang="en-US" dirty="0" err="1">
                <a:latin typeface="Calibri" panose="020F0502020204030204" pitchFamily="34" charset="0"/>
              </a:rPr>
              <a:t>pada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tempat</a:t>
            </a:r>
            <a:r>
              <a:rPr lang="en-US" dirty="0">
                <a:latin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</a:rPr>
              <a:t>kecepatannya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besar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</a:rPr>
              <a:t>tekanannya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akan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mengecil</a:t>
            </a:r>
            <a:r>
              <a:rPr lang="en-US" dirty="0">
                <a:latin typeface="Calibri" panose="020F0502020204030204" pitchFamily="34" charset="0"/>
              </a:rPr>
              <a:t>. </a:t>
            </a:r>
            <a:r>
              <a:rPr lang="en-US" dirty="0" err="1">
                <a:latin typeface="Calibri" panose="020F0502020204030204" pitchFamily="34" charset="0"/>
              </a:rPr>
              <a:t>Akibatnya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</a:rPr>
              <a:t>tekanan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udara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pada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bagian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atas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penampung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lebih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kecil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daripada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tekanan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udara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pada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permukaan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cairan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dalam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penampung</a:t>
            </a:r>
            <a:r>
              <a:rPr lang="en-US" dirty="0">
                <a:latin typeface="Calibri" panose="020F0502020204030204" pitchFamily="34" charset="0"/>
              </a:rPr>
              <a:t>. </a:t>
            </a:r>
            <a:r>
              <a:rPr lang="en-US" dirty="0" err="1">
                <a:latin typeface="Calibri" panose="020F0502020204030204" pitchFamily="34" charset="0"/>
              </a:rPr>
              <a:t>Karena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perbedaan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tekanan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ini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cairan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akan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bergerak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naik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dan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tersembur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keluar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dalam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bentuk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kabut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bersama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semburan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udara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pada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ujung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pompa</a:t>
            </a:r>
            <a:r>
              <a:rPr lang="en-US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25D05A-A1AD-4653-855D-4A4818FD6387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59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9EDF08-9721-4EF3-BB7F-FB466E4C66D9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789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219200" y="609600"/>
            <a:ext cx="3059676" cy="1143000"/>
          </a:xfrm>
        </p:spPr>
        <p:txBody>
          <a:bodyPr/>
          <a:lstStyle/>
          <a:p>
            <a:pPr eaLnBrk="1" hangingPunct="1"/>
            <a:r>
              <a:rPr lang="en-US" altLang="ja-JP" dirty="0" err="1" smtClean="0"/>
              <a:t>Contoh</a:t>
            </a:r>
            <a:endParaRPr lang="en-US" altLang="ja-JP" dirty="0" smtClean="0"/>
          </a:p>
        </p:txBody>
      </p:sp>
      <p:sp>
        <p:nvSpPr>
          <p:cNvPr id="37891" name="Rectangle 4"/>
          <p:cNvSpPr>
            <a:spLocks noGrp="1" noChangeArrowheads="1"/>
          </p:cNvSpPr>
          <p:nvPr>
            <p:ph idx="4294967295"/>
          </p:nvPr>
        </p:nvSpPr>
        <p:spPr>
          <a:xfrm>
            <a:off x="304800" y="2052637"/>
            <a:ext cx="8001000" cy="2138363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ea typeface="ＭＳ Ｐゴシック" panose="020B0600070205080204" pitchFamily="34" charset="-128"/>
              </a:rPr>
              <a:t>   Air </a:t>
            </a:r>
            <a:r>
              <a:rPr lang="en-US" altLang="ja-JP" dirty="0" err="1" smtClean="0">
                <a:ea typeface="ＭＳ Ｐゴシック" panose="020B0600070205080204" pitchFamily="34" charset="-128"/>
              </a:rPr>
              <a:t>dipompa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dirty="0" err="1" smtClean="0">
                <a:ea typeface="ＭＳ Ｐゴシック" panose="020B0600070205080204" pitchFamily="34" charset="-128"/>
              </a:rPr>
              <a:t>dengan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dirty="0" err="1" smtClean="0">
                <a:ea typeface="ＭＳ Ｐゴシック" panose="020B0600070205080204" pitchFamily="34" charset="-128"/>
              </a:rPr>
              <a:t>kecepatan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0,5 m/s </a:t>
            </a:r>
            <a:r>
              <a:rPr lang="en-US" altLang="ja-JP" dirty="0" err="1" smtClean="0">
                <a:ea typeface="ＭＳ Ｐゴシック" panose="020B0600070205080204" pitchFamily="34" charset="-128"/>
              </a:rPr>
              <a:t>melalui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dirty="0" err="1" smtClean="0">
                <a:ea typeface="ＭＳ Ｐゴシック" panose="020B0600070205080204" pitchFamily="34" charset="-128"/>
              </a:rPr>
              <a:t>pipa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dirty="0" err="1" smtClean="0">
                <a:ea typeface="ＭＳ Ｐゴシック" panose="020B0600070205080204" pitchFamily="34" charset="-128"/>
              </a:rPr>
              <a:t>berdiameter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4 cm di </a:t>
            </a:r>
            <a:r>
              <a:rPr lang="en-US" altLang="ja-JP" dirty="0" err="1" smtClean="0">
                <a:ea typeface="ＭＳ Ｐゴシック" panose="020B0600070205080204" pitchFamily="34" charset="-128"/>
              </a:rPr>
              <a:t>lantai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dirty="0" err="1" smtClean="0">
                <a:ea typeface="ＭＳ Ｐゴシック" panose="020B0600070205080204" pitchFamily="34" charset="-128"/>
              </a:rPr>
              <a:t>dasar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dirty="0" err="1" smtClean="0">
                <a:ea typeface="ＭＳ Ｐゴシック" panose="020B0600070205080204" pitchFamily="34" charset="-128"/>
              </a:rPr>
              <a:t>dengan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dirty="0" err="1" smtClean="0">
                <a:ea typeface="ＭＳ Ｐゴシック" panose="020B0600070205080204" pitchFamily="34" charset="-128"/>
              </a:rPr>
              <a:t>tekanan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3 atm. </a:t>
            </a:r>
            <a:r>
              <a:rPr lang="en-US" altLang="ja-JP" dirty="0" err="1" smtClean="0">
                <a:ea typeface="ＭＳ Ｐゴシック" panose="020B0600070205080204" pitchFamily="34" charset="-128"/>
              </a:rPr>
              <a:t>Berapakah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dirty="0" err="1" smtClean="0">
                <a:ea typeface="ＭＳ Ｐゴシック" panose="020B0600070205080204" pitchFamily="34" charset="-128"/>
              </a:rPr>
              <a:t>kecepatan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dirty="0" err="1" smtClean="0">
                <a:ea typeface="ＭＳ Ｐゴシック" panose="020B0600070205080204" pitchFamily="34" charset="-128"/>
              </a:rPr>
              <a:t>dan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dirty="0" err="1" smtClean="0">
                <a:ea typeface="ＭＳ Ｐゴシック" panose="020B0600070205080204" pitchFamily="34" charset="-128"/>
              </a:rPr>
              <a:t>tekanan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air di </a:t>
            </a:r>
            <a:r>
              <a:rPr lang="en-US" altLang="ja-JP" dirty="0" err="1" smtClean="0">
                <a:ea typeface="ＭＳ Ｐゴシック" panose="020B0600070205080204" pitchFamily="34" charset="-128"/>
              </a:rPr>
              <a:t>dalam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dirty="0" err="1" smtClean="0">
                <a:ea typeface="ＭＳ Ｐゴシック" panose="020B0600070205080204" pitchFamily="34" charset="-128"/>
              </a:rPr>
              <a:t>pipa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dirty="0" err="1" smtClean="0">
                <a:ea typeface="ＭＳ Ｐゴシック" panose="020B0600070205080204" pitchFamily="34" charset="-128"/>
              </a:rPr>
              <a:t>berdiameter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2,6 cm di </a:t>
            </a:r>
            <a:r>
              <a:rPr lang="en-US" altLang="ja-JP" dirty="0" err="1" smtClean="0">
                <a:ea typeface="ＭＳ Ｐゴシック" panose="020B0600070205080204" pitchFamily="34" charset="-128"/>
              </a:rPr>
              <a:t>lantai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dirty="0" err="1" smtClean="0">
                <a:ea typeface="ＭＳ Ｐゴシック" panose="020B0600070205080204" pitchFamily="34" charset="-128"/>
              </a:rPr>
              <a:t>atas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yang </a:t>
            </a:r>
            <a:r>
              <a:rPr lang="en-US" altLang="ja-JP" dirty="0" err="1" smtClean="0">
                <a:ea typeface="ＭＳ Ｐゴシック" panose="020B0600070205080204" pitchFamily="34" charset="-128"/>
              </a:rPr>
              <a:t>tingginya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5 m ?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ja-JP" dirty="0" smtClean="0">
              <a:ea typeface="ＭＳ Ｐゴシック" panose="020B0600070205080204" pitchFamily="34" charset="-128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ja-JP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0474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4"/>
          <p:cNvSpPr>
            <a:spLocks noChangeArrowheads="1"/>
          </p:cNvSpPr>
          <p:nvPr/>
        </p:nvSpPr>
        <p:spPr bwMode="auto">
          <a:xfrm>
            <a:off x="304800" y="2895600"/>
            <a:ext cx="7924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2200" b="0" dirty="0" err="1"/>
              <a:t>Ukuran</a:t>
            </a:r>
            <a:r>
              <a:rPr lang="en-US" sz="2200" b="0" dirty="0"/>
              <a:t> </a:t>
            </a:r>
            <a:r>
              <a:rPr lang="en-US" sz="2200" b="0" dirty="0" err="1"/>
              <a:t>kekentalan</a:t>
            </a:r>
            <a:r>
              <a:rPr lang="en-US" sz="2200" b="0" dirty="0"/>
              <a:t> </a:t>
            </a:r>
            <a:r>
              <a:rPr lang="en-US" sz="2200" b="0" dirty="0" err="1"/>
              <a:t>zat</a:t>
            </a:r>
            <a:r>
              <a:rPr lang="en-US" sz="2200" b="0" dirty="0"/>
              <a:t> </a:t>
            </a:r>
            <a:r>
              <a:rPr lang="en-US" sz="2200" b="0" dirty="0" err="1"/>
              <a:t>cair</a:t>
            </a:r>
            <a:r>
              <a:rPr lang="en-US" sz="2200" b="0" dirty="0"/>
              <a:t> </a:t>
            </a:r>
            <a:r>
              <a:rPr lang="en-US" sz="2200" b="0" dirty="0" err="1"/>
              <a:t>atau</a:t>
            </a:r>
            <a:r>
              <a:rPr lang="en-US" sz="2200" b="0" dirty="0"/>
              <a:t> </a:t>
            </a:r>
            <a:r>
              <a:rPr lang="en-US" sz="2200" b="0" dirty="0" err="1"/>
              <a:t>gesekan</a:t>
            </a:r>
            <a:r>
              <a:rPr lang="en-US" sz="2200" b="0" dirty="0"/>
              <a:t> </a:t>
            </a:r>
            <a:r>
              <a:rPr lang="en-US" sz="2200" b="0" dirty="0" err="1"/>
              <a:t>dalam</a:t>
            </a:r>
            <a:r>
              <a:rPr lang="en-US" sz="2200" b="0" dirty="0"/>
              <a:t> </a:t>
            </a:r>
            <a:r>
              <a:rPr lang="en-US" sz="2200" b="0" dirty="0" err="1"/>
              <a:t>zat</a:t>
            </a:r>
            <a:r>
              <a:rPr lang="en-US" sz="2200" b="0" dirty="0"/>
              <a:t> </a:t>
            </a:r>
            <a:r>
              <a:rPr lang="en-US" sz="2200" b="0" dirty="0" err="1"/>
              <a:t>cair</a:t>
            </a:r>
            <a:r>
              <a:rPr lang="en-US" sz="2200" b="0" dirty="0"/>
              <a:t> </a:t>
            </a:r>
            <a:r>
              <a:rPr lang="en-US" sz="2200" b="0" dirty="0" err="1"/>
              <a:t>disebut</a:t>
            </a:r>
            <a:r>
              <a:rPr lang="en-US" sz="2200" b="0" dirty="0"/>
              <a:t> </a:t>
            </a:r>
            <a:r>
              <a:rPr lang="en-US" sz="2200" b="0" dirty="0" err="1"/>
              <a:t>viskositas</a:t>
            </a:r>
            <a:r>
              <a:rPr lang="en-US" sz="2200" b="0" dirty="0"/>
              <a:t>.</a:t>
            </a:r>
          </a:p>
          <a:p>
            <a:r>
              <a:rPr lang="en-US" sz="2200" b="0" dirty="0"/>
              <a:t>Gaya </a:t>
            </a:r>
            <a:r>
              <a:rPr lang="en-US" sz="2200" b="0" dirty="0" err="1"/>
              <a:t>gesek</a:t>
            </a:r>
            <a:r>
              <a:rPr lang="en-US" sz="2200" b="0" dirty="0"/>
              <a:t> </a:t>
            </a:r>
            <a:r>
              <a:rPr lang="en-US" sz="2200" b="0" dirty="0" err="1"/>
              <a:t>dalam</a:t>
            </a:r>
            <a:r>
              <a:rPr lang="en-US" sz="2200" b="0" dirty="0"/>
              <a:t> </a:t>
            </a:r>
            <a:r>
              <a:rPr lang="en-US" sz="2200" b="0" dirty="0" err="1"/>
              <a:t>zat</a:t>
            </a:r>
            <a:r>
              <a:rPr lang="en-US" sz="2200" b="0" dirty="0"/>
              <a:t> </a:t>
            </a:r>
            <a:r>
              <a:rPr lang="en-US" sz="2200" b="0" dirty="0" err="1"/>
              <a:t>cair</a:t>
            </a:r>
            <a:r>
              <a:rPr lang="en-US" sz="2200" b="0" dirty="0"/>
              <a:t> </a:t>
            </a:r>
            <a:r>
              <a:rPr lang="en-US" sz="2200" b="0" dirty="0" err="1"/>
              <a:t>tergantung</a:t>
            </a:r>
            <a:r>
              <a:rPr lang="en-US" sz="2200" b="0" dirty="0"/>
              <a:t> </a:t>
            </a:r>
            <a:r>
              <a:rPr lang="en-US" sz="2200" b="0" dirty="0" err="1"/>
              <a:t>pada</a:t>
            </a:r>
            <a:r>
              <a:rPr lang="en-US" sz="2200" b="0" dirty="0"/>
              <a:t> </a:t>
            </a:r>
            <a:r>
              <a:rPr lang="en-US" sz="2200" b="0" dirty="0" err="1"/>
              <a:t>koefisien</a:t>
            </a:r>
            <a:r>
              <a:rPr lang="en-US" sz="2200" b="0" dirty="0"/>
              <a:t> </a:t>
            </a:r>
            <a:r>
              <a:rPr lang="pt-BR" sz="2200" b="0" dirty="0"/>
              <a:t>viskositas, kecepatan relatif benda terhadap zat cair, serta </a:t>
            </a:r>
            <a:r>
              <a:rPr lang="nl-NL" sz="2200" b="0" dirty="0"/>
              <a:t>ukuran dan bentuk geometris benda. Untuk benda yang </a:t>
            </a:r>
            <a:r>
              <a:rPr lang="en-US" sz="2200" b="0" dirty="0" err="1"/>
              <a:t>berbentuk</a:t>
            </a:r>
            <a:r>
              <a:rPr lang="en-US" sz="2200" b="0" dirty="0"/>
              <a:t> bola </a:t>
            </a:r>
            <a:r>
              <a:rPr lang="en-US" sz="2200" b="0" dirty="0" err="1"/>
              <a:t>dengan</a:t>
            </a:r>
            <a:r>
              <a:rPr lang="en-US" sz="2200" b="0" dirty="0"/>
              <a:t> </a:t>
            </a:r>
            <a:r>
              <a:rPr lang="en-US" sz="2200" b="0" dirty="0" err="1"/>
              <a:t>jari-jari</a:t>
            </a:r>
            <a:r>
              <a:rPr lang="en-US" sz="2200" b="0" dirty="0"/>
              <a:t> </a:t>
            </a:r>
            <a:r>
              <a:rPr lang="en-US" sz="2200" b="0" i="1" dirty="0"/>
              <a:t>r, </a:t>
            </a:r>
            <a:r>
              <a:rPr lang="en-US" sz="2200" b="0" i="1" dirty="0" err="1"/>
              <a:t>gaya</a:t>
            </a:r>
            <a:r>
              <a:rPr lang="en-US" sz="2200" b="0" i="1" dirty="0"/>
              <a:t> </a:t>
            </a:r>
            <a:r>
              <a:rPr lang="en-US" sz="2200" b="0" i="1" dirty="0" err="1"/>
              <a:t>gesek</a:t>
            </a:r>
            <a:r>
              <a:rPr lang="en-US" sz="2200" b="0" i="1" dirty="0"/>
              <a:t> </a:t>
            </a:r>
            <a:r>
              <a:rPr lang="en-US" sz="2200" b="0" i="1" dirty="0" err="1"/>
              <a:t>zat</a:t>
            </a:r>
            <a:r>
              <a:rPr lang="en-US" sz="2200" b="0" i="1" dirty="0"/>
              <a:t> </a:t>
            </a:r>
            <a:r>
              <a:rPr lang="en-US" sz="2200" b="0" i="1" dirty="0" err="1"/>
              <a:t>cair</a:t>
            </a:r>
            <a:r>
              <a:rPr lang="en-US" sz="2200" b="0" i="1" dirty="0"/>
              <a:t> </a:t>
            </a:r>
            <a:r>
              <a:rPr lang="en-US" sz="2200" b="0" dirty="0" err="1"/>
              <a:t>dirumuskan</a:t>
            </a:r>
            <a:r>
              <a:rPr lang="en-US" sz="2200" b="0" dirty="0"/>
              <a:t>:</a:t>
            </a:r>
          </a:p>
          <a:p>
            <a:endParaRPr lang="en-US" sz="2200" b="0" dirty="0"/>
          </a:p>
        </p:txBody>
      </p:sp>
      <p:sp>
        <p:nvSpPr>
          <p:cNvPr id="7" name="TextBox 6"/>
          <p:cNvSpPr txBox="1"/>
          <p:nvPr/>
        </p:nvSpPr>
        <p:spPr>
          <a:xfrm>
            <a:off x="823912" y="1730374"/>
            <a:ext cx="7253287" cy="831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MANA YANG LEBIH CEPAT JATUH KELERENG YANG DIJATUHKAN DI AIR ATAU OLI?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503758" y="5899888"/>
            <a:ext cx="2072114" cy="50569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289550" y="6005513"/>
            <a:ext cx="248285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Arial Black" panose="020B0A04020102020204" pitchFamily="34" charset="0"/>
              </a:rPr>
              <a:t>HUKUM STOKES</a:t>
            </a:r>
          </a:p>
        </p:txBody>
      </p:sp>
      <p:sp>
        <p:nvSpPr>
          <p:cNvPr id="10" name="Striped Right Arrow 9"/>
          <p:cNvSpPr/>
          <p:nvPr/>
        </p:nvSpPr>
        <p:spPr>
          <a:xfrm>
            <a:off x="4075113" y="5976938"/>
            <a:ext cx="857250" cy="5000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C017-A434-46F5-907F-6C0215865A06}" type="datetime1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7ED-3B81-4514-8B91-EB156961623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667000" y="228600"/>
            <a:ext cx="3786188" cy="785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err="1">
                <a:solidFill>
                  <a:schemeClr val="tx1"/>
                </a:solidFill>
                <a:latin typeface="Britannic Bold" pitchFamily="34" charset="0"/>
              </a:rPr>
              <a:t>Viskositas</a:t>
            </a:r>
            <a:endParaRPr lang="en-US" sz="5400" dirty="0">
              <a:solidFill>
                <a:schemeClr val="tx1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096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7A7F47-9D79-4AFB-81A5-DD9DC7A5AE3B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ED1D5-669B-43C3-9874-AE21EA633C7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533400" y="2133600"/>
            <a:ext cx="7696200" cy="1676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14375" indent="-714375" fontAlgn="auto">
              <a:spcAft>
                <a:spcPts val="0"/>
              </a:spcAft>
            </a:pPr>
            <a:r>
              <a:rPr lang="en-US" sz="3600" b="0" dirty="0" smtClean="0">
                <a:solidFill>
                  <a:schemeClr val="tx1"/>
                </a:solidFill>
              </a:rPr>
              <a:t>I.    </a:t>
            </a:r>
            <a:r>
              <a:rPr lang="en-US" sz="3600" b="0" dirty="0" err="1" smtClean="0">
                <a:solidFill>
                  <a:schemeClr val="tx1"/>
                </a:solidFill>
              </a:rPr>
              <a:t>Persamaan</a:t>
            </a:r>
            <a:r>
              <a:rPr lang="en-US" sz="3600" b="0" dirty="0" smtClean="0">
                <a:solidFill>
                  <a:schemeClr val="tx1"/>
                </a:solidFill>
              </a:rPr>
              <a:t> Bernoulli</a:t>
            </a:r>
          </a:p>
          <a:p>
            <a:pPr marL="714375" indent="-714375" fontAlgn="auto">
              <a:spcAft>
                <a:spcPts val="0"/>
              </a:spcAft>
            </a:pPr>
            <a:r>
              <a:rPr lang="en-US" sz="2800" dirty="0" smtClean="0"/>
              <a:t>II.    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Aliran</a:t>
            </a:r>
            <a:r>
              <a:rPr lang="en-US" sz="2800" dirty="0"/>
              <a:t> </a:t>
            </a:r>
            <a:r>
              <a:rPr lang="en-US" sz="2800" dirty="0" err="1" smtClean="0"/>
              <a:t>Fluida</a:t>
            </a:r>
            <a:r>
              <a:rPr lang="en-US" sz="2800" dirty="0" smtClean="0"/>
              <a:t> (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Reynold</a:t>
            </a:r>
            <a:r>
              <a:rPr lang="en-US" sz="2800" dirty="0" smtClean="0"/>
              <a:t>)</a:t>
            </a:r>
            <a:endParaRPr lang="en-US" sz="2800" dirty="0"/>
          </a:p>
          <a:p>
            <a:pPr fontAlgn="auto">
              <a:spcAft>
                <a:spcPts val="0"/>
              </a:spcAft>
            </a:pPr>
            <a:endParaRPr lang="en-US" sz="3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76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457200"/>
            <a:ext cx="3786188" cy="785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err="1">
                <a:solidFill>
                  <a:schemeClr val="tx1"/>
                </a:solidFill>
                <a:latin typeface="Britannic Bold" pitchFamily="34" charset="0"/>
              </a:rPr>
              <a:t>Kecepatan</a:t>
            </a:r>
            <a:r>
              <a:rPr lang="en-US" sz="3200" dirty="0">
                <a:solidFill>
                  <a:schemeClr val="tx1"/>
                </a:solidFill>
                <a:latin typeface="Britannic Bold" pitchFamily="34" charset="0"/>
              </a:rPr>
              <a:t> Terminal</a:t>
            </a:r>
          </a:p>
        </p:txBody>
      </p:sp>
      <p:sp>
        <p:nvSpPr>
          <p:cNvPr id="21507" name="TextBox 30"/>
          <p:cNvSpPr txBox="1">
            <a:spLocks noChangeArrowheads="1"/>
          </p:cNvSpPr>
          <p:nvPr/>
        </p:nvSpPr>
        <p:spPr bwMode="auto">
          <a:xfrm>
            <a:off x="449615" y="1371600"/>
            <a:ext cx="777522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benda</a:t>
            </a:r>
            <a:r>
              <a:rPr lang="en-US" sz="2000" dirty="0"/>
              <a:t> yang </a:t>
            </a:r>
            <a:r>
              <a:rPr lang="en-US" sz="2000" dirty="0" err="1"/>
              <a:t>dijatuhkan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fluida</a:t>
            </a:r>
            <a:r>
              <a:rPr lang="en-US" sz="2000" dirty="0"/>
              <a:t> </a:t>
            </a:r>
            <a:r>
              <a:rPr lang="en-US" sz="2000" dirty="0" err="1"/>
              <a:t>kental</a:t>
            </a:r>
            <a:r>
              <a:rPr lang="en-US" sz="2000" dirty="0"/>
              <a:t>, </a:t>
            </a:r>
            <a:r>
              <a:rPr lang="en-US" sz="2000" dirty="0" err="1"/>
              <a:t>kecepatannya</a:t>
            </a:r>
            <a:r>
              <a:rPr lang="en-US" sz="2000" dirty="0"/>
              <a:t> </a:t>
            </a:r>
            <a:r>
              <a:rPr lang="en-US" sz="2000" dirty="0" err="1"/>
              <a:t>makin</a:t>
            </a:r>
            <a:r>
              <a:rPr lang="en-US" sz="2000" dirty="0"/>
              <a:t> </a:t>
            </a:r>
            <a:r>
              <a:rPr lang="en-US" sz="2000" dirty="0" err="1"/>
              <a:t>membesar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</a:t>
            </a:r>
            <a:r>
              <a:rPr lang="en-US" sz="2000" dirty="0" err="1"/>
              <a:t>kecepatan</a:t>
            </a:r>
            <a:r>
              <a:rPr lang="en-US" sz="2000" dirty="0"/>
              <a:t> </a:t>
            </a:r>
            <a:r>
              <a:rPr lang="en-US" sz="2000" dirty="0" err="1"/>
              <a:t>maksimum</a:t>
            </a:r>
            <a:r>
              <a:rPr lang="en-US" sz="2000" dirty="0"/>
              <a:t> yang </a:t>
            </a:r>
            <a:r>
              <a:rPr lang="en-US" sz="2000" dirty="0" err="1"/>
              <a:t>tetap</a:t>
            </a:r>
            <a:r>
              <a:rPr lang="en-US" sz="2000" dirty="0"/>
              <a:t>. </a:t>
            </a:r>
            <a:r>
              <a:rPr lang="en-US" sz="2000" dirty="0" err="1"/>
              <a:t>Kecepatan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di </a:t>
            </a:r>
            <a:r>
              <a:rPr lang="en-US" sz="2000" dirty="0" err="1"/>
              <a:t>namakan</a:t>
            </a:r>
            <a:r>
              <a:rPr lang="en-US" sz="2000" dirty="0"/>
              <a:t> </a:t>
            </a:r>
            <a:r>
              <a:rPr lang="en-US" sz="2000" dirty="0" err="1"/>
              <a:t>kecepatan</a:t>
            </a:r>
            <a:r>
              <a:rPr lang="en-US" sz="2000" dirty="0"/>
              <a:t> terminal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65" y="3429000"/>
            <a:ext cx="2452247" cy="2758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32"/>
          <p:cNvSpPr txBox="1">
            <a:spLocks noChangeArrowheads="1"/>
          </p:cNvSpPr>
          <p:nvPr/>
        </p:nvSpPr>
        <p:spPr bwMode="auto">
          <a:xfrm>
            <a:off x="3264694" y="2784793"/>
            <a:ext cx="496014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terminal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:</a:t>
            </a:r>
          </a:p>
          <a:p>
            <a:r>
              <a:rPr lang="en-US" dirty="0"/>
              <a:t>      W – F – </a:t>
            </a:r>
            <a:r>
              <a:rPr lang="en-US" dirty="0" err="1"/>
              <a:t>F</a:t>
            </a:r>
            <a:r>
              <a:rPr lang="en-US" baseline="-25000" dirty="0" err="1"/>
              <a:t>s</a:t>
            </a:r>
            <a:r>
              <a:rPr lang="en-US" dirty="0"/>
              <a:t> = 0</a:t>
            </a:r>
          </a:p>
          <a:p>
            <a:endParaRPr lang="en-US" baseline="-25000" dirty="0"/>
          </a:p>
        </p:txBody>
      </p:sp>
      <p:sp>
        <p:nvSpPr>
          <p:cNvPr id="21510" name="TextBox 33"/>
          <p:cNvSpPr txBox="1">
            <a:spLocks noChangeArrowheads="1"/>
          </p:cNvSpPr>
          <p:nvPr/>
        </p:nvSpPr>
        <p:spPr bwMode="auto">
          <a:xfrm>
            <a:off x="3509963" y="4231640"/>
            <a:ext cx="47148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benda</a:t>
            </a:r>
            <a:r>
              <a:rPr lang="en-US" sz="2000" dirty="0"/>
              <a:t> </a:t>
            </a:r>
            <a:r>
              <a:rPr lang="en-US" sz="2000" dirty="0" err="1"/>
              <a:t>berbentuk</a:t>
            </a:r>
            <a:r>
              <a:rPr lang="en-US" sz="2000" dirty="0"/>
              <a:t> bola, </a:t>
            </a:r>
            <a:r>
              <a:rPr lang="en-US" sz="2000" dirty="0" err="1"/>
              <a:t>kecepatan</a:t>
            </a:r>
            <a:r>
              <a:rPr lang="en-US" sz="2000" dirty="0"/>
              <a:t> terminal </a:t>
            </a:r>
            <a:r>
              <a:rPr lang="en-US" sz="2000" dirty="0" err="1"/>
              <a:t>dirumuskan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</a:p>
        </p:txBody>
      </p:sp>
      <p:pic>
        <p:nvPicPr>
          <p:cNvPr id="2151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029" y="5473700"/>
            <a:ext cx="3929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B125-8ADC-40EC-9E42-DE1EDDFE86DD}" type="datetime1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7ED-3B81-4514-8B91-EB156961623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16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>
                <a:solidFill>
                  <a:schemeClr val="tx1"/>
                </a:solidFill>
                <a:effectLst/>
              </a:rPr>
              <a:t>Aliran Viskos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1" y="1600200"/>
            <a:ext cx="5027291" cy="3124200"/>
          </a:xfrm>
        </p:spPr>
        <p:txBody>
          <a:bodyPr>
            <a:normAutofit lnSpcReduction="10000"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Kenapa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sungai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perbedaan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kecepatan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titik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tengah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pinggir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sungai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gesek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fluida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dinding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7654-5031-46A1-89C2-D29C8677CE23}" type="datetime1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5FF2-10F4-4E2A-B5AA-DA9CEBAE110D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102404" name="Group 4"/>
          <p:cNvGrpSpPr>
            <a:grpSpLocks/>
          </p:cNvGrpSpPr>
          <p:nvPr/>
        </p:nvGrpSpPr>
        <p:grpSpPr bwMode="auto">
          <a:xfrm>
            <a:off x="5454183" y="1429944"/>
            <a:ext cx="2733675" cy="1169988"/>
            <a:chOff x="640" y="2736"/>
            <a:chExt cx="1421" cy="344"/>
          </a:xfrm>
        </p:grpSpPr>
        <p:sp>
          <p:nvSpPr>
            <p:cNvPr id="102405" name="Oval 5"/>
            <p:cNvSpPr>
              <a:spLocks noChangeArrowheads="1"/>
            </p:cNvSpPr>
            <p:nvPr/>
          </p:nvSpPr>
          <p:spPr bwMode="auto">
            <a:xfrm>
              <a:off x="640" y="2736"/>
              <a:ext cx="14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6" name="Rectangle 6"/>
            <p:cNvSpPr>
              <a:spLocks noChangeArrowheads="1"/>
            </p:cNvSpPr>
            <p:nvPr/>
          </p:nvSpPr>
          <p:spPr bwMode="auto">
            <a:xfrm>
              <a:off x="672" y="2752"/>
              <a:ext cx="1248" cy="288"/>
            </a:xfrm>
            <a:prstGeom prst="rect">
              <a:avLst/>
            </a:prstGeom>
            <a:gradFill rotWithShape="1">
              <a:gsLst>
                <a:gs pos="0">
                  <a:srgbClr val="6699FF">
                    <a:gamma/>
                    <a:tint val="10196"/>
                    <a:invGamma/>
                  </a:srgbClr>
                </a:gs>
                <a:gs pos="50000">
                  <a:srgbClr val="6699FF">
                    <a:alpha val="60001"/>
                  </a:srgbClr>
                </a:gs>
                <a:gs pos="100000">
                  <a:srgbClr val="6699FF">
                    <a:gamma/>
                    <a:tint val="10196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7" name="Rectangle 7"/>
            <p:cNvSpPr>
              <a:spLocks noChangeArrowheads="1"/>
            </p:cNvSpPr>
            <p:nvPr/>
          </p:nvSpPr>
          <p:spPr bwMode="auto">
            <a:xfrm>
              <a:off x="1728" y="2806"/>
              <a:ext cx="333" cy="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indent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1000" b="0">
                <a:latin typeface="Times New Roman" panose="02020603050405020304" pitchFamily="18" charset="0"/>
                <a:sym typeface="Symbol" panose="05050102010706020507" pitchFamily="18" charset="2"/>
              </a:endParaRPr>
            </a:p>
            <a:p>
              <a:endParaRPr lang="en-US" sz="1200" b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grpSp>
          <p:nvGrpSpPr>
            <p:cNvPr id="102408" name="Group 8"/>
            <p:cNvGrpSpPr>
              <a:grpSpLocks/>
            </p:cNvGrpSpPr>
            <p:nvPr/>
          </p:nvGrpSpPr>
          <p:grpSpPr bwMode="auto">
            <a:xfrm>
              <a:off x="672" y="2755"/>
              <a:ext cx="1248" cy="317"/>
              <a:chOff x="672" y="2755"/>
              <a:chExt cx="1248" cy="317"/>
            </a:xfrm>
          </p:grpSpPr>
          <p:sp>
            <p:nvSpPr>
              <p:cNvPr id="102409" name="Line 9"/>
              <p:cNvSpPr>
                <a:spLocks noChangeShapeType="1"/>
              </p:cNvSpPr>
              <p:nvPr/>
            </p:nvSpPr>
            <p:spPr bwMode="auto">
              <a:xfrm>
                <a:off x="672" y="2755"/>
                <a:ext cx="1248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0" name="Line 10"/>
              <p:cNvSpPr>
                <a:spLocks noChangeShapeType="1"/>
              </p:cNvSpPr>
              <p:nvPr/>
            </p:nvSpPr>
            <p:spPr bwMode="auto">
              <a:xfrm>
                <a:off x="984" y="2784"/>
                <a:ext cx="4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1" name="Line 11"/>
              <p:cNvSpPr>
                <a:spLocks noChangeShapeType="1"/>
              </p:cNvSpPr>
              <p:nvPr/>
            </p:nvSpPr>
            <p:spPr bwMode="auto">
              <a:xfrm>
                <a:off x="984" y="2841"/>
                <a:ext cx="4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2" name="Line 12"/>
              <p:cNvSpPr>
                <a:spLocks noChangeShapeType="1"/>
              </p:cNvSpPr>
              <p:nvPr/>
            </p:nvSpPr>
            <p:spPr bwMode="auto">
              <a:xfrm>
                <a:off x="984" y="2899"/>
                <a:ext cx="4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3" name="Line 13"/>
              <p:cNvSpPr>
                <a:spLocks noChangeShapeType="1"/>
              </p:cNvSpPr>
              <p:nvPr/>
            </p:nvSpPr>
            <p:spPr bwMode="auto">
              <a:xfrm>
                <a:off x="984" y="2957"/>
                <a:ext cx="4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4" name="Line 14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1248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15" name="Line 15"/>
              <p:cNvSpPr>
                <a:spLocks noChangeShapeType="1"/>
              </p:cNvSpPr>
              <p:nvPr/>
            </p:nvSpPr>
            <p:spPr bwMode="auto">
              <a:xfrm>
                <a:off x="984" y="3014"/>
                <a:ext cx="4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416" name="Oval 16"/>
            <p:cNvSpPr>
              <a:spLocks noChangeArrowheads="1"/>
            </p:cNvSpPr>
            <p:nvPr/>
          </p:nvSpPr>
          <p:spPr bwMode="auto">
            <a:xfrm>
              <a:off x="1832" y="2744"/>
              <a:ext cx="144" cy="336"/>
            </a:xfrm>
            <a:prstGeom prst="ellipse">
              <a:avLst/>
            </a:prstGeom>
            <a:gradFill rotWithShape="1">
              <a:gsLst>
                <a:gs pos="0">
                  <a:srgbClr val="6699FF"/>
                </a:gs>
                <a:gs pos="100000">
                  <a:srgbClr val="6699FF">
                    <a:gamma/>
                    <a:tint val="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17" name="Group 17"/>
          <p:cNvGrpSpPr>
            <a:grpSpLocks/>
          </p:cNvGrpSpPr>
          <p:nvPr/>
        </p:nvGrpSpPr>
        <p:grpSpPr bwMode="auto">
          <a:xfrm>
            <a:off x="5354148" y="3861136"/>
            <a:ext cx="2819400" cy="1219200"/>
            <a:chOff x="2400" y="2736"/>
            <a:chExt cx="1416" cy="344"/>
          </a:xfrm>
        </p:grpSpPr>
        <p:sp>
          <p:nvSpPr>
            <p:cNvPr id="102418" name="Oval 18"/>
            <p:cNvSpPr>
              <a:spLocks noChangeArrowheads="1"/>
            </p:cNvSpPr>
            <p:nvPr/>
          </p:nvSpPr>
          <p:spPr bwMode="auto">
            <a:xfrm>
              <a:off x="2400" y="2736"/>
              <a:ext cx="144" cy="336"/>
            </a:xfrm>
            <a:prstGeom prst="ellipse">
              <a:avLst/>
            </a:prstGeom>
            <a:gradFill rotWithShape="1">
              <a:gsLst>
                <a:gs pos="0">
                  <a:srgbClr val="A50021"/>
                </a:gs>
                <a:gs pos="100000">
                  <a:srgbClr val="A50021">
                    <a:gamma/>
                    <a:tint val="2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9" name="Rectangle 19"/>
            <p:cNvSpPr>
              <a:spLocks noChangeArrowheads="1"/>
            </p:cNvSpPr>
            <p:nvPr/>
          </p:nvSpPr>
          <p:spPr bwMode="auto">
            <a:xfrm>
              <a:off x="2472" y="2784"/>
              <a:ext cx="1248" cy="288"/>
            </a:xfrm>
            <a:prstGeom prst="rect">
              <a:avLst/>
            </a:prstGeom>
            <a:gradFill rotWithShape="1">
              <a:gsLst>
                <a:gs pos="0">
                  <a:srgbClr val="A50021">
                    <a:gamma/>
                    <a:tint val="10196"/>
                    <a:invGamma/>
                  </a:srgbClr>
                </a:gs>
                <a:gs pos="50000">
                  <a:srgbClr val="A50021">
                    <a:alpha val="70000"/>
                  </a:srgbClr>
                </a:gs>
                <a:gs pos="100000">
                  <a:srgbClr val="A50021">
                    <a:gamma/>
                    <a:tint val="10196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420" name="Group 20"/>
            <p:cNvGrpSpPr>
              <a:grpSpLocks/>
            </p:cNvGrpSpPr>
            <p:nvPr/>
          </p:nvGrpSpPr>
          <p:grpSpPr bwMode="auto">
            <a:xfrm>
              <a:off x="2448" y="2755"/>
              <a:ext cx="1296" cy="317"/>
              <a:chOff x="2448" y="2755"/>
              <a:chExt cx="1296" cy="317"/>
            </a:xfrm>
          </p:grpSpPr>
          <p:sp>
            <p:nvSpPr>
              <p:cNvPr id="102421" name="Line 21"/>
              <p:cNvSpPr>
                <a:spLocks noChangeShapeType="1"/>
              </p:cNvSpPr>
              <p:nvPr/>
            </p:nvSpPr>
            <p:spPr bwMode="auto">
              <a:xfrm>
                <a:off x="2448" y="2755"/>
                <a:ext cx="1296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22" name="Line 22"/>
              <p:cNvSpPr>
                <a:spLocks noChangeShapeType="1"/>
              </p:cNvSpPr>
              <p:nvPr/>
            </p:nvSpPr>
            <p:spPr bwMode="auto">
              <a:xfrm flipV="1">
                <a:off x="2879" y="2899"/>
                <a:ext cx="64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23" name="Line 23"/>
              <p:cNvSpPr>
                <a:spLocks noChangeShapeType="1"/>
              </p:cNvSpPr>
              <p:nvPr/>
            </p:nvSpPr>
            <p:spPr bwMode="auto">
              <a:xfrm>
                <a:off x="2879" y="2957"/>
                <a:ext cx="43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24" name="Line 24"/>
              <p:cNvSpPr>
                <a:spLocks noChangeShapeType="1"/>
              </p:cNvSpPr>
              <p:nvPr/>
            </p:nvSpPr>
            <p:spPr bwMode="auto">
              <a:xfrm>
                <a:off x="2879" y="2841"/>
                <a:ext cx="43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25" name="Line 25"/>
              <p:cNvSpPr>
                <a:spLocks noChangeShapeType="1"/>
              </p:cNvSpPr>
              <p:nvPr/>
            </p:nvSpPr>
            <p:spPr bwMode="auto">
              <a:xfrm>
                <a:off x="2879" y="3014"/>
                <a:ext cx="3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26" name="Line 26"/>
              <p:cNvSpPr>
                <a:spLocks noChangeShapeType="1"/>
              </p:cNvSpPr>
              <p:nvPr/>
            </p:nvSpPr>
            <p:spPr bwMode="auto">
              <a:xfrm>
                <a:off x="2879" y="2784"/>
                <a:ext cx="3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27" name="Line 27"/>
              <p:cNvSpPr>
                <a:spLocks noChangeShapeType="1"/>
              </p:cNvSpPr>
              <p:nvPr/>
            </p:nvSpPr>
            <p:spPr bwMode="auto">
              <a:xfrm>
                <a:off x="2448" y="3072"/>
                <a:ext cx="1296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428" name="Oval 28"/>
            <p:cNvSpPr>
              <a:spLocks noChangeArrowheads="1"/>
            </p:cNvSpPr>
            <p:nvPr/>
          </p:nvSpPr>
          <p:spPr bwMode="auto">
            <a:xfrm>
              <a:off x="3672" y="2744"/>
              <a:ext cx="144" cy="336"/>
            </a:xfrm>
            <a:prstGeom prst="ellipse">
              <a:avLst/>
            </a:prstGeom>
            <a:gradFill rotWithShape="1">
              <a:gsLst>
                <a:gs pos="0">
                  <a:srgbClr val="A50021"/>
                </a:gs>
                <a:gs pos="100000">
                  <a:srgbClr val="A50021">
                    <a:gamma/>
                    <a:tint val="2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29" name="Rectangle 29"/>
          <p:cNvSpPr>
            <a:spLocks noChangeArrowheads="1"/>
          </p:cNvSpPr>
          <p:nvPr/>
        </p:nvSpPr>
        <p:spPr bwMode="auto">
          <a:xfrm>
            <a:off x="5988050" y="2667000"/>
            <a:ext cx="292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en-US" sz="2800" b="0">
                <a:latin typeface="Arial" panose="020B0604020202020204" pitchFamily="34" charset="0"/>
              </a:rPr>
              <a:t>Fluida ideal		</a:t>
            </a:r>
          </a:p>
        </p:txBody>
      </p:sp>
      <p:sp>
        <p:nvSpPr>
          <p:cNvPr id="102430" name="Rectangle 30"/>
          <p:cNvSpPr>
            <a:spLocks noChangeArrowheads="1"/>
          </p:cNvSpPr>
          <p:nvPr/>
        </p:nvSpPr>
        <p:spPr bwMode="auto">
          <a:xfrm>
            <a:off x="5351112" y="5256397"/>
            <a:ext cx="270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	</a:t>
            </a:r>
            <a:r>
              <a:rPr lang="en-US" sz="2400" dirty="0" err="1"/>
              <a:t>Fluida</a:t>
            </a:r>
            <a:r>
              <a:rPr lang="en-US" sz="2400" dirty="0"/>
              <a:t> real</a:t>
            </a:r>
          </a:p>
        </p:txBody>
      </p:sp>
    </p:spTree>
    <p:extLst>
      <p:ext uri="{BB962C8B-B14F-4D97-AF65-F5344CB8AC3E}">
        <p14:creationId xmlns:p14="http://schemas.microsoft.com/office/powerpoint/2010/main" val="335690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 build="p"/>
      <p:bldP spid="102429" grpId="0"/>
      <p:bldP spid="1024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9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Viskositas</a:t>
            </a:r>
          </a:p>
        </p:txBody>
      </p:sp>
      <p:pic>
        <p:nvPicPr>
          <p:cNvPr id="103428" name="Picture 4" descr="fluid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7004" y="1265238"/>
            <a:ext cx="1924546" cy="268237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E4B2-368B-4894-A8F2-102D5E587CEA}" type="datetime1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5FF2-10F4-4E2A-B5AA-DA9CEBAE110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3902744" y="1062777"/>
            <a:ext cx="4548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2400" b="0" dirty="0">
                <a:latin typeface="Arial" panose="020B0604020202020204" pitchFamily="34" charset="0"/>
              </a:rPr>
              <a:t>P1                                  P2         </a:t>
            </a:r>
          </a:p>
        </p:txBody>
      </p:sp>
      <p:pic>
        <p:nvPicPr>
          <p:cNvPr id="1034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324" y="4994275"/>
            <a:ext cx="2743200" cy="11096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/>
        </p:spPr>
      </p:pic>
      <p:grpSp>
        <p:nvGrpSpPr>
          <p:cNvPr id="103433" name="Group 9"/>
          <p:cNvGrpSpPr>
            <a:grpSpLocks/>
          </p:cNvGrpSpPr>
          <p:nvPr/>
        </p:nvGrpSpPr>
        <p:grpSpPr bwMode="auto">
          <a:xfrm>
            <a:off x="4267200" y="631031"/>
            <a:ext cx="2971800" cy="1268413"/>
            <a:chOff x="720" y="4464"/>
            <a:chExt cx="1295" cy="461"/>
          </a:xfrm>
        </p:grpSpPr>
        <p:sp>
          <p:nvSpPr>
            <p:cNvPr id="103434" name="Oval 10"/>
            <p:cNvSpPr>
              <a:spLocks noChangeArrowheads="1"/>
            </p:cNvSpPr>
            <p:nvPr/>
          </p:nvSpPr>
          <p:spPr bwMode="auto">
            <a:xfrm>
              <a:off x="1104" y="4464"/>
              <a:ext cx="162" cy="23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35" name="Line 11"/>
            <p:cNvSpPr>
              <a:spLocks noChangeShapeType="1"/>
            </p:cNvSpPr>
            <p:nvPr/>
          </p:nvSpPr>
          <p:spPr bwMode="auto">
            <a:xfrm>
              <a:off x="720" y="4580"/>
              <a:ext cx="162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36" name="Line 12"/>
            <p:cNvSpPr>
              <a:spLocks noChangeShapeType="1"/>
            </p:cNvSpPr>
            <p:nvPr/>
          </p:nvSpPr>
          <p:spPr bwMode="auto">
            <a:xfrm flipH="1">
              <a:off x="1853" y="4580"/>
              <a:ext cx="162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37" name="Line 13"/>
            <p:cNvSpPr>
              <a:spLocks noChangeShapeType="1"/>
            </p:cNvSpPr>
            <p:nvPr/>
          </p:nvSpPr>
          <p:spPr bwMode="auto">
            <a:xfrm>
              <a:off x="1044" y="4752"/>
              <a:ext cx="647" cy="0"/>
            </a:xfrm>
            <a:prstGeom prst="line">
              <a:avLst/>
            </a:prstGeom>
            <a:ln>
              <a:solidFill>
                <a:srgbClr val="3333FF"/>
              </a:solidFill>
              <a:headEnd type="triangle" w="med" len="med"/>
              <a:tailEnd type="triangl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3438" name="Text Box 14"/>
            <p:cNvSpPr txBox="1">
              <a:spLocks noChangeArrowheads="1"/>
            </p:cNvSpPr>
            <p:nvPr/>
          </p:nvSpPr>
          <p:spPr bwMode="auto">
            <a:xfrm>
              <a:off x="1206" y="4752"/>
              <a:ext cx="32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US" sz="1200" b="0">
                  <a:latin typeface="Arial" panose="020B0604020202020204" pitchFamily="34" charset="0"/>
                </a:rPr>
                <a:t> L</a:t>
              </a:r>
              <a:endParaRPr lang="en-US" b="0">
                <a:latin typeface="Arial" panose="020B0604020202020204" pitchFamily="34" charset="0"/>
              </a:endParaRPr>
            </a:p>
          </p:txBody>
        </p:sp>
        <p:sp>
          <p:nvSpPr>
            <p:cNvPr id="103439" name="AutoShape 15"/>
            <p:cNvSpPr>
              <a:spLocks noChangeArrowheads="1"/>
            </p:cNvSpPr>
            <p:nvPr/>
          </p:nvSpPr>
          <p:spPr bwMode="auto">
            <a:xfrm rot="5400000">
              <a:off x="1344" y="4224"/>
              <a:ext cx="240" cy="720"/>
            </a:xfrm>
            <a:prstGeom prst="can">
              <a:avLst>
                <a:gd name="adj" fmla="val 48333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69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40" name="Rectangle 16"/>
          <p:cNvSpPr>
            <a:spLocks noChangeArrowheads="1"/>
          </p:cNvSpPr>
          <p:nvPr/>
        </p:nvSpPr>
        <p:spPr bwMode="auto">
          <a:xfrm>
            <a:off x="457200" y="4114800"/>
            <a:ext cx="8229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b="0">
                <a:effectLst/>
              </a:rPr>
              <a:t>   Debit alir ( volum per detik)</a:t>
            </a:r>
          </a:p>
        </p:txBody>
      </p:sp>
      <p:graphicFrame>
        <p:nvGraphicFramePr>
          <p:cNvPr id="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992909"/>
              </p:ext>
            </p:extLst>
          </p:nvPr>
        </p:nvGraphicFramePr>
        <p:xfrm>
          <a:off x="4379967" y="2042941"/>
          <a:ext cx="2647679" cy="1097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33" name="Equation" r:id="rId5" imgW="1079280" imgH="444240" progId="Equation.DSMT4">
                  <p:embed/>
                </p:oleObj>
              </mc:Choice>
              <mc:Fallback>
                <p:oleObj name="Equation" r:id="rId5" imgW="10792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9967" y="2042941"/>
                        <a:ext cx="2647679" cy="109799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394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3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/>
      <p:bldP spid="103429" grpId="1"/>
      <p:bldP spid="103431" grpId="0"/>
      <p:bldP spid="1034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8229600" cy="91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</a:extLst>
        </p:spPr>
        <p:txBody>
          <a:bodyPr/>
          <a:lstStyle/>
          <a:p>
            <a:r>
              <a:rPr lang="en-US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Viskositas</a:t>
            </a:r>
            <a:endParaRPr lang="en-US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5C18-8376-4CB7-ABCB-48706FBEBE6A}" type="datetime1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5FF2-10F4-4E2A-B5AA-DA9CEBAE110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685800" y="3200400"/>
            <a:ext cx="75438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0">
                <a:latin typeface="Calibri" panose="020F0502020204030204" pitchFamily="34" charset="0"/>
              </a:rPr>
              <a:t>Debit aliran fluida dipengaruhi oleh tahanan yang tergantung pd: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200" b="0">
                <a:latin typeface="Calibri" panose="020F0502020204030204" pitchFamily="34" charset="0"/>
              </a:rPr>
              <a:t>Panjang pembuluh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200" b="0">
                <a:latin typeface="Calibri" panose="020F0502020204030204" pitchFamily="34" charset="0"/>
              </a:rPr>
              <a:t>Diameter pembuluh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200" b="0">
                <a:latin typeface="Calibri" panose="020F0502020204030204" pitchFamily="34" charset="0"/>
              </a:rPr>
              <a:t>Viskous / kekentalan zat cair (pada darah normal kekentalan 3.5 kali air)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200" b="0">
                <a:latin typeface="Calibri" panose="020F0502020204030204" pitchFamily="34" charset="0"/>
              </a:rPr>
              <a:t>Tekanan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2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269601"/>
              </p:ext>
            </p:extLst>
          </p:nvPr>
        </p:nvGraphicFramePr>
        <p:xfrm>
          <a:off x="457200" y="1295400"/>
          <a:ext cx="3581400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79" name="Equation" r:id="rId3" imgW="1104900" imgH="444500" progId="Equation.3">
                  <p:embed/>
                </p:oleObj>
              </mc:Choice>
              <mc:Fallback>
                <p:oleObj name="Equation" r:id="rId3" imgW="11049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5400"/>
                        <a:ext cx="3581400" cy="145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4343400" y="1295400"/>
            <a:ext cx="40386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Char char="h"/>
            </a:pPr>
            <a:r>
              <a:rPr lang="en-US" sz="2000" b="0">
                <a:latin typeface="Times New Roman" panose="02020603050405020304" pitchFamily="18" charset="0"/>
                <a:sym typeface="Symbol" panose="05050102010706020507" pitchFamily="18" charset="2"/>
              </a:rPr>
              <a:t> = Viskousitas = 10</a:t>
            </a:r>
            <a:r>
              <a:rPr lang="en-US" sz="2000" b="0" baseline="30000">
                <a:latin typeface="Times New Roman" panose="02020603050405020304" pitchFamily="18" charset="0"/>
                <a:sym typeface="Symbol" panose="05050102010706020507" pitchFamily="18" charset="2"/>
              </a:rPr>
              <a:t>-3</a:t>
            </a:r>
            <a:r>
              <a:rPr lang="en-US" sz="2000" b="0">
                <a:latin typeface="Times New Roman" panose="02020603050405020304" pitchFamily="18" charset="0"/>
                <a:sym typeface="Symbol" panose="05050102010706020507" pitchFamily="18" charset="2"/>
              </a:rPr>
              <a:t> Pa (air)               = 3 – 4 .10</a:t>
            </a:r>
            <a:r>
              <a:rPr lang="en-US" sz="2000" b="0" baseline="30000">
                <a:latin typeface="Times New Roman" panose="02020603050405020304" pitchFamily="18" charset="0"/>
                <a:sym typeface="Symbol" panose="05050102010706020507" pitchFamily="18" charset="2"/>
              </a:rPr>
              <a:t>-3 </a:t>
            </a:r>
            <a:r>
              <a:rPr lang="en-US" sz="2000" b="0">
                <a:latin typeface="Times New Roman" panose="02020603050405020304" pitchFamily="18" charset="0"/>
                <a:sym typeface="Symbol" panose="05050102010706020507" pitchFamily="18" charset="2"/>
              </a:rPr>
              <a:t>Pa (darah)</a:t>
            </a: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sz="2000" b="0">
                <a:latin typeface="Times New Roman" panose="02020603050405020304" pitchFamily="18" charset="0"/>
                <a:sym typeface="Symbol" panose="05050102010706020507" pitchFamily="18" charset="2"/>
              </a:rPr>
              <a:t>r = jari-jari pembuluh, L = Panjang </a:t>
            </a:r>
          </a:p>
          <a:p>
            <a:pPr eaLnBrk="1" hangingPunct="1"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n-US" sz="2000" b="0">
                <a:latin typeface="Times New Roman" panose="02020603050405020304" pitchFamily="18" charset="0"/>
                <a:sym typeface="Symbol" panose="05050102010706020507" pitchFamily="18" charset="2"/>
              </a:rPr>
              <a:t>P = Tekanan, V = Volume, t = Waktu</a:t>
            </a:r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609600" y="62484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Calibri" panose="020F0502020204030204" pitchFamily="34" charset="0"/>
              </a:rPr>
              <a:t>Mengapa aliran darah penderita anemia sangat cepat ??</a:t>
            </a:r>
          </a:p>
        </p:txBody>
      </p:sp>
    </p:spTree>
    <p:extLst>
      <p:ext uri="{BB962C8B-B14F-4D97-AF65-F5344CB8AC3E}">
        <p14:creationId xmlns:p14="http://schemas.microsoft.com/office/powerpoint/2010/main" val="1059194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19200" y="381000"/>
            <a:ext cx="3505200" cy="960438"/>
          </a:xfrm>
        </p:spPr>
        <p:txBody>
          <a:bodyPr/>
          <a:lstStyle/>
          <a:p>
            <a:pPr algn="l"/>
            <a:r>
              <a:rPr lang="en-US" dirty="0" err="1"/>
              <a:t>Contoh</a:t>
            </a:r>
            <a:r>
              <a:rPr lang="en-US" dirty="0"/>
              <a:t> 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1"/>
            <a:ext cx="7467600" cy="1981200"/>
          </a:xfrm>
        </p:spPr>
        <p:txBody>
          <a:bodyPr/>
          <a:lstStyle/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effectLst/>
              </a:rPr>
              <a:t>   </a:t>
            </a:r>
            <a:r>
              <a:rPr lang="en-US" dirty="0" err="1">
                <a:effectLst/>
              </a:rPr>
              <a:t>Oli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mesin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viskositas</a:t>
            </a:r>
            <a:r>
              <a:rPr lang="en-US" dirty="0">
                <a:effectLst/>
              </a:rPr>
              <a:t> 0,2 N.s/m2 </a:t>
            </a:r>
            <a:r>
              <a:rPr lang="en-US" dirty="0" err="1">
                <a:effectLst/>
              </a:rPr>
              <a:t>dilewatkan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pada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sebuah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pipa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berdiameter</a:t>
            </a:r>
            <a:r>
              <a:rPr lang="en-US" dirty="0">
                <a:effectLst/>
              </a:rPr>
              <a:t> 1,8 mm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panjang</a:t>
            </a:r>
            <a:r>
              <a:rPr lang="en-US" dirty="0">
                <a:effectLst/>
              </a:rPr>
              <a:t> 5,5 cm. </a:t>
            </a:r>
            <a:r>
              <a:rPr lang="en-US" dirty="0" err="1">
                <a:effectLst/>
              </a:rPr>
              <a:t>Hitunglah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tekanan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diperlukan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untuk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menjaga</a:t>
            </a:r>
            <a:r>
              <a:rPr lang="en-US" dirty="0">
                <a:effectLst/>
              </a:rPr>
              <a:t> agar </a:t>
            </a:r>
            <a:r>
              <a:rPr lang="en-US" dirty="0" err="1">
                <a:effectLst/>
              </a:rPr>
              <a:t>laju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alirannya</a:t>
            </a:r>
            <a:r>
              <a:rPr lang="en-US" dirty="0">
                <a:effectLst/>
              </a:rPr>
              <a:t> 5,6 mL/</a:t>
            </a:r>
            <a:r>
              <a:rPr lang="en-US" dirty="0" err="1">
                <a:effectLst/>
              </a:rPr>
              <a:t>menit</a:t>
            </a:r>
            <a:r>
              <a:rPr lang="en-US" dirty="0">
                <a:effectLst/>
              </a:rPr>
              <a:t> !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63E1-6577-4D1D-AFD9-DA0123C69672}" type="datetime1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5FF2-10F4-4E2A-B5AA-DA9CEBAE110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15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1845238" y="365125"/>
            <a:ext cx="6686550" cy="488950"/>
          </a:xfrm>
          <a:ln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600" dirty="0" smtClean="0"/>
              <a:t>Latihan</a:t>
            </a:r>
            <a:endParaRPr lang="id-ID" sz="3600" dirty="0"/>
          </a:p>
        </p:txBody>
      </p:sp>
      <p:graphicFrame>
        <p:nvGraphicFramePr>
          <p:cNvPr id="5" name="Group 6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43632173"/>
              </p:ext>
            </p:extLst>
          </p:nvPr>
        </p:nvGraphicFramePr>
        <p:xfrm>
          <a:off x="0" y="3500438"/>
          <a:ext cx="3352800" cy="1981200"/>
        </p:xfrm>
        <a:graphic>
          <a:graphicData uri="http://schemas.openxmlformats.org/drawingml/2006/table">
            <a:tbl>
              <a:tblPr/>
              <a:tblGrid>
                <a:gridCol w="3352800"/>
              </a:tblGrid>
              <a:tr h="1981200">
                <a:tc>
                  <a:txBody>
                    <a:bodyPr/>
                    <a:lstStyle/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Dik</a:t>
                      </a:r>
                      <a:r>
                        <a:rPr kumimoji="1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: h</a:t>
                      </a:r>
                      <a:r>
                        <a:rPr kumimoji="1" lang="en-GB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</a:t>
                      </a:r>
                      <a:r>
                        <a:rPr kumimoji="1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= 4 m, </a:t>
                      </a: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</a:t>
                      </a:r>
                      <a:r>
                        <a:rPr kumimoji="1" lang="en-GB" sz="2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dasar</a:t>
                      </a:r>
                      <a:r>
                        <a:rPr kumimoji="1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= 5 m, </a:t>
                      </a:r>
                      <a:r>
                        <a:rPr kumimoji="1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=1</a:t>
                      </a:r>
                      <a:r>
                        <a:rPr kumimoji="1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0</a:t>
                      </a:r>
                      <a:r>
                        <a:rPr kumimoji="1" lang="en-GB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 </a:t>
                      </a:r>
                      <a:r>
                        <a:rPr kumimoji="1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kg/m</a:t>
                      </a:r>
                      <a:r>
                        <a:rPr kumimoji="1" lang="en-GB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</a:t>
                      </a:r>
                      <a:r>
                        <a:rPr kumimoji="1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, 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g=10</a:t>
                      </a:r>
                      <a:r>
                        <a:rPr kumimoji="1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m/s</a:t>
                      </a:r>
                      <a:r>
                        <a:rPr kumimoji="1" lang="en-GB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r>
                        <a:rPr kumimoji="1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Dit</a:t>
                      </a:r>
                      <a:r>
                        <a:rPr kumimoji="1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: </a:t>
                      </a:r>
                      <a:r>
                        <a:rPr kumimoji="1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</a:t>
                      </a:r>
                      <a:r>
                        <a:rPr kumimoji="1" lang="en-GB" sz="2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orang</a:t>
                      </a:r>
                      <a:r>
                        <a:rPr kumimoji="1" lang="en-GB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, </a:t>
                      </a:r>
                      <a:r>
                        <a:rPr kumimoji="1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</a:t>
                      </a:r>
                      <a:r>
                        <a:rPr kumimoji="1" lang="en-GB" sz="24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dasar</a:t>
                      </a:r>
                      <a:endParaRPr kumimoji="1" lang="en-GB" sz="2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7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198064"/>
              </p:ext>
            </p:extLst>
          </p:nvPr>
        </p:nvGraphicFramePr>
        <p:xfrm>
          <a:off x="381000" y="1192211"/>
          <a:ext cx="7696200" cy="1855788"/>
        </p:xfrm>
        <a:graphic>
          <a:graphicData uri="http://schemas.openxmlformats.org/drawingml/2006/table">
            <a:tbl>
              <a:tblPr/>
              <a:tblGrid>
                <a:gridCol w="7696200"/>
              </a:tblGrid>
              <a:tr h="1855788">
                <a:tc>
                  <a:txBody>
                    <a:bodyPr/>
                    <a:lstStyle/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Seorang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menyelam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sampai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kedalaman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4 m (1 meter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sebelum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sampai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dasar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kolam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)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jika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massa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jenis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air 1000 kg/m</a:t>
                      </a:r>
                      <a:r>
                        <a:rPr kumimoji="1" lang="en-GB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dan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g=10 m/s</a:t>
                      </a:r>
                      <a:r>
                        <a:rPr kumimoji="1" lang="en-GB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,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berapakah</a:t>
                      </a:r>
                      <a:endParaRPr kumimoji="1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1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Tekanan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hidrostatik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yang </a:t>
                      </a:r>
                      <a:r>
                        <a:rPr kumimoji="1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dialami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orang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1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Tekanan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hidrostatik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dasar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kolam</a:t>
                      </a:r>
                      <a:endParaRPr kumimoji="1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L="91439" marR="91439" marT="45705" marB="45705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906685"/>
              </p:ext>
            </p:extLst>
          </p:nvPr>
        </p:nvGraphicFramePr>
        <p:xfrm>
          <a:off x="3959788" y="3423285"/>
          <a:ext cx="4269812" cy="2225675"/>
        </p:xfrm>
        <a:graphic>
          <a:graphicData uri="http://schemas.openxmlformats.org/drawingml/2006/table">
            <a:tbl>
              <a:tblPr/>
              <a:tblGrid>
                <a:gridCol w="4269812"/>
              </a:tblGrid>
              <a:tr h="2225675">
                <a:tc>
                  <a:txBody>
                    <a:bodyPr/>
                    <a:lstStyle/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Jawab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</a:t>
                      </a:r>
                      <a:r>
                        <a:rPr kumimoji="1" lang="en-GB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orang</a:t>
                      </a:r>
                      <a:r>
                        <a:rPr kumimoji="1" lang="en-GB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= 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.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g.h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 </a:t>
                      </a: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        = 1000.10.4</a:t>
                      </a: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        = 4.10</a:t>
                      </a:r>
                      <a:r>
                        <a:rPr kumimoji="1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4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 Pa</a:t>
                      </a:r>
                      <a:endParaRPr kumimoji="1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</a:t>
                      </a:r>
                      <a:r>
                        <a:rPr kumimoji="1" lang="en-GB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dasar</a:t>
                      </a:r>
                      <a:r>
                        <a:rPr kumimoji="1" lang="en-GB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= 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.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g.h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 </a:t>
                      </a: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        = 1000.10.5</a:t>
                      </a: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        = 4.10</a:t>
                      </a:r>
                      <a:r>
                        <a:rPr kumimoji="1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5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 Pa</a:t>
                      </a:r>
                      <a:endParaRPr kumimoji="1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33" marB="4573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DBD99D-18A2-4289-B225-382586859D3B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03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1826188" y="139700"/>
            <a:ext cx="6686550" cy="488950"/>
          </a:xfrm>
          <a:ln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600" dirty="0" smtClean="0">
                <a:solidFill>
                  <a:schemeClr val="tx1"/>
                </a:solidFill>
              </a:rPr>
              <a:t>Latihan</a:t>
            </a:r>
            <a:endParaRPr lang="id-ID" sz="3600" dirty="0">
              <a:solidFill>
                <a:schemeClr val="tx1"/>
              </a:solidFill>
            </a:endParaRPr>
          </a:p>
        </p:txBody>
      </p:sp>
      <p:graphicFrame>
        <p:nvGraphicFramePr>
          <p:cNvPr id="10" name="Group 56"/>
          <p:cNvGraphicFramePr>
            <a:graphicFrameLocks noGrp="1"/>
          </p:cNvGraphicFramePr>
          <p:nvPr>
            <p:ph idx="4294967295"/>
          </p:nvPr>
        </p:nvGraphicFramePr>
        <p:xfrm>
          <a:off x="0" y="2695575"/>
          <a:ext cx="3890963" cy="2804140"/>
        </p:xfrm>
        <a:graphic>
          <a:graphicData uri="http://schemas.openxmlformats.org/drawingml/2006/table">
            <a:tbl>
              <a:tblPr/>
              <a:tblGrid>
                <a:gridCol w="3890963"/>
              </a:tblGrid>
              <a:tr h="2803525">
                <a:tc>
                  <a:txBody>
                    <a:bodyPr/>
                    <a:lstStyle/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Dik</a:t>
                      </a:r>
                      <a:r>
                        <a:rPr kumimoji="1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</a:t>
                      </a: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Po = 76 </a:t>
                      </a:r>
                      <a:r>
                        <a:rPr kumimoji="1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cmHg</a:t>
                      </a:r>
                      <a:r>
                        <a:rPr kumimoji="1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x = 6 cm A = 2 cm</a:t>
                      </a:r>
                      <a:r>
                        <a:rPr kumimoji="1" lang="en-GB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1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Dit</a:t>
                      </a:r>
                      <a:r>
                        <a:rPr kumimoji="1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P</a:t>
                      </a: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Jawab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</a:t>
                      </a: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 = P</a:t>
                      </a:r>
                      <a:r>
                        <a:rPr kumimoji="1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</a:t>
                      </a: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+ </a:t>
                      </a:r>
                      <a:r>
                        <a:rPr kumimoji="1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  <a:r>
                        <a:rPr kumimoji="1" lang="en-US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raksa</a:t>
                      </a:r>
                      <a:endParaRPr kumimoji="1" lang="en-GB" sz="2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0" marB="4571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51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255606490"/>
              </p:ext>
            </p:extLst>
          </p:nvPr>
        </p:nvGraphicFramePr>
        <p:xfrm>
          <a:off x="271464" y="1016795"/>
          <a:ext cx="8110536" cy="1428750"/>
        </p:xfrm>
        <a:graphic>
          <a:graphicData uri="http://schemas.openxmlformats.org/drawingml/2006/table">
            <a:tbl>
              <a:tblPr/>
              <a:tblGrid>
                <a:gridCol w="8110536"/>
              </a:tblGrid>
              <a:tr h="1428750">
                <a:tc>
                  <a:txBody>
                    <a:bodyPr/>
                    <a:lstStyle/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Barometer </a:t>
                      </a:r>
                      <a:r>
                        <a:rPr kumimoji="1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menunjukan</a:t>
                      </a:r>
                      <a:r>
                        <a:rPr kumimoji="1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angka</a:t>
                      </a:r>
                      <a:r>
                        <a:rPr kumimoji="1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76 cm Hg. </a:t>
                      </a:r>
                      <a:r>
                        <a:rPr kumimoji="1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Panjang</a:t>
                      </a:r>
                      <a:r>
                        <a:rPr kumimoji="1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x = 6 cm </a:t>
                      </a:r>
                      <a:r>
                        <a:rPr kumimoji="1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dan</a:t>
                      </a:r>
                      <a:r>
                        <a:rPr kumimoji="1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penampang</a:t>
                      </a:r>
                      <a:r>
                        <a:rPr kumimoji="1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pipa</a:t>
                      </a:r>
                      <a:r>
                        <a:rPr kumimoji="1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= 2 cm</a:t>
                      </a:r>
                      <a:r>
                        <a:rPr kumimoji="1" lang="en-GB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1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1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Tekanan</a:t>
                      </a:r>
                      <a:r>
                        <a:rPr kumimoji="1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udara</a:t>
                      </a:r>
                      <a:r>
                        <a:rPr kumimoji="1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dalam</a:t>
                      </a:r>
                      <a:r>
                        <a:rPr kumimoji="1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pipa</a:t>
                      </a:r>
                      <a:r>
                        <a:rPr kumimoji="1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(P) </a:t>
                      </a:r>
                      <a:r>
                        <a:rPr kumimoji="1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adalah</a:t>
                      </a:r>
                      <a:r>
                        <a:rPr kumimoji="1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... .</a:t>
                      </a:r>
                    </a:p>
                  </a:txBody>
                  <a:tcPr marL="91439" marR="9143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993" name="Rectangle 36"/>
          <p:cNvSpPr>
            <a:spLocks noChangeArrowheads="1"/>
          </p:cNvSpPr>
          <p:nvPr/>
        </p:nvSpPr>
        <p:spPr bwMode="auto">
          <a:xfrm>
            <a:off x="5576888" y="2481263"/>
            <a:ext cx="2209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/>
          </a:p>
        </p:txBody>
      </p:sp>
      <p:pic>
        <p:nvPicPr>
          <p:cNvPr id="41994" name="Picture 35" descr="gb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888" y="2633663"/>
            <a:ext cx="1495425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5" name="Line 37"/>
          <p:cNvSpPr>
            <a:spLocks noChangeShapeType="1"/>
          </p:cNvSpPr>
          <p:nvPr/>
        </p:nvSpPr>
        <p:spPr bwMode="auto">
          <a:xfrm>
            <a:off x="6567488" y="3090863"/>
            <a:ext cx="0" cy="3810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6" name="Text Box 38"/>
          <p:cNvSpPr txBox="1">
            <a:spLocks noChangeArrowheads="1"/>
          </p:cNvSpPr>
          <p:nvPr/>
        </p:nvSpPr>
        <p:spPr bwMode="auto">
          <a:xfrm>
            <a:off x="6567488" y="3121025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x</a:t>
            </a:r>
            <a:endParaRPr lang="en-GB" sz="1200"/>
          </a:p>
        </p:txBody>
      </p:sp>
      <p:sp>
        <p:nvSpPr>
          <p:cNvPr id="41997" name="Text Box 68"/>
          <p:cNvSpPr txBox="1">
            <a:spLocks noChangeArrowheads="1"/>
          </p:cNvSpPr>
          <p:nvPr/>
        </p:nvSpPr>
        <p:spPr bwMode="auto">
          <a:xfrm>
            <a:off x="3929063" y="4695825"/>
            <a:ext cx="227171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P = 76 + 6</a:t>
            </a:r>
          </a:p>
          <a:p>
            <a:pPr>
              <a:spcBef>
                <a:spcPct val="50000"/>
              </a:spcBef>
            </a:pPr>
            <a:r>
              <a:rPr lang="en-US" sz="2000"/>
              <a:t>P = 82 cmHg</a:t>
            </a:r>
            <a:endParaRPr lang="en-GB" sz="20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FA5AB0-7940-4F6E-87F7-96084CDA7E90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64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2084000" y="248286"/>
            <a:ext cx="6686550" cy="488950"/>
          </a:xfrm>
          <a:ln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600" dirty="0" smtClean="0"/>
              <a:t>Latihan</a:t>
            </a:r>
            <a:endParaRPr lang="id-ID" sz="3600" dirty="0"/>
          </a:p>
        </p:txBody>
      </p:sp>
      <p:graphicFrame>
        <p:nvGraphicFramePr>
          <p:cNvPr id="6" name="Group 4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65909629"/>
              </p:ext>
            </p:extLst>
          </p:nvPr>
        </p:nvGraphicFramePr>
        <p:xfrm>
          <a:off x="457200" y="1068863"/>
          <a:ext cx="8001000" cy="1357313"/>
        </p:xfrm>
        <a:graphic>
          <a:graphicData uri="http://schemas.openxmlformats.org/drawingml/2006/table">
            <a:tbl>
              <a:tblPr/>
              <a:tblGrid>
                <a:gridCol w="8001000"/>
              </a:tblGrid>
              <a:tr h="1357313">
                <a:tc>
                  <a:txBody>
                    <a:bodyPr/>
                    <a:lstStyle/>
                    <a:p>
                      <a:pPr marL="92075" marR="0" lvl="0" indent="1111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Sebuah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alat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hidrolik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memiliki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Silinder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besar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dan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kecil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berbanding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kecil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30 : 1.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Jika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berat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mobil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yang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diangkat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20.000 N,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maka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dorongan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pada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penghisap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silinder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kecil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adalah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...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15" name="Rectangle 36"/>
          <p:cNvSpPr>
            <a:spLocks noChangeArrowheads="1"/>
          </p:cNvSpPr>
          <p:nvPr/>
        </p:nvSpPr>
        <p:spPr bwMode="auto">
          <a:xfrm>
            <a:off x="5872163" y="2519363"/>
            <a:ext cx="2209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>
              <a:solidFill>
                <a:srgbClr val="FFFF00"/>
              </a:solidFill>
            </a:endParaRPr>
          </a:p>
        </p:txBody>
      </p:sp>
      <p:graphicFrame>
        <p:nvGraphicFramePr>
          <p:cNvPr id="7" name="Group 7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1684065"/>
              </p:ext>
            </p:extLst>
          </p:nvPr>
        </p:nvGraphicFramePr>
        <p:xfrm>
          <a:off x="762000" y="2783840"/>
          <a:ext cx="3352800" cy="1447800"/>
        </p:xfrm>
        <a:graphic>
          <a:graphicData uri="http://schemas.openxmlformats.org/drawingml/2006/table">
            <a:tbl>
              <a:tblPr/>
              <a:tblGrid>
                <a:gridCol w="3352800"/>
              </a:tblGrid>
              <a:tr h="1447800">
                <a:tc>
                  <a:txBody>
                    <a:bodyPr/>
                    <a:lstStyle/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Dik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  <a:r>
                        <a:rPr kumimoji="1" lang="en-GB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: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  <a:r>
                        <a:rPr kumimoji="1" lang="en-GB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= 30 : 1.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</a:t>
                      </a:r>
                      <a:r>
                        <a:rPr kumimoji="1" lang="en-GB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= 20.000 N, </a:t>
                      </a: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Dit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  <a:r>
                        <a:rPr kumimoji="1" lang="en-GB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</a:t>
                      </a:r>
                      <a:endParaRPr kumimoji="1" lang="en-GB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8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6698591"/>
              </p:ext>
            </p:extLst>
          </p:nvPr>
        </p:nvGraphicFramePr>
        <p:xfrm>
          <a:off x="4943475" y="2932113"/>
          <a:ext cx="3352800" cy="3444875"/>
        </p:xfrm>
        <a:graphic>
          <a:graphicData uri="http://schemas.openxmlformats.org/drawingml/2006/table">
            <a:tbl>
              <a:tblPr/>
              <a:tblGrid>
                <a:gridCol w="3352800"/>
              </a:tblGrid>
              <a:tr h="3444875">
                <a:tc>
                  <a:txBody>
                    <a:bodyPr/>
                    <a:lstStyle/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Jawab</a:t>
                      </a:r>
                      <a:endParaRPr kumimoji="1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</a:t>
                      </a:r>
                      <a:r>
                        <a:rPr kumimoji="1" lang="en-GB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: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  <a:r>
                        <a:rPr kumimoji="1" lang="en-GB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= w</a:t>
                      </a:r>
                      <a:r>
                        <a:rPr kumimoji="1" lang="en-GB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: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  <a:r>
                        <a:rPr kumimoji="1" lang="en-GB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</a:t>
                      </a:r>
                      <a:r>
                        <a:rPr kumimoji="1" lang="en-GB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1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</a:t>
                      </a:r>
                      <a:r>
                        <a:rPr kumimoji="1" lang="en-GB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: w</a:t>
                      </a:r>
                      <a:r>
                        <a:rPr kumimoji="1" lang="en-GB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=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  <a:r>
                        <a:rPr kumimoji="1" lang="en-GB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  <a:r>
                        <a:rPr kumimoji="1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: </a:t>
                      </a:r>
                      <a:r>
                        <a:rPr kumimoji="1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  <a:r>
                        <a:rPr kumimoji="1" lang="en-GB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</a:t>
                      </a:r>
                      <a:r>
                        <a:rPr kumimoji="1" lang="en-GB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endParaRPr kumimoji="1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2.10</a:t>
                      </a:r>
                      <a:r>
                        <a:rPr kumimoji="1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: wk = 30 :1</a:t>
                      </a: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w</a:t>
                      </a:r>
                      <a:r>
                        <a:rPr kumimoji="1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= 2.10</a:t>
                      </a:r>
                      <a:r>
                        <a:rPr kumimoji="1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: 30</a:t>
                      </a: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w</a:t>
                      </a:r>
                      <a:r>
                        <a:rPr kumimoji="1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= 2.10</a:t>
                      </a:r>
                      <a:r>
                        <a:rPr kumimoji="1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: 30</a:t>
                      </a: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w</a:t>
                      </a:r>
                      <a:r>
                        <a:rPr kumimoji="1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</a:t>
                      </a: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= 666,67 N</a:t>
                      </a: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92075" marR="0" lvl="0" indent="11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F3D4A2-6F2F-44F3-898F-D6668B9019F7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03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1920170" y="320358"/>
            <a:ext cx="6686550" cy="488950"/>
          </a:xfrm>
          <a:ln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600" dirty="0" smtClean="0">
                <a:solidFill>
                  <a:schemeClr val="tx1"/>
                </a:solidFill>
              </a:rPr>
              <a:t>Latihan</a:t>
            </a:r>
            <a:endParaRPr lang="id-ID" sz="3600" dirty="0">
              <a:solidFill>
                <a:schemeClr val="tx1"/>
              </a:solidFill>
            </a:endParaRPr>
          </a:p>
        </p:txBody>
      </p:sp>
      <p:sp>
        <p:nvSpPr>
          <p:cNvPr id="44037" name="Rounded Rectangle 4"/>
          <p:cNvSpPr>
            <a:spLocks noChangeArrowheads="1"/>
          </p:cNvSpPr>
          <p:nvPr/>
        </p:nvSpPr>
        <p:spPr bwMode="auto">
          <a:xfrm>
            <a:off x="533401" y="1219200"/>
            <a:ext cx="7620000" cy="25701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2800" dirty="0">
                <a:latin typeface="Calibri" panose="020F0502020204030204" pitchFamily="34" charset="0"/>
              </a:rPr>
              <a:t>Air </a:t>
            </a:r>
            <a:r>
              <a:rPr lang="en-US" sz="2800" dirty="0" err="1">
                <a:latin typeface="Calibri" panose="020F0502020204030204" pitchFamily="34" charset="0"/>
              </a:rPr>
              <a:t>mengalir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pada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pipa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mendatar</a:t>
            </a:r>
            <a:r>
              <a:rPr lang="en-US" sz="2800" dirty="0">
                <a:latin typeface="Calibri" panose="020F0502020204030204" pitchFamily="34" charset="0"/>
              </a:rPr>
              <a:t>  </a:t>
            </a:r>
            <a:r>
              <a:rPr lang="en-US" sz="2800" dirty="0" err="1">
                <a:latin typeface="Calibri" panose="020F0502020204030204" pitchFamily="34" charset="0"/>
              </a:rPr>
              <a:t>dengan</a:t>
            </a:r>
            <a:r>
              <a:rPr lang="en-US" sz="2800" dirty="0">
                <a:latin typeface="Calibri" panose="020F0502020204030204" pitchFamily="34" charset="0"/>
              </a:rPr>
              <a:t> diameter </a:t>
            </a:r>
            <a:r>
              <a:rPr lang="en-US" sz="2800" dirty="0" err="1">
                <a:latin typeface="Calibri" panose="020F0502020204030204" pitchFamily="34" charset="0"/>
              </a:rPr>
              <a:t>pada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masing-masing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ujungnya</a:t>
            </a:r>
            <a:r>
              <a:rPr lang="en-US" sz="2800" dirty="0">
                <a:latin typeface="Calibri" panose="020F0502020204030204" pitchFamily="34" charset="0"/>
              </a:rPr>
              <a:t> 6 cm </a:t>
            </a:r>
            <a:r>
              <a:rPr lang="en-US" sz="2800" dirty="0" err="1">
                <a:latin typeface="Calibri" panose="020F0502020204030204" pitchFamily="34" charset="0"/>
              </a:rPr>
              <a:t>dan</a:t>
            </a:r>
            <a:r>
              <a:rPr lang="en-US" sz="2800" dirty="0">
                <a:latin typeface="Calibri" panose="020F0502020204030204" pitchFamily="34" charset="0"/>
              </a:rPr>
              <a:t> 2 cm, </a:t>
            </a:r>
            <a:r>
              <a:rPr lang="en-US" sz="2800" dirty="0" err="1">
                <a:latin typeface="Calibri" panose="020F0502020204030204" pitchFamily="34" charset="0"/>
              </a:rPr>
              <a:t>jika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pada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penampang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besar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kecepatan</a:t>
            </a:r>
            <a:r>
              <a:rPr lang="en-US" sz="2800" dirty="0">
                <a:latin typeface="Calibri" panose="020F0502020204030204" pitchFamily="34" charset="0"/>
              </a:rPr>
              <a:t> air 2 m/s, </a:t>
            </a:r>
            <a:r>
              <a:rPr lang="en-US" sz="2800" dirty="0" err="1">
                <a:latin typeface="Calibri" panose="020F0502020204030204" pitchFamily="34" charset="0"/>
              </a:rPr>
              <a:t>tentukan</a:t>
            </a:r>
            <a:r>
              <a:rPr lang="en-US" sz="2800" dirty="0">
                <a:latin typeface="Calibri" panose="020F0502020204030204" pitchFamily="34" charset="0"/>
              </a:rPr>
              <a:t> : </a:t>
            </a:r>
          </a:p>
          <a:p>
            <a:r>
              <a:rPr lang="en-US" sz="2800" dirty="0">
                <a:latin typeface="Calibri" panose="020F0502020204030204" pitchFamily="34" charset="0"/>
              </a:rPr>
              <a:t>a. </a:t>
            </a:r>
            <a:r>
              <a:rPr lang="en-US" sz="2800" dirty="0" err="1">
                <a:latin typeface="Calibri" panose="020F0502020204030204" pitchFamily="34" charset="0"/>
              </a:rPr>
              <a:t>Kecepatan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aliran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pada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penampang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kecil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b. volume </a:t>
            </a:r>
            <a:r>
              <a:rPr lang="en-US" sz="2800" dirty="0" err="1">
                <a:latin typeface="Calibri" panose="020F0502020204030204" pitchFamily="34" charset="0"/>
              </a:rPr>
              <a:t>fluida</a:t>
            </a:r>
            <a:r>
              <a:rPr lang="en-US" sz="2800" dirty="0">
                <a:latin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</a:rPr>
              <a:t>keluar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setelah</a:t>
            </a:r>
            <a:r>
              <a:rPr lang="en-US" sz="2800" dirty="0">
                <a:latin typeface="Calibri" panose="020F0502020204030204" pitchFamily="34" charset="0"/>
              </a:rPr>
              <a:t> 3 </a:t>
            </a:r>
            <a:r>
              <a:rPr lang="en-US" sz="2800" dirty="0" err="1">
                <a:latin typeface="Calibri" panose="020F0502020204030204" pitchFamily="34" charset="0"/>
              </a:rPr>
              <a:t>sekon</a:t>
            </a:r>
            <a:r>
              <a:rPr lang="en-US" sz="2800" dirty="0">
                <a:latin typeface="Calibri" panose="020F0502020204030204" pitchFamily="34" charset="0"/>
              </a:rPr>
              <a:t>!</a:t>
            </a:r>
          </a:p>
        </p:txBody>
      </p:sp>
      <p:sp>
        <p:nvSpPr>
          <p:cNvPr id="44038" name="AutoShape 3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312863" y="4437063"/>
            <a:ext cx="1871662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sz="3200"/>
              <a:t>Jawab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111E5A-819A-400F-80B2-FC1509540E08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06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2119558" y="248286"/>
            <a:ext cx="6686550" cy="488950"/>
          </a:xfrm>
          <a:ln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600" dirty="0" smtClean="0"/>
              <a:t>Latihan</a:t>
            </a:r>
            <a:endParaRPr lang="id-ID" sz="3600" dirty="0"/>
          </a:p>
        </p:txBody>
      </p:sp>
      <p:sp>
        <p:nvSpPr>
          <p:cNvPr id="8198" name="Text Box 32"/>
          <p:cNvSpPr txBox="1">
            <a:spLocks noChangeArrowheads="1"/>
          </p:cNvSpPr>
          <p:nvPr/>
        </p:nvSpPr>
        <p:spPr bwMode="auto">
          <a:xfrm>
            <a:off x="1636713" y="1516063"/>
            <a:ext cx="6049962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dirty="0" err="1"/>
              <a:t>Diketahui</a:t>
            </a:r>
            <a:r>
              <a:rPr lang="en-US" dirty="0"/>
              <a:t> :</a:t>
            </a:r>
          </a:p>
          <a:p>
            <a:r>
              <a:rPr lang="en-US" dirty="0"/>
              <a:t>     A1 = 1/4</a:t>
            </a:r>
            <a:r>
              <a:rPr lang="el-GR" dirty="0"/>
              <a:t>π</a:t>
            </a:r>
            <a:r>
              <a:rPr lang="en-US" dirty="0"/>
              <a:t>d</a:t>
            </a:r>
            <a:r>
              <a:rPr lang="en-US" baseline="30000" dirty="0"/>
              <a:t>2</a:t>
            </a:r>
            <a:r>
              <a:rPr lang="en-US" dirty="0"/>
              <a:t>  =1/4  3.14  62 </a:t>
            </a:r>
          </a:p>
          <a:p>
            <a:r>
              <a:rPr lang="en-US" dirty="0"/>
              <a:t>          = 28,26  cm</a:t>
            </a:r>
            <a:r>
              <a:rPr lang="en-US" baseline="30000" dirty="0"/>
              <a:t>2</a:t>
            </a:r>
            <a:r>
              <a:rPr lang="en-US" dirty="0"/>
              <a:t> = 28,26 10-4 m</a:t>
            </a:r>
            <a:r>
              <a:rPr lang="en-US" baseline="30000" dirty="0"/>
              <a:t>2</a:t>
            </a:r>
            <a:r>
              <a:rPr lang="en-US" dirty="0"/>
              <a:t> </a:t>
            </a:r>
          </a:p>
          <a:p>
            <a:r>
              <a:rPr lang="en-US" dirty="0"/>
              <a:t>     v</a:t>
            </a:r>
            <a:r>
              <a:rPr lang="en-US" baseline="-25000" dirty="0"/>
              <a:t>1</a:t>
            </a:r>
            <a:r>
              <a:rPr lang="en-US" dirty="0"/>
              <a:t>  =  2m/s</a:t>
            </a:r>
          </a:p>
          <a:p>
            <a:r>
              <a:rPr lang="en-US" dirty="0"/>
              <a:t>di </a:t>
            </a:r>
            <a:r>
              <a:rPr lang="en-US" dirty="0" err="1"/>
              <a:t>tanya</a:t>
            </a:r>
            <a:r>
              <a:rPr lang="en-US" dirty="0"/>
              <a:t>  :  v</a:t>
            </a:r>
            <a:r>
              <a:rPr lang="en-US" baseline="-25000" dirty="0"/>
              <a:t>2</a:t>
            </a:r>
            <a:r>
              <a:rPr lang="en-US" dirty="0"/>
              <a:t> =     ? </a:t>
            </a:r>
          </a:p>
          <a:p>
            <a:r>
              <a:rPr lang="en-US" dirty="0"/>
              <a:t>                  V =     ? </a:t>
            </a:r>
            <a:r>
              <a:rPr lang="en-US" dirty="0" err="1"/>
              <a:t>Pada</a:t>
            </a:r>
            <a:r>
              <a:rPr lang="en-US" dirty="0"/>
              <a:t> t = 3 s</a:t>
            </a:r>
          </a:p>
          <a:p>
            <a:r>
              <a:rPr lang="en-US" dirty="0"/>
              <a:t>Di </a:t>
            </a:r>
            <a:r>
              <a:rPr lang="en-US" dirty="0" err="1"/>
              <a:t>jawab</a:t>
            </a:r>
            <a:r>
              <a:rPr lang="en-US" dirty="0"/>
              <a:t> :   </a:t>
            </a:r>
          </a:p>
          <a:p>
            <a:r>
              <a:rPr lang="en-US" dirty="0"/>
              <a:t>              A</a:t>
            </a:r>
            <a:r>
              <a:rPr lang="en-US" baseline="-25000" dirty="0"/>
              <a:t>1</a:t>
            </a:r>
            <a:r>
              <a:rPr lang="en-US" dirty="0"/>
              <a:t>   v</a:t>
            </a:r>
            <a:r>
              <a:rPr lang="en-US" baseline="-25000" dirty="0"/>
              <a:t>1</a:t>
            </a:r>
            <a:r>
              <a:rPr lang="en-US" dirty="0"/>
              <a:t>  =    A</a:t>
            </a:r>
            <a:r>
              <a:rPr lang="en-US" baseline="-25000" dirty="0"/>
              <a:t>2</a:t>
            </a:r>
            <a:r>
              <a:rPr lang="en-US" dirty="0"/>
              <a:t>  v</a:t>
            </a:r>
            <a:r>
              <a:rPr lang="en-US" baseline="-25000" dirty="0"/>
              <a:t>2</a:t>
            </a:r>
            <a:r>
              <a:rPr lang="en-US" dirty="0"/>
              <a:t>  </a:t>
            </a:r>
          </a:p>
          <a:p>
            <a:r>
              <a:rPr lang="en-US" dirty="0"/>
              <a:t>          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 = 28,26 10-4 m</a:t>
            </a:r>
            <a:r>
              <a:rPr lang="en-US" baseline="30000" dirty="0"/>
              <a:t>2</a:t>
            </a:r>
            <a:r>
              <a:rPr lang="en-US" dirty="0"/>
              <a:t>  2 m/s = 56,52 10-4 m</a:t>
            </a:r>
            <a:r>
              <a:rPr lang="en-US" baseline="30000" dirty="0"/>
              <a:t>3</a:t>
            </a:r>
            <a:r>
              <a:rPr lang="en-US" dirty="0"/>
              <a:t>/s</a:t>
            </a:r>
          </a:p>
          <a:p>
            <a:r>
              <a:rPr lang="en-US" dirty="0"/>
              <a:t>Q= V/t : </a:t>
            </a:r>
            <a:r>
              <a:rPr lang="en-US" dirty="0" err="1"/>
              <a:t>sehingga</a:t>
            </a:r>
            <a:r>
              <a:rPr lang="en-US" dirty="0"/>
              <a:t> </a:t>
            </a:r>
          </a:p>
          <a:p>
            <a:r>
              <a:rPr lang="en-US" dirty="0"/>
              <a:t>V = Q t = 56,52 10-4 m</a:t>
            </a:r>
            <a:r>
              <a:rPr lang="en-US" baseline="30000" dirty="0"/>
              <a:t>3</a:t>
            </a:r>
            <a:r>
              <a:rPr lang="en-US" dirty="0"/>
              <a:t>/s . 3s = 169,56 10-4  m</a:t>
            </a:r>
            <a:r>
              <a:rPr lang="en-US" baseline="30000" dirty="0"/>
              <a:t>3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8194" name="Object 7"/>
          <p:cNvGraphicFramePr>
            <a:graphicFrameLocks noChangeAspect="1"/>
          </p:cNvGraphicFramePr>
          <p:nvPr/>
        </p:nvGraphicFramePr>
        <p:xfrm>
          <a:off x="1905000" y="4267200"/>
          <a:ext cx="32035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9" name="Equation" r:id="rId3" imgW="2349360" imgH="558720" progId="Equation.DSMT4">
                  <p:embed/>
                </p:oleObj>
              </mc:Choice>
              <mc:Fallback>
                <p:oleObj name="Equation" r:id="rId3" imgW="234936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267200"/>
                        <a:ext cx="32035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A2E6A7-046D-4BF1-91FF-6C78F8102229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4CCDB1-7F27-428C-9BDE-28EBFE8E52F3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3386355"/>
            <a:ext cx="68957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14375" indent="-714375" fontAlgn="auto">
              <a:spcAft>
                <a:spcPts val="0"/>
              </a:spcAft>
            </a:pPr>
            <a:r>
              <a:rPr lang="en-US" sz="4800" b="0" dirty="0"/>
              <a:t>I.    </a:t>
            </a:r>
            <a:r>
              <a:rPr lang="en-US" sz="4800" b="0" dirty="0" err="1"/>
              <a:t>Persamaan</a:t>
            </a:r>
            <a:r>
              <a:rPr lang="en-US" sz="4800" b="0" dirty="0"/>
              <a:t> Bernoulli</a:t>
            </a:r>
          </a:p>
        </p:txBody>
      </p:sp>
    </p:spTree>
    <p:extLst>
      <p:ext uri="{BB962C8B-B14F-4D97-AF65-F5344CB8AC3E}">
        <p14:creationId xmlns:p14="http://schemas.microsoft.com/office/powerpoint/2010/main" val="238470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33326C-031E-4D89-AEA7-AF0A2A6DEEF8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752600"/>
            <a:ext cx="7848600" cy="44958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ClrTx/>
              <a:buFont typeface="Tw Cen MT" panose="020B0602020104020603" pitchFamily="34" charset="0"/>
              <a:buAutoNum type="arabicPeriod"/>
            </a:pPr>
            <a:r>
              <a:rPr lang="en-US" sz="2000" b="0" smtClean="0"/>
              <a:t>Suatu pipa mempunyai luas tampang yg mengecil dari diameter 0,3 m (tampang 1) menjadi 0,1 m (tampang 2). Selisih elevasi tampang 1 dan 2 (dgn tampang 1 dibawah) adalah Z. Pipa mengalirkan air dgn debit aliran 50 l/dt. Tekanan di tampang 1 adalah 20 kN/m</a:t>
            </a:r>
            <a:r>
              <a:rPr lang="en-US" sz="2000" b="0" baseline="30000" smtClean="0"/>
              <a:t>2</a:t>
            </a:r>
            <a:r>
              <a:rPr lang="en-US" sz="2000" b="0" smtClean="0"/>
              <a:t>. Apabila tekanan pada tampang 2 tdk boleh lebih kecil dari 10 kN/m</a:t>
            </a:r>
            <a:r>
              <a:rPr lang="en-US" sz="2000" b="0" baseline="30000" smtClean="0"/>
              <a:t>2</a:t>
            </a:r>
            <a:r>
              <a:rPr lang="en-US" sz="2000" b="0" smtClean="0"/>
              <a:t>, hitung nilai Z. Kehilangan tenaga diabaikan!</a:t>
            </a:r>
          </a:p>
          <a:p>
            <a:pPr marL="514350" indent="-514350" fontAlgn="auto">
              <a:spcAft>
                <a:spcPts val="0"/>
              </a:spcAft>
              <a:buClrTx/>
              <a:buFont typeface="Tw Cen MT" panose="020B0602020104020603" pitchFamily="34" charset="0"/>
              <a:buAutoNum type="arabicPeriod"/>
            </a:pPr>
            <a:r>
              <a:rPr lang="en-US" sz="2000" b="0" smtClean="0"/>
              <a:t>Air mengalir dari kolom A menuju kolom B melalui pipa 1 dan 2. Elevasi muka air kolom A dan B adalah +30 m dan +20 m. Data pipa 1 dan 2 adalah L</a:t>
            </a:r>
            <a:r>
              <a:rPr lang="en-US" sz="2000" b="0" baseline="-25000" smtClean="0"/>
              <a:t>1</a:t>
            </a:r>
            <a:r>
              <a:rPr lang="en-US" sz="2000" b="0" smtClean="0"/>
              <a:t>= 50 m, D</a:t>
            </a:r>
            <a:r>
              <a:rPr lang="en-US" sz="2000" b="0" baseline="-25000" smtClean="0"/>
              <a:t>1</a:t>
            </a:r>
            <a:r>
              <a:rPr lang="en-US" sz="2000" b="0" smtClean="0"/>
              <a:t>= 15 cm, f</a:t>
            </a:r>
            <a:r>
              <a:rPr lang="en-US" sz="2000" b="0" baseline="-25000" smtClean="0"/>
              <a:t>1</a:t>
            </a:r>
            <a:r>
              <a:rPr lang="en-US" sz="2000" b="0" smtClean="0"/>
              <a:t>= 0,02 dan L</a:t>
            </a:r>
            <a:r>
              <a:rPr lang="en-US" sz="2000" b="0" baseline="-25000" smtClean="0"/>
              <a:t>2</a:t>
            </a:r>
            <a:r>
              <a:rPr lang="en-US" sz="2000" b="0" smtClean="0"/>
              <a:t>= 40 m, D</a:t>
            </a:r>
            <a:r>
              <a:rPr lang="en-US" sz="2000" b="0" baseline="-25000" smtClean="0"/>
              <a:t>2</a:t>
            </a:r>
            <a:r>
              <a:rPr lang="en-US" sz="2000" b="0" smtClean="0"/>
              <a:t>= 20 cm, f</a:t>
            </a:r>
            <a:r>
              <a:rPr lang="en-US" sz="2000" b="0" baseline="-25000" smtClean="0"/>
              <a:t>1</a:t>
            </a:r>
            <a:r>
              <a:rPr lang="en-US" sz="2000" b="0" smtClean="0"/>
              <a:t>= 0,015. Koefisien kehilangan tenaga sekunder di C, D dan E adalah 0,5; 0,5; dan 1. Hitung debit aliran!</a:t>
            </a:r>
          </a:p>
          <a:p>
            <a:pPr marL="514350" indent="-514350" fontAlgn="auto">
              <a:spcAft>
                <a:spcPts val="0"/>
              </a:spcAft>
              <a:buClrTx/>
              <a:buFont typeface="Tw Cen MT" panose="020B0602020104020603" pitchFamily="34" charset="0"/>
              <a:buAutoNum type="arabicPeriod"/>
            </a:pPr>
            <a:r>
              <a:rPr lang="en-US" sz="2000" b="0" smtClean="0"/>
              <a:t>Air dipompa dari kolom A menuju kolom B dengan beda elevasi muka air adalah 25 m, melalui pipa sepanjang 1500m dan diameternya 15 cm. Koefisien gesek pipa f= 0,02. Hitung daya pompa jika debit aliran 25 l/dt dan efisiensi pompa 90%!</a:t>
            </a:r>
            <a:endParaRPr lang="en-US" sz="2000" b="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19558" y="248286"/>
            <a:ext cx="6686550" cy="488950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id-ID" sz="3600" b="0" dirty="0" smtClean="0"/>
              <a:t>Latihan</a:t>
            </a:r>
            <a:r>
              <a:rPr lang="en-US" sz="3600" b="0" dirty="0" smtClean="0"/>
              <a:t> - </a:t>
            </a:r>
            <a:r>
              <a:rPr lang="en-US" sz="3600" b="0" dirty="0" err="1" smtClean="0"/>
              <a:t>Soal</a:t>
            </a:r>
            <a:endParaRPr lang="id-ID" sz="3600" b="0" dirty="0"/>
          </a:p>
        </p:txBody>
      </p:sp>
    </p:spTree>
    <p:extLst>
      <p:ext uri="{BB962C8B-B14F-4D97-AF65-F5344CB8AC3E}">
        <p14:creationId xmlns:p14="http://schemas.microsoft.com/office/powerpoint/2010/main" val="1178426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D340CF-F265-49B0-B6BF-8EECC2562586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3038474"/>
            <a:ext cx="777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113" indent="-900113"/>
            <a:r>
              <a:rPr lang="en-US" sz="4400" dirty="0" smtClean="0"/>
              <a:t>II.  </a:t>
            </a:r>
            <a:r>
              <a:rPr lang="en-US" sz="4400" dirty="0" err="1" smtClean="0"/>
              <a:t>Persamaan</a:t>
            </a:r>
            <a:r>
              <a:rPr lang="en-US" sz="4400" dirty="0" smtClean="0"/>
              <a:t> </a:t>
            </a:r>
            <a:r>
              <a:rPr lang="en-US" sz="4400" dirty="0" err="1"/>
              <a:t>Dalam</a:t>
            </a:r>
            <a:r>
              <a:rPr lang="en-US" sz="4400" dirty="0"/>
              <a:t> </a:t>
            </a:r>
            <a:r>
              <a:rPr lang="en-US" sz="4400" dirty="0" err="1"/>
              <a:t>Aliran</a:t>
            </a:r>
            <a:r>
              <a:rPr lang="en-US" sz="4400" dirty="0"/>
              <a:t> </a:t>
            </a:r>
            <a:r>
              <a:rPr lang="en-US" sz="4400" dirty="0" err="1"/>
              <a:t>Fluida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977327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Konsep Aliran Fluida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20000" cy="38150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fluida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PIPA 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/>
              <a:t>Sistem</a:t>
            </a:r>
            <a:r>
              <a:rPr lang="en-US" dirty="0"/>
              <a:t> Terbuka (Open channel)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Tertutup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/>
              <a:t>Sistem</a:t>
            </a:r>
            <a:r>
              <a:rPr lang="en-US" dirty="0"/>
              <a:t> Seri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Parlel</a:t>
            </a:r>
            <a:endParaRPr lang="en-US" dirty="0"/>
          </a:p>
          <a:p>
            <a:pPr lvl="1">
              <a:buFont typeface="Wingdings" panose="05000000000000000000" pitchFamily="2" charset="2"/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Hal-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diperhatikan</a:t>
            </a:r>
            <a:r>
              <a:rPr lang="en-US" dirty="0"/>
              <a:t> 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Fisis</a:t>
            </a:r>
            <a:r>
              <a:rPr lang="en-US" dirty="0"/>
              <a:t> </a:t>
            </a:r>
            <a:r>
              <a:rPr lang="en-US" dirty="0" err="1"/>
              <a:t>Fluida</a:t>
            </a:r>
            <a:r>
              <a:rPr lang="en-US" dirty="0"/>
              <a:t> : </a:t>
            </a:r>
            <a:r>
              <a:rPr lang="en-US" dirty="0" err="1">
                <a:solidFill>
                  <a:schemeClr val="folHlink"/>
                </a:solidFill>
              </a:rPr>
              <a:t>Tekanan</a:t>
            </a:r>
            <a:r>
              <a:rPr lang="en-US" dirty="0">
                <a:solidFill>
                  <a:schemeClr val="folHlink"/>
                </a:solidFill>
              </a:rPr>
              <a:t>, </a:t>
            </a:r>
            <a:r>
              <a:rPr lang="en-US" dirty="0" err="1">
                <a:solidFill>
                  <a:schemeClr val="folHlink"/>
                </a:solidFill>
              </a:rPr>
              <a:t>Temperatur</a:t>
            </a:r>
            <a:r>
              <a:rPr lang="en-US" dirty="0">
                <a:solidFill>
                  <a:schemeClr val="folHlink"/>
                </a:solidFill>
              </a:rPr>
              <a:t>,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dirty="0">
                <a:solidFill>
                  <a:schemeClr val="folHlink"/>
                </a:solidFill>
              </a:rPr>
              <a:t>   </a:t>
            </a:r>
            <a:r>
              <a:rPr lang="en-US" dirty="0" err="1">
                <a:solidFill>
                  <a:schemeClr val="folHlink"/>
                </a:solidFill>
              </a:rPr>
              <a:t>Masa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 err="1">
                <a:solidFill>
                  <a:schemeClr val="folHlink"/>
                </a:solidFill>
              </a:rPr>
              <a:t>Jenis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 err="1">
                <a:solidFill>
                  <a:schemeClr val="folHlink"/>
                </a:solidFill>
              </a:rPr>
              <a:t>dan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 err="1">
                <a:solidFill>
                  <a:schemeClr val="folHlink"/>
                </a:solidFill>
              </a:rPr>
              <a:t>Viskositas</a:t>
            </a:r>
            <a:r>
              <a:rPr lang="en-US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2BE850-9FDE-4C67-BB6F-9CAAF2D9D1A7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44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Konsep Aliran Fluida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>
                <a:solidFill>
                  <a:schemeClr val="folHlink"/>
                </a:solidFill>
              </a:rPr>
              <a:t>Viskositas</a:t>
            </a:r>
            <a:r>
              <a:rPr lang="en-US"/>
              <a:t> suatu fluida bergantung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  pada harga </a:t>
            </a:r>
            <a:r>
              <a:rPr lang="en-US">
                <a:solidFill>
                  <a:schemeClr val="folHlink"/>
                </a:solidFill>
              </a:rPr>
              <a:t>TEKANAN</a:t>
            </a:r>
            <a:r>
              <a:rPr lang="en-US"/>
              <a:t> dan </a:t>
            </a:r>
            <a:r>
              <a:rPr lang="en-US">
                <a:solidFill>
                  <a:schemeClr val="folHlink"/>
                </a:solidFill>
              </a:rPr>
              <a:t>TEMPERATUR</a:t>
            </a:r>
            <a:r>
              <a:rPr lang="en-US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/>
          </a:p>
          <a:p>
            <a:pPr lvl="1">
              <a:buFont typeface="Wingdings" panose="05000000000000000000" pitchFamily="2" charset="2"/>
              <a:buChar char="ü"/>
            </a:pPr>
            <a:r>
              <a:rPr lang="en-US"/>
              <a:t>Untuk fluida cair, tekanan dapat diabaikan.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/>
              <a:t>Viskositas cairan akan turun dengan cepat bila temperaturnya dinaikkan.</a:t>
            </a:r>
          </a:p>
          <a:p>
            <a:pPr lvl="1">
              <a:buFont typeface="Wingdings" panose="05000000000000000000" pitchFamily="2" charset="2"/>
              <a:buNone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8908DB-0D53-4333-AD6E-279C34278D90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06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Konsep Aliran Fluida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6553" y="2707640"/>
            <a:ext cx="7620000" cy="3048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Hal-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diperhatikan</a:t>
            </a:r>
            <a:r>
              <a:rPr lang="en-US" dirty="0"/>
              <a:t> 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Geometrik</a:t>
            </a:r>
            <a:r>
              <a:rPr lang="en-US" dirty="0"/>
              <a:t> : </a:t>
            </a:r>
            <a:r>
              <a:rPr lang="en-US" dirty="0">
                <a:solidFill>
                  <a:schemeClr val="folHlink"/>
                </a:solidFill>
              </a:rPr>
              <a:t>Diameter </a:t>
            </a:r>
            <a:r>
              <a:rPr lang="en-US" dirty="0" err="1">
                <a:solidFill>
                  <a:schemeClr val="folHlink"/>
                </a:solidFill>
              </a:rPr>
              <a:t>Pipa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 err="1">
                <a:solidFill>
                  <a:schemeClr val="folHlink"/>
                </a:solidFill>
              </a:rPr>
              <a:t>dan</a:t>
            </a:r>
            <a:endParaRPr lang="en-US" dirty="0">
              <a:solidFill>
                <a:schemeClr val="folHlink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dirty="0">
                <a:solidFill>
                  <a:schemeClr val="folHlink"/>
                </a:solidFill>
              </a:rPr>
              <a:t>   </a:t>
            </a:r>
            <a:r>
              <a:rPr lang="en-US" dirty="0" err="1">
                <a:solidFill>
                  <a:schemeClr val="folHlink"/>
                </a:solidFill>
              </a:rPr>
              <a:t>Kekasaran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 err="1">
                <a:solidFill>
                  <a:schemeClr val="folHlink"/>
                </a:solidFill>
              </a:rPr>
              <a:t>Permukaan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 err="1">
                <a:solidFill>
                  <a:schemeClr val="folHlink"/>
                </a:solidFill>
              </a:rPr>
              <a:t>Pipa</a:t>
            </a:r>
            <a:r>
              <a:rPr lang="en-US" dirty="0"/>
              <a:t>.</a:t>
            </a:r>
          </a:p>
          <a:p>
            <a:pPr lvl="1">
              <a:buFont typeface="Wingdings" panose="05000000000000000000" pitchFamily="2" charset="2"/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Mekanis</a:t>
            </a:r>
            <a:r>
              <a:rPr lang="en-US" dirty="0"/>
              <a:t> : </a:t>
            </a:r>
            <a:r>
              <a:rPr lang="en-US" dirty="0" err="1">
                <a:solidFill>
                  <a:schemeClr val="folHlink"/>
                </a:solidFill>
              </a:rPr>
              <a:t>Aliran</a:t>
            </a:r>
            <a:r>
              <a:rPr lang="en-US" dirty="0">
                <a:solidFill>
                  <a:schemeClr val="folHlink"/>
                </a:solidFill>
              </a:rPr>
              <a:t> Laminar, </a:t>
            </a:r>
            <a:r>
              <a:rPr lang="en-US" dirty="0" err="1">
                <a:solidFill>
                  <a:schemeClr val="folHlink"/>
                </a:solidFill>
              </a:rPr>
              <a:t>Aliran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 err="1">
                <a:solidFill>
                  <a:schemeClr val="folHlink"/>
                </a:solidFill>
              </a:rPr>
              <a:t>Transisi</a:t>
            </a:r>
            <a:r>
              <a:rPr lang="en-US" dirty="0">
                <a:solidFill>
                  <a:schemeClr val="folHlink"/>
                </a:solidFill>
              </a:rPr>
              <a:t>,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dirty="0">
                <a:solidFill>
                  <a:schemeClr val="folHlink"/>
                </a:solidFill>
              </a:rPr>
              <a:t>   </a:t>
            </a:r>
            <a:r>
              <a:rPr lang="en-US" dirty="0" err="1">
                <a:solidFill>
                  <a:schemeClr val="folHlink"/>
                </a:solidFill>
              </a:rPr>
              <a:t>dan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 err="1">
                <a:solidFill>
                  <a:schemeClr val="folHlink"/>
                </a:solidFill>
              </a:rPr>
              <a:t>Aliran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 err="1">
                <a:solidFill>
                  <a:schemeClr val="folHlink"/>
                </a:solidFill>
              </a:rPr>
              <a:t>Turbulen</a:t>
            </a:r>
            <a:r>
              <a:rPr lang="en-US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C74B09-D64B-4584-B9CC-F3836A2A89DF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68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Konsep Aliran Fluida</a:t>
            </a:r>
          </a:p>
        </p:txBody>
      </p:sp>
      <p:graphicFrame>
        <p:nvGraphicFramePr>
          <p:cNvPr id="96264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2019300" y="359251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4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3592513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59" name="AutoShape 3"/>
          <p:cNvSpPr>
            <a:spLocks noChangeArrowheads="1"/>
          </p:cNvSpPr>
          <p:nvPr/>
        </p:nvSpPr>
        <p:spPr bwMode="invGray">
          <a:xfrm>
            <a:off x="838200" y="1447800"/>
            <a:ext cx="5410200" cy="4495800"/>
          </a:xfrm>
          <a:prstGeom prst="rightArrow">
            <a:avLst>
              <a:gd name="adj1" fmla="val 79306"/>
              <a:gd name="adj2" fmla="val 29806"/>
            </a:avLst>
          </a:prstGeom>
          <a:gradFill rotWithShape="1">
            <a:gsLst>
              <a:gs pos="0">
                <a:srgbClr val="062765"/>
              </a:gs>
              <a:gs pos="100000">
                <a:srgbClr val="6C8ED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0" name="AutoShape 4"/>
          <p:cNvSpPr>
            <a:spLocks noChangeArrowheads="1"/>
          </p:cNvSpPr>
          <p:nvPr/>
        </p:nvSpPr>
        <p:spPr bwMode="blackWhite">
          <a:xfrm>
            <a:off x="914400" y="20574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/>
              <a:t>Aliran Laminar</a:t>
            </a:r>
          </a:p>
        </p:txBody>
      </p:sp>
      <p:sp>
        <p:nvSpPr>
          <p:cNvPr id="96261" name="AutoShape 5"/>
          <p:cNvSpPr>
            <a:spLocks noChangeArrowheads="1"/>
          </p:cNvSpPr>
          <p:nvPr/>
        </p:nvSpPr>
        <p:spPr bwMode="blackWhite">
          <a:xfrm>
            <a:off x="914400" y="32004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/>
              <a:t>Aliran Transisi</a:t>
            </a:r>
          </a:p>
        </p:txBody>
      </p:sp>
      <p:sp>
        <p:nvSpPr>
          <p:cNvPr id="96262" name="AutoShape 6"/>
          <p:cNvSpPr>
            <a:spLocks noChangeArrowheads="1"/>
          </p:cNvSpPr>
          <p:nvPr/>
        </p:nvSpPr>
        <p:spPr bwMode="blackWhite">
          <a:xfrm>
            <a:off x="914400" y="43434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/>
              <a:t>Aliran Turbulen</a:t>
            </a:r>
          </a:p>
        </p:txBody>
      </p:sp>
      <p:sp>
        <p:nvSpPr>
          <p:cNvPr id="96263" name="AutoShape 7"/>
          <p:cNvSpPr>
            <a:spLocks noChangeArrowheads="1"/>
          </p:cNvSpPr>
          <p:nvPr/>
        </p:nvSpPr>
        <p:spPr bwMode="black">
          <a:xfrm>
            <a:off x="6096000" y="3048000"/>
            <a:ext cx="2514600" cy="1295400"/>
          </a:xfrm>
          <a:prstGeom prst="roundRect">
            <a:avLst>
              <a:gd name="adj" fmla="val 910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ACDD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>
                <a:solidFill>
                  <a:srgbClr val="FFE1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Bilangan</a:t>
            </a:r>
          </a:p>
          <a:p>
            <a:pPr algn="ctr"/>
            <a:r>
              <a:rPr lang="en-US" sz="2400">
                <a:solidFill>
                  <a:srgbClr val="FFE1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REYNOLDS</a:t>
            </a:r>
          </a:p>
        </p:txBody>
      </p:sp>
      <p:graphicFrame>
        <p:nvGraphicFramePr>
          <p:cNvPr id="96266" name="Object 10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68083545"/>
              </p:ext>
            </p:extLst>
          </p:nvPr>
        </p:nvGraphicFramePr>
        <p:xfrm>
          <a:off x="6096000" y="4541727"/>
          <a:ext cx="1958339" cy="1175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5" name="Equation" r:id="rId5" imgW="698400" imgH="419040" progId="Equation.3">
                  <p:embed/>
                </p:oleObj>
              </mc:Choice>
              <mc:Fallback>
                <p:oleObj name="Equation" r:id="rId5" imgW="698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541727"/>
                        <a:ext cx="1958339" cy="117560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D7EB5-F21D-436A-A177-794CD703EB83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ED1D5-669B-43C3-9874-AE21EA633C7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389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Konsep Aliran Fluida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fisis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>
                <a:solidFill>
                  <a:schemeClr val="folHlink"/>
                </a:solidFill>
              </a:rPr>
              <a:t>REYNOLDS</a:t>
            </a:r>
            <a:r>
              <a:rPr lang="en-US" dirty="0"/>
              <a:t> :</a:t>
            </a:r>
          </a:p>
          <a:p>
            <a:pPr>
              <a:buFont typeface="Wingdings" panose="05000000000000000000" pitchFamily="2" charset="2"/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>
                <a:solidFill>
                  <a:schemeClr val="folHlink"/>
                </a:solidFill>
              </a:rPr>
              <a:t>EFEK INERSIA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>
                <a:solidFill>
                  <a:schemeClr val="folHlink"/>
                </a:solidFill>
              </a:rPr>
              <a:t>EFEK VISKOS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>
                <a:solidFill>
                  <a:schemeClr val="folHlink"/>
                </a:solidFill>
              </a:rPr>
              <a:t>GERAKAN FLUIDA</a:t>
            </a:r>
            <a:r>
              <a:rPr lang="en-US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3EACD3-097D-4D87-85CF-CD2592C346EE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601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4724400" cy="579438"/>
          </a:xfrm>
        </p:spPr>
        <p:txBody>
          <a:bodyPr/>
          <a:lstStyle/>
          <a:p>
            <a:pPr algn="l"/>
            <a:r>
              <a:rPr lang="en-US" sz="3200" dirty="0" err="1"/>
              <a:t>Konsep</a:t>
            </a:r>
            <a:r>
              <a:rPr lang="en-US" sz="3200" dirty="0"/>
              <a:t> </a:t>
            </a:r>
            <a:r>
              <a:rPr lang="en-US" sz="3200" dirty="0" err="1"/>
              <a:t>Aliran</a:t>
            </a:r>
            <a:r>
              <a:rPr lang="en-US" sz="3200" dirty="0"/>
              <a:t> </a:t>
            </a:r>
            <a:r>
              <a:rPr lang="en-US" sz="3200" dirty="0" err="1"/>
              <a:t>Fluida</a:t>
            </a:r>
            <a:endParaRPr lang="en-US" sz="3200" dirty="0"/>
          </a:p>
        </p:txBody>
      </p:sp>
      <p:pic>
        <p:nvPicPr>
          <p:cNvPr id="10752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61268" y="1019175"/>
            <a:ext cx="8405156" cy="5610225"/>
          </a:xfrm>
          <a:noFill/>
          <a:ln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A8D848-1ED4-4539-91BA-59A6A7C45B24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12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897500" y="457200"/>
            <a:ext cx="7620000" cy="1143000"/>
          </a:xfrm>
        </p:spPr>
        <p:txBody>
          <a:bodyPr/>
          <a:lstStyle/>
          <a:p>
            <a:pPr algn="l"/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Fluida</a:t>
            </a: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88" y="2043112"/>
            <a:ext cx="7620000" cy="337216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Parameter yang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   </a:t>
            </a:r>
            <a:r>
              <a:rPr lang="en-US" dirty="0" err="1"/>
              <a:t>aliran</a:t>
            </a:r>
            <a:r>
              <a:rPr lang="en-US" dirty="0"/>
              <a:t>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Diameter </a:t>
            </a:r>
            <a:r>
              <a:rPr lang="en-US" dirty="0" err="1"/>
              <a:t>Pipa</a:t>
            </a:r>
            <a:r>
              <a:rPr lang="en-US" dirty="0"/>
              <a:t> (D)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/>
              <a:t>Kecepatan</a:t>
            </a:r>
            <a:r>
              <a:rPr lang="en-US" dirty="0"/>
              <a:t> (V)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/>
              <a:t>Viskositas</a:t>
            </a:r>
            <a:r>
              <a:rPr lang="en-US" dirty="0"/>
              <a:t> </a:t>
            </a:r>
            <a:r>
              <a:rPr lang="en-US" dirty="0" err="1"/>
              <a:t>Fluida</a:t>
            </a:r>
            <a:r>
              <a:rPr lang="en-US" dirty="0"/>
              <a:t> (</a:t>
            </a:r>
            <a:r>
              <a:rPr lang="en-US" dirty="0">
                <a:cs typeface="Arial" panose="020B0604020202020204" pitchFamily="34" charset="0"/>
              </a:rPr>
              <a:t>µ)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Fluida</a:t>
            </a:r>
            <a:r>
              <a:rPr lang="en-US" dirty="0"/>
              <a:t> (</a:t>
            </a:r>
            <a:r>
              <a:rPr lang="en-US" dirty="0">
                <a:sym typeface="Symbol" panose="05050102010706020507" pitchFamily="18" charset="2"/>
              </a:rPr>
              <a:t>)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>
                <a:sym typeface="Symbol" panose="05050102010706020507" pitchFamily="18" charset="2"/>
              </a:rPr>
              <a:t>Laju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Aliran</a:t>
            </a:r>
            <a:r>
              <a:rPr lang="en-US" dirty="0">
                <a:sym typeface="Symbol" panose="05050102010706020507" pitchFamily="18" charset="2"/>
              </a:rPr>
              <a:t> Massa (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ṁ)</a:t>
            </a:r>
          </a:p>
          <a:p>
            <a:pPr lvl="1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437325-A07D-44AD-968B-98E5EF9B527A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49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/>
          <a:lstStyle/>
          <a:p>
            <a:pPr algn="l"/>
            <a:r>
              <a:rPr lang="en-US" sz="3200" dirty="0" err="1"/>
              <a:t>Persamaan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Aliran</a:t>
            </a:r>
            <a:r>
              <a:rPr lang="en-US" sz="3200" dirty="0"/>
              <a:t> </a:t>
            </a:r>
            <a:r>
              <a:rPr lang="en-US" sz="3200" dirty="0" err="1"/>
              <a:t>Fluida</a:t>
            </a:r>
            <a:endParaRPr lang="en-US" sz="3200" dirty="0"/>
          </a:p>
        </p:txBody>
      </p:sp>
      <p:graphicFrame>
        <p:nvGraphicFramePr>
          <p:cNvPr id="102403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019300" y="359251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18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3592513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410" name="Group 10"/>
          <p:cNvGrpSpPr>
            <a:grpSpLocks/>
          </p:cNvGrpSpPr>
          <p:nvPr/>
        </p:nvGrpSpPr>
        <p:grpSpPr bwMode="auto">
          <a:xfrm>
            <a:off x="640115" y="1885951"/>
            <a:ext cx="5410200" cy="1600200"/>
            <a:chOff x="372" y="912"/>
            <a:chExt cx="3408" cy="1008"/>
          </a:xfrm>
        </p:grpSpPr>
        <p:sp>
          <p:nvSpPr>
            <p:cNvPr id="102404" name="AutoShape 4"/>
            <p:cNvSpPr>
              <a:spLocks noChangeArrowheads="1"/>
            </p:cNvSpPr>
            <p:nvPr/>
          </p:nvSpPr>
          <p:spPr bwMode="invGray">
            <a:xfrm>
              <a:off x="372" y="912"/>
              <a:ext cx="3408" cy="1008"/>
            </a:xfrm>
            <a:prstGeom prst="rightArrow">
              <a:avLst>
                <a:gd name="adj1" fmla="val 79306"/>
                <a:gd name="adj2" fmla="val 83741"/>
              </a:avLst>
            </a:prstGeom>
            <a:gradFill rotWithShape="1">
              <a:gsLst>
                <a:gs pos="0">
                  <a:srgbClr val="062765"/>
                </a:gs>
                <a:gs pos="100000">
                  <a:srgbClr val="6C8ED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5" name="AutoShape 5"/>
            <p:cNvSpPr>
              <a:spLocks noChangeArrowheads="1"/>
            </p:cNvSpPr>
            <p:nvPr/>
          </p:nvSpPr>
          <p:spPr bwMode="blackWhite">
            <a:xfrm>
              <a:off x="420" y="1104"/>
              <a:ext cx="2544" cy="624"/>
            </a:xfrm>
            <a:prstGeom prst="roundRect">
              <a:avLst>
                <a:gd name="adj" fmla="val 9106"/>
              </a:avLst>
            </a:prstGeom>
            <a:ln>
              <a:headEnd/>
              <a:tailEnd/>
            </a:ln>
            <a:ex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2400" dirty="0" err="1"/>
                <a:t>Prinsip</a:t>
              </a:r>
              <a:r>
                <a:rPr lang="en-US" sz="2400" dirty="0"/>
                <a:t> </a:t>
              </a:r>
              <a:r>
                <a:rPr lang="en-US" sz="2400" dirty="0" err="1"/>
                <a:t>Kekekalan</a:t>
              </a:r>
              <a:r>
                <a:rPr lang="en-US" sz="2400" dirty="0"/>
                <a:t> Massa</a:t>
              </a:r>
            </a:p>
          </p:txBody>
        </p:sp>
      </p:grpSp>
      <p:sp>
        <p:nvSpPr>
          <p:cNvPr id="102408" name="AutoShape 8"/>
          <p:cNvSpPr>
            <a:spLocks noChangeArrowheads="1"/>
          </p:cNvSpPr>
          <p:nvPr/>
        </p:nvSpPr>
        <p:spPr bwMode="black">
          <a:xfrm>
            <a:off x="5943600" y="2190751"/>
            <a:ext cx="2133600" cy="1295400"/>
          </a:xfrm>
          <a:prstGeom prst="roundRect">
            <a:avLst>
              <a:gd name="adj" fmla="val 910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ACDD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dirty="0" err="1">
                <a:solidFill>
                  <a:srgbClr val="FFE1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Persamaan</a:t>
            </a:r>
            <a:endParaRPr lang="en-US" sz="2000" dirty="0">
              <a:solidFill>
                <a:srgbClr val="FFE10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n-US" sz="2000" dirty="0">
                <a:solidFill>
                  <a:srgbClr val="FFE10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KONTINUITAS</a:t>
            </a:r>
          </a:p>
        </p:txBody>
      </p:sp>
      <p:graphicFrame>
        <p:nvGraphicFramePr>
          <p:cNvPr id="102409" name="Object 9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78795426"/>
              </p:ext>
            </p:extLst>
          </p:nvPr>
        </p:nvGraphicFramePr>
        <p:xfrm>
          <a:off x="2686050" y="4276726"/>
          <a:ext cx="20574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19" name="Equation" r:id="rId5" imgW="533160" imgH="203040" progId="Equation.3">
                  <p:embed/>
                </p:oleObj>
              </mc:Choice>
              <mc:Fallback>
                <p:oleObj name="Equation" r:id="rId5" imgW="533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4276726"/>
                        <a:ext cx="2057400" cy="784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80E47C-FF25-4534-829E-F17A4A1906CF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ED1D5-669B-43C3-9874-AE21EA633C7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043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33400"/>
            <a:ext cx="799181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 dirty="0" err="1" smtClean="0">
                <a:solidFill>
                  <a:srgbClr val="002060"/>
                </a:solidFill>
              </a:rPr>
              <a:t>Prinsip</a:t>
            </a:r>
            <a:r>
              <a:rPr lang="en-US" sz="3600" b="1" i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>
                <a:solidFill>
                  <a:srgbClr val="002060"/>
                </a:solidFill>
              </a:rPr>
              <a:t>Bernoulli</a:t>
            </a:r>
            <a:endParaRPr lang="en-US" sz="3200" i="1" dirty="0">
              <a:solidFill>
                <a:srgbClr val="002060"/>
              </a:solidFill>
            </a:endParaRPr>
          </a:p>
          <a:p>
            <a:pPr algn="just"/>
            <a:endParaRPr lang="en-US" sz="2400" b="0" dirty="0" smtClean="0">
              <a:latin typeface="Segoe Print" panose="02000600000000000000" pitchFamily="2" charset="0"/>
            </a:endParaRPr>
          </a:p>
          <a:p>
            <a:pPr algn="just"/>
            <a:r>
              <a:rPr lang="en-US" sz="2000" b="0" dirty="0" err="1" smtClean="0">
                <a:latin typeface="Segoe Print" panose="02000600000000000000" pitchFamily="2" charset="0"/>
              </a:rPr>
              <a:t>Prinsip</a:t>
            </a:r>
            <a:r>
              <a:rPr lang="en-US" sz="2000" b="0" dirty="0" smtClean="0">
                <a:latin typeface="Segoe Print" panose="02000600000000000000" pitchFamily="2" charset="0"/>
              </a:rPr>
              <a:t> </a:t>
            </a:r>
            <a:r>
              <a:rPr lang="en-US" sz="2000" b="0" dirty="0">
                <a:latin typeface="Segoe Print" panose="02000600000000000000" pitchFamily="2" charset="0"/>
              </a:rPr>
              <a:t>Bernoulli </a:t>
            </a:r>
            <a:r>
              <a:rPr lang="en-US" sz="2000" b="0" dirty="0" err="1">
                <a:latin typeface="Segoe Print" panose="02000600000000000000" pitchFamily="2" charset="0"/>
              </a:rPr>
              <a:t>menyatakan</a:t>
            </a:r>
            <a:r>
              <a:rPr lang="en-US" sz="2000" b="0" dirty="0">
                <a:latin typeface="Segoe Print" panose="02000600000000000000" pitchFamily="2" charset="0"/>
              </a:rPr>
              <a:t> </a:t>
            </a:r>
            <a:r>
              <a:rPr lang="en-US" sz="2000" b="0" dirty="0" err="1">
                <a:latin typeface="Segoe Print" panose="02000600000000000000" pitchFamily="2" charset="0"/>
              </a:rPr>
              <a:t>bahwa</a:t>
            </a:r>
            <a:r>
              <a:rPr lang="en-US" sz="2000" b="0" dirty="0">
                <a:latin typeface="Segoe Print" panose="02000600000000000000" pitchFamily="2" charset="0"/>
              </a:rPr>
              <a:t> di </a:t>
            </a:r>
            <a:r>
              <a:rPr lang="en-US" sz="2000" b="0" dirty="0" err="1">
                <a:latin typeface="Segoe Print" panose="02000600000000000000" pitchFamily="2" charset="0"/>
              </a:rPr>
              <a:t>mana</a:t>
            </a:r>
            <a:r>
              <a:rPr lang="en-US" sz="2000" b="0" dirty="0">
                <a:latin typeface="Segoe Print" panose="02000600000000000000" pitchFamily="2" charset="0"/>
              </a:rPr>
              <a:t> </a:t>
            </a:r>
            <a:r>
              <a:rPr lang="en-US" sz="2000" b="0" dirty="0" err="1">
                <a:latin typeface="Segoe Print" panose="02000600000000000000" pitchFamily="2" charset="0"/>
              </a:rPr>
              <a:t>kecepatan</a:t>
            </a:r>
            <a:r>
              <a:rPr lang="en-US" sz="2000" b="0" dirty="0">
                <a:latin typeface="Segoe Print" panose="02000600000000000000" pitchFamily="2" charset="0"/>
              </a:rPr>
              <a:t> </a:t>
            </a:r>
            <a:r>
              <a:rPr lang="en-US" sz="2000" b="0" dirty="0" err="1">
                <a:latin typeface="Segoe Print" panose="02000600000000000000" pitchFamily="2" charset="0"/>
              </a:rPr>
              <a:t>aliran</a:t>
            </a:r>
            <a:r>
              <a:rPr lang="en-US" sz="2000" b="0" dirty="0">
                <a:latin typeface="Segoe Print" panose="02000600000000000000" pitchFamily="2" charset="0"/>
              </a:rPr>
              <a:t> </a:t>
            </a:r>
            <a:r>
              <a:rPr lang="en-US" sz="2000" b="0" dirty="0" err="1">
                <a:latin typeface="Segoe Print" panose="02000600000000000000" pitchFamily="2" charset="0"/>
              </a:rPr>
              <a:t>fluida</a:t>
            </a:r>
            <a:r>
              <a:rPr lang="en-US" sz="2000" b="0" dirty="0">
                <a:latin typeface="Segoe Print" panose="02000600000000000000" pitchFamily="2" charset="0"/>
              </a:rPr>
              <a:t> </a:t>
            </a:r>
            <a:r>
              <a:rPr lang="en-US" sz="2000" b="0" dirty="0" err="1">
                <a:latin typeface="Segoe Print" panose="02000600000000000000" pitchFamily="2" charset="0"/>
              </a:rPr>
              <a:t>tinggi</a:t>
            </a:r>
            <a:r>
              <a:rPr lang="en-US" sz="2000" b="0" dirty="0">
                <a:latin typeface="Segoe Print" panose="02000600000000000000" pitchFamily="2" charset="0"/>
              </a:rPr>
              <a:t>, </a:t>
            </a:r>
            <a:r>
              <a:rPr lang="en-US" sz="2000" b="0" dirty="0" err="1">
                <a:latin typeface="Segoe Print" panose="02000600000000000000" pitchFamily="2" charset="0"/>
              </a:rPr>
              <a:t>tekanan</a:t>
            </a:r>
            <a:r>
              <a:rPr lang="en-US" sz="2000" b="0" dirty="0">
                <a:latin typeface="Segoe Print" panose="02000600000000000000" pitchFamily="2" charset="0"/>
              </a:rPr>
              <a:t> </a:t>
            </a:r>
            <a:r>
              <a:rPr lang="en-US" sz="2000" b="0" dirty="0" err="1">
                <a:latin typeface="Segoe Print" panose="02000600000000000000" pitchFamily="2" charset="0"/>
              </a:rPr>
              <a:t>fluida</a:t>
            </a:r>
            <a:r>
              <a:rPr lang="en-US" sz="2000" b="0" dirty="0">
                <a:latin typeface="Segoe Print" panose="02000600000000000000" pitchFamily="2" charset="0"/>
              </a:rPr>
              <a:t> </a:t>
            </a:r>
            <a:r>
              <a:rPr lang="en-US" sz="2000" b="0" dirty="0" err="1">
                <a:latin typeface="Segoe Print" panose="02000600000000000000" pitchFamily="2" charset="0"/>
              </a:rPr>
              <a:t>tersebut</a:t>
            </a:r>
            <a:r>
              <a:rPr lang="en-US" sz="2000" b="0" dirty="0">
                <a:latin typeface="Segoe Print" panose="02000600000000000000" pitchFamily="2" charset="0"/>
              </a:rPr>
              <a:t> </a:t>
            </a:r>
            <a:r>
              <a:rPr lang="en-US" sz="2000" b="0" dirty="0" err="1">
                <a:latin typeface="Segoe Print" panose="02000600000000000000" pitchFamily="2" charset="0"/>
              </a:rPr>
              <a:t>menjadi</a:t>
            </a:r>
            <a:r>
              <a:rPr lang="en-US" sz="2000" b="0" dirty="0">
                <a:latin typeface="Segoe Print" panose="02000600000000000000" pitchFamily="2" charset="0"/>
              </a:rPr>
              <a:t> </a:t>
            </a:r>
            <a:r>
              <a:rPr lang="en-US" sz="2000" b="0" dirty="0" err="1">
                <a:latin typeface="Segoe Print" panose="02000600000000000000" pitchFamily="2" charset="0"/>
              </a:rPr>
              <a:t>rendah</a:t>
            </a:r>
            <a:r>
              <a:rPr lang="en-US" sz="2000" b="0" dirty="0">
                <a:latin typeface="Segoe Print" panose="02000600000000000000" pitchFamily="2" charset="0"/>
              </a:rPr>
              <a:t>. </a:t>
            </a:r>
            <a:r>
              <a:rPr lang="en-US" sz="2000" b="0" dirty="0" err="1">
                <a:latin typeface="Segoe Print" panose="02000600000000000000" pitchFamily="2" charset="0"/>
              </a:rPr>
              <a:t>Sebaliknya</a:t>
            </a:r>
            <a:r>
              <a:rPr lang="en-US" sz="2000" b="0" dirty="0">
                <a:latin typeface="Segoe Print" panose="02000600000000000000" pitchFamily="2" charset="0"/>
              </a:rPr>
              <a:t> </a:t>
            </a:r>
            <a:r>
              <a:rPr lang="en-US" sz="2000" b="0" dirty="0" err="1">
                <a:latin typeface="Segoe Print" panose="02000600000000000000" pitchFamily="2" charset="0"/>
              </a:rPr>
              <a:t>jika</a:t>
            </a:r>
            <a:r>
              <a:rPr lang="en-US" sz="2000" b="0" dirty="0">
                <a:latin typeface="Segoe Print" panose="02000600000000000000" pitchFamily="2" charset="0"/>
              </a:rPr>
              <a:t> </a:t>
            </a:r>
            <a:r>
              <a:rPr lang="en-US" sz="2000" b="0" dirty="0" err="1">
                <a:latin typeface="Segoe Print" panose="02000600000000000000" pitchFamily="2" charset="0"/>
              </a:rPr>
              <a:t>kecepatan</a:t>
            </a:r>
            <a:r>
              <a:rPr lang="en-US" sz="2000" b="0" dirty="0">
                <a:latin typeface="Segoe Print" panose="02000600000000000000" pitchFamily="2" charset="0"/>
              </a:rPr>
              <a:t> </a:t>
            </a:r>
            <a:r>
              <a:rPr lang="en-US" sz="2000" b="0" dirty="0" err="1">
                <a:latin typeface="Segoe Print" panose="02000600000000000000" pitchFamily="2" charset="0"/>
              </a:rPr>
              <a:t>aliran</a:t>
            </a:r>
            <a:r>
              <a:rPr lang="en-US" sz="2000" b="0" dirty="0">
                <a:latin typeface="Segoe Print" panose="02000600000000000000" pitchFamily="2" charset="0"/>
              </a:rPr>
              <a:t> </a:t>
            </a:r>
            <a:r>
              <a:rPr lang="en-US" sz="2000" b="0" dirty="0" err="1">
                <a:latin typeface="Segoe Print" panose="02000600000000000000" pitchFamily="2" charset="0"/>
              </a:rPr>
              <a:t>fluida</a:t>
            </a:r>
            <a:r>
              <a:rPr lang="en-US" sz="2000" b="0" dirty="0">
                <a:latin typeface="Segoe Print" panose="02000600000000000000" pitchFamily="2" charset="0"/>
              </a:rPr>
              <a:t> </a:t>
            </a:r>
            <a:r>
              <a:rPr lang="en-US" sz="2000" b="0" dirty="0" err="1">
                <a:latin typeface="Segoe Print" panose="02000600000000000000" pitchFamily="2" charset="0"/>
              </a:rPr>
              <a:t>rendah</a:t>
            </a:r>
            <a:r>
              <a:rPr lang="en-US" sz="2000" b="0" dirty="0">
                <a:latin typeface="Segoe Print" panose="02000600000000000000" pitchFamily="2" charset="0"/>
              </a:rPr>
              <a:t>, </a:t>
            </a:r>
            <a:r>
              <a:rPr lang="en-US" sz="2000" b="0" dirty="0" err="1">
                <a:latin typeface="Segoe Print" panose="02000600000000000000" pitchFamily="2" charset="0"/>
              </a:rPr>
              <a:t>tekanannya</a:t>
            </a:r>
            <a:r>
              <a:rPr lang="en-US" sz="2000" b="0" dirty="0">
                <a:latin typeface="Segoe Print" panose="02000600000000000000" pitchFamily="2" charset="0"/>
              </a:rPr>
              <a:t> </a:t>
            </a:r>
            <a:r>
              <a:rPr lang="en-US" sz="2000" b="0" dirty="0" err="1">
                <a:latin typeface="Segoe Print" panose="02000600000000000000" pitchFamily="2" charset="0"/>
              </a:rPr>
              <a:t>menjadi</a:t>
            </a:r>
            <a:r>
              <a:rPr lang="en-US" sz="2000" b="0" dirty="0">
                <a:latin typeface="Segoe Print" panose="02000600000000000000" pitchFamily="2" charset="0"/>
              </a:rPr>
              <a:t> </a:t>
            </a:r>
            <a:r>
              <a:rPr lang="en-US" sz="2000" b="0" dirty="0" err="1">
                <a:latin typeface="Segoe Print" panose="02000600000000000000" pitchFamily="2" charset="0"/>
              </a:rPr>
              <a:t>tinggi</a:t>
            </a:r>
            <a:r>
              <a:rPr lang="en-US" sz="2000" b="0" dirty="0">
                <a:latin typeface="Segoe Print" panose="02000600000000000000" pitchFamily="2" charset="0"/>
              </a:rPr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2971800"/>
            <a:ext cx="7961335" cy="33239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400" dirty="0" err="1">
                <a:solidFill>
                  <a:srgbClr val="C00000"/>
                </a:solidFill>
                <a:latin typeface="Rockwell" pitchFamily="18" charset="0"/>
              </a:rPr>
              <a:t>Bagaimana</a:t>
            </a:r>
            <a:r>
              <a:rPr lang="en-US" sz="2400" dirty="0">
                <a:solidFill>
                  <a:srgbClr val="C00000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" pitchFamily="18" charset="0"/>
              </a:rPr>
              <a:t>dengan</a:t>
            </a:r>
            <a:r>
              <a:rPr lang="en-US" sz="2400" dirty="0">
                <a:solidFill>
                  <a:srgbClr val="C00000"/>
                </a:solidFill>
                <a:latin typeface="Rockwell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Rockwell" pitchFamily="18" charset="0"/>
              </a:rPr>
              <a:t>daun</a:t>
            </a:r>
            <a:r>
              <a:rPr lang="en-US" sz="2400" i="1" dirty="0">
                <a:solidFill>
                  <a:srgbClr val="C00000"/>
                </a:solidFill>
                <a:latin typeface="Rockwell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Rockwell" pitchFamily="18" charset="0"/>
              </a:rPr>
              <a:t>pintu</a:t>
            </a:r>
            <a:r>
              <a:rPr lang="en-US" sz="2400" dirty="0">
                <a:solidFill>
                  <a:srgbClr val="C00000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" pitchFamily="18" charset="0"/>
              </a:rPr>
              <a:t>rumah</a:t>
            </a:r>
            <a:r>
              <a:rPr lang="en-US" sz="2400" dirty="0">
                <a:solidFill>
                  <a:srgbClr val="C00000"/>
                </a:solidFill>
                <a:latin typeface="Rockwell" pitchFamily="18" charset="0"/>
              </a:rPr>
              <a:t> yang </a:t>
            </a:r>
            <a:r>
              <a:rPr lang="en-US" sz="2400" dirty="0" err="1">
                <a:solidFill>
                  <a:srgbClr val="C00000"/>
                </a:solidFill>
                <a:latin typeface="Rockwell" pitchFamily="18" charset="0"/>
              </a:rPr>
              <a:t>menutup</a:t>
            </a:r>
            <a:r>
              <a:rPr lang="en-US" sz="2400" dirty="0">
                <a:solidFill>
                  <a:srgbClr val="C00000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" pitchFamily="18" charset="0"/>
              </a:rPr>
              <a:t>sendiri</a:t>
            </a:r>
            <a:r>
              <a:rPr lang="en-US" sz="2400" dirty="0">
                <a:solidFill>
                  <a:srgbClr val="C00000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" pitchFamily="18" charset="0"/>
              </a:rPr>
              <a:t>ketika</a:t>
            </a:r>
            <a:r>
              <a:rPr lang="en-US" sz="2400" dirty="0">
                <a:solidFill>
                  <a:srgbClr val="C00000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" pitchFamily="18" charset="0"/>
              </a:rPr>
              <a:t>angin</a:t>
            </a:r>
            <a:r>
              <a:rPr lang="en-US" sz="2400" dirty="0">
                <a:solidFill>
                  <a:srgbClr val="C00000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" pitchFamily="18" charset="0"/>
              </a:rPr>
              <a:t>bertiup</a:t>
            </a:r>
            <a:r>
              <a:rPr lang="en-US" sz="2400" dirty="0">
                <a:solidFill>
                  <a:srgbClr val="C00000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" pitchFamily="18" charset="0"/>
              </a:rPr>
              <a:t>kencang</a:t>
            </a:r>
            <a:r>
              <a:rPr lang="en-US" sz="2400" dirty="0">
                <a:solidFill>
                  <a:srgbClr val="C00000"/>
                </a:solidFill>
                <a:latin typeface="Rockwell" pitchFamily="18" charset="0"/>
              </a:rPr>
              <a:t> di </a:t>
            </a:r>
            <a:r>
              <a:rPr lang="en-US" sz="2400" dirty="0" err="1">
                <a:solidFill>
                  <a:srgbClr val="C00000"/>
                </a:solidFill>
                <a:latin typeface="Rockwell" pitchFamily="18" charset="0"/>
              </a:rPr>
              <a:t>luar</a:t>
            </a:r>
            <a:r>
              <a:rPr lang="en-US" sz="2400" dirty="0">
                <a:solidFill>
                  <a:srgbClr val="C00000"/>
                </a:solidFill>
                <a:latin typeface="Rockwell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Rockwell" pitchFamily="18" charset="0"/>
              </a:rPr>
              <a:t>rumah</a:t>
            </a:r>
            <a:r>
              <a:rPr lang="en-US" sz="2400" dirty="0">
                <a:solidFill>
                  <a:srgbClr val="C00000"/>
                </a:solidFill>
                <a:latin typeface="Rockwell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Rockwell" pitchFamily="18" charset="0"/>
              </a:rPr>
              <a:t>?</a:t>
            </a:r>
          </a:p>
          <a:p>
            <a:pPr algn="just"/>
            <a:endParaRPr lang="en-US" sz="1800" dirty="0">
              <a:latin typeface="Rockwell" pitchFamily="18" charset="0"/>
            </a:endParaRPr>
          </a:p>
          <a:p>
            <a:pPr algn="just"/>
            <a:r>
              <a:rPr lang="en-US" sz="1800" dirty="0" smtClean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udara</a:t>
            </a:r>
            <a:r>
              <a:rPr lang="en-US" sz="1800" dirty="0">
                <a:latin typeface="Rockwell" pitchFamily="18" charset="0"/>
              </a:rPr>
              <a:t> yang </a:t>
            </a:r>
            <a:r>
              <a:rPr lang="en-US" sz="1800" dirty="0" err="1">
                <a:latin typeface="Rockwell" pitchFamily="18" charset="0"/>
              </a:rPr>
              <a:t>ada</a:t>
            </a:r>
            <a:r>
              <a:rPr lang="en-US" sz="1800" dirty="0">
                <a:latin typeface="Rockwell" pitchFamily="18" charset="0"/>
              </a:rPr>
              <a:t> di </a:t>
            </a:r>
            <a:r>
              <a:rPr lang="en-US" sz="1800" dirty="0" err="1">
                <a:latin typeface="Rockwell" pitchFamily="18" charset="0"/>
              </a:rPr>
              <a:t>luar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rumah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bergerak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lebih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cepat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 smtClean="0">
                <a:latin typeface="Rockwell" pitchFamily="18" charset="0"/>
              </a:rPr>
              <a:t>dari</a:t>
            </a:r>
            <a:r>
              <a:rPr lang="en-US" sz="1800" dirty="0" smtClean="0">
                <a:latin typeface="Rockwell" pitchFamily="18" charset="0"/>
              </a:rPr>
              <a:t> </a:t>
            </a:r>
            <a:r>
              <a:rPr lang="en-US" sz="1800" dirty="0" err="1" smtClean="0">
                <a:latin typeface="Rockwell" pitchFamily="18" charset="0"/>
              </a:rPr>
              <a:t>pada</a:t>
            </a:r>
            <a:r>
              <a:rPr lang="en-US" sz="1800" dirty="0" smtClean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udara</a:t>
            </a:r>
            <a:r>
              <a:rPr lang="en-US" sz="1800" dirty="0">
                <a:latin typeface="Rockwell" pitchFamily="18" charset="0"/>
              </a:rPr>
              <a:t> yang </a:t>
            </a:r>
            <a:r>
              <a:rPr lang="en-US" sz="1800" dirty="0" err="1">
                <a:latin typeface="Rockwell" pitchFamily="18" charset="0"/>
              </a:rPr>
              <a:t>ada</a:t>
            </a:r>
            <a:r>
              <a:rPr lang="en-US" sz="1800" dirty="0">
                <a:latin typeface="Rockwell" pitchFamily="18" charset="0"/>
              </a:rPr>
              <a:t> di </a:t>
            </a:r>
            <a:r>
              <a:rPr lang="en-US" sz="1800" dirty="0" err="1">
                <a:latin typeface="Rockwell" pitchFamily="18" charset="0"/>
              </a:rPr>
              <a:t>dalam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rumah</a:t>
            </a:r>
            <a:r>
              <a:rPr lang="en-US" sz="1800" dirty="0">
                <a:latin typeface="Rockwell" pitchFamily="18" charset="0"/>
              </a:rPr>
              <a:t>. </a:t>
            </a:r>
            <a:r>
              <a:rPr lang="en-US" sz="1800" dirty="0" err="1">
                <a:latin typeface="Rockwell" pitchFamily="18" charset="0"/>
              </a:rPr>
              <a:t>Akibatnya</a:t>
            </a:r>
            <a:r>
              <a:rPr lang="en-US" sz="1800" dirty="0">
                <a:latin typeface="Rockwell" pitchFamily="18" charset="0"/>
              </a:rPr>
              <a:t>, </a:t>
            </a:r>
            <a:r>
              <a:rPr lang="en-US" sz="1800" dirty="0" err="1">
                <a:latin typeface="Rockwell" pitchFamily="18" charset="0"/>
              </a:rPr>
              <a:t>tekanan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udara</a:t>
            </a:r>
            <a:r>
              <a:rPr lang="en-US" sz="1800" dirty="0">
                <a:latin typeface="Rockwell" pitchFamily="18" charset="0"/>
              </a:rPr>
              <a:t> di </a:t>
            </a:r>
            <a:r>
              <a:rPr lang="en-US" sz="1800" dirty="0" err="1">
                <a:latin typeface="Rockwell" pitchFamily="18" charset="0"/>
              </a:rPr>
              <a:t>luar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rumah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lebih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kecil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dari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tekanan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udara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dalam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rumah</a:t>
            </a:r>
            <a:r>
              <a:rPr lang="en-US" sz="1800" dirty="0">
                <a:latin typeface="Rockwell" pitchFamily="18" charset="0"/>
              </a:rPr>
              <a:t>. </a:t>
            </a:r>
            <a:endParaRPr lang="en-US" sz="1800" dirty="0" smtClean="0">
              <a:latin typeface="Rockwell" pitchFamily="18" charset="0"/>
            </a:endParaRPr>
          </a:p>
          <a:p>
            <a:pPr algn="just"/>
            <a:endParaRPr lang="en-US" sz="1800" dirty="0">
              <a:latin typeface="Rockwell" pitchFamily="18" charset="0"/>
            </a:endParaRPr>
          </a:p>
          <a:p>
            <a:pPr algn="just"/>
            <a:r>
              <a:rPr lang="en-US" sz="2000" i="1" dirty="0" err="1" smtClean="0">
                <a:solidFill>
                  <a:srgbClr val="7030A0"/>
                </a:solidFill>
                <a:latin typeface="Rockwell" pitchFamily="18" charset="0"/>
              </a:rPr>
              <a:t>Karena</a:t>
            </a:r>
            <a:r>
              <a:rPr lang="en-US" sz="2000" i="1" dirty="0" smtClean="0">
                <a:solidFill>
                  <a:srgbClr val="7030A0"/>
                </a:solidFill>
                <a:latin typeface="Rockwell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Rockwell" pitchFamily="18" charset="0"/>
              </a:rPr>
              <a:t>ada</a:t>
            </a:r>
            <a:r>
              <a:rPr lang="en-US" sz="2000" i="1" dirty="0">
                <a:solidFill>
                  <a:srgbClr val="7030A0"/>
                </a:solidFill>
                <a:latin typeface="Rockwell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Rockwell" pitchFamily="18" charset="0"/>
              </a:rPr>
              <a:t>perbedaan</a:t>
            </a:r>
            <a:r>
              <a:rPr lang="en-US" sz="2000" i="1" dirty="0">
                <a:solidFill>
                  <a:srgbClr val="7030A0"/>
                </a:solidFill>
                <a:latin typeface="Rockwell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Rockwell" pitchFamily="18" charset="0"/>
              </a:rPr>
              <a:t>tekanan</a:t>
            </a:r>
            <a:r>
              <a:rPr lang="en-US" sz="1800" dirty="0">
                <a:latin typeface="Rockwell" pitchFamily="18" charset="0"/>
              </a:rPr>
              <a:t>, di </a:t>
            </a:r>
            <a:r>
              <a:rPr lang="en-US" sz="1800" dirty="0" err="1">
                <a:latin typeface="Rockwell" pitchFamily="18" charset="0"/>
              </a:rPr>
              <a:t>mana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tekanan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udara</a:t>
            </a:r>
            <a:r>
              <a:rPr lang="en-US" sz="1800" dirty="0">
                <a:latin typeface="Rockwell" pitchFamily="18" charset="0"/>
              </a:rPr>
              <a:t> di </a:t>
            </a:r>
            <a:r>
              <a:rPr lang="en-US" sz="1800" dirty="0" err="1">
                <a:latin typeface="Rockwell" pitchFamily="18" charset="0"/>
              </a:rPr>
              <a:t>dalam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rumah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lebih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besar</a:t>
            </a:r>
            <a:r>
              <a:rPr lang="en-US" sz="1800" dirty="0">
                <a:latin typeface="Rockwell" pitchFamily="18" charset="0"/>
              </a:rPr>
              <a:t>, </a:t>
            </a:r>
            <a:r>
              <a:rPr lang="en-US" sz="1800" dirty="0" err="1">
                <a:latin typeface="Rockwell" pitchFamily="18" charset="0"/>
              </a:rPr>
              <a:t>maka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pintu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didorong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keluar</a:t>
            </a:r>
            <a:r>
              <a:rPr lang="en-US" sz="1800" dirty="0">
                <a:latin typeface="Rockwell" pitchFamily="18" charset="0"/>
              </a:rPr>
              <a:t>. </a:t>
            </a:r>
            <a:r>
              <a:rPr lang="en-US" sz="1800" dirty="0" err="1">
                <a:latin typeface="Rockwell" pitchFamily="18" charset="0"/>
              </a:rPr>
              <a:t>Dengan</a:t>
            </a:r>
            <a:r>
              <a:rPr lang="en-US" sz="1800" dirty="0">
                <a:latin typeface="Rockwell" pitchFamily="18" charset="0"/>
              </a:rPr>
              <a:t> kata lain, </a:t>
            </a:r>
            <a:r>
              <a:rPr lang="en-US" sz="1800" dirty="0" err="1">
                <a:latin typeface="Rockwell" pitchFamily="18" charset="0"/>
              </a:rPr>
              <a:t>daun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pintu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bergerak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dari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tempat</a:t>
            </a:r>
            <a:r>
              <a:rPr lang="en-US" sz="1800" dirty="0">
                <a:latin typeface="Rockwell" pitchFamily="18" charset="0"/>
              </a:rPr>
              <a:t> yang </a:t>
            </a:r>
            <a:r>
              <a:rPr lang="en-US" sz="1800" dirty="0" err="1">
                <a:latin typeface="Rockwell" pitchFamily="18" charset="0"/>
              </a:rPr>
              <a:t>tekanan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udaranya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besar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menuju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tempat</a:t>
            </a:r>
            <a:r>
              <a:rPr lang="en-US" sz="1800" dirty="0">
                <a:latin typeface="Rockwell" pitchFamily="18" charset="0"/>
              </a:rPr>
              <a:t> yang </a:t>
            </a:r>
            <a:r>
              <a:rPr lang="en-US" sz="1800" dirty="0" err="1">
                <a:latin typeface="Rockwell" pitchFamily="18" charset="0"/>
              </a:rPr>
              <a:t>tekanan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udaranya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kecil</a:t>
            </a:r>
            <a:endParaRPr lang="en-US" sz="1800" dirty="0">
              <a:latin typeface="Rockwell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C81C80-46FF-4EE9-A468-7DE85308D124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957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502"/>
            <a:ext cx="6019800" cy="868136"/>
          </a:xfrm>
        </p:spPr>
        <p:txBody>
          <a:bodyPr/>
          <a:lstStyle/>
          <a:p>
            <a:pPr algn="l"/>
            <a:r>
              <a:rPr lang="en-US" sz="3600" dirty="0" err="1"/>
              <a:t>Persamaan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Aliran</a:t>
            </a:r>
            <a:r>
              <a:rPr lang="en-US" sz="3600" dirty="0"/>
              <a:t> </a:t>
            </a:r>
            <a:r>
              <a:rPr lang="en-US" sz="3600" dirty="0" err="1"/>
              <a:t>Fluida</a:t>
            </a:r>
            <a:endParaRPr lang="en-US" sz="3600" dirty="0"/>
          </a:p>
        </p:txBody>
      </p:sp>
      <p:graphicFrame>
        <p:nvGraphicFramePr>
          <p:cNvPr id="101379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019300" y="359251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37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3592513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1387" name="Group 11"/>
          <p:cNvGrpSpPr>
            <a:grpSpLocks/>
          </p:cNvGrpSpPr>
          <p:nvPr/>
        </p:nvGrpSpPr>
        <p:grpSpPr bwMode="auto">
          <a:xfrm>
            <a:off x="646202" y="2355850"/>
            <a:ext cx="5181600" cy="1543049"/>
            <a:chOff x="528" y="912"/>
            <a:chExt cx="3408" cy="1008"/>
          </a:xfrm>
        </p:grpSpPr>
        <p:sp>
          <p:nvSpPr>
            <p:cNvPr id="101380" name="AutoShape 4"/>
            <p:cNvSpPr>
              <a:spLocks noChangeArrowheads="1"/>
            </p:cNvSpPr>
            <p:nvPr/>
          </p:nvSpPr>
          <p:spPr bwMode="invGray">
            <a:xfrm>
              <a:off x="528" y="912"/>
              <a:ext cx="3408" cy="1008"/>
            </a:xfrm>
            <a:prstGeom prst="rightArrow">
              <a:avLst>
                <a:gd name="adj1" fmla="val 79306"/>
                <a:gd name="adj2" fmla="val 83741"/>
              </a:avLst>
            </a:prstGeom>
            <a:gradFill rotWithShape="1">
              <a:gsLst>
                <a:gs pos="0">
                  <a:srgbClr val="062765"/>
                </a:gs>
                <a:gs pos="100000">
                  <a:srgbClr val="6C8ED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2" name="AutoShape 6"/>
            <p:cNvSpPr>
              <a:spLocks noChangeArrowheads="1"/>
            </p:cNvSpPr>
            <p:nvPr/>
          </p:nvSpPr>
          <p:spPr bwMode="blackWhite">
            <a:xfrm>
              <a:off x="576" y="1104"/>
              <a:ext cx="2544" cy="624"/>
            </a:xfrm>
            <a:prstGeom prst="roundRect">
              <a:avLst>
                <a:gd name="adj" fmla="val 9106"/>
              </a:avLst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2400" dirty="0" err="1"/>
                <a:t>Prinsip</a:t>
              </a:r>
              <a:r>
                <a:rPr lang="en-US" sz="2400" dirty="0"/>
                <a:t> </a:t>
              </a:r>
              <a:r>
                <a:rPr lang="en-US" sz="2400" dirty="0" err="1"/>
                <a:t>Energi</a:t>
              </a:r>
              <a:r>
                <a:rPr lang="en-US" sz="2400" dirty="0"/>
                <a:t> </a:t>
              </a:r>
              <a:r>
                <a:rPr lang="en-US" sz="2400" dirty="0" err="1"/>
                <a:t>Kinetik</a:t>
              </a:r>
              <a:endParaRPr lang="en-US" sz="2400" dirty="0"/>
            </a:p>
          </p:txBody>
        </p:sp>
      </p:grpSp>
      <p:sp>
        <p:nvSpPr>
          <p:cNvPr id="101384" name="AutoShape 8"/>
          <p:cNvSpPr>
            <a:spLocks noChangeArrowheads="1"/>
          </p:cNvSpPr>
          <p:nvPr/>
        </p:nvSpPr>
        <p:spPr bwMode="black">
          <a:xfrm>
            <a:off x="6148387" y="2811688"/>
            <a:ext cx="2101146" cy="1087211"/>
          </a:xfrm>
          <a:prstGeom prst="roundRect">
            <a:avLst>
              <a:gd name="adj" fmla="val 910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ACDD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b="0" dirty="0" err="1"/>
              <a:t>Suatu</a:t>
            </a:r>
            <a:r>
              <a:rPr lang="en-US" b="0" dirty="0"/>
              <a:t> </a:t>
            </a:r>
            <a:r>
              <a:rPr lang="en-US" b="0" dirty="0" err="1"/>
              <a:t>dasar</a:t>
            </a:r>
            <a:r>
              <a:rPr lang="en-US" b="0" dirty="0"/>
              <a:t> </a:t>
            </a:r>
            <a:r>
              <a:rPr lang="en-US" b="0" dirty="0" err="1"/>
              <a:t>untuk</a:t>
            </a:r>
            <a:r>
              <a:rPr lang="en-US" b="0" dirty="0"/>
              <a:t> </a:t>
            </a:r>
            <a:r>
              <a:rPr lang="en-US" b="0" dirty="0" err="1"/>
              <a:t>penurunan</a:t>
            </a:r>
            <a:r>
              <a:rPr lang="en-US" b="0" dirty="0"/>
              <a:t> </a:t>
            </a:r>
            <a:r>
              <a:rPr lang="en-US" b="0" dirty="0" err="1"/>
              <a:t>persamaan</a:t>
            </a:r>
            <a:endParaRPr lang="en-US" b="0" dirty="0"/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595312" y="4231640"/>
            <a:ext cx="830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/>
              <a:t>Seperti</a:t>
            </a:r>
            <a:r>
              <a:rPr lang="en-US" sz="2400" dirty="0"/>
              <a:t> 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Energi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olidFill>
                  <a:schemeClr val="folHlink"/>
                </a:solidFill>
                <a:sym typeface="Wingdings" panose="05000000000000000000" pitchFamily="2" charset="2"/>
              </a:rPr>
              <a:t>Persamaan</a:t>
            </a:r>
            <a:r>
              <a:rPr lang="en-US" sz="2400" dirty="0">
                <a:solidFill>
                  <a:schemeClr val="folHlink"/>
                </a:solidFill>
                <a:sym typeface="Wingdings" panose="05000000000000000000" pitchFamily="2" charset="2"/>
              </a:rPr>
              <a:t> BERNAULI</a:t>
            </a:r>
            <a:endParaRPr lang="en-US" sz="2400" dirty="0">
              <a:solidFill>
                <a:schemeClr val="folHlink"/>
              </a:solidFill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Energi</a:t>
            </a:r>
            <a:r>
              <a:rPr lang="en-US" sz="2400" dirty="0"/>
              <a:t> </a:t>
            </a:r>
            <a:r>
              <a:rPr lang="en-US" sz="2400" dirty="0" err="1"/>
              <a:t>Kinetik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>
                <a:solidFill>
                  <a:schemeClr val="folHlink"/>
                </a:solidFill>
                <a:sym typeface="Wingdings" panose="05000000000000000000" pitchFamily="2" charset="2"/>
              </a:rPr>
              <a:t>HEAD KECEPATAN</a:t>
            </a:r>
            <a:endParaRPr lang="en-US" dirty="0">
              <a:solidFill>
                <a:schemeClr val="folHlink"/>
              </a:solidFill>
              <a:sym typeface="Wingdings" panose="05000000000000000000" pitchFamily="2" charset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6FACE2-014D-459F-B253-39610E4F303E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ED1D5-669B-43C3-9874-AE21EA633C7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188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6" name="AutoShape 12"/>
          <p:cNvSpPr>
            <a:spLocks noChangeArrowheads="1"/>
          </p:cNvSpPr>
          <p:nvPr/>
        </p:nvSpPr>
        <p:spPr bwMode="invGray">
          <a:xfrm>
            <a:off x="359196" y="2343149"/>
            <a:ext cx="5410200" cy="1600200"/>
          </a:xfrm>
          <a:prstGeom prst="rightArrow">
            <a:avLst>
              <a:gd name="adj1" fmla="val 79306"/>
              <a:gd name="adj2" fmla="val 83741"/>
            </a:avLst>
          </a:prstGeom>
          <a:gradFill rotWithShape="1">
            <a:gsLst>
              <a:gs pos="0">
                <a:srgbClr val="062765"/>
              </a:gs>
              <a:gs pos="100000">
                <a:srgbClr val="6C8ED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410200" cy="593725"/>
          </a:xfrm>
        </p:spPr>
        <p:txBody>
          <a:bodyPr/>
          <a:lstStyle/>
          <a:p>
            <a:pPr algn="l"/>
            <a:r>
              <a:rPr lang="en-US" sz="3200" dirty="0" err="1"/>
              <a:t>Persamaan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Aliran</a:t>
            </a:r>
            <a:r>
              <a:rPr lang="en-US" sz="3200" dirty="0"/>
              <a:t> </a:t>
            </a:r>
            <a:r>
              <a:rPr lang="en-US" sz="3200" dirty="0" err="1"/>
              <a:t>Fluida</a:t>
            </a:r>
            <a:endParaRPr lang="en-US" sz="3200" dirty="0"/>
          </a:p>
        </p:txBody>
      </p:sp>
      <p:graphicFrame>
        <p:nvGraphicFramePr>
          <p:cNvPr id="10342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019300" y="359251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0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3592513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31" name="AutoShape 7"/>
          <p:cNvSpPr>
            <a:spLocks noChangeArrowheads="1"/>
          </p:cNvSpPr>
          <p:nvPr/>
        </p:nvSpPr>
        <p:spPr bwMode="blackWhite">
          <a:xfrm>
            <a:off x="609600" y="2661604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/>
              <a:t>Prinsip Momentum</a:t>
            </a:r>
          </a:p>
        </p:txBody>
      </p:sp>
      <p:sp>
        <p:nvSpPr>
          <p:cNvPr id="103432" name="AutoShape 8"/>
          <p:cNvSpPr>
            <a:spLocks noChangeArrowheads="1"/>
          </p:cNvSpPr>
          <p:nvPr/>
        </p:nvSpPr>
        <p:spPr bwMode="black">
          <a:xfrm>
            <a:off x="5867400" y="2495549"/>
            <a:ext cx="2514600" cy="1295400"/>
          </a:xfrm>
          <a:prstGeom prst="roundRect">
            <a:avLst>
              <a:gd name="adj" fmla="val 910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ACDD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dirty="0" err="1">
                <a:solidFill>
                  <a:srgbClr val="0000CC"/>
                </a:solidFill>
              </a:rPr>
              <a:t>Menentukan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gaya-gaya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Dinamik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>
                <a:solidFill>
                  <a:srgbClr val="0000CC"/>
                </a:solidFill>
              </a:rPr>
              <a:t>Fluida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609600" y="4621530"/>
            <a:ext cx="7315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dipergunakan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: </a:t>
            </a:r>
            <a:r>
              <a:rPr lang="en-US" sz="2400" dirty="0">
                <a:solidFill>
                  <a:schemeClr val="folHlink"/>
                </a:solidFill>
              </a:rPr>
              <a:t>POMPA, TURBIN, PESAWAT TERBANG, ROKET, BALING-BALING, KAPAL, BANGUNAN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endParaRPr lang="en-US" dirty="0">
              <a:solidFill>
                <a:schemeClr val="folHlink"/>
              </a:solidFill>
              <a:sym typeface="Wingdings" panose="05000000000000000000" pitchFamily="2" charset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9BDE8A-63E9-46DD-8248-3B96D0C5B4CC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ED1D5-669B-43C3-9874-AE21EA633C7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464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title" sz="quarter"/>
          </p:nvPr>
        </p:nvSpPr>
        <p:spPr>
          <a:xfrm>
            <a:off x="304800" y="123825"/>
            <a:ext cx="5943600" cy="561975"/>
          </a:xfrm>
        </p:spPr>
        <p:txBody>
          <a:bodyPr/>
          <a:lstStyle/>
          <a:p>
            <a:pPr algn="l"/>
            <a:r>
              <a:rPr lang="en-US" sz="3200" dirty="0" err="1"/>
              <a:t>Persamaan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Aliran</a:t>
            </a:r>
            <a:r>
              <a:rPr lang="en-US" sz="3200" dirty="0"/>
              <a:t> </a:t>
            </a:r>
            <a:r>
              <a:rPr lang="en-US" sz="3200" dirty="0" err="1"/>
              <a:t>Fluida</a:t>
            </a:r>
            <a:endParaRPr lang="en-US" sz="3200" dirty="0"/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381000" y="10668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Contoh :</a:t>
            </a:r>
          </a:p>
        </p:txBody>
      </p:sp>
      <p:grpSp>
        <p:nvGrpSpPr>
          <p:cNvPr id="104486" name="Group 38"/>
          <p:cNvGrpSpPr>
            <a:grpSpLocks/>
          </p:cNvGrpSpPr>
          <p:nvPr/>
        </p:nvGrpSpPr>
        <p:grpSpPr bwMode="auto">
          <a:xfrm>
            <a:off x="1600200" y="1600200"/>
            <a:ext cx="4800600" cy="1676400"/>
            <a:chOff x="336" y="1104"/>
            <a:chExt cx="3024" cy="1056"/>
          </a:xfrm>
        </p:grpSpPr>
        <p:graphicFrame>
          <p:nvGraphicFramePr>
            <p:cNvPr id="104452" name="Object 4"/>
            <p:cNvGraphicFramePr>
              <a:graphicFrameLocks noChangeAspect="1"/>
            </p:cNvGraphicFramePr>
            <p:nvPr/>
          </p:nvGraphicFramePr>
          <p:xfrm>
            <a:off x="1440" y="1412"/>
            <a:ext cx="576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2584" name="Equation" r:id="rId3" imgW="914400" imgH="215640" progId="Equation.3">
                    <p:embed/>
                  </p:oleObj>
                </mc:Choice>
                <mc:Fallback>
                  <p:oleObj name="Equation" r:id="rId3" imgW="9144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1412"/>
                          <a:ext cx="576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469" name="Line 21"/>
            <p:cNvSpPr>
              <a:spLocks noChangeShapeType="1"/>
            </p:cNvSpPr>
            <p:nvPr/>
          </p:nvSpPr>
          <p:spPr bwMode="auto">
            <a:xfrm>
              <a:off x="912" y="148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70" name="Line 22"/>
            <p:cNvSpPr>
              <a:spLocks noChangeShapeType="1"/>
            </p:cNvSpPr>
            <p:nvPr/>
          </p:nvSpPr>
          <p:spPr bwMode="auto">
            <a:xfrm>
              <a:off x="912" y="216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71" name="Line 23"/>
            <p:cNvSpPr>
              <a:spLocks noChangeShapeType="1"/>
            </p:cNvSpPr>
            <p:nvPr/>
          </p:nvSpPr>
          <p:spPr bwMode="auto">
            <a:xfrm>
              <a:off x="1968" y="14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72" name="Line 24"/>
            <p:cNvSpPr>
              <a:spLocks noChangeShapeType="1"/>
            </p:cNvSpPr>
            <p:nvPr/>
          </p:nvSpPr>
          <p:spPr bwMode="auto">
            <a:xfrm>
              <a:off x="1968" y="19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73" name="Line 25"/>
            <p:cNvSpPr>
              <a:spLocks noChangeShapeType="1"/>
            </p:cNvSpPr>
            <p:nvPr/>
          </p:nvSpPr>
          <p:spPr bwMode="auto">
            <a:xfrm>
              <a:off x="1968" y="168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74" name="Line 26"/>
            <p:cNvSpPr>
              <a:spLocks noChangeShapeType="1"/>
            </p:cNvSpPr>
            <p:nvPr/>
          </p:nvSpPr>
          <p:spPr bwMode="auto">
            <a:xfrm>
              <a:off x="1968" y="196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75" name="Oval 27"/>
            <p:cNvSpPr>
              <a:spLocks noChangeArrowheads="1"/>
            </p:cNvSpPr>
            <p:nvPr/>
          </p:nvSpPr>
          <p:spPr bwMode="auto">
            <a:xfrm>
              <a:off x="864" y="1488"/>
              <a:ext cx="96" cy="6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6" name="Oval 28"/>
            <p:cNvSpPr>
              <a:spLocks noChangeArrowheads="1"/>
            </p:cNvSpPr>
            <p:nvPr/>
          </p:nvSpPr>
          <p:spPr bwMode="auto">
            <a:xfrm>
              <a:off x="3024" y="1680"/>
              <a:ext cx="4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481" name="Group 33"/>
            <p:cNvGrpSpPr>
              <a:grpSpLocks/>
            </p:cNvGrpSpPr>
            <p:nvPr/>
          </p:nvGrpSpPr>
          <p:grpSpPr bwMode="auto">
            <a:xfrm>
              <a:off x="816" y="1104"/>
              <a:ext cx="288" cy="240"/>
              <a:chOff x="1056" y="2784"/>
              <a:chExt cx="288" cy="240"/>
            </a:xfrm>
          </p:grpSpPr>
          <p:sp>
            <p:nvSpPr>
              <p:cNvPr id="104478" name="Oval 30"/>
              <p:cNvSpPr>
                <a:spLocks noChangeArrowheads="1"/>
              </p:cNvSpPr>
              <p:nvPr/>
            </p:nvSpPr>
            <p:spPr bwMode="auto">
              <a:xfrm>
                <a:off x="1056" y="2784"/>
                <a:ext cx="28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79" name="Text Box 31"/>
              <p:cNvSpPr txBox="1">
                <a:spLocks noChangeArrowheads="1"/>
              </p:cNvSpPr>
              <p:nvPr/>
            </p:nvSpPr>
            <p:spPr bwMode="auto">
              <a:xfrm>
                <a:off x="1104" y="2784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1</a:t>
                </a:r>
              </a:p>
            </p:txBody>
          </p:sp>
        </p:grpSp>
        <p:grpSp>
          <p:nvGrpSpPr>
            <p:cNvPr id="104482" name="Group 34"/>
            <p:cNvGrpSpPr>
              <a:grpSpLocks/>
            </p:cNvGrpSpPr>
            <p:nvPr/>
          </p:nvGrpSpPr>
          <p:grpSpPr bwMode="auto">
            <a:xfrm>
              <a:off x="2880" y="1296"/>
              <a:ext cx="288" cy="240"/>
              <a:chOff x="1728" y="2832"/>
              <a:chExt cx="288" cy="240"/>
            </a:xfrm>
          </p:grpSpPr>
          <p:sp>
            <p:nvSpPr>
              <p:cNvPr id="104477" name="Oval 29"/>
              <p:cNvSpPr>
                <a:spLocks noChangeArrowheads="1"/>
              </p:cNvSpPr>
              <p:nvPr/>
            </p:nvSpPr>
            <p:spPr bwMode="auto">
              <a:xfrm>
                <a:off x="1728" y="2832"/>
                <a:ext cx="28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80" name="Text Box 32"/>
              <p:cNvSpPr txBox="1">
                <a:spLocks noChangeArrowheads="1"/>
              </p:cNvSpPr>
              <p:nvPr/>
            </p:nvSpPr>
            <p:spPr bwMode="auto">
              <a:xfrm>
                <a:off x="1776" y="2832"/>
                <a:ext cx="19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2</a:t>
                </a:r>
              </a:p>
            </p:txBody>
          </p:sp>
        </p:grpSp>
        <p:sp>
          <p:nvSpPr>
            <p:cNvPr id="104483" name="Line 35"/>
            <p:cNvSpPr>
              <a:spLocks noChangeShapeType="1"/>
            </p:cNvSpPr>
            <p:nvPr/>
          </p:nvSpPr>
          <p:spPr bwMode="auto">
            <a:xfrm>
              <a:off x="528" y="1824"/>
              <a:ext cx="28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5" name="AutoShape 37"/>
            <p:cNvSpPr>
              <a:spLocks noChangeArrowheads="1"/>
            </p:cNvSpPr>
            <p:nvPr/>
          </p:nvSpPr>
          <p:spPr bwMode="auto">
            <a:xfrm>
              <a:off x="336" y="1728"/>
              <a:ext cx="384" cy="19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487" name="Text Box 39"/>
          <p:cNvSpPr txBox="1">
            <a:spLocks noChangeArrowheads="1"/>
          </p:cNvSpPr>
          <p:nvPr/>
        </p:nvSpPr>
        <p:spPr bwMode="auto">
          <a:xfrm>
            <a:off x="838200" y="3810000"/>
            <a:ext cx="7543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/>
              <a:t>Jika pada kondisi 1 Re sebesar 1200, fluida yang mengalir adalah MINYAK. Tentukan Re pada kondisi 2, bila diketahui D</a:t>
            </a:r>
            <a:r>
              <a:rPr lang="en-US" sz="1600" baseline="-25000"/>
              <a:t>1</a:t>
            </a:r>
            <a:r>
              <a:rPr lang="en-US" sz="1600"/>
              <a:t> = 25 mm dan D</a:t>
            </a:r>
            <a:r>
              <a:rPr lang="en-US" sz="1600" baseline="-25000"/>
              <a:t>2 </a:t>
            </a:r>
            <a:r>
              <a:rPr lang="en-US" sz="1600"/>
              <a:t>= 15 mm.</a:t>
            </a:r>
            <a:endParaRPr lang="en-US" sz="1600">
              <a:solidFill>
                <a:schemeClr val="folHlink"/>
              </a:solidFill>
              <a:sym typeface="Wingdings" panose="05000000000000000000" pitchFamily="2" charset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17FE-0507-406F-AEB4-71EE12545608}" type="datetime1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7AC1-6703-4E2E-B5CF-1E1616E7CA1A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82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196013" cy="557212"/>
          </a:xfrm>
        </p:spPr>
        <p:txBody>
          <a:bodyPr/>
          <a:lstStyle/>
          <a:p>
            <a:pPr algn="l"/>
            <a:r>
              <a:rPr lang="en-US" sz="3600" dirty="0" err="1"/>
              <a:t>Persamaan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Aliran</a:t>
            </a:r>
            <a:r>
              <a:rPr lang="en-US" sz="3600" dirty="0"/>
              <a:t> </a:t>
            </a:r>
            <a:r>
              <a:rPr lang="en-US" sz="3600" dirty="0" err="1"/>
              <a:t>Fluida</a:t>
            </a:r>
            <a:endParaRPr lang="en-US" sz="3600" dirty="0"/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Solusi :</a:t>
            </a:r>
          </a:p>
        </p:txBody>
      </p:sp>
      <p:graphicFrame>
        <p:nvGraphicFramePr>
          <p:cNvPr id="110615" name="Object 23"/>
          <p:cNvGraphicFramePr>
            <a:graphicFrameLocks noGrp="1" noChangeAspect="1"/>
          </p:cNvGraphicFramePr>
          <p:nvPr>
            <p:ph idx="1"/>
          </p:nvPr>
        </p:nvGraphicFramePr>
        <p:xfrm>
          <a:off x="2489200" y="1668463"/>
          <a:ext cx="416401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8" name="Equation" r:id="rId3" imgW="1587240" imgH="1549080" progId="Equation.3">
                  <p:embed/>
                </p:oleObj>
              </mc:Choice>
              <mc:Fallback>
                <p:oleObj name="Equation" r:id="rId3" imgW="1587240" imgH="1549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1668463"/>
                        <a:ext cx="4164013" cy="406400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EAEAEA">
                              <a:gamma/>
                              <a:shade val="46275"/>
                              <a:invGamma/>
                            </a:srgbClr>
                          </a:gs>
                          <a:gs pos="50000">
                            <a:srgbClr val="EAEAEA"/>
                          </a:gs>
                          <a:gs pos="100000">
                            <a:srgbClr val="EAEAEA">
                              <a:gamma/>
                              <a:shade val="46275"/>
                              <a:invGamma/>
                            </a:srgbClr>
                          </a:gs>
                        </a:gsLst>
                        <a:lin ang="27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8F64AB-A1BC-46F3-BA31-1D4736631871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44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04800" y="123825"/>
            <a:ext cx="7162800" cy="838200"/>
          </a:xfrm>
        </p:spPr>
        <p:txBody>
          <a:bodyPr/>
          <a:lstStyle/>
          <a:p>
            <a:pPr algn="l"/>
            <a:r>
              <a:rPr lang="en-US" sz="3200" dirty="0" err="1"/>
              <a:t>Persamaan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Aliran</a:t>
            </a:r>
            <a:r>
              <a:rPr lang="en-US" sz="3200" dirty="0"/>
              <a:t> </a:t>
            </a:r>
            <a:r>
              <a:rPr lang="en-US" sz="3200" dirty="0" err="1"/>
              <a:t>Fluida</a:t>
            </a:r>
            <a:endParaRPr lang="en-US" sz="3200" dirty="0"/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Contoh :</a:t>
            </a:r>
          </a:p>
        </p:txBody>
      </p:sp>
      <p:sp>
        <p:nvSpPr>
          <p:cNvPr id="109605" name="Text Box 37"/>
          <p:cNvSpPr txBox="1">
            <a:spLocks noChangeArrowheads="1"/>
          </p:cNvSpPr>
          <p:nvPr/>
        </p:nvSpPr>
        <p:spPr bwMode="auto">
          <a:xfrm>
            <a:off x="1295400" y="4610100"/>
            <a:ext cx="75438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/>
              <a:t>Sebuah system pemanas udara dengan menggunakan matahari, udara dingin masuk kedalam pemanas melalui saluran rectangular dengan ukuran 300 mm x 150 mm, kemudian pada sisi keluarnya dengan menggunakan pipa berdiameter 250 mm. Rapat massa udara pada sisi masuk 1.17 kg/m</a:t>
            </a:r>
            <a:r>
              <a:rPr lang="en-US" sz="1600" baseline="30000"/>
              <a:t>3</a:t>
            </a:r>
            <a:r>
              <a:rPr lang="en-US" sz="1600"/>
              <a:t> dan pada sisi keluarnya 1.2 kg/m</a:t>
            </a:r>
            <a:r>
              <a:rPr lang="en-US" sz="1600" baseline="30000"/>
              <a:t>3</a:t>
            </a:r>
            <a:r>
              <a:rPr lang="en-US" sz="1600"/>
              <a:t>. Jika kecepatan aliran udara pada sisi masuk pemanas sebesar 0.1 m/s, Hitung: Laju aliran massa udara dan kecepatan udara pada sisi keluar.</a:t>
            </a:r>
            <a:endParaRPr lang="en-US" sz="1600">
              <a:solidFill>
                <a:schemeClr val="folHlink"/>
              </a:solidFill>
              <a:sym typeface="Wingdings" panose="05000000000000000000" pitchFamily="2" charset="2"/>
            </a:endParaRPr>
          </a:p>
        </p:txBody>
      </p:sp>
      <p:grpSp>
        <p:nvGrpSpPr>
          <p:cNvPr id="109609" name="Group 41"/>
          <p:cNvGrpSpPr>
            <a:grpSpLocks/>
          </p:cNvGrpSpPr>
          <p:nvPr/>
        </p:nvGrpSpPr>
        <p:grpSpPr bwMode="auto">
          <a:xfrm>
            <a:off x="228600" y="1066800"/>
            <a:ext cx="6381750" cy="3714750"/>
            <a:chOff x="144" y="672"/>
            <a:chExt cx="4020" cy="2340"/>
          </a:xfrm>
        </p:grpSpPr>
        <p:grpSp>
          <p:nvGrpSpPr>
            <p:cNvPr id="109604" name="Group 36"/>
            <p:cNvGrpSpPr>
              <a:grpSpLocks/>
            </p:cNvGrpSpPr>
            <p:nvPr/>
          </p:nvGrpSpPr>
          <p:grpSpPr bwMode="auto">
            <a:xfrm>
              <a:off x="144" y="672"/>
              <a:ext cx="4020" cy="2340"/>
              <a:chOff x="588" y="1008"/>
              <a:chExt cx="4020" cy="2340"/>
            </a:xfrm>
          </p:grpSpPr>
          <p:sp>
            <p:nvSpPr>
              <p:cNvPr id="109591" name="Rectangle 23"/>
              <p:cNvSpPr>
                <a:spLocks noChangeArrowheads="1"/>
              </p:cNvSpPr>
              <p:nvPr/>
            </p:nvSpPr>
            <p:spPr bwMode="auto">
              <a:xfrm rot="-1076677">
                <a:off x="1596" y="1764"/>
                <a:ext cx="1872" cy="960"/>
              </a:xfrm>
              <a:prstGeom prst="rect">
                <a:avLst/>
              </a:prstGeom>
              <a:solidFill>
                <a:schemeClr val="folHlink">
                  <a:alpha val="42000"/>
                </a:schemeClr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folHlink"/>
                </a:extrusionClr>
                <a:contourClr>
                  <a:schemeClr val="folHlink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09593" name="Rectangle 25"/>
              <p:cNvSpPr>
                <a:spLocks noChangeArrowheads="1"/>
              </p:cNvSpPr>
              <p:nvPr/>
            </p:nvSpPr>
            <p:spPr bwMode="auto">
              <a:xfrm rot="-1014876">
                <a:off x="1272" y="2844"/>
                <a:ext cx="624" cy="192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09594" name="Rectangle 26"/>
              <p:cNvSpPr>
                <a:spLocks noChangeArrowheads="1"/>
              </p:cNvSpPr>
              <p:nvPr/>
            </p:nvSpPr>
            <p:spPr bwMode="auto">
              <a:xfrm rot="-1261326">
                <a:off x="3264" y="1344"/>
                <a:ext cx="624" cy="192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shade val="46275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09595" name="AutoShape 27"/>
              <p:cNvSpPr>
                <a:spLocks noChangeArrowheads="1"/>
              </p:cNvSpPr>
              <p:nvPr/>
            </p:nvSpPr>
            <p:spPr bwMode="auto">
              <a:xfrm rot="-1049745">
                <a:off x="588" y="2964"/>
                <a:ext cx="672" cy="384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96" name="AutoShape 28"/>
              <p:cNvSpPr>
                <a:spLocks noChangeArrowheads="1"/>
              </p:cNvSpPr>
              <p:nvPr/>
            </p:nvSpPr>
            <p:spPr bwMode="auto">
              <a:xfrm rot="-1049745">
                <a:off x="3936" y="1008"/>
                <a:ext cx="672" cy="384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99" name="Rectangle 31"/>
              <p:cNvSpPr>
                <a:spLocks noChangeArrowheads="1"/>
              </p:cNvSpPr>
              <p:nvPr/>
            </p:nvSpPr>
            <p:spPr bwMode="auto">
              <a:xfrm rot="-1076677">
                <a:off x="3072" y="1488"/>
                <a:ext cx="336" cy="960"/>
              </a:xfrm>
              <a:prstGeom prst="rect">
                <a:avLst/>
              </a:prstGeom>
              <a:solidFill>
                <a:schemeClr val="folHlink">
                  <a:alpha val="42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00" name="Rectangle 32"/>
              <p:cNvSpPr>
                <a:spLocks noChangeArrowheads="1"/>
              </p:cNvSpPr>
              <p:nvPr/>
            </p:nvSpPr>
            <p:spPr bwMode="auto">
              <a:xfrm rot="-1076677">
                <a:off x="2208" y="1776"/>
                <a:ext cx="384" cy="960"/>
              </a:xfrm>
              <a:prstGeom prst="rect">
                <a:avLst/>
              </a:prstGeom>
              <a:solidFill>
                <a:schemeClr val="folHlink">
                  <a:alpha val="42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01" name="Rectangle 33"/>
              <p:cNvSpPr>
                <a:spLocks noChangeArrowheads="1"/>
              </p:cNvSpPr>
              <p:nvPr/>
            </p:nvSpPr>
            <p:spPr bwMode="auto">
              <a:xfrm rot="-1076677">
                <a:off x="1776" y="1920"/>
                <a:ext cx="384" cy="960"/>
              </a:xfrm>
              <a:prstGeom prst="rect">
                <a:avLst/>
              </a:prstGeom>
              <a:solidFill>
                <a:schemeClr val="folHlink">
                  <a:alpha val="42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02" name="Rectangle 34"/>
              <p:cNvSpPr>
                <a:spLocks noChangeArrowheads="1"/>
              </p:cNvSpPr>
              <p:nvPr/>
            </p:nvSpPr>
            <p:spPr bwMode="auto">
              <a:xfrm rot="-1076677">
                <a:off x="2640" y="1632"/>
                <a:ext cx="384" cy="960"/>
              </a:xfrm>
              <a:prstGeom prst="rect">
                <a:avLst/>
              </a:prstGeom>
              <a:solidFill>
                <a:schemeClr val="folHlink">
                  <a:alpha val="42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9606" name="Text Box 38"/>
            <p:cNvSpPr txBox="1">
              <a:spLocks noChangeArrowheads="1"/>
            </p:cNvSpPr>
            <p:nvPr/>
          </p:nvSpPr>
          <p:spPr bwMode="auto">
            <a:xfrm rot="-1110697">
              <a:off x="1536" y="1104"/>
              <a:ext cx="9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1500 mm</a:t>
              </a:r>
            </a:p>
          </p:txBody>
        </p:sp>
        <p:sp>
          <p:nvSpPr>
            <p:cNvPr id="109607" name="Text Box 39"/>
            <p:cNvSpPr txBox="1">
              <a:spLocks noChangeArrowheads="1"/>
            </p:cNvSpPr>
            <p:nvPr/>
          </p:nvSpPr>
          <p:spPr bwMode="auto">
            <a:xfrm rot="-713319">
              <a:off x="3118" y="1379"/>
              <a:ext cx="7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1000 mm</a:t>
              </a:r>
            </a:p>
          </p:txBody>
        </p:sp>
        <p:sp>
          <p:nvSpPr>
            <p:cNvPr id="109608" name="Text Box 40"/>
            <p:cNvSpPr txBox="1">
              <a:spLocks noChangeArrowheads="1"/>
            </p:cNvSpPr>
            <p:nvPr/>
          </p:nvSpPr>
          <p:spPr bwMode="auto">
            <a:xfrm rot="-2282823">
              <a:off x="2976" y="1968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180 mm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B7CD-08DC-4DDE-BA2C-AA2757335D9C}" type="datetime1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7AC1-6703-4E2E-B5CF-1E1616E7CA1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88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Persamaan Dalam Aliran Fluida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Solusi :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838200" y="1600200"/>
            <a:ext cx="7543800" cy="258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Diketahui :</a:t>
            </a:r>
          </a:p>
          <a:p>
            <a:pPr lvl="1">
              <a:spcBef>
                <a:spcPct val="50000"/>
              </a:spcBef>
            </a:pPr>
            <a:r>
              <a:rPr lang="en-US" sz="1600"/>
              <a:t>Fluida = Udara</a:t>
            </a:r>
          </a:p>
          <a:p>
            <a:pPr lvl="1">
              <a:spcBef>
                <a:spcPct val="50000"/>
              </a:spcBef>
            </a:pPr>
            <a:r>
              <a:rPr lang="en-US" sz="1600"/>
              <a:t>A</a:t>
            </a:r>
            <a:r>
              <a:rPr lang="en-US" sz="1600" baseline="-25000"/>
              <a:t>1</a:t>
            </a:r>
            <a:r>
              <a:rPr lang="en-US" sz="1600"/>
              <a:t> = 0.3 x 0.15 = 0.045 m</a:t>
            </a:r>
            <a:r>
              <a:rPr lang="en-US" sz="1600" baseline="30000"/>
              <a:t>2</a:t>
            </a:r>
            <a:r>
              <a:rPr lang="en-US" sz="1600"/>
              <a:t>              (sisi masuk)</a:t>
            </a:r>
          </a:p>
          <a:p>
            <a:pPr lvl="1">
              <a:spcBef>
                <a:spcPct val="50000"/>
              </a:spcBef>
            </a:pPr>
            <a:r>
              <a:rPr lang="en-US" sz="1600"/>
              <a:t>A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n-US" sz="1600">
                <a:sym typeface="Symbol" panose="05050102010706020507" pitchFamily="18" charset="2"/>
              </a:rPr>
              <a:t>/4 x (0.25 m)</a:t>
            </a:r>
            <a:r>
              <a:rPr lang="en-US" sz="1600" baseline="30000">
                <a:sym typeface="Symbol" panose="05050102010706020507" pitchFamily="18" charset="2"/>
              </a:rPr>
              <a:t>2</a:t>
            </a:r>
            <a:r>
              <a:rPr lang="en-US" sz="1600">
                <a:sym typeface="Symbol" panose="05050102010706020507" pitchFamily="18" charset="2"/>
              </a:rPr>
              <a:t> = 0.0491 m</a:t>
            </a:r>
            <a:r>
              <a:rPr lang="en-US" sz="1600" baseline="30000">
                <a:sym typeface="Symbol" panose="05050102010706020507" pitchFamily="18" charset="2"/>
              </a:rPr>
              <a:t>2</a:t>
            </a:r>
            <a:r>
              <a:rPr lang="en-US" sz="1600">
                <a:sym typeface="Symbol" panose="05050102010706020507" pitchFamily="18" charset="2"/>
              </a:rPr>
              <a:t>     (sisi keluar)</a:t>
            </a:r>
          </a:p>
          <a:p>
            <a:pPr lvl="1">
              <a:spcBef>
                <a:spcPct val="50000"/>
              </a:spcBef>
            </a:pPr>
            <a:r>
              <a:rPr lang="en-US" sz="1600">
                <a:sym typeface="Symbol" panose="05050102010706020507" pitchFamily="18" charset="2"/>
              </a:rPr>
              <a:t></a:t>
            </a:r>
            <a:r>
              <a:rPr lang="en-US" sz="1600" baseline="-25000">
                <a:sym typeface="Symbol" panose="05050102010706020507" pitchFamily="18" charset="2"/>
              </a:rPr>
              <a:t>1</a:t>
            </a:r>
            <a:r>
              <a:rPr lang="en-US" sz="1600">
                <a:sym typeface="Symbol" panose="05050102010706020507" pitchFamily="18" charset="2"/>
              </a:rPr>
              <a:t> = 1.17 kg/m</a:t>
            </a:r>
            <a:r>
              <a:rPr lang="en-US" sz="1600" baseline="30000">
                <a:sym typeface="Symbol" panose="05050102010706020507" pitchFamily="18" charset="2"/>
              </a:rPr>
              <a:t>3</a:t>
            </a:r>
          </a:p>
          <a:p>
            <a:pPr lvl="1">
              <a:spcBef>
                <a:spcPct val="50000"/>
              </a:spcBef>
            </a:pPr>
            <a:r>
              <a:rPr lang="en-US" sz="1600">
                <a:sym typeface="Symbol" panose="05050102010706020507" pitchFamily="18" charset="2"/>
              </a:rPr>
              <a:t></a:t>
            </a:r>
            <a:r>
              <a:rPr lang="en-US" sz="1600" baseline="-25000">
                <a:sym typeface="Symbol" panose="05050102010706020507" pitchFamily="18" charset="2"/>
              </a:rPr>
              <a:t>2</a:t>
            </a:r>
            <a:r>
              <a:rPr lang="en-US" sz="1600">
                <a:sym typeface="Symbol" panose="05050102010706020507" pitchFamily="18" charset="2"/>
              </a:rPr>
              <a:t> =</a:t>
            </a:r>
            <a:r>
              <a:rPr lang="en-US">
                <a:sym typeface="Symbol" panose="05050102010706020507" pitchFamily="18" charset="2"/>
              </a:rPr>
              <a:t> </a:t>
            </a:r>
            <a:r>
              <a:rPr lang="en-US" sz="1600">
                <a:sym typeface="Symbol" panose="05050102010706020507" pitchFamily="18" charset="2"/>
              </a:rPr>
              <a:t>1.2 kg/m</a:t>
            </a:r>
            <a:r>
              <a:rPr lang="en-US" sz="1600" baseline="30000">
                <a:sym typeface="Symbol" panose="05050102010706020507" pitchFamily="18" charset="2"/>
              </a:rPr>
              <a:t>3</a:t>
            </a:r>
          </a:p>
          <a:p>
            <a:pPr lvl="1">
              <a:spcBef>
                <a:spcPct val="50000"/>
              </a:spcBef>
            </a:pPr>
            <a:r>
              <a:rPr lang="en-US" sz="1600">
                <a:sym typeface="Symbol" panose="05050102010706020507" pitchFamily="18" charset="2"/>
              </a:rPr>
              <a:t>V</a:t>
            </a:r>
            <a:r>
              <a:rPr lang="en-US" sz="1600" baseline="-25000">
                <a:sym typeface="Symbol" panose="05050102010706020507" pitchFamily="18" charset="2"/>
              </a:rPr>
              <a:t>1</a:t>
            </a:r>
            <a:r>
              <a:rPr lang="en-US" sz="1600">
                <a:sym typeface="Symbol" panose="05050102010706020507" pitchFamily="18" charset="2"/>
              </a:rPr>
              <a:t> = 0.1 m/s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838200" y="4416425"/>
            <a:ext cx="75438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sym typeface="Symbol" panose="05050102010706020507" pitchFamily="18" charset="2"/>
              </a:rPr>
              <a:t>ṁ</a:t>
            </a:r>
            <a:r>
              <a:rPr lang="en-US" baseline="-25000">
                <a:solidFill>
                  <a:schemeClr val="tx2"/>
                </a:solidFill>
                <a:sym typeface="Symbol" panose="05050102010706020507" pitchFamily="18" charset="2"/>
              </a:rPr>
              <a:t>1</a:t>
            </a:r>
            <a:r>
              <a:rPr lang="en-US">
                <a:solidFill>
                  <a:schemeClr val="tx2"/>
                </a:solidFill>
                <a:sym typeface="Symbol" panose="05050102010706020507" pitchFamily="18" charset="2"/>
              </a:rPr>
              <a:t> = </a:t>
            </a:r>
            <a:r>
              <a:rPr lang="en-US">
                <a:sym typeface="Symbol" panose="05050102010706020507" pitchFamily="18" charset="2"/>
              </a:rPr>
              <a:t></a:t>
            </a:r>
            <a:r>
              <a:rPr lang="en-US" baseline="-25000">
                <a:sym typeface="Symbol" panose="05050102010706020507" pitchFamily="18" charset="2"/>
              </a:rPr>
              <a:t>1</a:t>
            </a:r>
            <a:r>
              <a:rPr lang="en-US">
                <a:sym typeface="Symbol" panose="05050102010706020507" pitchFamily="18" charset="2"/>
              </a:rPr>
              <a:t>  x A</a:t>
            </a:r>
            <a:r>
              <a:rPr lang="en-US" baseline="-25000">
                <a:sym typeface="Symbol" panose="05050102010706020507" pitchFamily="18" charset="2"/>
              </a:rPr>
              <a:t>1</a:t>
            </a:r>
            <a:r>
              <a:rPr lang="en-US">
                <a:sym typeface="Symbol" panose="05050102010706020507" pitchFamily="18" charset="2"/>
              </a:rPr>
              <a:t> x V</a:t>
            </a:r>
            <a:r>
              <a:rPr lang="en-US" baseline="-25000">
                <a:sym typeface="Symbol" panose="05050102010706020507" pitchFamily="18" charset="2"/>
              </a:rPr>
              <a:t>1</a:t>
            </a:r>
            <a:endParaRPr lang="en-US" baseline="-25000"/>
          </a:p>
          <a:p>
            <a:pPr lvl="1">
              <a:spcBef>
                <a:spcPct val="50000"/>
              </a:spcBef>
            </a:pPr>
            <a:r>
              <a:rPr lang="en-US" sz="1600"/>
              <a:t>      </a:t>
            </a:r>
            <a:r>
              <a:rPr lang="en-US"/>
              <a:t>= </a:t>
            </a:r>
            <a:r>
              <a:rPr lang="en-US">
                <a:sym typeface="Symbol" panose="05050102010706020507" pitchFamily="18" charset="2"/>
              </a:rPr>
              <a:t>1.17 kg/m</a:t>
            </a:r>
            <a:r>
              <a:rPr lang="en-US" baseline="30000">
                <a:sym typeface="Symbol" panose="05050102010706020507" pitchFamily="18" charset="2"/>
              </a:rPr>
              <a:t>3</a:t>
            </a:r>
            <a:r>
              <a:rPr lang="en-US">
                <a:sym typeface="Symbol" panose="05050102010706020507" pitchFamily="18" charset="2"/>
              </a:rPr>
              <a:t> x </a:t>
            </a:r>
            <a:r>
              <a:rPr lang="en-US"/>
              <a:t>0.045 m</a:t>
            </a:r>
            <a:r>
              <a:rPr lang="en-US" baseline="30000"/>
              <a:t>2</a:t>
            </a:r>
            <a:r>
              <a:rPr lang="en-US"/>
              <a:t> x 0.1 m/s</a:t>
            </a:r>
          </a:p>
          <a:p>
            <a:pPr lvl="1">
              <a:spcBef>
                <a:spcPct val="50000"/>
              </a:spcBef>
            </a:pPr>
            <a:r>
              <a:rPr lang="en-US"/>
              <a:t>      = </a:t>
            </a:r>
            <a:r>
              <a:rPr lang="en-US">
                <a:sym typeface="Symbol" panose="05050102010706020507" pitchFamily="18" charset="2"/>
              </a:rPr>
              <a:t>5.27 x 10</a:t>
            </a:r>
            <a:r>
              <a:rPr lang="en-US" baseline="30000">
                <a:sym typeface="Symbol" panose="05050102010706020507" pitchFamily="18" charset="2"/>
              </a:rPr>
              <a:t>-3</a:t>
            </a:r>
            <a:r>
              <a:rPr lang="en-US">
                <a:sym typeface="Symbol" panose="05050102010706020507" pitchFamily="18" charset="2"/>
              </a:rPr>
              <a:t> kg/s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3D1653-27D5-42DE-B176-132EB8631574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53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553200" cy="609600"/>
          </a:xfrm>
        </p:spPr>
        <p:txBody>
          <a:bodyPr/>
          <a:lstStyle/>
          <a:p>
            <a:pPr algn="l"/>
            <a:r>
              <a:rPr lang="en-US" sz="3600" dirty="0" err="1"/>
              <a:t>Persamaan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Aliran</a:t>
            </a:r>
            <a:r>
              <a:rPr lang="en-US" sz="3600" dirty="0"/>
              <a:t> </a:t>
            </a:r>
            <a:r>
              <a:rPr lang="en-US" sz="3600" dirty="0" err="1"/>
              <a:t>Fluida</a:t>
            </a:r>
            <a:endParaRPr lang="en-US" sz="3600" dirty="0"/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Solusi :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838200" y="1524000"/>
            <a:ext cx="7543800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ym typeface="Symbol" panose="05050102010706020507" pitchFamily="18" charset="2"/>
              </a:rPr>
              <a:t>Dengan persamaan KONTINUITAS :</a:t>
            </a:r>
          </a:p>
          <a:p>
            <a:pPr lvl="1">
              <a:spcBef>
                <a:spcPct val="50000"/>
              </a:spcBef>
            </a:pPr>
            <a:r>
              <a:rPr lang="en-US">
                <a:sym typeface="Symbol" panose="05050102010706020507" pitchFamily="18" charset="2"/>
              </a:rPr>
              <a:t></a:t>
            </a:r>
            <a:r>
              <a:rPr lang="en-US" baseline="-25000">
                <a:sym typeface="Symbol" panose="05050102010706020507" pitchFamily="18" charset="2"/>
              </a:rPr>
              <a:t>1</a:t>
            </a:r>
            <a:r>
              <a:rPr lang="en-US">
                <a:sym typeface="Symbol" panose="05050102010706020507" pitchFamily="18" charset="2"/>
              </a:rPr>
              <a:t>  x A</a:t>
            </a:r>
            <a:r>
              <a:rPr lang="en-US" baseline="-25000">
                <a:sym typeface="Symbol" panose="05050102010706020507" pitchFamily="18" charset="2"/>
              </a:rPr>
              <a:t>1</a:t>
            </a:r>
            <a:r>
              <a:rPr lang="en-US">
                <a:sym typeface="Symbol" panose="05050102010706020507" pitchFamily="18" charset="2"/>
              </a:rPr>
              <a:t> x V</a:t>
            </a:r>
            <a:r>
              <a:rPr lang="en-US" baseline="-25000">
                <a:sym typeface="Symbol" panose="05050102010706020507" pitchFamily="18" charset="2"/>
              </a:rPr>
              <a:t>1</a:t>
            </a:r>
            <a:r>
              <a:rPr lang="en-US">
                <a:solidFill>
                  <a:schemeClr val="tx2"/>
                </a:solidFill>
                <a:sym typeface="Symbol" panose="05050102010706020507" pitchFamily="18" charset="2"/>
              </a:rPr>
              <a:t> = </a:t>
            </a:r>
            <a:r>
              <a:rPr lang="en-US">
                <a:sym typeface="Symbol" panose="05050102010706020507" pitchFamily="18" charset="2"/>
              </a:rPr>
              <a:t></a:t>
            </a:r>
            <a:r>
              <a:rPr lang="en-US" baseline="-25000">
                <a:sym typeface="Symbol" panose="05050102010706020507" pitchFamily="18" charset="2"/>
              </a:rPr>
              <a:t>2</a:t>
            </a:r>
            <a:r>
              <a:rPr lang="en-US">
                <a:sym typeface="Symbol" panose="05050102010706020507" pitchFamily="18" charset="2"/>
              </a:rPr>
              <a:t>  x A</a:t>
            </a:r>
            <a:r>
              <a:rPr lang="en-US" baseline="-25000">
                <a:sym typeface="Symbol" panose="05050102010706020507" pitchFamily="18" charset="2"/>
              </a:rPr>
              <a:t>2</a:t>
            </a:r>
            <a:r>
              <a:rPr lang="en-US">
                <a:sym typeface="Symbol" panose="05050102010706020507" pitchFamily="18" charset="2"/>
              </a:rPr>
              <a:t> x V</a:t>
            </a:r>
            <a:r>
              <a:rPr lang="en-US" baseline="-25000">
                <a:sym typeface="Symbol" panose="05050102010706020507" pitchFamily="18" charset="2"/>
              </a:rPr>
              <a:t>2</a:t>
            </a:r>
            <a:endParaRPr lang="en-US" baseline="-25000"/>
          </a:p>
          <a:p>
            <a:pPr lvl="1">
              <a:spcBef>
                <a:spcPct val="50000"/>
              </a:spcBef>
            </a:pPr>
            <a:r>
              <a:rPr lang="en-US">
                <a:sym typeface="Symbol" panose="05050102010706020507" pitchFamily="18" charset="2"/>
              </a:rPr>
              <a:t>5.27 x 10</a:t>
            </a:r>
            <a:r>
              <a:rPr lang="en-US" baseline="30000">
                <a:sym typeface="Symbol" panose="05050102010706020507" pitchFamily="18" charset="2"/>
              </a:rPr>
              <a:t>-3</a:t>
            </a:r>
            <a:r>
              <a:rPr lang="en-US">
                <a:sym typeface="Symbol" panose="05050102010706020507" pitchFamily="18" charset="2"/>
              </a:rPr>
              <a:t> kg/s = 1.2 kg/m</a:t>
            </a:r>
            <a:r>
              <a:rPr lang="en-US" baseline="30000">
                <a:sym typeface="Symbol" panose="05050102010706020507" pitchFamily="18" charset="2"/>
              </a:rPr>
              <a:t>3</a:t>
            </a:r>
            <a:r>
              <a:rPr lang="en-US">
                <a:sym typeface="Symbol" panose="05050102010706020507" pitchFamily="18" charset="2"/>
              </a:rPr>
              <a:t> x 0.0491 m</a:t>
            </a:r>
            <a:r>
              <a:rPr lang="en-US" baseline="30000">
                <a:sym typeface="Symbol" panose="05050102010706020507" pitchFamily="18" charset="2"/>
              </a:rPr>
              <a:t>2</a:t>
            </a:r>
            <a:r>
              <a:rPr lang="en-US">
                <a:sym typeface="Symbol" panose="05050102010706020507" pitchFamily="18" charset="2"/>
              </a:rPr>
              <a:t> x V2</a:t>
            </a:r>
          </a:p>
          <a:p>
            <a:pPr lvl="1">
              <a:spcBef>
                <a:spcPct val="50000"/>
              </a:spcBef>
            </a:pPr>
            <a:r>
              <a:rPr lang="en-US">
                <a:sym typeface="Symbol" panose="05050102010706020507" pitchFamily="18" charset="2"/>
              </a:rPr>
              <a:t>V</a:t>
            </a:r>
            <a:r>
              <a:rPr lang="en-US" baseline="-25000">
                <a:sym typeface="Symbol" panose="05050102010706020507" pitchFamily="18" charset="2"/>
              </a:rPr>
              <a:t>2</a:t>
            </a:r>
            <a:r>
              <a:rPr lang="en-US">
                <a:sym typeface="Symbol" panose="05050102010706020507" pitchFamily="18" charset="2"/>
              </a:rPr>
              <a:t> = 0.09 m/s</a:t>
            </a:r>
          </a:p>
          <a:p>
            <a:pPr>
              <a:spcBef>
                <a:spcPct val="50000"/>
              </a:spcBef>
            </a:pPr>
            <a:endParaRPr lang="en-US"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r>
              <a:rPr lang="en-US">
                <a:sym typeface="Symbol" panose="05050102010706020507" pitchFamily="18" charset="2"/>
              </a:rPr>
              <a:t>Sehingga :</a:t>
            </a:r>
          </a:p>
          <a:p>
            <a:pPr lvl="1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sym typeface="Symbol" panose="05050102010706020507" pitchFamily="18" charset="2"/>
              </a:rPr>
              <a:t>ṁ</a:t>
            </a:r>
            <a:r>
              <a:rPr lang="en-US" baseline="-25000">
                <a:solidFill>
                  <a:schemeClr val="tx2"/>
                </a:solidFill>
                <a:sym typeface="Symbol" panose="05050102010706020507" pitchFamily="18" charset="2"/>
              </a:rPr>
              <a:t>2</a:t>
            </a:r>
            <a:r>
              <a:rPr lang="en-US">
                <a:solidFill>
                  <a:schemeClr val="tx2"/>
                </a:solidFill>
                <a:sym typeface="Symbol" panose="05050102010706020507" pitchFamily="18" charset="2"/>
              </a:rPr>
              <a:t> = </a:t>
            </a:r>
            <a:r>
              <a:rPr lang="en-US">
                <a:sym typeface="Symbol" panose="05050102010706020507" pitchFamily="18" charset="2"/>
              </a:rPr>
              <a:t>1.2 kg/m</a:t>
            </a:r>
            <a:r>
              <a:rPr lang="en-US" baseline="30000">
                <a:sym typeface="Symbol" panose="05050102010706020507" pitchFamily="18" charset="2"/>
              </a:rPr>
              <a:t>3</a:t>
            </a:r>
            <a:r>
              <a:rPr lang="en-US">
                <a:sym typeface="Symbol" panose="05050102010706020507" pitchFamily="18" charset="2"/>
              </a:rPr>
              <a:t> x 0.0491 m</a:t>
            </a:r>
            <a:r>
              <a:rPr lang="en-US" baseline="30000">
                <a:sym typeface="Symbol" panose="05050102010706020507" pitchFamily="18" charset="2"/>
              </a:rPr>
              <a:t>2</a:t>
            </a:r>
            <a:r>
              <a:rPr lang="en-US">
                <a:sym typeface="Symbol" panose="05050102010706020507" pitchFamily="18" charset="2"/>
              </a:rPr>
              <a:t> x 0.09 m/s</a:t>
            </a:r>
          </a:p>
          <a:p>
            <a:pPr lvl="1">
              <a:spcBef>
                <a:spcPct val="50000"/>
              </a:spcBef>
            </a:pPr>
            <a:r>
              <a:rPr lang="en-US">
                <a:sym typeface="Symbol" panose="05050102010706020507" pitchFamily="18" charset="2"/>
              </a:rPr>
              <a:t>      = 5.30 x 10</a:t>
            </a:r>
            <a:r>
              <a:rPr lang="en-US" baseline="30000">
                <a:sym typeface="Symbol" panose="05050102010706020507" pitchFamily="18" charset="2"/>
              </a:rPr>
              <a:t>-3 </a:t>
            </a:r>
            <a:r>
              <a:rPr lang="en-US">
                <a:sym typeface="Symbol" panose="05050102010706020507" pitchFamily="18" charset="2"/>
              </a:rPr>
              <a:t>kg/s </a:t>
            </a:r>
          </a:p>
          <a:p>
            <a:pPr lvl="1">
              <a:spcBef>
                <a:spcPct val="50000"/>
              </a:spcBef>
            </a:pPr>
            <a:endParaRPr lang="en-US">
              <a:sym typeface="Symbol" panose="05050102010706020507" pitchFamily="18" charset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5645C-ED17-4269-BB10-375E432E6257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02783-DB9A-4BE3-A847-23787154F4E3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708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6979852" y="3512820"/>
            <a:ext cx="3581400" cy="365760"/>
          </a:xfr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>
              <a:defRPr/>
            </a:pPr>
            <a:r>
              <a:rPr lang="en-GB" sz="1800" dirty="0" smtClean="0">
                <a:solidFill>
                  <a:srgbClr val="FFC000"/>
                </a:solidFill>
                <a:latin typeface="Rockwell" pitchFamily="18" charset="0"/>
              </a:rPr>
              <a:t>MUH. ARIEF LATAR, </a:t>
            </a:r>
            <a:r>
              <a:rPr lang="en-GB" sz="1800" dirty="0" err="1" smtClean="0">
                <a:solidFill>
                  <a:srgbClr val="FFC000"/>
                </a:solidFill>
                <a:latin typeface="Rockwell" pitchFamily="18" charset="0"/>
              </a:rPr>
              <a:t>Ir,MSc</a:t>
            </a:r>
            <a:endParaRPr lang="en-GB" sz="1800" dirty="0">
              <a:solidFill>
                <a:srgbClr val="FFC000"/>
              </a:solidFill>
              <a:latin typeface="Rockwell" pitchFamily="18" charset="0"/>
            </a:endParaRPr>
          </a:p>
        </p:txBody>
      </p:sp>
      <p:sp>
        <p:nvSpPr>
          <p:cNvPr id="7680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143000"/>
            <a:ext cx="5832475" cy="1368425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80000"/>
              </a:lnSpc>
              <a:buClr>
                <a:srgbClr val="FFFF00"/>
              </a:buClr>
              <a:buFont typeface="Staccato222 BT" pitchFamily="6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8800" b="1" dirty="0" err="1" smtClean="0">
                <a:solidFill>
                  <a:schemeClr val="tx1"/>
                </a:solidFill>
                <a:latin typeface="Rage Italic" pitchFamily="66" charset="0"/>
              </a:rPr>
              <a:t>Terima</a:t>
            </a:r>
            <a:r>
              <a:rPr lang="en-GB" sz="8800" b="1" dirty="0" smtClean="0">
                <a:solidFill>
                  <a:schemeClr val="tx1"/>
                </a:solidFill>
                <a:latin typeface="Rage Italic" pitchFamily="66" charset="0"/>
              </a:rPr>
              <a:t> </a:t>
            </a:r>
            <a:r>
              <a:rPr lang="en-GB" sz="8800" b="1" dirty="0" err="1" smtClean="0">
                <a:solidFill>
                  <a:schemeClr val="tx1"/>
                </a:solidFill>
                <a:latin typeface="Rage Italic" pitchFamily="66" charset="0"/>
              </a:rPr>
              <a:t>Kasih</a:t>
            </a:r>
            <a:endParaRPr lang="en-GB" sz="8800" b="1" dirty="0" smtClean="0">
              <a:solidFill>
                <a:schemeClr val="tx1"/>
              </a:solidFill>
              <a:latin typeface="Rage Italic" pitchFamily="66" charset="0"/>
            </a:endParaRPr>
          </a:p>
        </p:txBody>
      </p:sp>
      <p:pic>
        <p:nvPicPr>
          <p:cNvPr id="7680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2819400"/>
            <a:ext cx="4723643" cy="2667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903777" y="960120"/>
            <a:ext cx="1752600" cy="365760"/>
          </a:xfrm>
        </p:spPr>
        <p:txBody>
          <a:bodyPr/>
          <a:lstStyle/>
          <a:p>
            <a:pPr algn="r">
              <a:defRPr/>
            </a:pPr>
            <a:fld id="{8D1DB1FE-B044-46AE-9A8E-6867418186DF}" type="datetime1">
              <a:rPr lang="en-US" smtClean="0">
                <a:solidFill>
                  <a:srgbClr val="EEECE1"/>
                </a:solidFill>
              </a:rPr>
              <a:pPr algn="r">
                <a:defRPr/>
              </a:pPr>
              <a:t>4/6/2016</a:t>
            </a:fld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8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3" name="carbrake.wav"/>
          </p:stSnd>
        </p:sndAc>
      </p:transition>
    </mc:Choice>
    <mc:Fallback xmlns="">
      <p:transition spd="slow">
        <p:dissolve/>
        <p:sndAc>
          <p:stSnd>
            <p:snd r:embed="rId5" name="carbrak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600200"/>
            <a:ext cx="7925321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b="0" dirty="0" err="1">
                <a:solidFill>
                  <a:schemeClr val="tx1"/>
                </a:solidFill>
              </a:rPr>
              <a:t>Hubungan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penting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antara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tekanan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laju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aliran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dan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ketinggian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aliran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bisa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kita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peroleh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dalam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persamaan</a:t>
            </a:r>
            <a:r>
              <a:rPr lang="en-US" sz="2000" b="0" dirty="0">
                <a:solidFill>
                  <a:schemeClr val="tx1"/>
                </a:solidFill>
              </a:rPr>
              <a:t> Bernoulli. </a:t>
            </a:r>
            <a:r>
              <a:rPr lang="en-US" sz="2000" b="0" dirty="0" err="1">
                <a:solidFill>
                  <a:schemeClr val="tx1"/>
                </a:solidFill>
              </a:rPr>
              <a:t>Persamaan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bernoulli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ini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sangat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penting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karena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bisa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digunakan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untuk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menganalisis</a:t>
            </a:r>
            <a:r>
              <a:rPr lang="en-US" sz="2000" b="0" dirty="0">
                <a:solidFill>
                  <a:schemeClr val="tx1"/>
                </a:solidFill>
              </a:rPr>
              <a:t>,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0" y="3200400"/>
            <a:ext cx="4114800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000" b="0" dirty="0" err="1">
                <a:solidFill>
                  <a:srgbClr val="7030A0"/>
                </a:solidFill>
              </a:rPr>
              <a:t>penerbangan</a:t>
            </a:r>
            <a:r>
              <a:rPr lang="en-US" sz="2000" b="0" dirty="0">
                <a:solidFill>
                  <a:srgbClr val="7030A0"/>
                </a:solidFill>
              </a:rPr>
              <a:t> </a:t>
            </a:r>
            <a:r>
              <a:rPr lang="en-US" sz="2000" b="0" dirty="0" err="1">
                <a:solidFill>
                  <a:srgbClr val="7030A0"/>
                </a:solidFill>
              </a:rPr>
              <a:t>pesawat</a:t>
            </a:r>
            <a:r>
              <a:rPr lang="en-US" sz="2000" b="0" dirty="0">
                <a:solidFill>
                  <a:srgbClr val="7030A0"/>
                </a:solidFill>
              </a:rPr>
              <a:t>,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b="0" dirty="0" err="1">
                <a:solidFill>
                  <a:srgbClr val="7030A0"/>
                </a:solidFill>
              </a:rPr>
              <a:t>pembangkit</a:t>
            </a:r>
            <a:r>
              <a:rPr lang="en-US" sz="2000" b="0" dirty="0">
                <a:solidFill>
                  <a:srgbClr val="7030A0"/>
                </a:solidFill>
              </a:rPr>
              <a:t> </a:t>
            </a:r>
            <a:r>
              <a:rPr lang="en-US" sz="2000" b="0" dirty="0" err="1">
                <a:solidFill>
                  <a:srgbClr val="7030A0"/>
                </a:solidFill>
              </a:rPr>
              <a:t>listrik</a:t>
            </a:r>
            <a:r>
              <a:rPr lang="en-US" sz="2000" b="0" dirty="0">
                <a:solidFill>
                  <a:srgbClr val="7030A0"/>
                </a:solidFill>
              </a:rPr>
              <a:t> </a:t>
            </a:r>
            <a:r>
              <a:rPr lang="en-US" sz="2000" b="0" dirty="0" err="1">
                <a:solidFill>
                  <a:srgbClr val="7030A0"/>
                </a:solidFill>
              </a:rPr>
              <a:t>tenaga</a:t>
            </a:r>
            <a:r>
              <a:rPr lang="en-US" sz="2000" b="0" dirty="0">
                <a:solidFill>
                  <a:srgbClr val="7030A0"/>
                </a:solidFill>
              </a:rPr>
              <a:t> air,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b="0" dirty="0" err="1">
                <a:solidFill>
                  <a:srgbClr val="7030A0"/>
                </a:solidFill>
              </a:rPr>
              <a:t>sistem</a:t>
            </a:r>
            <a:r>
              <a:rPr lang="en-US" sz="2000" b="0" dirty="0">
                <a:solidFill>
                  <a:srgbClr val="7030A0"/>
                </a:solidFill>
              </a:rPr>
              <a:t> </a:t>
            </a:r>
            <a:r>
              <a:rPr lang="en-US" sz="2000" b="0" dirty="0" err="1">
                <a:solidFill>
                  <a:srgbClr val="7030A0"/>
                </a:solidFill>
              </a:rPr>
              <a:t>perpipaan</a:t>
            </a:r>
            <a:r>
              <a:rPr lang="en-US" sz="2000" b="0" dirty="0">
                <a:solidFill>
                  <a:srgbClr val="7030A0"/>
                </a:solidFill>
              </a:rPr>
              <a:t> </a:t>
            </a:r>
            <a:r>
              <a:rPr lang="en-US" sz="2000" b="0" dirty="0" err="1">
                <a:solidFill>
                  <a:srgbClr val="7030A0"/>
                </a:solidFill>
              </a:rPr>
              <a:t>dan</a:t>
            </a:r>
            <a:r>
              <a:rPr lang="en-US" sz="2000" b="0" dirty="0">
                <a:solidFill>
                  <a:srgbClr val="7030A0"/>
                </a:solidFill>
              </a:rPr>
              <a:t> lain-lain.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23D6BA-DF50-4D77-9F38-4FB77D90DF5F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035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481670" y="378095"/>
            <a:ext cx="4089009" cy="539192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tx1"/>
                </a:solidFill>
              </a:rPr>
              <a:t>Persamaan</a:t>
            </a:r>
            <a:r>
              <a:rPr lang="en-US" sz="3200" dirty="0">
                <a:solidFill>
                  <a:schemeClr val="tx1"/>
                </a:solidFill>
              </a:rPr>
              <a:t> Bernoulli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28B0-6AAB-4A25-B732-7DC1949A4347}" type="datetime1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54458" y="6141306"/>
            <a:ext cx="2231741" cy="716694"/>
          </a:xfrm>
        </p:spPr>
        <p:txBody>
          <a:bodyPr/>
          <a:lstStyle/>
          <a:p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89D1-FD54-473E-BA81-432C0AB9D28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2179" name="Picture 19" descr="bernoulli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99465"/>
            <a:ext cx="2099574" cy="25739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4520564" y="1677144"/>
            <a:ext cx="434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0" dirty="0" err="1"/>
              <a:t>Kecepatan</a:t>
            </a:r>
            <a:r>
              <a:rPr lang="en-US" sz="2000" b="0" dirty="0"/>
              <a:t> </a:t>
            </a:r>
            <a:r>
              <a:rPr lang="en-US" sz="2000" b="0" dirty="0" err="1"/>
              <a:t>rendah</a:t>
            </a:r>
            <a:r>
              <a:rPr lang="en-US" sz="2000" b="0" dirty="0"/>
              <a:t> </a:t>
            </a:r>
            <a:r>
              <a:rPr lang="en-US" sz="2000" b="0" dirty="0">
                <a:sym typeface="Symbol" panose="05050102010706020507" pitchFamily="18" charset="2"/>
              </a:rPr>
              <a:t></a:t>
            </a:r>
            <a:r>
              <a:rPr lang="en-US" sz="2000" b="0" dirty="0"/>
              <a:t> </a:t>
            </a:r>
            <a:r>
              <a:rPr lang="en-US" sz="2000" b="0" dirty="0" err="1"/>
              <a:t>tekanan</a:t>
            </a:r>
            <a:r>
              <a:rPr lang="en-US" sz="2000" b="0" dirty="0"/>
              <a:t> </a:t>
            </a:r>
            <a:r>
              <a:rPr lang="en-US" sz="2000" b="0" dirty="0" err="1"/>
              <a:t>tinggi</a:t>
            </a:r>
            <a:endParaRPr lang="en-US" sz="2000" b="0" dirty="0"/>
          </a:p>
        </p:txBody>
      </p:sp>
      <p:sp>
        <p:nvSpPr>
          <p:cNvPr id="92173" name="Rectangle 13"/>
          <p:cNvSpPr>
            <a:spLocks noChangeArrowheads="1"/>
          </p:cNvSpPr>
          <p:nvPr/>
        </p:nvSpPr>
        <p:spPr bwMode="auto">
          <a:xfrm>
            <a:off x="4380194" y="2404071"/>
            <a:ext cx="44222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0" dirty="0" err="1"/>
              <a:t>Kecepatan</a:t>
            </a:r>
            <a:r>
              <a:rPr lang="en-US" b="0" dirty="0"/>
              <a:t> </a:t>
            </a:r>
            <a:r>
              <a:rPr lang="en-US" b="0" dirty="0" err="1"/>
              <a:t>tinggi</a:t>
            </a:r>
            <a:r>
              <a:rPr lang="en-US" b="0" dirty="0"/>
              <a:t> </a:t>
            </a:r>
            <a:r>
              <a:rPr lang="en-US" b="0" dirty="0">
                <a:sym typeface="Symbol" panose="05050102010706020507" pitchFamily="18" charset="2"/>
              </a:rPr>
              <a:t></a:t>
            </a:r>
            <a:r>
              <a:rPr lang="en-US" b="0" dirty="0"/>
              <a:t> </a:t>
            </a:r>
            <a:r>
              <a:rPr lang="en-US" b="0" dirty="0" err="1"/>
              <a:t>tekanan</a:t>
            </a:r>
            <a:r>
              <a:rPr lang="en-US" b="0" dirty="0"/>
              <a:t> </a:t>
            </a:r>
            <a:r>
              <a:rPr lang="en-US" b="0" dirty="0" err="1" smtClean="0"/>
              <a:t>rendah</a:t>
            </a:r>
            <a:endParaRPr lang="en-US" b="0" dirty="0">
              <a:sym typeface="Symbol" panose="05050102010706020507" pitchFamily="18" charset="2"/>
            </a:endParaRPr>
          </a:p>
        </p:txBody>
      </p:sp>
      <p:sp>
        <p:nvSpPr>
          <p:cNvPr id="92181" name="Rectangle 21"/>
          <p:cNvSpPr>
            <a:spLocks noChangeArrowheads="1"/>
          </p:cNvSpPr>
          <p:nvPr/>
        </p:nvSpPr>
        <p:spPr bwMode="auto">
          <a:xfrm>
            <a:off x="4520564" y="3802856"/>
            <a:ext cx="4011223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0" dirty="0" err="1"/>
              <a:t>kenapa</a:t>
            </a:r>
            <a:r>
              <a:rPr lang="en-US" sz="1400" b="0" dirty="0"/>
              <a:t> </a:t>
            </a:r>
            <a:r>
              <a:rPr lang="en-US" sz="2400" b="0" dirty="0" err="1"/>
              <a:t>Selembar</a:t>
            </a:r>
            <a:r>
              <a:rPr lang="en-US" sz="2400" b="0" dirty="0"/>
              <a:t> </a:t>
            </a:r>
            <a:r>
              <a:rPr lang="en-US" sz="2400" b="0" dirty="0" err="1"/>
              <a:t>kain</a:t>
            </a:r>
            <a:r>
              <a:rPr lang="en-US" sz="2400" b="0" dirty="0"/>
              <a:t> tipis </a:t>
            </a:r>
            <a:r>
              <a:rPr lang="en-US" sz="2400" b="0" dirty="0" err="1"/>
              <a:t>ditiup</a:t>
            </a:r>
            <a:r>
              <a:rPr lang="en-US" sz="2400" b="0" dirty="0"/>
              <a:t> </a:t>
            </a:r>
            <a:r>
              <a:rPr lang="en-US" sz="2400" b="0" dirty="0" err="1"/>
              <a:t>dari</a:t>
            </a:r>
            <a:r>
              <a:rPr lang="en-US" sz="2400" b="0" dirty="0"/>
              <a:t> </a:t>
            </a:r>
            <a:r>
              <a:rPr lang="en-US" sz="2400" b="0" dirty="0" err="1"/>
              <a:t>bagian</a:t>
            </a:r>
            <a:r>
              <a:rPr lang="en-US" sz="2400" b="0" dirty="0"/>
              <a:t> </a:t>
            </a:r>
            <a:r>
              <a:rPr lang="en-US" sz="2400" b="0" dirty="0" err="1"/>
              <a:t>atasnya</a:t>
            </a:r>
            <a:r>
              <a:rPr lang="en-US" sz="2400" b="0" dirty="0"/>
              <a:t>, </a:t>
            </a:r>
            <a:r>
              <a:rPr lang="en-US" sz="2400" b="0" dirty="0" err="1"/>
              <a:t>ternyata</a:t>
            </a:r>
            <a:r>
              <a:rPr lang="en-US" sz="2400" b="0" dirty="0"/>
              <a:t> </a:t>
            </a:r>
            <a:r>
              <a:rPr lang="en-US" sz="2400" b="0" dirty="0" err="1"/>
              <a:t>kain</a:t>
            </a:r>
            <a:r>
              <a:rPr lang="en-US" sz="2400" b="0" dirty="0"/>
              <a:t> </a:t>
            </a:r>
            <a:r>
              <a:rPr lang="en-US" sz="2400" b="0" dirty="0" err="1"/>
              <a:t>tersebut</a:t>
            </a:r>
            <a:r>
              <a:rPr lang="en-US" sz="2400" b="0" dirty="0"/>
              <a:t> </a:t>
            </a:r>
            <a:r>
              <a:rPr lang="en-US" sz="2400" b="0" dirty="0" err="1"/>
              <a:t>naik</a:t>
            </a:r>
            <a:r>
              <a:rPr lang="en-US" sz="2400" b="0" dirty="0"/>
              <a:t> </a:t>
            </a:r>
            <a:r>
              <a:rPr lang="en-US" sz="2400" b="0" dirty="0" err="1"/>
              <a:t>ke</a:t>
            </a:r>
            <a:r>
              <a:rPr lang="en-US" sz="2400" b="0" dirty="0"/>
              <a:t> </a:t>
            </a:r>
            <a:r>
              <a:rPr lang="en-US" sz="2400" b="0" dirty="0" err="1"/>
              <a:t>atas</a:t>
            </a:r>
            <a:r>
              <a:rPr lang="en-US" sz="2400" b="0" dirty="0"/>
              <a:t>?</a:t>
            </a:r>
            <a:endParaRPr lang="en-US" sz="2400" b="0" dirty="0"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pic>
        <p:nvPicPr>
          <p:cNvPr id="13" name="Picture 18" descr="bernoulli-6"/>
          <p:cNvPicPr>
            <a:picLocks noChangeAspect="1" noChangeArrowheads="1"/>
          </p:cNvPicPr>
          <p:nvPr/>
        </p:nvPicPr>
        <p:blipFill>
          <a:blip r:embed="rId3">
            <a:lum bright="-22000" contras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6487" y="3276600"/>
            <a:ext cx="3463510" cy="2864706"/>
          </a:xfrm>
          <a:prstGeom prst="rect">
            <a:avLst/>
          </a:prstGeom>
          <a:noFill/>
          <a:ln w="76200">
            <a:solidFill>
              <a:srgbClr val="FF66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61662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smtClean="0"/>
              <a:t>Persamaan Kontinuitas Fluida Dinamis</a:t>
            </a:r>
            <a:endParaRPr lang="en-US" sz="320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1266" y="2053977"/>
            <a:ext cx="4234664" cy="2400300"/>
          </a:xfrm>
        </p:spPr>
        <p:txBody>
          <a:bodyPr>
            <a:normAutofit/>
          </a:bodyPr>
          <a:lstStyle/>
          <a:p>
            <a:pPr marL="266700" indent="-266700" eaLnBrk="1" hangingPunct="1">
              <a:lnSpc>
                <a:spcPct val="90000"/>
              </a:lnSpc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Persamaan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kontinuitas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kekekalan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kali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penampang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(A)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kecepatan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fluida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(v)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sepanjang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pembuluh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garis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arus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selalu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konstan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53173025"/>
              </p:ext>
            </p:extLst>
          </p:nvPr>
        </p:nvGraphicFramePr>
        <p:xfrm>
          <a:off x="5487827" y="1842988"/>
          <a:ext cx="2598738" cy="761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65" name="Equation" r:id="rId3" imgW="736560" imgH="215640" progId="Equation.3">
                  <p:embed/>
                </p:oleObj>
              </mc:Choice>
              <mc:Fallback>
                <p:oleObj name="Equation" r:id="rId3" imgW="736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827" y="1842988"/>
                        <a:ext cx="2598738" cy="761874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7" name="Group 53"/>
          <p:cNvGrpSpPr>
            <a:grpSpLocks/>
          </p:cNvGrpSpPr>
          <p:nvPr/>
        </p:nvGrpSpPr>
        <p:grpSpPr bwMode="auto">
          <a:xfrm>
            <a:off x="3505200" y="3390900"/>
            <a:ext cx="4419600" cy="3297238"/>
            <a:chOff x="2208" y="1920"/>
            <a:chExt cx="2784" cy="2077"/>
          </a:xfrm>
        </p:grpSpPr>
        <p:grpSp>
          <p:nvGrpSpPr>
            <p:cNvPr id="3086" name="Group 34"/>
            <p:cNvGrpSpPr>
              <a:grpSpLocks/>
            </p:cNvGrpSpPr>
            <p:nvPr/>
          </p:nvGrpSpPr>
          <p:grpSpPr bwMode="auto">
            <a:xfrm>
              <a:off x="3120" y="1920"/>
              <a:ext cx="1872" cy="1536"/>
              <a:chOff x="6660" y="3105"/>
              <a:chExt cx="3585" cy="3510"/>
            </a:xfrm>
          </p:grpSpPr>
          <p:sp>
            <p:nvSpPr>
              <p:cNvPr id="3088" name="AutoShape 35"/>
              <p:cNvSpPr>
                <a:spLocks noChangeArrowheads="1"/>
              </p:cNvSpPr>
              <p:nvPr/>
            </p:nvSpPr>
            <p:spPr bwMode="auto">
              <a:xfrm rot="2424638">
                <a:off x="7368" y="5221"/>
                <a:ext cx="836" cy="369"/>
              </a:xfrm>
              <a:prstGeom prst="can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MY"/>
              </a:p>
            </p:txBody>
          </p:sp>
          <p:sp>
            <p:nvSpPr>
              <p:cNvPr id="3089" name="AutoShape 36"/>
              <p:cNvSpPr>
                <a:spLocks noChangeArrowheads="1"/>
              </p:cNvSpPr>
              <p:nvPr/>
            </p:nvSpPr>
            <p:spPr bwMode="auto">
              <a:xfrm rot="3492169">
                <a:off x="8988" y="3746"/>
                <a:ext cx="437" cy="667"/>
              </a:xfrm>
              <a:prstGeom prst="can">
                <a:avLst>
                  <a:gd name="adj" fmla="val 38158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MY"/>
              </a:p>
            </p:txBody>
          </p:sp>
          <p:sp>
            <p:nvSpPr>
              <p:cNvPr id="3090" name="Freeform 37"/>
              <p:cNvSpPr>
                <a:spLocks/>
              </p:cNvSpPr>
              <p:nvPr/>
            </p:nvSpPr>
            <p:spPr bwMode="auto">
              <a:xfrm>
                <a:off x="6930" y="3285"/>
                <a:ext cx="3075" cy="2445"/>
              </a:xfrm>
              <a:custGeom>
                <a:avLst/>
                <a:gdLst>
                  <a:gd name="T0" fmla="*/ 0 w 3075"/>
                  <a:gd name="T1" fmla="*/ 2445 h 2445"/>
                  <a:gd name="T2" fmla="*/ 1065 w 3075"/>
                  <a:gd name="T3" fmla="*/ 1350 h 2445"/>
                  <a:gd name="T4" fmla="*/ 1830 w 3075"/>
                  <a:gd name="T5" fmla="*/ 765 h 2445"/>
                  <a:gd name="T6" fmla="*/ 3075 w 3075"/>
                  <a:gd name="T7" fmla="*/ 0 h 24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75"/>
                  <a:gd name="T13" fmla="*/ 0 h 2445"/>
                  <a:gd name="T14" fmla="*/ 3075 w 3075"/>
                  <a:gd name="T15" fmla="*/ 2445 h 24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75" h="2445">
                    <a:moveTo>
                      <a:pt x="0" y="2445"/>
                    </a:moveTo>
                    <a:cubicBezTo>
                      <a:pt x="178" y="2262"/>
                      <a:pt x="760" y="1630"/>
                      <a:pt x="1065" y="1350"/>
                    </a:cubicBezTo>
                    <a:cubicBezTo>
                      <a:pt x="1370" y="1070"/>
                      <a:pt x="1495" y="990"/>
                      <a:pt x="1830" y="765"/>
                    </a:cubicBezTo>
                    <a:cubicBezTo>
                      <a:pt x="2165" y="540"/>
                      <a:pt x="2816" y="159"/>
                      <a:pt x="3075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Freeform 38"/>
              <p:cNvSpPr>
                <a:spLocks/>
              </p:cNvSpPr>
              <p:nvPr/>
            </p:nvSpPr>
            <p:spPr bwMode="auto">
              <a:xfrm>
                <a:off x="7560" y="3660"/>
                <a:ext cx="2595" cy="2715"/>
              </a:xfrm>
              <a:custGeom>
                <a:avLst/>
                <a:gdLst>
                  <a:gd name="T0" fmla="*/ 0 w 2595"/>
                  <a:gd name="T1" fmla="*/ 2715 h 2715"/>
                  <a:gd name="T2" fmla="*/ 711 w 2595"/>
                  <a:gd name="T3" fmla="*/ 1747 h 2715"/>
                  <a:gd name="T4" fmla="*/ 1350 w 2595"/>
                  <a:gd name="T5" fmla="*/ 975 h 2715"/>
                  <a:gd name="T6" fmla="*/ 2595 w 2595"/>
                  <a:gd name="T7" fmla="*/ 0 h 27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95"/>
                  <a:gd name="T13" fmla="*/ 0 h 2715"/>
                  <a:gd name="T14" fmla="*/ 2595 w 2595"/>
                  <a:gd name="T15" fmla="*/ 2715 h 27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95" h="2715">
                    <a:moveTo>
                      <a:pt x="0" y="2715"/>
                    </a:moveTo>
                    <a:cubicBezTo>
                      <a:pt x="118" y="2556"/>
                      <a:pt x="486" y="2037"/>
                      <a:pt x="711" y="1747"/>
                    </a:cubicBezTo>
                    <a:cubicBezTo>
                      <a:pt x="936" y="1457"/>
                      <a:pt x="1036" y="1266"/>
                      <a:pt x="1350" y="975"/>
                    </a:cubicBezTo>
                    <a:cubicBezTo>
                      <a:pt x="1664" y="684"/>
                      <a:pt x="2336" y="203"/>
                      <a:pt x="2595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Freeform 39"/>
              <p:cNvSpPr>
                <a:spLocks/>
              </p:cNvSpPr>
              <p:nvPr/>
            </p:nvSpPr>
            <p:spPr bwMode="auto">
              <a:xfrm>
                <a:off x="6660" y="3105"/>
                <a:ext cx="3315" cy="2070"/>
              </a:xfrm>
              <a:custGeom>
                <a:avLst/>
                <a:gdLst>
                  <a:gd name="T0" fmla="*/ 0 w 3315"/>
                  <a:gd name="T1" fmla="*/ 2070 h 2070"/>
                  <a:gd name="T2" fmla="*/ 1305 w 3315"/>
                  <a:gd name="T3" fmla="*/ 1080 h 2070"/>
                  <a:gd name="T4" fmla="*/ 2175 w 3315"/>
                  <a:gd name="T5" fmla="*/ 555 h 2070"/>
                  <a:gd name="T6" fmla="*/ 3315 w 3315"/>
                  <a:gd name="T7" fmla="*/ 0 h 207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15"/>
                  <a:gd name="T13" fmla="*/ 0 h 2070"/>
                  <a:gd name="T14" fmla="*/ 3315 w 3315"/>
                  <a:gd name="T15" fmla="*/ 2070 h 207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15" h="2070">
                    <a:moveTo>
                      <a:pt x="0" y="2070"/>
                    </a:moveTo>
                    <a:cubicBezTo>
                      <a:pt x="218" y="1905"/>
                      <a:pt x="943" y="1332"/>
                      <a:pt x="1305" y="1080"/>
                    </a:cubicBezTo>
                    <a:cubicBezTo>
                      <a:pt x="1667" y="828"/>
                      <a:pt x="1840" y="735"/>
                      <a:pt x="2175" y="555"/>
                    </a:cubicBezTo>
                    <a:cubicBezTo>
                      <a:pt x="2510" y="375"/>
                      <a:pt x="3078" y="116"/>
                      <a:pt x="3315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Freeform 40"/>
              <p:cNvSpPr>
                <a:spLocks/>
              </p:cNvSpPr>
              <p:nvPr/>
            </p:nvSpPr>
            <p:spPr bwMode="auto">
              <a:xfrm>
                <a:off x="8010" y="3885"/>
                <a:ext cx="2235" cy="2730"/>
              </a:xfrm>
              <a:custGeom>
                <a:avLst/>
                <a:gdLst>
                  <a:gd name="T0" fmla="*/ 0 w 2235"/>
                  <a:gd name="T1" fmla="*/ 2730 h 2730"/>
                  <a:gd name="T2" fmla="*/ 495 w 2235"/>
                  <a:gd name="T3" fmla="*/ 1830 h 2730"/>
                  <a:gd name="T4" fmla="*/ 1380 w 2235"/>
                  <a:gd name="T5" fmla="*/ 690 h 2730"/>
                  <a:gd name="T6" fmla="*/ 2235 w 2235"/>
                  <a:gd name="T7" fmla="*/ 0 h 27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35"/>
                  <a:gd name="T13" fmla="*/ 0 h 2730"/>
                  <a:gd name="T14" fmla="*/ 2235 w 2235"/>
                  <a:gd name="T15" fmla="*/ 2730 h 27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35" h="2730">
                    <a:moveTo>
                      <a:pt x="0" y="2730"/>
                    </a:moveTo>
                    <a:cubicBezTo>
                      <a:pt x="82" y="2580"/>
                      <a:pt x="265" y="2170"/>
                      <a:pt x="495" y="1830"/>
                    </a:cubicBezTo>
                    <a:cubicBezTo>
                      <a:pt x="725" y="1490"/>
                      <a:pt x="1090" y="995"/>
                      <a:pt x="1380" y="690"/>
                    </a:cubicBezTo>
                    <a:cubicBezTo>
                      <a:pt x="1670" y="385"/>
                      <a:pt x="2057" y="144"/>
                      <a:pt x="2235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Freeform 41"/>
              <p:cNvSpPr>
                <a:spLocks/>
              </p:cNvSpPr>
              <p:nvPr/>
            </p:nvSpPr>
            <p:spPr bwMode="auto">
              <a:xfrm>
                <a:off x="7221" y="3480"/>
                <a:ext cx="2889" cy="2547"/>
              </a:xfrm>
              <a:custGeom>
                <a:avLst/>
                <a:gdLst>
                  <a:gd name="T0" fmla="*/ 2889 w 2889"/>
                  <a:gd name="T1" fmla="*/ 0 h 2547"/>
                  <a:gd name="T2" fmla="*/ 1302 w 2889"/>
                  <a:gd name="T3" fmla="*/ 1127 h 2547"/>
                  <a:gd name="T4" fmla="*/ 0 w 2889"/>
                  <a:gd name="T5" fmla="*/ 2547 h 2547"/>
                  <a:gd name="T6" fmla="*/ 0 60000 65536"/>
                  <a:gd name="T7" fmla="*/ 0 60000 65536"/>
                  <a:gd name="T8" fmla="*/ 0 60000 65536"/>
                  <a:gd name="T9" fmla="*/ 0 w 2889"/>
                  <a:gd name="T10" fmla="*/ 0 h 2547"/>
                  <a:gd name="T11" fmla="*/ 2889 w 2889"/>
                  <a:gd name="T12" fmla="*/ 2547 h 25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9" h="2547">
                    <a:moveTo>
                      <a:pt x="2889" y="0"/>
                    </a:moveTo>
                    <a:cubicBezTo>
                      <a:pt x="2622" y="185"/>
                      <a:pt x="1783" y="702"/>
                      <a:pt x="1302" y="1127"/>
                    </a:cubicBezTo>
                    <a:cubicBezTo>
                      <a:pt x="821" y="1552"/>
                      <a:pt x="271" y="2252"/>
                      <a:pt x="0" y="2547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Line 42"/>
              <p:cNvSpPr>
                <a:spLocks noChangeShapeType="1"/>
              </p:cNvSpPr>
              <p:nvPr/>
            </p:nvSpPr>
            <p:spPr bwMode="auto">
              <a:xfrm flipV="1">
                <a:off x="7793" y="4935"/>
                <a:ext cx="381" cy="43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Line 43"/>
              <p:cNvSpPr>
                <a:spLocks noChangeShapeType="1"/>
              </p:cNvSpPr>
              <p:nvPr/>
            </p:nvSpPr>
            <p:spPr bwMode="auto">
              <a:xfrm flipV="1">
                <a:off x="9127" y="3661"/>
                <a:ext cx="762" cy="43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oval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7" name="Text Box 44"/>
            <p:cNvSpPr txBox="1">
              <a:spLocks noChangeArrowheads="1"/>
            </p:cNvSpPr>
            <p:nvPr/>
          </p:nvSpPr>
          <p:spPr bwMode="auto">
            <a:xfrm>
              <a:off x="2208" y="3493"/>
              <a:ext cx="2784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just"/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Gambar</a:t>
              </a:r>
              <a:r>
                <a:rPr lang="en-US" b="0" dirty="0">
                  <a:latin typeface="Arial" panose="020B0604020202020204" pitchFamily="34" charset="0"/>
                  <a:cs typeface="Arial" panose="020B0604020202020204" pitchFamily="34" charset="0"/>
                </a:rPr>
                <a:t>:  </a:t>
              </a:r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Unsur</a:t>
              </a:r>
              <a:r>
                <a:rPr lang="en-US" b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fluida</a:t>
              </a:r>
              <a:r>
                <a:rPr lang="en-US" b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menga-lami</a:t>
              </a:r>
              <a:r>
                <a:rPr lang="en-US" b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kelestarian</a:t>
              </a:r>
              <a:r>
                <a:rPr lang="en-US" b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b="0" dirty="0" err="1">
                  <a:latin typeface="Arial" panose="020B0604020202020204" pitchFamily="34" charset="0"/>
                  <a:cs typeface="Arial" panose="020B0604020202020204" pitchFamily="34" charset="0"/>
                </a:rPr>
                <a:t>massa</a:t>
              </a:r>
              <a:r>
                <a:rPr lang="en-US" b="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  <p:sp>
        <p:nvSpPr>
          <p:cNvPr id="3078" name="Text Box 45"/>
          <p:cNvSpPr txBox="1">
            <a:spLocks noChangeArrowheads="1"/>
          </p:cNvSpPr>
          <p:nvPr/>
        </p:nvSpPr>
        <p:spPr bwMode="auto">
          <a:xfrm>
            <a:off x="5486400" y="4457700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/>
              <a:t>A</a:t>
            </a:r>
            <a:r>
              <a:rPr lang="en-US" sz="1200" baseline="-25000"/>
              <a:t>1</a:t>
            </a:r>
            <a:endParaRPr lang="en-US"/>
          </a:p>
        </p:txBody>
      </p:sp>
      <p:sp>
        <p:nvSpPr>
          <p:cNvPr id="3079" name="Text Box 46"/>
          <p:cNvSpPr txBox="1">
            <a:spLocks noChangeArrowheads="1"/>
          </p:cNvSpPr>
          <p:nvPr/>
        </p:nvSpPr>
        <p:spPr bwMode="auto">
          <a:xfrm>
            <a:off x="6515100" y="3314700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/>
              <a:t>A</a:t>
            </a:r>
            <a:r>
              <a:rPr lang="en-US" sz="1200" baseline="-25000"/>
              <a:t>2</a:t>
            </a:r>
            <a:endParaRPr lang="en-US"/>
          </a:p>
        </p:txBody>
      </p:sp>
      <p:sp>
        <p:nvSpPr>
          <p:cNvPr id="3080" name="Text Box 47"/>
          <p:cNvSpPr txBox="1">
            <a:spLocks noChangeArrowheads="1"/>
          </p:cNvSpPr>
          <p:nvPr/>
        </p:nvSpPr>
        <p:spPr bwMode="auto">
          <a:xfrm>
            <a:off x="5934075" y="3990975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/>
              <a:t>v</a:t>
            </a:r>
            <a:r>
              <a:rPr lang="en-US" sz="1200" baseline="-25000"/>
              <a:t>1</a:t>
            </a:r>
            <a:endParaRPr lang="en-US"/>
          </a:p>
        </p:txBody>
      </p:sp>
      <p:sp>
        <p:nvSpPr>
          <p:cNvPr id="3081" name="Text Box 48"/>
          <p:cNvSpPr txBox="1">
            <a:spLocks noChangeArrowheads="1"/>
          </p:cNvSpPr>
          <p:nvPr/>
        </p:nvSpPr>
        <p:spPr bwMode="auto">
          <a:xfrm>
            <a:off x="6838950" y="3276600"/>
            <a:ext cx="571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/>
              <a:t>v</a:t>
            </a:r>
            <a:r>
              <a:rPr lang="en-US" sz="1200" baseline="-25000"/>
              <a:t>2</a:t>
            </a:r>
            <a:endParaRPr lang="en-US"/>
          </a:p>
        </p:txBody>
      </p:sp>
      <p:sp>
        <p:nvSpPr>
          <p:cNvPr id="3082" name="Text Box 49"/>
          <p:cNvSpPr txBox="1">
            <a:spLocks noChangeArrowheads="1"/>
          </p:cNvSpPr>
          <p:nvPr/>
        </p:nvSpPr>
        <p:spPr bwMode="auto">
          <a:xfrm>
            <a:off x="6515100" y="4686300"/>
            <a:ext cx="8001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/>
              <a:t>v</a:t>
            </a:r>
            <a:r>
              <a:rPr lang="en-US" sz="1200" baseline="-25000"/>
              <a:t>1</a:t>
            </a:r>
            <a:r>
              <a:rPr lang="en-US" sz="1200"/>
              <a:t>t</a:t>
            </a:r>
            <a:endParaRPr lang="en-US"/>
          </a:p>
        </p:txBody>
      </p:sp>
      <p:sp>
        <p:nvSpPr>
          <p:cNvPr id="3083" name="Line 50"/>
          <p:cNvSpPr>
            <a:spLocks noChangeShapeType="1"/>
          </p:cNvSpPr>
          <p:nvPr/>
        </p:nvSpPr>
        <p:spPr bwMode="auto">
          <a:xfrm flipH="1" flipV="1">
            <a:off x="6172200" y="4686300"/>
            <a:ext cx="3429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Text Box 51"/>
          <p:cNvSpPr txBox="1">
            <a:spLocks noChangeArrowheads="1"/>
          </p:cNvSpPr>
          <p:nvPr/>
        </p:nvSpPr>
        <p:spPr bwMode="auto">
          <a:xfrm>
            <a:off x="6743700" y="4114800"/>
            <a:ext cx="8001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1200"/>
              <a:t>v</a:t>
            </a:r>
            <a:r>
              <a:rPr lang="en-US" sz="1200" baseline="-25000"/>
              <a:t>2</a:t>
            </a:r>
            <a:r>
              <a:rPr lang="en-US" sz="1200"/>
              <a:t>t</a:t>
            </a:r>
            <a:endParaRPr lang="en-US"/>
          </a:p>
        </p:txBody>
      </p:sp>
      <p:sp>
        <p:nvSpPr>
          <p:cNvPr id="3085" name="Line 52"/>
          <p:cNvSpPr>
            <a:spLocks noChangeShapeType="1"/>
          </p:cNvSpPr>
          <p:nvPr/>
        </p:nvSpPr>
        <p:spPr bwMode="auto">
          <a:xfrm flipH="1" flipV="1">
            <a:off x="6858000" y="3886200"/>
            <a:ext cx="1143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47DE-6306-4763-A673-32C6475EB81B}" type="datetime1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05A7ED-3B81-4514-8B91-EB156961623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954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3352800" cy="808038"/>
          </a:xfrm>
        </p:spPr>
        <p:txBody>
          <a:bodyPr/>
          <a:lstStyle/>
          <a:p>
            <a:r>
              <a:rPr lang="en-US" sz="4800" b="0" dirty="0" err="1">
                <a:solidFill>
                  <a:schemeClr val="tx1"/>
                </a:solidFill>
                <a:effectLst/>
              </a:rPr>
              <a:t>Kontinuitas</a:t>
            </a:r>
            <a:endParaRPr lang="en-US" sz="48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66277"/>
            <a:ext cx="7772400" cy="4530725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baseline="-25000" dirty="0"/>
              <a:t>1 </a:t>
            </a:r>
            <a:r>
              <a:rPr lang="en-US" sz="3600" b="1" dirty="0">
                <a:sym typeface="Symbol" panose="05050102010706020507" pitchFamily="18" charset="2"/>
              </a:rPr>
              <a:t></a:t>
            </a:r>
            <a:r>
              <a:rPr lang="en-US" baseline="-25000" dirty="0"/>
              <a:t>1</a:t>
            </a:r>
            <a:r>
              <a:rPr lang="en-US" dirty="0"/>
              <a:t> = A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sz="3600" b="1" dirty="0">
                <a:sym typeface="Symbol" panose="05050102010706020507" pitchFamily="18" charset="2"/>
              </a:rPr>
              <a:t></a:t>
            </a:r>
            <a:r>
              <a:rPr lang="en-US" dirty="0"/>
              <a:t> </a:t>
            </a:r>
            <a:r>
              <a:rPr lang="en-US" baseline="-25000" dirty="0"/>
              <a:t>2</a:t>
            </a:r>
          </a:p>
          <a:p>
            <a:endParaRPr lang="en-US" baseline="-25000" dirty="0"/>
          </a:p>
          <a:p>
            <a:endParaRPr lang="en-US" baseline="-25000" dirty="0"/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effectLst/>
              </a:rPr>
              <a:t>  </a:t>
            </a:r>
            <a:endParaRPr lang="en-US" dirty="0" smtClean="0">
              <a:effectLst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US" dirty="0"/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US" dirty="0" smtClean="0">
              <a:effectLst/>
            </a:endParaRPr>
          </a:p>
          <a:p>
            <a:pPr indent="19050" algn="just"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Kecepatan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darah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melalui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pembuluh</a:t>
            </a:r>
            <a:r>
              <a:rPr lang="en-US" dirty="0">
                <a:effectLst/>
              </a:rPr>
              <a:t> aorta </a:t>
            </a:r>
            <a:r>
              <a:rPr lang="en-US" dirty="0" err="1">
                <a:effectLst/>
              </a:rPr>
              <a:t>berjari-jari</a:t>
            </a:r>
            <a:r>
              <a:rPr lang="en-US" dirty="0">
                <a:effectLst/>
              </a:rPr>
              <a:t> 1 cm </a:t>
            </a:r>
            <a:r>
              <a:rPr lang="en-US" dirty="0" err="1">
                <a:effectLst/>
              </a:rPr>
              <a:t>adalah</a:t>
            </a:r>
            <a:r>
              <a:rPr lang="en-US" dirty="0">
                <a:effectLst/>
              </a:rPr>
              <a:t> 30 cm/s.  </a:t>
            </a:r>
            <a:r>
              <a:rPr lang="en-US" dirty="0" err="1">
                <a:effectLst/>
              </a:rPr>
              <a:t>Hitunglah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kecepatan</a:t>
            </a:r>
            <a:r>
              <a:rPr lang="en-US" dirty="0">
                <a:effectLst/>
              </a:rPr>
              <a:t> rata-rata </a:t>
            </a:r>
            <a:r>
              <a:rPr lang="en-US" dirty="0" err="1">
                <a:effectLst/>
              </a:rPr>
              <a:t>darah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tersebut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ketika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melalui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pembuluh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kapiler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masing-masing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berjari-jari</a:t>
            </a:r>
            <a:r>
              <a:rPr lang="en-US" dirty="0">
                <a:effectLst/>
              </a:rPr>
              <a:t> 4 x 10</a:t>
            </a:r>
            <a:r>
              <a:rPr lang="en-US" baseline="30000" dirty="0">
                <a:effectLst/>
              </a:rPr>
              <a:t>-4</a:t>
            </a:r>
            <a:r>
              <a:rPr lang="en-US" dirty="0">
                <a:effectLst/>
              </a:rPr>
              <a:t> cm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luas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permukaan</a:t>
            </a:r>
            <a:r>
              <a:rPr lang="en-US" dirty="0">
                <a:effectLst/>
              </a:rPr>
              <a:t> total 2000 cm</a:t>
            </a:r>
            <a:r>
              <a:rPr lang="en-US" baseline="30000" dirty="0">
                <a:effectLst/>
              </a:rPr>
              <a:t>2</a:t>
            </a:r>
            <a:r>
              <a:rPr lang="en-US" dirty="0">
                <a:effectLst/>
              </a:rPr>
              <a:t>.</a:t>
            </a:r>
          </a:p>
          <a:p>
            <a:endParaRPr lang="en-US" baseline="-25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CDD1-E93E-4B15-A78B-E5935430645D}" type="datetime1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MUH. ARIEF LATAR, Ir,MSc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85FF2-10F4-4E2A-B5AA-DA9CEBAE110D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91156" name="Group 20"/>
          <p:cNvGrpSpPr>
            <a:grpSpLocks/>
          </p:cNvGrpSpPr>
          <p:nvPr/>
        </p:nvGrpSpPr>
        <p:grpSpPr bwMode="auto">
          <a:xfrm>
            <a:off x="4446588" y="1600200"/>
            <a:ext cx="3325812" cy="1603375"/>
            <a:chOff x="641" y="720"/>
            <a:chExt cx="2095" cy="1010"/>
          </a:xfrm>
        </p:grpSpPr>
        <p:sp>
          <p:nvSpPr>
            <p:cNvPr id="91147" name="AutoShape 11"/>
            <p:cNvSpPr>
              <a:spLocks noChangeArrowheads="1"/>
            </p:cNvSpPr>
            <p:nvPr/>
          </p:nvSpPr>
          <p:spPr bwMode="auto">
            <a:xfrm rot="4750889">
              <a:off x="1334" y="531"/>
              <a:ext cx="470" cy="1707"/>
            </a:xfrm>
            <a:prstGeom prst="can">
              <a:avLst>
                <a:gd name="adj" fmla="val 70301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8" name="Oval 12"/>
            <p:cNvSpPr>
              <a:spLocks noChangeArrowheads="1"/>
            </p:cNvSpPr>
            <p:nvPr/>
          </p:nvSpPr>
          <p:spPr bwMode="auto">
            <a:xfrm rot="-313646">
              <a:off x="672" y="1302"/>
              <a:ext cx="288" cy="4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33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9" name="Text Box 13"/>
            <p:cNvSpPr txBox="1">
              <a:spLocks noChangeArrowheads="1"/>
            </p:cNvSpPr>
            <p:nvPr/>
          </p:nvSpPr>
          <p:spPr bwMode="auto">
            <a:xfrm>
              <a:off x="641" y="816"/>
              <a:ext cx="511" cy="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US" sz="3200" b="0">
                  <a:latin typeface="Arial" panose="020B0604020202020204" pitchFamily="34" charset="0"/>
                </a:rPr>
                <a:t>V</a:t>
              </a:r>
              <a:r>
                <a:rPr lang="en-US" sz="3200" b="0" baseline="-25000">
                  <a:latin typeface="Arial" panose="020B0604020202020204" pitchFamily="34" charset="0"/>
                </a:rPr>
                <a:t>1</a:t>
              </a:r>
            </a:p>
            <a:p>
              <a:pPr eaLnBrk="1" hangingPunct="1"/>
              <a:endParaRPr lang="en-US" sz="3200" b="0" baseline="-25000">
                <a:latin typeface="Arial" panose="020B0604020202020204" pitchFamily="34" charset="0"/>
              </a:endParaRPr>
            </a:p>
            <a:p>
              <a:pPr eaLnBrk="1" hangingPunct="1"/>
              <a:r>
                <a:rPr lang="en-US" sz="3200" b="0">
                  <a:latin typeface="Arial" panose="020B0604020202020204" pitchFamily="34" charset="0"/>
                </a:rPr>
                <a:t>A</a:t>
              </a:r>
              <a:r>
                <a:rPr lang="en-US" sz="3200" b="0" baseline="-25000">
                  <a:latin typeface="Arial" panose="020B0604020202020204" pitchFamily="34" charset="0"/>
                </a:rPr>
                <a:t>1</a:t>
              </a:r>
              <a:endParaRPr lang="en-US" sz="3200" b="0">
                <a:latin typeface="Arial" panose="020B0604020202020204" pitchFamily="34" charset="0"/>
              </a:endParaRPr>
            </a:p>
          </p:txBody>
        </p:sp>
        <p:sp>
          <p:nvSpPr>
            <p:cNvPr id="91150" name="Line 14"/>
            <p:cNvSpPr>
              <a:spLocks noChangeShapeType="1"/>
            </p:cNvSpPr>
            <p:nvPr/>
          </p:nvSpPr>
          <p:spPr bwMode="auto">
            <a:xfrm flipV="1">
              <a:off x="792" y="1200"/>
              <a:ext cx="312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2" name="Text Box 16"/>
            <p:cNvSpPr txBox="1">
              <a:spLocks noChangeArrowheads="1"/>
            </p:cNvSpPr>
            <p:nvPr/>
          </p:nvSpPr>
          <p:spPr bwMode="auto">
            <a:xfrm>
              <a:off x="2238" y="720"/>
              <a:ext cx="49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en-US" sz="3200" b="0" dirty="0">
                  <a:latin typeface="Arial" panose="020B0604020202020204" pitchFamily="34" charset="0"/>
                </a:rPr>
                <a:t>V</a:t>
              </a:r>
              <a:r>
                <a:rPr lang="en-US" sz="3200" b="0" baseline="-25000" dirty="0">
                  <a:latin typeface="Arial" panose="020B0604020202020204" pitchFamily="34" charset="0"/>
                </a:rPr>
                <a:t>2</a:t>
              </a:r>
            </a:p>
            <a:p>
              <a:pPr eaLnBrk="1" hangingPunct="1"/>
              <a:endParaRPr lang="en-US" sz="3200" b="0" dirty="0">
                <a:latin typeface="Arial" panose="020B0604020202020204" pitchFamily="34" charset="0"/>
              </a:endParaRPr>
            </a:p>
            <a:p>
              <a:pPr eaLnBrk="1" hangingPunct="1"/>
              <a:r>
                <a:rPr lang="en-US" sz="3200" b="0" dirty="0">
                  <a:latin typeface="Arial" panose="020B0604020202020204" pitchFamily="34" charset="0"/>
                </a:rPr>
                <a:t>A</a:t>
              </a:r>
              <a:r>
                <a:rPr lang="en-US" sz="3200" b="0" baseline="30000" dirty="0">
                  <a:latin typeface="Arial" panose="020B0604020202020204" pitchFamily="34" charset="0"/>
                </a:rPr>
                <a:t>2</a:t>
              </a:r>
            </a:p>
            <a:p>
              <a:pPr eaLnBrk="1" hangingPunct="1"/>
              <a:endParaRPr lang="en-US" sz="3200" b="0" dirty="0">
                <a:latin typeface="Arial" panose="020B0604020202020204" pitchFamily="34" charset="0"/>
              </a:endParaRPr>
            </a:p>
          </p:txBody>
        </p:sp>
        <p:sp>
          <p:nvSpPr>
            <p:cNvPr id="91153" name="Line 17"/>
            <p:cNvSpPr>
              <a:spLocks noChangeShapeType="1"/>
            </p:cNvSpPr>
            <p:nvPr/>
          </p:nvSpPr>
          <p:spPr bwMode="auto">
            <a:xfrm flipV="1">
              <a:off x="1968" y="960"/>
              <a:ext cx="269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9756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A73984-6E70-4F56-9AF0-B192E9C5AFEA}" type="datetime1">
              <a:rPr lang="en-US" smtClean="0">
                <a:solidFill>
                  <a:srgbClr val="EEECE1"/>
                </a:solidFill>
              </a:rPr>
              <a:t>4/6/2016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EEECE1"/>
                </a:solidFill>
              </a:rPr>
              <a:t>MUH. ARIEF LATAR, Ir,MSc</a:t>
            </a:r>
            <a:endParaRPr lang="en-US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3158-06DB-47D5-A411-218DA1FC9E5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9698" name="Rectangle 4"/>
          <p:cNvSpPr>
            <a:spLocks noGrp="1" noChangeArrowheads="1"/>
          </p:cNvSpPr>
          <p:nvPr>
            <p:ph idx="4294967295"/>
          </p:nvPr>
        </p:nvSpPr>
        <p:spPr>
          <a:xfrm>
            <a:off x="311150" y="260251"/>
            <a:ext cx="7848600" cy="114200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, 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fluida</a:t>
            </a:r>
            <a:r>
              <a:rPr lang="en-US" sz="2400" dirty="0" smtClean="0"/>
              <a:t> </a:t>
            </a:r>
            <a:r>
              <a:rPr lang="en-US" sz="2400" dirty="0" err="1" smtClean="0"/>
              <a:t>melewati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lebar</a:t>
            </a:r>
            <a:r>
              <a:rPr lang="en-US" sz="2400" dirty="0" smtClean="0"/>
              <a:t>, </a:t>
            </a:r>
            <a:r>
              <a:rPr lang="en-US" sz="2400" dirty="0" err="1" smtClean="0"/>
              <a:t>kecepatannya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berkurang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sebaliknya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melewati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sempit</a:t>
            </a:r>
            <a:r>
              <a:rPr lang="en-US" sz="2400" dirty="0" smtClean="0"/>
              <a:t>, </a:t>
            </a:r>
            <a:r>
              <a:rPr lang="en-US" sz="2400" dirty="0" err="1" smtClean="0"/>
              <a:t>kecepatannya</a:t>
            </a:r>
            <a:r>
              <a:rPr lang="en-US" sz="2400" dirty="0" smtClean="0"/>
              <a:t> </a:t>
            </a:r>
            <a:r>
              <a:rPr lang="en-US" sz="2400" dirty="0" err="1" smtClean="0"/>
              <a:t>bertambah</a:t>
            </a:r>
            <a:r>
              <a:rPr lang="en-US" sz="2400" dirty="0" smtClean="0"/>
              <a:t>. </a:t>
            </a:r>
          </a:p>
        </p:txBody>
      </p:sp>
      <p:grpSp>
        <p:nvGrpSpPr>
          <p:cNvPr id="29699" name="Group 69"/>
          <p:cNvGrpSpPr>
            <a:grpSpLocks/>
          </p:cNvGrpSpPr>
          <p:nvPr/>
        </p:nvGrpSpPr>
        <p:grpSpPr bwMode="auto">
          <a:xfrm>
            <a:off x="457201" y="1402258"/>
            <a:ext cx="7702550" cy="4246702"/>
            <a:chOff x="490" y="1382"/>
            <a:chExt cx="5078" cy="2266"/>
          </a:xfrm>
        </p:grpSpPr>
        <p:grpSp>
          <p:nvGrpSpPr>
            <p:cNvPr id="29700" name="Group 68"/>
            <p:cNvGrpSpPr>
              <a:grpSpLocks/>
            </p:cNvGrpSpPr>
            <p:nvPr/>
          </p:nvGrpSpPr>
          <p:grpSpPr bwMode="auto">
            <a:xfrm>
              <a:off x="490" y="1709"/>
              <a:ext cx="2282" cy="1939"/>
              <a:chOff x="490" y="2141"/>
              <a:chExt cx="2282" cy="1939"/>
            </a:xfrm>
          </p:grpSpPr>
          <p:grpSp>
            <p:nvGrpSpPr>
              <p:cNvPr id="29726" name="Group 7"/>
              <p:cNvGrpSpPr>
                <a:grpSpLocks/>
              </p:cNvGrpSpPr>
              <p:nvPr/>
            </p:nvGrpSpPr>
            <p:grpSpPr bwMode="auto">
              <a:xfrm>
                <a:off x="584" y="2141"/>
                <a:ext cx="2084" cy="1171"/>
                <a:chOff x="1980" y="3240"/>
                <a:chExt cx="3600" cy="2745"/>
              </a:xfrm>
            </p:grpSpPr>
            <p:grpSp>
              <p:nvGrpSpPr>
                <p:cNvPr id="29728" name="Group 8"/>
                <p:cNvGrpSpPr>
                  <a:grpSpLocks/>
                </p:cNvGrpSpPr>
                <p:nvPr/>
              </p:nvGrpSpPr>
              <p:grpSpPr bwMode="auto">
                <a:xfrm>
                  <a:off x="1980" y="5220"/>
                  <a:ext cx="3600" cy="765"/>
                  <a:chOff x="1980" y="5220"/>
                  <a:chExt cx="3600" cy="765"/>
                </a:xfrm>
              </p:grpSpPr>
              <p:sp>
                <p:nvSpPr>
                  <p:cNvPr id="29754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980" y="5399"/>
                    <a:ext cx="3600" cy="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55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0" y="5220"/>
                    <a:ext cx="0" cy="1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56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79" y="5220"/>
                    <a:ext cx="1" cy="1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57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79" y="5220"/>
                    <a:ext cx="1" cy="1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58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55" y="5445"/>
                    <a:ext cx="600" cy="5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r>
                      <a:rPr lang="en-US" sz="1200"/>
                      <a:t>x</a:t>
                    </a:r>
                    <a:r>
                      <a:rPr lang="en-US" sz="1200" baseline="-25000"/>
                      <a:t>3</a:t>
                    </a:r>
                    <a:endParaRPr lang="en-US"/>
                  </a:p>
                </p:txBody>
              </p:sp>
              <p:sp>
                <p:nvSpPr>
                  <p:cNvPr id="29759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93" y="5445"/>
                    <a:ext cx="600" cy="5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r>
                      <a:rPr lang="en-US" sz="1200"/>
                      <a:t>x</a:t>
                    </a:r>
                    <a:r>
                      <a:rPr lang="en-US" sz="1200" baseline="-25000"/>
                      <a:t>2</a:t>
                    </a:r>
                    <a:endParaRPr lang="en-US"/>
                  </a:p>
                </p:txBody>
              </p:sp>
              <p:sp>
                <p:nvSpPr>
                  <p:cNvPr id="29760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80" y="5430"/>
                    <a:ext cx="600" cy="5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r>
                      <a:rPr lang="en-US" sz="1200"/>
                      <a:t>x</a:t>
                    </a:r>
                    <a:r>
                      <a:rPr lang="en-US" sz="1200" baseline="-25000"/>
                      <a:t>1</a:t>
                    </a:r>
                    <a:endParaRPr lang="en-US"/>
                  </a:p>
                </p:txBody>
              </p:sp>
            </p:grpSp>
            <p:sp>
              <p:nvSpPr>
                <p:cNvPr id="29729" name="Line 16"/>
                <p:cNvSpPr>
                  <a:spLocks noChangeShapeType="1"/>
                </p:cNvSpPr>
                <p:nvPr/>
              </p:nvSpPr>
              <p:spPr bwMode="auto">
                <a:xfrm>
                  <a:off x="1980" y="3240"/>
                  <a:ext cx="9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0" name="Line 17"/>
                <p:cNvSpPr>
                  <a:spLocks noChangeShapeType="1"/>
                </p:cNvSpPr>
                <p:nvPr/>
              </p:nvSpPr>
              <p:spPr bwMode="auto">
                <a:xfrm>
                  <a:off x="1980" y="4680"/>
                  <a:ext cx="90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1" name="Line 18"/>
                <p:cNvSpPr>
                  <a:spLocks noChangeShapeType="1"/>
                </p:cNvSpPr>
                <p:nvPr/>
              </p:nvSpPr>
              <p:spPr bwMode="auto">
                <a:xfrm>
                  <a:off x="2880" y="3600"/>
                  <a:ext cx="9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2" name="Line 19"/>
                <p:cNvSpPr>
                  <a:spLocks noChangeShapeType="1"/>
                </p:cNvSpPr>
                <p:nvPr/>
              </p:nvSpPr>
              <p:spPr bwMode="auto">
                <a:xfrm>
                  <a:off x="2880" y="4320"/>
                  <a:ext cx="90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3" name="Line 20"/>
                <p:cNvSpPr>
                  <a:spLocks noChangeShapeType="1"/>
                </p:cNvSpPr>
                <p:nvPr/>
              </p:nvSpPr>
              <p:spPr bwMode="auto">
                <a:xfrm>
                  <a:off x="3780" y="3780"/>
                  <a:ext cx="60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4" name="Line 21"/>
                <p:cNvSpPr>
                  <a:spLocks noChangeShapeType="1"/>
                </p:cNvSpPr>
                <p:nvPr/>
              </p:nvSpPr>
              <p:spPr bwMode="auto">
                <a:xfrm>
                  <a:off x="3780" y="4140"/>
                  <a:ext cx="60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5" name="Line 22"/>
                <p:cNvSpPr>
                  <a:spLocks noChangeShapeType="1"/>
                </p:cNvSpPr>
                <p:nvPr/>
              </p:nvSpPr>
              <p:spPr bwMode="auto">
                <a:xfrm>
                  <a:off x="2880" y="3240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6" name="Line 23"/>
                <p:cNvSpPr>
                  <a:spLocks noChangeShapeType="1"/>
                </p:cNvSpPr>
                <p:nvPr/>
              </p:nvSpPr>
              <p:spPr bwMode="auto">
                <a:xfrm>
                  <a:off x="2880" y="4320"/>
                  <a:ext cx="1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7" name="Line 24"/>
                <p:cNvSpPr>
                  <a:spLocks noChangeShapeType="1"/>
                </p:cNvSpPr>
                <p:nvPr/>
              </p:nvSpPr>
              <p:spPr bwMode="auto">
                <a:xfrm>
                  <a:off x="3780" y="4139"/>
                  <a:ext cx="1" cy="18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8" name="Line 25"/>
                <p:cNvSpPr>
                  <a:spLocks noChangeShapeType="1"/>
                </p:cNvSpPr>
                <p:nvPr/>
              </p:nvSpPr>
              <p:spPr bwMode="auto">
                <a:xfrm>
                  <a:off x="3780" y="3599"/>
                  <a:ext cx="1" cy="18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9" name="Line 26"/>
                <p:cNvSpPr>
                  <a:spLocks noChangeShapeType="1"/>
                </p:cNvSpPr>
                <p:nvPr/>
              </p:nvSpPr>
              <p:spPr bwMode="auto">
                <a:xfrm>
                  <a:off x="4379" y="3420"/>
                  <a:ext cx="1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0" name="Line 27"/>
                <p:cNvSpPr>
                  <a:spLocks noChangeShapeType="1"/>
                </p:cNvSpPr>
                <p:nvPr/>
              </p:nvSpPr>
              <p:spPr bwMode="auto">
                <a:xfrm>
                  <a:off x="4380" y="4140"/>
                  <a:ext cx="1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1" name="Line 28"/>
                <p:cNvSpPr>
                  <a:spLocks noChangeShapeType="1"/>
                </p:cNvSpPr>
                <p:nvPr/>
              </p:nvSpPr>
              <p:spPr bwMode="auto">
                <a:xfrm>
                  <a:off x="4380" y="3420"/>
                  <a:ext cx="7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2" name="Line 29"/>
                <p:cNvSpPr>
                  <a:spLocks noChangeShapeType="1"/>
                </p:cNvSpPr>
                <p:nvPr/>
              </p:nvSpPr>
              <p:spPr bwMode="auto">
                <a:xfrm>
                  <a:off x="4380" y="4499"/>
                  <a:ext cx="75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3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130" y="3690"/>
                  <a:ext cx="60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r>
                    <a:rPr lang="en-US" sz="1200"/>
                    <a:t>A</a:t>
                  </a:r>
                  <a:r>
                    <a:rPr lang="en-US" sz="1200" baseline="-25000"/>
                    <a:t>1</a:t>
                  </a:r>
                  <a:endParaRPr lang="en-US"/>
                </a:p>
              </p:txBody>
            </p:sp>
            <p:sp>
              <p:nvSpPr>
                <p:cNvPr id="29744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093" y="3720"/>
                  <a:ext cx="60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r>
                    <a:rPr lang="en-US" sz="1200"/>
                    <a:t>A</a:t>
                  </a:r>
                  <a:r>
                    <a:rPr lang="en-US" sz="1200" baseline="-25000"/>
                    <a:t>2</a:t>
                  </a:r>
                  <a:endParaRPr lang="en-US"/>
                </a:p>
              </p:txBody>
            </p:sp>
            <p:sp>
              <p:nvSpPr>
                <p:cNvPr id="2974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818" y="3390"/>
                  <a:ext cx="60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r>
                    <a:rPr lang="en-US" sz="1200"/>
                    <a:t>A</a:t>
                  </a:r>
                  <a:r>
                    <a:rPr lang="en-US" sz="1200" baseline="-25000"/>
                    <a:t>3</a:t>
                  </a:r>
                  <a:endParaRPr lang="en-US"/>
                </a:p>
              </p:txBody>
            </p:sp>
            <p:sp>
              <p:nvSpPr>
                <p:cNvPr id="29746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543" y="3690"/>
                  <a:ext cx="60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r>
                    <a:rPr lang="en-US" sz="1200"/>
                    <a:t>A</a:t>
                  </a:r>
                  <a:r>
                    <a:rPr lang="en-US" sz="1200" baseline="-25000"/>
                    <a:t>4</a:t>
                  </a:r>
                  <a:endParaRPr lang="en-US"/>
                </a:p>
              </p:txBody>
            </p:sp>
            <p:sp>
              <p:nvSpPr>
                <p:cNvPr id="29747" name="Line 34"/>
                <p:cNvSpPr>
                  <a:spLocks noChangeShapeType="1"/>
                </p:cNvSpPr>
                <p:nvPr/>
              </p:nvSpPr>
              <p:spPr bwMode="auto">
                <a:xfrm>
                  <a:off x="2130" y="3600"/>
                  <a:ext cx="6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8" name="Line 35"/>
                <p:cNvSpPr>
                  <a:spLocks noChangeShapeType="1"/>
                </p:cNvSpPr>
                <p:nvPr/>
              </p:nvSpPr>
              <p:spPr bwMode="auto">
                <a:xfrm>
                  <a:off x="2130" y="4320"/>
                  <a:ext cx="6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9" name="Line 36"/>
                <p:cNvSpPr>
                  <a:spLocks noChangeShapeType="1"/>
                </p:cNvSpPr>
                <p:nvPr/>
              </p:nvSpPr>
              <p:spPr bwMode="auto">
                <a:xfrm>
                  <a:off x="2880" y="3780"/>
                  <a:ext cx="6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0" name="Line 37"/>
                <p:cNvSpPr>
                  <a:spLocks noChangeShapeType="1"/>
                </p:cNvSpPr>
                <p:nvPr/>
              </p:nvSpPr>
              <p:spPr bwMode="auto">
                <a:xfrm>
                  <a:off x="2880" y="4140"/>
                  <a:ext cx="6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1" name="Line 38"/>
                <p:cNvSpPr>
                  <a:spLocks noChangeShapeType="1"/>
                </p:cNvSpPr>
                <p:nvPr/>
              </p:nvSpPr>
              <p:spPr bwMode="auto">
                <a:xfrm>
                  <a:off x="3780" y="3960"/>
                  <a:ext cx="60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2" name="Line 39"/>
                <p:cNvSpPr>
                  <a:spLocks noChangeShapeType="1"/>
                </p:cNvSpPr>
                <p:nvPr/>
              </p:nvSpPr>
              <p:spPr bwMode="auto">
                <a:xfrm>
                  <a:off x="4530" y="3780"/>
                  <a:ext cx="6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3" name="Line 40"/>
                <p:cNvSpPr>
                  <a:spLocks noChangeShapeType="1"/>
                </p:cNvSpPr>
                <p:nvPr/>
              </p:nvSpPr>
              <p:spPr bwMode="auto">
                <a:xfrm>
                  <a:off x="4530" y="4140"/>
                  <a:ext cx="6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727" name="Text Box 41"/>
              <p:cNvSpPr txBox="1">
                <a:spLocks noChangeArrowheads="1"/>
              </p:cNvSpPr>
              <p:nvPr/>
            </p:nvSpPr>
            <p:spPr bwMode="auto">
              <a:xfrm>
                <a:off x="490" y="3307"/>
                <a:ext cx="2282" cy="7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just"/>
                <a:r>
                  <a:rPr lang="en-US" sz="1600" b="0" dirty="0" err="1"/>
                  <a:t>Gambar</a:t>
                </a:r>
                <a:r>
                  <a:rPr lang="en-US" sz="1600" b="0" dirty="0"/>
                  <a:t>: </a:t>
                </a:r>
                <a:r>
                  <a:rPr lang="en-US" sz="1600" b="0" dirty="0" err="1"/>
                  <a:t>Fluida</a:t>
                </a:r>
                <a:r>
                  <a:rPr lang="en-US" sz="1600" b="0" dirty="0"/>
                  <a:t> yang </a:t>
                </a:r>
                <a:r>
                  <a:rPr lang="en-US" sz="1600" b="0" dirty="0" err="1"/>
                  <a:t>melewati</a:t>
                </a:r>
                <a:r>
                  <a:rPr lang="en-US" sz="1600" b="0" dirty="0"/>
                  <a:t> </a:t>
                </a:r>
                <a:r>
                  <a:rPr lang="en-US" sz="1600" b="0" dirty="0" err="1"/>
                  <a:t>saluran</a:t>
                </a:r>
                <a:r>
                  <a:rPr lang="en-US" sz="1600" b="0" dirty="0"/>
                  <a:t> </a:t>
                </a:r>
                <a:r>
                  <a:rPr lang="en-US" sz="1600" b="0" dirty="0" err="1"/>
                  <a:t>dengan</a:t>
                </a:r>
                <a:r>
                  <a:rPr lang="en-US" sz="1600" b="0" dirty="0"/>
                  <a:t> </a:t>
                </a:r>
                <a:r>
                  <a:rPr lang="en-US" sz="1600" b="0" dirty="0" err="1"/>
                  <a:t>luas</a:t>
                </a:r>
                <a:r>
                  <a:rPr lang="en-US" sz="1600" b="0" dirty="0"/>
                  <a:t> </a:t>
                </a:r>
                <a:r>
                  <a:rPr lang="en-US" sz="1600" b="0" dirty="0" err="1"/>
                  <a:t>penampang</a:t>
                </a:r>
                <a:r>
                  <a:rPr lang="en-US" sz="1600" b="0" dirty="0"/>
                  <a:t> yang </a:t>
                </a:r>
                <a:r>
                  <a:rPr lang="en-US" sz="1600" b="0" dirty="0" err="1"/>
                  <a:t>berbeda-beda</a:t>
                </a:r>
                <a:r>
                  <a:rPr lang="en-US" sz="1600" b="0" dirty="0"/>
                  <a:t>. </a:t>
                </a:r>
                <a:r>
                  <a:rPr lang="en-US" sz="1600" b="0" dirty="0" err="1"/>
                  <a:t>Misalkan</a:t>
                </a:r>
                <a:r>
                  <a:rPr lang="en-US" sz="1600" b="0" dirty="0"/>
                  <a:t>  A</a:t>
                </a:r>
                <a:r>
                  <a:rPr lang="en-US" sz="1600" b="0" baseline="-25000" dirty="0"/>
                  <a:t>1 </a:t>
                </a:r>
                <a:r>
                  <a:rPr lang="en-US" sz="1600" b="0" dirty="0"/>
                  <a:t>&gt; A</a:t>
                </a:r>
                <a:r>
                  <a:rPr lang="en-US" sz="1600" b="0" baseline="-25000" dirty="0"/>
                  <a:t>4</a:t>
                </a:r>
                <a:r>
                  <a:rPr lang="en-US" sz="1600" b="0" dirty="0"/>
                  <a:t>  &gt; A</a:t>
                </a:r>
                <a:r>
                  <a:rPr lang="en-US" sz="1600" b="0" baseline="-25000" dirty="0"/>
                  <a:t>2</a:t>
                </a:r>
                <a:r>
                  <a:rPr lang="en-US" sz="1600" b="0" dirty="0"/>
                  <a:t> &gt; A</a:t>
                </a:r>
                <a:r>
                  <a:rPr lang="en-US" sz="1600" b="0" baseline="-25000" dirty="0"/>
                  <a:t>3. </a:t>
                </a:r>
                <a:r>
                  <a:rPr lang="en-US" sz="1600" b="0" dirty="0" err="1"/>
                  <a:t>Perbandingan</a:t>
                </a:r>
                <a:r>
                  <a:rPr lang="en-US" sz="1600" b="0" dirty="0"/>
                  <a:t> </a:t>
                </a:r>
                <a:r>
                  <a:rPr lang="en-US" sz="1600" b="0" dirty="0" err="1"/>
                  <a:t>kecepatannya</a:t>
                </a:r>
                <a:r>
                  <a:rPr lang="en-US" sz="1600" b="0" dirty="0"/>
                  <a:t> </a:t>
                </a:r>
                <a:r>
                  <a:rPr lang="en-US" sz="1600" b="0" dirty="0" err="1"/>
                  <a:t>dapat</a:t>
                </a:r>
                <a:r>
                  <a:rPr lang="en-US" sz="1600" b="0" dirty="0"/>
                  <a:t> </a:t>
                </a:r>
                <a:r>
                  <a:rPr lang="en-US" sz="1600" b="0" dirty="0" err="1"/>
                  <a:t>dilihat</a:t>
                </a:r>
                <a:r>
                  <a:rPr lang="en-US" sz="1600" b="0" dirty="0"/>
                  <a:t> </a:t>
                </a:r>
                <a:r>
                  <a:rPr lang="en-US" sz="1600" b="0" dirty="0" err="1"/>
                  <a:t>pada</a:t>
                </a:r>
                <a:r>
                  <a:rPr lang="en-US" sz="1600" b="0" dirty="0"/>
                  <a:t> </a:t>
                </a:r>
                <a:r>
                  <a:rPr lang="en-US" sz="1600" b="0" dirty="0" err="1"/>
                  <a:t>gambar</a:t>
                </a:r>
                <a:r>
                  <a:rPr lang="en-US" sz="1600" b="0" dirty="0"/>
                  <a:t> 7.</a:t>
                </a:r>
              </a:p>
              <a:p>
                <a:endParaRPr lang="en-US" sz="1600" b="0" dirty="0"/>
              </a:p>
            </p:txBody>
          </p:sp>
        </p:grpSp>
        <p:grpSp>
          <p:nvGrpSpPr>
            <p:cNvPr id="29701" name="Group 67"/>
            <p:cNvGrpSpPr>
              <a:grpSpLocks/>
            </p:cNvGrpSpPr>
            <p:nvPr/>
          </p:nvGrpSpPr>
          <p:grpSpPr bwMode="auto">
            <a:xfrm>
              <a:off x="2997" y="1382"/>
              <a:ext cx="2571" cy="2266"/>
              <a:chOff x="2901" y="1814"/>
              <a:chExt cx="2571" cy="2266"/>
            </a:xfrm>
          </p:grpSpPr>
          <p:grpSp>
            <p:nvGrpSpPr>
              <p:cNvPr id="29702" name="Group 43"/>
              <p:cNvGrpSpPr>
                <a:grpSpLocks/>
              </p:cNvGrpSpPr>
              <p:nvPr/>
            </p:nvGrpSpPr>
            <p:grpSpPr bwMode="auto">
              <a:xfrm>
                <a:off x="3024" y="1814"/>
                <a:ext cx="2248" cy="1498"/>
                <a:chOff x="5985" y="2340"/>
                <a:chExt cx="4095" cy="3645"/>
              </a:xfrm>
            </p:grpSpPr>
            <p:sp>
              <p:nvSpPr>
                <p:cNvPr id="29704" name="Line 44"/>
                <p:cNvSpPr>
                  <a:spLocks noChangeShapeType="1"/>
                </p:cNvSpPr>
                <p:nvPr/>
              </p:nvSpPr>
              <p:spPr bwMode="auto">
                <a:xfrm>
                  <a:off x="6480" y="5399"/>
                  <a:ext cx="360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05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7380" y="5220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06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8279" y="5220"/>
                  <a:ext cx="1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07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8879" y="5220"/>
                  <a:ext cx="1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08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8655" y="5445"/>
                  <a:ext cx="60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r>
                    <a:rPr lang="en-US" sz="1200"/>
                    <a:t>x</a:t>
                  </a:r>
                  <a:r>
                    <a:rPr lang="en-US" sz="1200" baseline="-25000"/>
                    <a:t>3</a:t>
                  </a:r>
                  <a:endParaRPr lang="en-US"/>
                </a:p>
              </p:txBody>
            </p:sp>
            <p:sp>
              <p:nvSpPr>
                <p:cNvPr id="29709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8093" y="5445"/>
                  <a:ext cx="60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r>
                    <a:rPr lang="en-US" sz="1200"/>
                    <a:t>x</a:t>
                  </a:r>
                  <a:r>
                    <a:rPr lang="en-US" sz="1200" baseline="-25000"/>
                    <a:t>2</a:t>
                  </a:r>
                  <a:endParaRPr lang="en-US"/>
                </a:p>
              </p:txBody>
            </p:sp>
            <p:sp>
              <p:nvSpPr>
                <p:cNvPr id="29710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7180" y="5430"/>
                  <a:ext cx="60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r>
                    <a:rPr lang="en-US" sz="1200"/>
                    <a:t>x</a:t>
                  </a:r>
                  <a:r>
                    <a:rPr lang="en-US" sz="1200" baseline="-25000"/>
                    <a:t>1</a:t>
                  </a:r>
                  <a:endParaRPr lang="en-US"/>
                </a:p>
              </p:txBody>
            </p:sp>
            <p:sp>
              <p:nvSpPr>
                <p:cNvPr id="29711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6480" y="2340"/>
                  <a:ext cx="0" cy="30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2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7380" y="4140"/>
                  <a:ext cx="1" cy="10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3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8279" y="3600"/>
                  <a:ext cx="1" cy="16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4" name="Line 54"/>
                <p:cNvSpPr>
                  <a:spLocks noChangeShapeType="1"/>
                </p:cNvSpPr>
                <p:nvPr/>
              </p:nvSpPr>
              <p:spPr bwMode="auto">
                <a:xfrm>
                  <a:off x="6480" y="4859"/>
                  <a:ext cx="900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5" name="Line 55"/>
                <p:cNvSpPr>
                  <a:spLocks noChangeShapeType="1"/>
                </p:cNvSpPr>
                <p:nvPr/>
              </p:nvSpPr>
              <p:spPr bwMode="auto">
                <a:xfrm>
                  <a:off x="7380" y="4140"/>
                  <a:ext cx="900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6" name="Line 56"/>
                <p:cNvSpPr>
                  <a:spLocks noChangeShapeType="1"/>
                </p:cNvSpPr>
                <p:nvPr/>
              </p:nvSpPr>
              <p:spPr bwMode="auto">
                <a:xfrm>
                  <a:off x="8280" y="3600"/>
                  <a:ext cx="540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7" name="Line 57"/>
                <p:cNvSpPr>
                  <a:spLocks noChangeShapeType="1"/>
                </p:cNvSpPr>
                <p:nvPr/>
              </p:nvSpPr>
              <p:spPr bwMode="auto">
                <a:xfrm>
                  <a:off x="8880" y="4500"/>
                  <a:ext cx="900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8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6480" y="4500"/>
                  <a:ext cx="234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9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6480" y="4140"/>
                  <a:ext cx="900" cy="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0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6480" y="3600"/>
                  <a:ext cx="18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6015" y="4575"/>
                  <a:ext cx="60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r>
                    <a:rPr lang="en-US" sz="1200"/>
                    <a:t>v</a:t>
                  </a:r>
                  <a:r>
                    <a:rPr lang="en-US" sz="1200" baseline="-25000"/>
                    <a:t>1</a:t>
                  </a:r>
                  <a:endParaRPr lang="en-US"/>
                </a:p>
              </p:txBody>
            </p:sp>
            <p:sp>
              <p:nvSpPr>
                <p:cNvPr id="29722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6000" y="3840"/>
                  <a:ext cx="60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r>
                    <a:rPr lang="en-US" sz="1200"/>
                    <a:t>v</a:t>
                  </a:r>
                  <a:r>
                    <a:rPr lang="en-US" sz="1200" baseline="-25000"/>
                    <a:t>2</a:t>
                  </a:r>
                  <a:endParaRPr lang="en-US"/>
                </a:p>
              </p:txBody>
            </p:sp>
            <p:sp>
              <p:nvSpPr>
                <p:cNvPr id="29723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6015" y="3270"/>
                  <a:ext cx="60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r>
                    <a:rPr lang="en-US" sz="1200"/>
                    <a:t>v</a:t>
                  </a:r>
                  <a:r>
                    <a:rPr lang="en-US" sz="1200" baseline="-25000"/>
                    <a:t>3</a:t>
                  </a:r>
                  <a:endParaRPr lang="en-US"/>
                </a:p>
              </p:txBody>
            </p:sp>
            <p:sp>
              <p:nvSpPr>
                <p:cNvPr id="29724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5985" y="4170"/>
                  <a:ext cx="60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r>
                    <a:rPr lang="en-US" sz="1200"/>
                    <a:t>v</a:t>
                  </a:r>
                  <a:r>
                    <a:rPr lang="en-US" sz="1200" baseline="-25000"/>
                    <a:t>4</a:t>
                  </a:r>
                  <a:endParaRPr lang="en-US"/>
                </a:p>
              </p:txBody>
            </p:sp>
            <p:sp>
              <p:nvSpPr>
                <p:cNvPr id="29725" name="Line 65"/>
                <p:cNvSpPr>
                  <a:spLocks noChangeShapeType="1"/>
                </p:cNvSpPr>
                <p:nvPr/>
              </p:nvSpPr>
              <p:spPr bwMode="auto">
                <a:xfrm flipH="1" flipV="1">
                  <a:off x="8820" y="3600"/>
                  <a:ext cx="44" cy="16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703" name="Text Box 66"/>
              <p:cNvSpPr txBox="1">
                <a:spLocks noChangeArrowheads="1"/>
              </p:cNvSpPr>
              <p:nvPr/>
            </p:nvSpPr>
            <p:spPr bwMode="auto">
              <a:xfrm>
                <a:off x="2901" y="3335"/>
                <a:ext cx="2571" cy="7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just"/>
                <a:r>
                  <a:rPr lang="en-US" sz="1600" b="0" dirty="0" err="1"/>
                  <a:t>Gambar</a:t>
                </a:r>
                <a:r>
                  <a:rPr lang="en-US" sz="1600" b="0" dirty="0"/>
                  <a:t>: </a:t>
                </a:r>
                <a:r>
                  <a:rPr lang="en-US" sz="1600" b="0" dirty="0" err="1"/>
                  <a:t>Berdasarkan</a:t>
                </a:r>
                <a:r>
                  <a:rPr lang="en-US" sz="1600" b="0" dirty="0"/>
                  <a:t> </a:t>
                </a:r>
                <a:r>
                  <a:rPr lang="en-US" sz="1600" b="0" dirty="0" err="1"/>
                  <a:t>persamaan</a:t>
                </a:r>
                <a:r>
                  <a:rPr lang="en-US" sz="1600" b="0" dirty="0"/>
                  <a:t> </a:t>
                </a:r>
                <a:r>
                  <a:rPr lang="en-US" sz="1600" b="0" dirty="0" err="1"/>
                  <a:t>kontinuitas,perbandingan</a:t>
                </a:r>
                <a:r>
                  <a:rPr lang="en-US" sz="1600" b="0" dirty="0"/>
                  <a:t> </a:t>
                </a:r>
                <a:r>
                  <a:rPr lang="en-US" sz="1600" b="0" dirty="0" err="1"/>
                  <a:t>menampang</a:t>
                </a:r>
                <a:r>
                  <a:rPr lang="en-US" sz="1600" b="0" dirty="0"/>
                  <a:t>  A</a:t>
                </a:r>
                <a:r>
                  <a:rPr lang="en-US" sz="1600" b="0" baseline="-25000" dirty="0"/>
                  <a:t>1</a:t>
                </a:r>
                <a:r>
                  <a:rPr lang="en-US" sz="1600" b="0" dirty="0"/>
                  <a:t>&gt;A</a:t>
                </a:r>
                <a:r>
                  <a:rPr lang="en-US" sz="1600" b="0" baseline="-25000" dirty="0"/>
                  <a:t>4</a:t>
                </a:r>
                <a:r>
                  <a:rPr lang="en-US" sz="1600" b="0" dirty="0"/>
                  <a:t>&gt;A</a:t>
                </a:r>
                <a:r>
                  <a:rPr lang="en-US" sz="1600" b="0" baseline="-25000" dirty="0"/>
                  <a:t>2</a:t>
                </a:r>
                <a:r>
                  <a:rPr lang="en-US" sz="1600" b="0" dirty="0"/>
                  <a:t>&gt;A</a:t>
                </a:r>
                <a:r>
                  <a:rPr lang="en-US" sz="1600" b="0" baseline="-25000" dirty="0"/>
                  <a:t>3 </a:t>
                </a:r>
                <a:r>
                  <a:rPr lang="en-US" sz="1600" b="0" dirty="0" err="1"/>
                  <a:t>akan</a:t>
                </a:r>
                <a:r>
                  <a:rPr lang="en-US" sz="1600" b="0" dirty="0"/>
                  <a:t> </a:t>
                </a:r>
                <a:r>
                  <a:rPr lang="en-US" sz="1600" b="0" dirty="0" err="1"/>
                  <a:t>menyebabkan</a:t>
                </a:r>
                <a:r>
                  <a:rPr lang="en-US" sz="1600" b="0" dirty="0"/>
                  <a:t> </a:t>
                </a:r>
                <a:r>
                  <a:rPr lang="en-US" sz="1600" b="0" dirty="0" err="1"/>
                  <a:t>hubungan</a:t>
                </a:r>
                <a:r>
                  <a:rPr lang="en-US" sz="1600" b="0" dirty="0"/>
                  <a:t> </a:t>
                </a:r>
                <a:r>
                  <a:rPr lang="en-US" sz="1600" b="0" dirty="0" err="1"/>
                  <a:t>kecepatan</a:t>
                </a:r>
                <a:r>
                  <a:rPr lang="en-US" sz="1600" b="0" dirty="0"/>
                  <a:t> </a:t>
                </a:r>
                <a:r>
                  <a:rPr lang="en-US" sz="1600" b="0" dirty="0" err="1"/>
                  <a:t>aliran</a:t>
                </a:r>
                <a:r>
                  <a:rPr lang="en-US" sz="1600" b="0" dirty="0"/>
                  <a:t>  v</a:t>
                </a:r>
                <a:r>
                  <a:rPr lang="en-US" sz="1600" b="0" baseline="-25000" dirty="0"/>
                  <a:t>1 </a:t>
                </a:r>
                <a:r>
                  <a:rPr lang="en-US" sz="1600" b="0" dirty="0"/>
                  <a:t>&lt; v</a:t>
                </a:r>
                <a:r>
                  <a:rPr lang="en-US" sz="1600" b="0" baseline="-25000" dirty="0"/>
                  <a:t>4</a:t>
                </a:r>
                <a:r>
                  <a:rPr lang="en-US" sz="1600" b="0" dirty="0"/>
                  <a:t> &lt; v</a:t>
                </a:r>
                <a:r>
                  <a:rPr lang="en-US" sz="1600" b="0" baseline="-25000" dirty="0"/>
                  <a:t>2</a:t>
                </a:r>
                <a:r>
                  <a:rPr lang="en-US" sz="1600" b="0" dirty="0"/>
                  <a:t> &lt; v</a:t>
                </a:r>
                <a:r>
                  <a:rPr lang="en-US" sz="1600" b="0" baseline="-25000" dirty="0"/>
                  <a:t>3 </a:t>
                </a:r>
                <a:r>
                  <a:rPr lang="en-US" sz="1600" b="0" dirty="0"/>
                  <a:t>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525050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1920</TotalTime>
  <Words>2656</Words>
  <Application>Microsoft Office PowerPoint</Application>
  <PresentationFormat>On-screen Show (4:3)</PresentationFormat>
  <Paragraphs>460</Paragraphs>
  <Slides>47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20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72" baseType="lpstr">
      <vt:lpstr>Arial Unicode MS</vt:lpstr>
      <vt:lpstr>ＭＳ ゴシック</vt:lpstr>
      <vt:lpstr>ＭＳ Ｐゴシック</vt:lpstr>
      <vt:lpstr>Arial</vt:lpstr>
      <vt:lpstr>Arial Black</vt:lpstr>
      <vt:lpstr>Arial Rounded MT Bold</vt:lpstr>
      <vt:lpstr>Britannic Bold</vt:lpstr>
      <vt:lpstr>Calibri</vt:lpstr>
      <vt:lpstr>Cambria</vt:lpstr>
      <vt:lpstr>Comic Sans MS</vt:lpstr>
      <vt:lpstr>Franklin Gothic Book</vt:lpstr>
      <vt:lpstr>Rage Italic</vt:lpstr>
      <vt:lpstr>Rockwell</vt:lpstr>
      <vt:lpstr>Segoe Print</vt:lpstr>
      <vt:lpstr>Staccato222 BT</vt:lpstr>
      <vt:lpstr>Symbol</vt:lpstr>
      <vt:lpstr>Tahoma</vt:lpstr>
      <vt:lpstr>Times New Roman</vt:lpstr>
      <vt:lpstr>Tw Cen MT</vt:lpstr>
      <vt:lpstr>Wingdings</vt:lpstr>
      <vt:lpstr>Stream</vt:lpstr>
      <vt:lpstr>Custom Design</vt:lpstr>
      <vt:lpstr>2_Adjacency</vt:lpstr>
      <vt:lpstr>Crop</vt:lpstr>
      <vt:lpstr>Equation</vt:lpstr>
      <vt:lpstr>FLUIDA</vt:lpstr>
      <vt:lpstr>PowerPoint Presentation</vt:lpstr>
      <vt:lpstr>PowerPoint Presentation</vt:lpstr>
      <vt:lpstr>PowerPoint Presentation</vt:lpstr>
      <vt:lpstr>PowerPoint Presentation</vt:lpstr>
      <vt:lpstr>Persamaan Bernoulli</vt:lpstr>
      <vt:lpstr>Persamaan Kontinuitas Fluida Dinamis</vt:lpstr>
      <vt:lpstr>Kontinuitas</vt:lpstr>
      <vt:lpstr>PowerPoint Presentation</vt:lpstr>
      <vt:lpstr>Asas Bernoulli dan Akibat-akibatnya.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</vt:lpstr>
      <vt:lpstr>PowerPoint Presentation</vt:lpstr>
      <vt:lpstr>PowerPoint Presentation</vt:lpstr>
      <vt:lpstr>Aliran Viskos</vt:lpstr>
      <vt:lpstr>Viskositas</vt:lpstr>
      <vt:lpstr>Viskositas</vt:lpstr>
      <vt:lpstr>Contoh </vt:lpstr>
      <vt:lpstr>Latihan</vt:lpstr>
      <vt:lpstr>Latihan</vt:lpstr>
      <vt:lpstr>Latihan</vt:lpstr>
      <vt:lpstr>Latihan</vt:lpstr>
      <vt:lpstr>Latihan</vt:lpstr>
      <vt:lpstr>PowerPoint Presentation</vt:lpstr>
      <vt:lpstr>PowerPoint Presentation</vt:lpstr>
      <vt:lpstr>Konsep Aliran Fluida</vt:lpstr>
      <vt:lpstr>Konsep Aliran Fluida</vt:lpstr>
      <vt:lpstr>Konsep Aliran Fluida</vt:lpstr>
      <vt:lpstr>Konsep Aliran Fluida</vt:lpstr>
      <vt:lpstr>Konsep Aliran Fluida</vt:lpstr>
      <vt:lpstr>Konsep Aliran Fluida</vt:lpstr>
      <vt:lpstr>Konsep Aliran Fluida</vt:lpstr>
      <vt:lpstr>Persamaan Dalam Aliran Fluida</vt:lpstr>
      <vt:lpstr>Persamaan Dalam Aliran Fluida</vt:lpstr>
      <vt:lpstr>Persamaan Dalam Aliran Fluida</vt:lpstr>
      <vt:lpstr>Persamaan Dalam Aliran Fluida</vt:lpstr>
      <vt:lpstr>Persamaan Dalam Aliran Fluida</vt:lpstr>
      <vt:lpstr>Persamaan Dalam Aliran Fluida</vt:lpstr>
      <vt:lpstr>Persamaan Dalam Aliran Fluida</vt:lpstr>
      <vt:lpstr>Persamaan Dalam Aliran Fluida</vt:lpstr>
      <vt:lpstr>Terima Kasih</vt:lpstr>
    </vt:vector>
  </TitlesOfParts>
  <Company>IPB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FISIKA</dc:title>
  <dc:creator>Sidikrubadi</dc:creator>
  <cp:lastModifiedBy>arif</cp:lastModifiedBy>
  <cp:revision>194</cp:revision>
  <dcterms:created xsi:type="dcterms:W3CDTF">2005-01-31T07:34:34Z</dcterms:created>
  <dcterms:modified xsi:type="dcterms:W3CDTF">2016-04-06T16:11:49Z</dcterms:modified>
</cp:coreProperties>
</file>