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media1.WAV" ContentType="audio/x-wav"/>
  <Override PartName="/ppt/media/media2.WAV" ContentType="audio/x-wav"/>
  <Override PartName="/ppt/media/media3.WAV" ContentType="audio/x-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2" r:id="rId1"/>
    <p:sldMasterId id="2147484594" r:id="rId2"/>
    <p:sldMasterId id="2147484606" r:id="rId3"/>
    <p:sldMasterId id="2147484934" r:id="rId4"/>
    <p:sldMasterId id="2147484960" r:id="rId5"/>
    <p:sldMasterId id="2147484975" r:id="rId6"/>
    <p:sldMasterId id="2147484990" r:id="rId7"/>
  </p:sldMasterIdLst>
  <p:notesMasterIdLst>
    <p:notesMasterId r:id="rId62"/>
  </p:notesMasterIdLst>
  <p:handoutMasterIdLst>
    <p:handoutMasterId r:id="rId63"/>
  </p:handoutMasterIdLst>
  <p:sldIdLst>
    <p:sldId id="398" r:id="rId8"/>
    <p:sldId id="640" r:id="rId9"/>
    <p:sldId id="533" r:id="rId10"/>
    <p:sldId id="614" r:id="rId11"/>
    <p:sldId id="613" r:id="rId12"/>
    <p:sldId id="624" r:id="rId13"/>
    <p:sldId id="615" r:id="rId14"/>
    <p:sldId id="690" r:id="rId15"/>
    <p:sldId id="678" r:id="rId16"/>
    <p:sldId id="681" r:id="rId17"/>
    <p:sldId id="618" r:id="rId18"/>
    <p:sldId id="687" r:id="rId19"/>
    <p:sldId id="688" r:id="rId20"/>
    <p:sldId id="692" r:id="rId21"/>
    <p:sldId id="691" r:id="rId22"/>
    <p:sldId id="674" r:id="rId23"/>
    <p:sldId id="641" r:id="rId24"/>
    <p:sldId id="642" r:id="rId25"/>
    <p:sldId id="643" r:id="rId26"/>
    <p:sldId id="650" r:id="rId27"/>
    <p:sldId id="651" r:id="rId28"/>
    <p:sldId id="652" r:id="rId29"/>
    <p:sldId id="653" r:id="rId30"/>
    <p:sldId id="654" r:id="rId31"/>
    <p:sldId id="655" r:id="rId32"/>
    <p:sldId id="656" r:id="rId33"/>
    <p:sldId id="657" r:id="rId34"/>
    <p:sldId id="675" r:id="rId35"/>
    <p:sldId id="556" r:id="rId36"/>
    <p:sldId id="661" r:id="rId37"/>
    <p:sldId id="256" r:id="rId38"/>
    <p:sldId id="554" r:id="rId39"/>
    <p:sldId id="338" r:id="rId40"/>
    <p:sldId id="682" r:id="rId41"/>
    <p:sldId id="296" r:id="rId42"/>
    <p:sldId id="663" r:id="rId43"/>
    <p:sldId id="565" r:id="rId44"/>
    <p:sldId id="566" r:id="rId45"/>
    <p:sldId id="567" r:id="rId46"/>
    <p:sldId id="662" r:id="rId47"/>
    <p:sldId id="561" r:id="rId48"/>
    <p:sldId id="598" r:id="rId49"/>
    <p:sldId id="666" r:id="rId50"/>
    <p:sldId id="573" r:id="rId51"/>
    <p:sldId id="575" r:id="rId52"/>
    <p:sldId id="665" r:id="rId53"/>
    <p:sldId id="668" r:id="rId54"/>
    <p:sldId id="669" r:id="rId55"/>
    <p:sldId id="670" r:id="rId56"/>
    <p:sldId id="671" r:id="rId57"/>
    <p:sldId id="672" r:id="rId58"/>
    <p:sldId id="673" r:id="rId59"/>
    <p:sldId id="676" r:id="rId60"/>
    <p:sldId id="685" r:id="rId61"/>
  </p:sldIdLst>
  <p:sldSz cx="9906000" cy="6858000" type="A4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81"/>
    <a:srgbClr val="FDC0E5"/>
    <a:srgbClr val="037C03"/>
    <a:srgbClr val="7B00E4"/>
    <a:srgbClr val="C1CEFF"/>
    <a:srgbClr val="00FF00"/>
    <a:srgbClr val="FE9B0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5" autoAdjust="0"/>
    <p:restoredTop sz="95126" autoAdjust="0"/>
  </p:normalViewPr>
  <p:slideViewPr>
    <p:cSldViewPr>
      <p:cViewPr varScale="1">
        <p:scale>
          <a:sx n="67" d="100"/>
          <a:sy n="67" d="100"/>
        </p:scale>
        <p:origin x="88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5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2" Type="http://schemas.openxmlformats.org/officeDocument/2006/relationships/slide" Target="slides/slide31.xml"/><Relationship Id="rId1" Type="http://schemas.openxmlformats.org/officeDocument/2006/relationships/slide" Target="slides/slide1.xml"/><Relationship Id="rId4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86AF1-E1F1-4C1F-A447-7E9E142B69F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B4C2E-E834-40CA-BFB6-2C6C1BA0AA76}">
      <dgm:prSet phldrT="[Text]" custT="1"/>
      <dgm:spPr/>
      <dgm:t>
        <a:bodyPr/>
        <a:lstStyle/>
        <a:p>
          <a:r>
            <a:rPr lang="en-US" sz="2400" dirty="0" err="1" smtClean="0"/>
            <a:t>Gelombang</a:t>
          </a:r>
          <a:r>
            <a:rPr lang="en-US" sz="2400" dirty="0" smtClean="0"/>
            <a:t> </a:t>
          </a:r>
          <a:endParaRPr lang="en-US" sz="2400" dirty="0"/>
        </a:p>
      </dgm:t>
    </dgm:pt>
    <dgm:pt modelId="{4C5EDBB9-BF75-4DBB-9964-8A6C43ACD681}" type="parTrans" cxnId="{76E37075-EB20-44A7-BD2B-DB6208EF7265}">
      <dgm:prSet/>
      <dgm:spPr/>
      <dgm:t>
        <a:bodyPr/>
        <a:lstStyle/>
        <a:p>
          <a:endParaRPr lang="en-US"/>
        </a:p>
      </dgm:t>
    </dgm:pt>
    <dgm:pt modelId="{1394ADF0-B5D1-4805-B43C-90B372B1F52C}" type="sibTrans" cxnId="{76E37075-EB20-44A7-BD2B-DB6208EF7265}">
      <dgm:prSet/>
      <dgm:spPr/>
      <dgm:t>
        <a:bodyPr/>
        <a:lstStyle/>
        <a:p>
          <a:endParaRPr lang="en-US"/>
        </a:p>
      </dgm:t>
    </dgm:pt>
    <dgm:pt modelId="{DD1696DA-8577-46D2-9B10-CA83D61C490B}">
      <dgm:prSet phldrT="[Text]" custT="1"/>
      <dgm:spPr/>
      <dgm:t>
        <a:bodyPr/>
        <a:lstStyle/>
        <a:p>
          <a:r>
            <a:rPr lang="en-US" sz="2000" dirty="0" err="1" smtClean="0"/>
            <a:t>Gelombang</a:t>
          </a:r>
          <a:r>
            <a:rPr lang="en-US" sz="2000" dirty="0" smtClean="0"/>
            <a:t> </a:t>
          </a:r>
          <a:r>
            <a:rPr lang="en-US" sz="2000" dirty="0" err="1" smtClean="0"/>
            <a:t>Mekanik</a:t>
          </a:r>
          <a:r>
            <a:rPr lang="en-US" sz="2000" dirty="0" smtClean="0"/>
            <a:t> </a:t>
          </a:r>
          <a:endParaRPr lang="en-US" sz="2000" dirty="0"/>
        </a:p>
      </dgm:t>
    </dgm:pt>
    <dgm:pt modelId="{17644B45-FD63-4E08-B24B-FFB8FDD03C30}" type="parTrans" cxnId="{764478A9-3331-4C6C-B63C-88A434F69EA6}">
      <dgm:prSet/>
      <dgm:spPr/>
      <dgm:t>
        <a:bodyPr/>
        <a:lstStyle/>
        <a:p>
          <a:endParaRPr lang="en-US"/>
        </a:p>
      </dgm:t>
    </dgm:pt>
    <dgm:pt modelId="{9EF9361A-BD90-4B5A-A236-A15C802943E0}" type="sibTrans" cxnId="{764478A9-3331-4C6C-B63C-88A434F69EA6}">
      <dgm:prSet/>
      <dgm:spPr/>
      <dgm:t>
        <a:bodyPr/>
        <a:lstStyle/>
        <a:p>
          <a:endParaRPr lang="en-US"/>
        </a:p>
      </dgm:t>
    </dgm:pt>
    <dgm:pt modelId="{46CA507B-559D-4290-AF24-7A891F1F18B8}">
      <dgm:prSet phldrT="[Text]" custT="1"/>
      <dgm:spPr/>
      <dgm:t>
        <a:bodyPr/>
        <a:lstStyle/>
        <a:p>
          <a:r>
            <a:rPr lang="en-US" sz="1600" dirty="0" err="1" smtClean="0"/>
            <a:t>Gelombang</a:t>
          </a:r>
          <a:r>
            <a:rPr lang="en-US" sz="1600" dirty="0" smtClean="0"/>
            <a:t> transversal(transverse wave) </a:t>
          </a:r>
          <a:endParaRPr lang="en-US" sz="1600" dirty="0"/>
        </a:p>
      </dgm:t>
    </dgm:pt>
    <dgm:pt modelId="{9D25EC90-2660-48F3-B789-A4B49DC206B5}" type="parTrans" cxnId="{96EF6869-9909-4DC9-B41C-C5EBAEEF73CB}">
      <dgm:prSet/>
      <dgm:spPr/>
      <dgm:t>
        <a:bodyPr/>
        <a:lstStyle/>
        <a:p>
          <a:endParaRPr lang="en-US"/>
        </a:p>
      </dgm:t>
    </dgm:pt>
    <dgm:pt modelId="{4C2A1993-12E9-46D0-AFCF-6664431D763B}" type="sibTrans" cxnId="{96EF6869-9909-4DC9-B41C-C5EBAEEF73CB}">
      <dgm:prSet/>
      <dgm:spPr/>
      <dgm:t>
        <a:bodyPr/>
        <a:lstStyle/>
        <a:p>
          <a:endParaRPr lang="en-US"/>
        </a:p>
      </dgm:t>
    </dgm:pt>
    <dgm:pt modelId="{54F535BB-BE47-4C29-BF78-DB55ADEEF2CB}">
      <dgm:prSet phldrT="[Text]" custT="1"/>
      <dgm:spPr/>
      <dgm:t>
        <a:bodyPr/>
        <a:lstStyle/>
        <a:p>
          <a:r>
            <a:rPr lang="en-US" sz="1800" dirty="0" err="1" smtClean="0"/>
            <a:t>Gelombang</a:t>
          </a:r>
          <a:r>
            <a:rPr lang="en-US" sz="1800" dirty="0" smtClean="0"/>
            <a:t> longitudinal (longitudinal wave).</a:t>
          </a:r>
          <a:endParaRPr lang="en-US" sz="1800" dirty="0"/>
        </a:p>
      </dgm:t>
    </dgm:pt>
    <dgm:pt modelId="{F82CDE22-076F-4C07-AB20-BD9CC4903F77}" type="parTrans" cxnId="{A28A446B-166E-49BD-BE4E-4085E1DD07FC}">
      <dgm:prSet/>
      <dgm:spPr/>
      <dgm:t>
        <a:bodyPr/>
        <a:lstStyle/>
        <a:p>
          <a:endParaRPr lang="en-US"/>
        </a:p>
      </dgm:t>
    </dgm:pt>
    <dgm:pt modelId="{8EC5FFAB-463A-48CC-9A1A-B71AD989BBE1}" type="sibTrans" cxnId="{A28A446B-166E-49BD-BE4E-4085E1DD07FC}">
      <dgm:prSet/>
      <dgm:spPr/>
      <dgm:t>
        <a:bodyPr/>
        <a:lstStyle/>
        <a:p>
          <a:endParaRPr lang="en-US"/>
        </a:p>
      </dgm:t>
    </dgm:pt>
    <dgm:pt modelId="{DA26490F-2FAD-495F-BB33-BCA848EC9368}">
      <dgm:prSet phldrT="[Text]" custT="1"/>
      <dgm:spPr/>
      <dgm:t>
        <a:bodyPr/>
        <a:lstStyle/>
        <a:p>
          <a:r>
            <a:rPr lang="en-US" sz="1800" dirty="0" err="1" smtClean="0"/>
            <a:t>Gelombang</a:t>
          </a:r>
          <a:r>
            <a:rPr lang="en-US" sz="1800" dirty="0" smtClean="0"/>
            <a:t> </a:t>
          </a:r>
          <a:r>
            <a:rPr lang="en-US" sz="1800" dirty="0" err="1" smtClean="0"/>
            <a:t>Elektromagnetik</a:t>
          </a:r>
          <a:endParaRPr lang="en-US" sz="1800" dirty="0"/>
        </a:p>
      </dgm:t>
    </dgm:pt>
    <dgm:pt modelId="{30A5CB6C-0165-42E3-A00A-47BC8D799607}" type="parTrans" cxnId="{2869458E-A45D-4340-958E-5CA329AFBAAC}">
      <dgm:prSet/>
      <dgm:spPr/>
      <dgm:t>
        <a:bodyPr/>
        <a:lstStyle/>
        <a:p>
          <a:endParaRPr lang="en-US"/>
        </a:p>
      </dgm:t>
    </dgm:pt>
    <dgm:pt modelId="{A787AAAD-F2C3-4AB4-B05A-79095EB90917}" type="sibTrans" cxnId="{2869458E-A45D-4340-958E-5CA329AFBAAC}">
      <dgm:prSet/>
      <dgm:spPr/>
      <dgm:t>
        <a:bodyPr/>
        <a:lstStyle/>
        <a:p>
          <a:endParaRPr lang="en-US"/>
        </a:p>
      </dgm:t>
    </dgm:pt>
    <dgm:pt modelId="{D6933841-CDD2-49A3-AAF5-0B9CE268868A}" type="pres">
      <dgm:prSet presAssocID="{3E286AF1-E1F1-4C1F-A447-7E9E142B69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3A2600-B332-4BCF-B1AE-C3409C34F6A6}" type="pres">
      <dgm:prSet presAssocID="{D7CB4C2E-E834-40CA-BFB6-2C6C1BA0AA76}" presName="root1" presStyleCnt="0"/>
      <dgm:spPr/>
    </dgm:pt>
    <dgm:pt modelId="{6DC119AE-8E32-46E8-90AF-BBB5C41764D5}" type="pres">
      <dgm:prSet presAssocID="{D7CB4C2E-E834-40CA-BFB6-2C6C1BA0AA7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2B7731-5C45-4A8F-BF01-BD3E9F743182}" type="pres">
      <dgm:prSet presAssocID="{D7CB4C2E-E834-40CA-BFB6-2C6C1BA0AA76}" presName="level2hierChild" presStyleCnt="0"/>
      <dgm:spPr/>
    </dgm:pt>
    <dgm:pt modelId="{37041E61-7032-4DB6-BE0C-2A075174F55A}" type="pres">
      <dgm:prSet presAssocID="{17644B45-FD63-4E08-B24B-FFB8FDD03C3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0FD0335-89F6-4509-B000-0F19B2900B7F}" type="pres">
      <dgm:prSet presAssocID="{17644B45-FD63-4E08-B24B-FFB8FDD03C3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40E2FDC-2518-47C2-B3FA-737F887A6833}" type="pres">
      <dgm:prSet presAssocID="{DD1696DA-8577-46D2-9B10-CA83D61C490B}" presName="root2" presStyleCnt="0"/>
      <dgm:spPr/>
    </dgm:pt>
    <dgm:pt modelId="{BA658C30-4712-499F-BE0F-A1DE856E3472}" type="pres">
      <dgm:prSet presAssocID="{DD1696DA-8577-46D2-9B10-CA83D61C490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12EC79-F0B9-437B-A84E-10B3E7CEB6E6}" type="pres">
      <dgm:prSet presAssocID="{DD1696DA-8577-46D2-9B10-CA83D61C490B}" presName="level3hierChild" presStyleCnt="0"/>
      <dgm:spPr/>
    </dgm:pt>
    <dgm:pt modelId="{3E3E0A48-0D19-4979-9C02-3D5F663E04CA}" type="pres">
      <dgm:prSet presAssocID="{9D25EC90-2660-48F3-B789-A4B49DC206B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4598FDA9-E27F-4F30-A293-039929062603}" type="pres">
      <dgm:prSet presAssocID="{9D25EC90-2660-48F3-B789-A4B49DC206B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3425B001-EC20-4229-A2A5-2FCDB7C88FAA}" type="pres">
      <dgm:prSet presAssocID="{46CA507B-559D-4290-AF24-7A891F1F18B8}" presName="root2" presStyleCnt="0"/>
      <dgm:spPr/>
    </dgm:pt>
    <dgm:pt modelId="{378CC550-D4C1-4E7D-8261-9EC079A5A8C7}" type="pres">
      <dgm:prSet presAssocID="{46CA507B-559D-4290-AF24-7A891F1F18B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46862E-4C02-41BB-8B2C-9B54FB12A9FC}" type="pres">
      <dgm:prSet presAssocID="{46CA507B-559D-4290-AF24-7A891F1F18B8}" presName="level3hierChild" presStyleCnt="0"/>
      <dgm:spPr/>
    </dgm:pt>
    <dgm:pt modelId="{0B98583F-DBFF-49EB-992E-41BE6DCE2086}" type="pres">
      <dgm:prSet presAssocID="{F82CDE22-076F-4C07-AB20-BD9CC4903F77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1026DC86-475C-4020-BDD2-48B138F5688D}" type="pres">
      <dgm:prSet presAssocID="{F82CDE22-076F-4C07-AB20-BD9CC4903F77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BA2E234-198C-495D-81FD-2C08F2345AFE}" type="pres">
      <dgm:prSet presAssocID="{54F535BB-BE47-4C29-BF78-DB55ADEEF2CB}" presName="root2" presStyleCnt="0"/>
      <dgm:spPr/>
    </dgm:pt>
    <dgm:pt modelId="{39567E46-8D49-413C-9235-CA1B8F7F534B}" type="pres">
      <dgm:prSet presAssocID="{54F535BB-BE47-4C29-BF78-DB55ADEEF2CB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7F2453-35F5-4A75-853E-6C127BFB0DF7}" type="pres">
      <dgm:prSet presAssocID="{54F535BB-BE47-4C29-BF78-DB55ADEEF2CB}" presName="level3hierChild" presStyleCnt="0"/>
      <dgm:spPr/>
    </dgm:pt>
    <dgm:pt modelId="{0B0E7E09-009A-4A94-8446-D102A5E6AD66}" type="pres">
      <dgm:prSet presAssocID="{30A5CB6C-0165-42E3-A00A-47BC8D79960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5C797F4-A642-4FFC-8316-3B3BA86E5A71}" type="pres">
      <dgm:prSet presAssocID="{30A5CB6C-0165-42E3-A00A-47BC8D79960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31BF7E4-BE2B-46A6-B7C3-60FCAB2AF7DE}" type="pres">
      <dgm:prSet presAssocID="{DA26490F-2FAD-495F-BB33-BCA848EC9368}" presName="root2" presStyleCnt="0"/>
      <dgm:spPr/>
    </dgm:pt>
    <dgm:pt modelId="{72F643FE-09E3-4305-B2C0-81058600BDD1}" type="pres">
      <dgm:prSet presAssocID="{DA26490F-2FAD-495F-BB33-BCA848EC9368}" presName="LevelTwoTextNode" presStyleLbl="node2" presStyleIdx="1" presStyleCnt="2" custLinFactNeighborX="4399" custLinFactNeighborY="30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957D37-BD55-4B12-A029-993FDD16F64F}" type="pres">
      <dgm:prSet presAssocID="{DA26490F-2FAD-495F-BB33-BCA848EC9368}" presName="level3hierChild" presStyleCnt="0"/>
      <dgm:spPr/>
    </dgm:pt>
  </dgm:ptLst>
  <dgm:cxnLst>
    <dgm:cxn modelId="{5110E2DB-C042-407A-8BA3-AEE93A5EB9BA}" type="presOf" srcId="{3E286AF1-E1F1-4C1F-A447-7E9E142B69F5}" destId="{D6933841-CDD2-49A3-AAF5-0B9CE268868A}" srcOrd="0" destOrd="0" presId="urn:microsoft.com/office/officeart/2005/8/layout/hierarchy2"/>
    <dgm:cxn modelId="{2A2FA78A-A7EA-4439-95F9-7AB0EDFECC20}" type="presOf" srcId="{9D25EC90-2660-48F3-B789-A4B49DC206B5}" destId="{4598FDA9-E27F-4F30-A293-039929062603}" srcOrd="1" destOrd="0" presId="urn:microsoft.com/office/officeart/2005/8/layout/hierarchy2"/>
    <dgm:cxn modelId="{A28A446B-166E-49BD-BE4E-4085E1DD07FC}" srcId="{DD1696DA-8577-46D2-9B10-CA83D61C490B}" destId="{54F535BB-BE47-4C29-BF78-DB55ADEEF2CB}" srcOrd="1" destOrd="0" parTransId="{F82CDE22-076F-4C07-AB20-BD9CC4903F77}" sibTransId="{8EC5FFAB-463A-48CC-9A1A-B71AD989BBE1}"/>
    <dgm:cxn modelId="{0A74F6C6-DAA7-4BDB-9B70-F31F7577443E}" type="presOf" srcId="{DA26490F-2FAD-495F-BB33-BCA848EC9368}" destId="{72F643FE-09E3-4305-B2C0-81058600BDD1}" srcOrd="0" destOrd="0" presId="urn:microsoft.com/office/officeart/2005/8/layout/hierarchy2"/>
    <dgm:cxn modelId="{662A1CEB-5500-4FA2-9818-36B8457C28D0}" type="presOf" srcId="{30A5CB6C-0165-42E3-A00A-47BC8D799607}" destId="{C5C797F4-A642-4FFC-8316-3B3BA86E5A71}" srcOrd="1" destOrd="0" presId="urn:microsoft.com/office/officeart/2005/8/layout/hierarchy2"/>
    <dgm:cxn modelId="{8C4F098B-0992-4DC7-88CF-0094F9118021}" type="presOf" srcId="{9D25EC90-2660-48F3-B789-A4B49DC206B5}" destId="{3E3E0A48-0D19-4979-9C02-3D5F663E04CA}" srcOrd="0" destOrd="0" presId="urn:microsoft.com/office/officeart/2005/8/layout/hierarchy2"/>
    <dgm:cxn modelId="{C6E80B7D-3101-4A90-9BFB-67509299523D}" type="presOf" srcId="{30A5CB6C-0165-42E3-A00A-47BC8D799607}" destId="{0B0E7E09-009A-4A94-8446-D102A5E6AD66}" srcOrd="0" destOrd="0" presId="urn:microsoft.com/office/officeart/2005/8/layout/hierarchy2"/>
    <dgm:cxn modelId="{3E4414BA-32ED-4DDB-B9CD-6783BE75AA63}" type="presOf" srcId="{46CA507B-559D-4290-AF24-7A891F1F18B8}" destId="{378CC550-D4C1-4E7D-8261-9EC079A5A8C7}" srcOrd="0" destOrd="0" presId="urn:microsoft.com/office/officeart/2005/8/layout/hierarchy2"/>
    <dgm:cxn modelId="{2014CF2D-FCE0-4B5F-8427-79BB9F7C9246}" type="presOf" srcId="{17644B45-FD63-4E08-B24B-FFB8FDD03C30}" destId="{37041E61-7032-4DB6-BE0C-2A075174F55A}" srcOrd="0" destOrd="0" presId="urn:microsoft.com/office/officeart/2005/8/layout/hierarchy2"/>
    <dgm:cxn modelId="{2869458E-A45D-4340-958E-5CA329AFBAAC}" srcId="{D7CB4C2E-E834-40CA-BFB6-2C6C1BA0AA76}" destId="{DA26490F-2FAD-495F-BB33-BCA848EC9368}" srcOrd="1" destOrd="0" parTransId="{30A5CB6C-0165-42E3-A00A-47BC8D799607}" sibTransId="{A787AAAD-F2C3-4AB4-B05A-79095EB90917}"/>
    <dgm:cxn modelId="{0ECED099-E16E-48A9-AF55-E66163F2EF1B}" type="presOf" srcId="{54F535BB-BE47-4C29-BF78-DB55ADEEF2CB}" destId="{39567E46-8D49-413C-9235-CA1B8F7F534B}" srcOrd="0" destOrd="0" presId="urn:microsoft.com/office/officeart/2005/8/layout/hierarchy2"/>
    <dgm:cxn modelId="{66C618DD-7906-4ACB-8D3E-77E054307DA8}" type="presOf" srcId="{DD1696DA-8577-46D2-9B10-CA83D61C490B}" destId="{BA658C30-4712-499F-BE0F-A1DE856E3472}" srcOrd="0" destOrd="0" presId="urn:microsoft.com/office/officeart/2005/8/layout/hierarchy2"/>
    <dgm:cxn modelId="{B94F07A9-B353-4CCF-8947-2E865F5D5154}" type="presOf" srcId="{D7CB4C2E-E834-40CA-BFB6-2C6C1BA0AA76}" destId="{6DC119AE-8E32-46E8-90AF-BBB5C41764D5}" srcOrd="0" destOrd="0" presId="urn:microsoft.com/office/officeart/2005/8/layout/hierarchy2"/>
    <dgm:cxn modelId="{8A747985-BD2E-4EFC-8B09-91515DFE0039}" type="presOf" srcId="{F82CDE22-076F-4C07-AB20-BD9CC4903F77}" destId="{1026DC86-475C-4020-BDD2-48B138F5688D}" srcOrd="1" destOrd="0" presId="urn:microsoft.com/office/officeart/2005/8/layout/hierarchy2"/>
    <dgm:cxn modelId="{92308D28-9216-416D-90E7-DC9005F2F9CA}" type="presOf" srcId="{17644B45-FD63-4E08-B24B-FFB8FDD03C30}" destId="{E0FD0335-89F6-4509-B000-0F19B2900B7F}" srcOrd="1" destOrd="0" presId="urn:microsoft.com/office/officeart/2005/8/layout/hierarchy2"/>
    <dgm:cxn modelId="{BE6384D5-07F9-400E-98A1-637581B2627A}" type="presOf" srcId="{F82CDE22-076F-4C07-AB20-BD9CC4903F77}" destId="{0B98583F-DBFF-49EB-992E-41BE6DCE2086}" srcOrd="0" destOrd="0" presId="urn:microsoft.com/office/officeart/2005/8/layout/hierarchy2"/>
    <dgm:cxn modelId="{76E37075-EB20-44A7-BD2B-DB6208EF7265}" srcId="{3E286AF1-E1F1-4C1F-A447-7E9E142B69F5}" destId="{D7CB4C2E-E834-40CA-BFB6-2C6C1BA0AA76}" srcOrd="0" destOrd="0" parTransId="{4C5EDBB9-BF75-4DBB-9964-8A6C43ACD681}" sibTransId="{1394ADF0-B5D1-4805-B43C-90B372B1F52C}"/>
    <dgm:cxn modelId="{764478A9-3331-4C6C-B63C-88A434F69EA6}" srcId="{D7CB4C2E-E834-40CA-BFB6-2C6C1BA0AA76}" destId="{DD1696DA-8577-46D2-9B10-CA83D61C490B}" srcOrd="0" destOrd="0" parTransId="{17644B45-FD63-4E08-B24B-FFB8FDD03C30}" sibTransId="{9EF9361A-BD90-4B5A-A236-A15C802943E0}"/>
    <dgm:cxn modelId="{96EF6869-9909-4DC9-B41C-C5EBAEEF73CB}" srcId="{DD1696DA-8577-46D2-9B10-CA83D61C490B}" destId="{46CA507B-559D-4290-AF24-7A891F1F18B8}" srcOrd="0" destOrd="0" parTransId="{9D25EC90-2660-48F3-B789-A4B49DC206B5}" sibTransId="{4C2A1993-12E9-46D0-AFCF-6664431D763B}"/>
    <dgm:cxn modelId="{229711B1-8D99-4CCA-B2A4-42CC82B0604A}" type="presParOf" srcId="{D6933841-CDD2-49A3-AAF5-0B9CE268868A}" destId="{3D3A2600-B332-4BCF-B1AE-C3409C34F6A6}" srcOrd="0" destOrd="0" presId="urn:microsoft.com/office/officeart/2005/8/layout/hierarchy2"/>
    <dgm:cxn modelId="{3F358121-7289-44BE-A87F-FA32EC86326E}" type="presParOf" srcId="{3D3A2600-B332-4BCF-B1AE-C3409C34F6A6}" destId="{6DC119AE-8E32-46E8-90AF-BBB5C41764D5}" srcOrd="0" destOrd="0" presId="urn:microsoft.com/office/officeart/2005/8/layout/hierarchy2"/>
    <dgm:cxn modelId="{E367DE0C-1F54-49F8-B235-4DA5C4022D9E}" type="presParOf" srcId="{3D3A2600-B332-4BCF-B1AE-C3409C34F6A6}" destId="{FA2B7731-5C45-4A8F-BF01-BD3E9F743182}" srcOrd="1" destOrd="0" presId="urn:microsoft.com/office/officeart/2005/8/layout/hierarchy2"/>
    <dgm:cxn modelId="{F6810B0A-BE5E-4932-8A74-A51A94355A0E}" type="presParOf" srcId="{FA2B7731-5C45-4A8F-BF01-BD3E9F743182}" destId="{37041E61-7032-4DB6-BE0C-2A075174F55A}" srcOrd="0" destOrd="0" presId="urn:microsoft.com/office/officeart/2005/8/layout/hierarchy2"/>
    <dgm:cxn modelId="{B61A5A2F-9B6B-4FBC-A008-05929A90CBBF}" type="presParOf" srcId="{37041E61-7032-4DB6-BE0C-2A075174F55A}" destId="{E0FD0335-89F6-4509-B000-0F19B2900B7F}" srcOrd="0" destOrd="0" presId="urn:microsoft.com/office/officeart/2005/8/layout/hierarchy2"/>
    <dgm:cxn modelId="{5182CA65-5C44-43F7-A460-E7D3E6D22A01}" type="presParOf" srcId="{FA2B7731-5C45-4A8F-BF01-BD3E9F743182}" destId="{740E2FDC-2518-47C2-B3FA-737F887A6833}" srcOrd="1" destOrd="0" presId="urn:microsoft.com/office/officeart/2005/8/layout/hierarchy2"/>
    <dgm:cxn modelId="{8D07FBAF-1988-4365-AFAA-2B4159949D3F}" type="presParOf" srcId="{740E2FDC-2518-47C2-B3FA-737F887A6833}" destId="{BA658C30-4712-499F-BE0F-A1DE856E3472}" srcOrd="0" destOrd="0" presId="urn:microsoft.com/office/officeart/2005/8/layout/hierarchy2"/>
    <dgm:cxn modelId="{6B6C0E11-2456-4FD8-BF32-BE116E19BC14}" type="presParOf" srcId="{740E2FDC-2518-47C2-B3FA-737F887A6833}" destId="{0412EC79-F0B9-437B-A84E-10B3E7CEB6E6}" srcOrd="1" destOrd="0" presId="urn:microsoft.com/office/officeart/2005/8/layout/hierarchy2"/>
    <dgm:cxn modelId="{9E131608-EFAD-4734-B20D-79623356C677}" type="presParOf" srcId="{0412EC79-F0B9-437B-A84E-10B3E7CEB6E6}" destId="{3E3E0A48-0D19-4979-9C02-3D5F663E04CA}" srcOrd="0" destOrd="0" presId="urn:microsoft.com/office/officeart/2005/8/layout/hierarchy2"/>
    <dgm:cxn modelId="{898CD5B4-C829-4ACB-AE3A-B8996E0DD75D}" type="presParOf" srcId="{3E3E0A48-0D19-4979-9C02-3D5F663E04CA}" destId="{4598FDA9-E27F-4F30-A293-039929062603}" srcOrd="0" destOrd="0" presId="urn:microsoft.com/office/officeart/2005/8/layout/hierarchy2"/>
    <dgm:cxn modelId="{0F00EE87-2DB7-4BBE-B62D-BF64D2DBFD5D}" type="presParOf" srcId="{0412EC79-F0B9-437B-A84E-10B3E7CEB6E6}" destId="{3425B001-EC20-4229-A2A5-2FCDB7C88FAA}" srcOrd="1" destOrd="0" presId="urn:microsoft.com/office/officeart/2005/8/layout/hierarchy2"/>
    <dgm:cxn modelId="{B6AD24E4-D827-434D-A7EC-66BD20D85C72}" type="presParOf" srcId="{3425B001-EC20-4229-A2A5-2FCDB7C88FAA}" destId="{378CC550-D4C1-4E7D-8261-9EC079A5A8C7}" srcOrd="0" destOrd="0" presId="urn:microsoft.com/office/officeart/2005/8/layout/hierarchy2"/>
    <dgm:cxn modelId="{25D7CC02-C11B-4FC6-95EB-2082B6331395}" type="presParOf" srcId="{3425B001-EC20-4229-A2A5-2FCDB7C88FAA}" destId="{2146862E-4C02-41BB-8B2C-9B54FB12A9FC}" srcOrd="1" destOrd="0" presId="urn:microsoft.com/office/officeart/2005/8/layout/hierarchy2"/>
    <dgm:cxn modelId="{0E3D72CD-A55F-402F-8A29-42AB6EA9EC02}" type="presParOf" srcId="{0412EC79-F0B9-437B-A84E-10B3E7CEB6E6}" destId="{0B98583F-DBFF-49EB-992E-41BE6DCE2086}" srcOrd="2" destOrd="0" presId="urn:microsoft.com/office/officeart/2005/8/layout/hierarchy2"/>
    <dgm:cxn modelId="{45102E70-8664-497A-A838-22B2469943EC}" type="presParOf" srcId="{0B98583F-DBFF-49EB-992E-41BE6DCE2086}" destId="{1026DC86-475C-4020-BDD2-48B138F5688D}" srcOrd="0" destOrd="0" presId="urn:microsoft.com/office/officeart/2005/8/layout/hierarchy2"/>
    <dgm:cxn modelId="{A924FB87-2466-4FC7-A83C-2AC521BC8608}" type="presParOf" srcId="{0412EC79-F0B9-437B-A84E-10B3E7CEB6E6}" destId="{0BA2E234-198C-495D-81FD-2C08F2345AFE}" srcOrd="3" destOrd="0" presId="urn:microsoft.com/office/officeart/2005/8/layout/hierarchy2"/>
    <dgm:cxn modelId="{17B4EDFE-56DC-48DE-AB33-22AADA302764}" type="presParOf" srcId="{0BA2E234-198C-495D-81FD-2C08F2345AFE}" destId="{39567E46-8D49-413C-9235-CA1B8F7F534B}" srcOrd="0" destOrd="0" presId="urn:microsoft.com/office/officeart/2005/8/layout/hierarchy2"/>
    <dgm:cxn modelId="{9C613D5A-6D97-4DF1-8C65-8232F18ED44E}" type="presParOf" srcId="{0BA2E234-198C-495D-81FD-2C08F2345AFE}" destId="{B47F2453-35F5-4A75-853E-6C127BFB0DF7}" srcOrd="1" destOrd="0" presId="urn:microsoft.com/office/officeart/2005/8/layout/hierarchy2"/>
    <dgm:cxn modelId="{FBA211C8-3D09-4D10-9AF0-C1F3DD73B453}" type="presParOf" srcId="{FA2B7731-5C45-4A8F-BF01-BD3E9F743182}" destId="{0B0E7E09-009A-4A94-8446-D102A5E6AD66}" srcOrd="2" destOrd="0" presId="urn:microsoft.com/office/officeart/2005/8/layout/hierarchy2"/>
    <dgm:cxn modelId="{FCDF6AF5-99C2-4962-9CA0-B91A625C962C}" type="presParOf" srcId="{0B0E7E09-009A-4A94-8446-D102A5E6AD66}" destId="{C5C797F4-A642-4FFC-8316-3B3BA86E5A71}" srcOrd="0" destOrd="0" presId="urn:microsoft.com/office/officeart/2005/8/layout/hierarchy2"/>
    <dgm:cxn modelId="{101F1F29-01F6-40F7-A6FE-CA36F5C42BAC}" type="presParOf" srcId="{FA2B7731-5C45-4A8F-BF01-BD3E9F743182}" destId="{B31BF7E4-BE2B-46A6-B7C3-60FCAB2AF7DE}" srcOrd="3" destOrd="0" presId="urn:microsoft.com/office/officeart/2005/8/layout/hierarchy2"/>
    <dgm:cxn modelId="{0874442C-1BAC-4053-B67C-5054C6953FE8}" type="presParOf" srcId="{B31BF7E4-BE2B-46A6-B7C3-60FCAB2AF7DE}" destId="{72F643FE-09E3-4305-B2C0-81058600BDD1}" srcOrd="0" destOrd="0" presId="urn:microsoft.com/office/officeart/2005/8/layout/hierarchy2"/>
    <dgm:cxn modelId="{703952B1-8EE3-485E-B1E5-C4B9A1C33DDA}" type="presParOf" srcId="{B31BF7E4-BE2B-46A6-B7C3-60FCAB2AF7DE}" destId="{37957D37-BD55-4B12-A029-993FDD16F6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7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8624888" y="6532563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00D7A8DE-5CE3-4862-8F6D-37A7B5B049C0}" type="slidenum">
              <a:rPr lang="en-US" sz="1400">
                <a:latin typeface="Arial" pitchFamily="34" charset="0"/>
              </a:rPr>
              <a:pPr algn="r" eaLnBrk="0" hangingPunct="0"/>
              <a:t>‹#›</a:t>
            </a:fld>
            <a:endParaRPr lang="en-US" sz="1400">
              <a:latin typeface="Arial" pitchFamily="34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8624888" y="6532563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FD46B90D-8442-4FFF-9CA1-B74873F2C0DD}" type="slidenum">
              <a:rPr lang="en-US" sz="1400">
                <a:latin typeface="Arial" pitchFamily="34" charset="0"/>
              </a:rPr>
              <a:pPr algn="r" eaLnBrk="0" hangingPunct="0"/>
              <a:t>‹#›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1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260725"/>
            <a:ext cx="7165975" cy="288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7800" y="517525"/>
            <a:ext cx="3709988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8624888" y="6532563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2670D884-E5C5-4FF1-8A2F-6E7F214B58DB}" type="slidenum">
              <a:rPr lang="en-US" sz="1400">
                <a:latin typeface="Arial" pitchFamily="34" charset="0"/>
              </a:rPr>
              <a:pPr algn="r" eaLnBrk="0" hangingPunct="0"/>
              <a:t>‹#›</a:t>
            </a:fld>
            <a:endParaRPr lang="en-US" sz="1400">
              <a:latin typeface="Arial" pitchFamily="34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8624888" y="6532563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7E39D42A-7790-4355-814B-1F182BCE31D9}" type="slidenum">
              <a:rPr lang="en-US" sz="1400">
                <a:latin typeface="Arial" pitchFamily="34" charset="0"/>
              </a:rPr>
              <a:pPr algn="r" eaLnBrk="0" hangingPunct="0"/>
              <a:t>‹#›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92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61809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065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1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25029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90485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0194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81848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68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439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03033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752600"/>
            <a:ext cx="59436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743200"/>
            <a:ext cx="59436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541A-F2A3-4733-A039-534A04B2891B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CE3C-EB6F-48FF-A450-70F220C63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7171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89EAC-0030-44CC-9D5C-EFEA0D703B13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B6BF-9C8A-466C-9B57-123F7AA4E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20671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7781" y="762000"/>
            <a:ext cx="148418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81" y="762000"/>
            <a:ext cx="42926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C1F74-52D0-4171-A89C-47D82F0B20EC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AD3F-AE21-4062-A01A-045E7E442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925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6154" y="1600200"/>
            <a:ext cx="7675431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6154" y="2819400"/>
            <a:ext cx="5694231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F467-086D-449D-8688-ECA3A9BBA82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0EB-00A8-487A-ABED-806B274FD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244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35C8-1D34-48A8-875B-9CC6237F8F3E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0E4A-E162-4A99-A287-04CF64D63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9195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1135-43BE-4D9E-B693-9BD62FA8AB1D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3194-FE7D-4FE5-8B11-C2C7CB545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417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6152" y="1600203"/>
            <a:ext cx="276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677" y="1600203"/>
            <a:ext cx="276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0119-4784-4D48-844D-4072AB2DE8D3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748E-4FB3-4687-9885-53E9218F4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1816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7CF42-9810-4F46-AD7B-D94F421B65C3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3E84D-5349-4827-AE46-F28514E65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7294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5E16-28E0-4DE8-B6FC-C830DFC257F0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AE397-6F21-492A-A472-092934AA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4110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9EAF4-2878-429F-A164-67624A3BEDAF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633E-3D2A-4800-A275-6C03D8D50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45475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F6CA3-9268-472B-B7A4-595C4672BF80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E03E-7543-4E54-8804-9F9DF91C7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28087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B720-2E1D-45AA-845C-1C4F70DD2360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ED5F-435B-442A-83B2-6CA9A4B69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23076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40AA8-3D7A-4515-A8AA-99CC552868A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D7B6D-645C-427D-BC7B-A5E804322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961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B05F-CC15-428D-AFA2-FF52E74AAA8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CC9D1-2FD4-4619-916B-CD35A16C0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38901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4014" y="685803"/>
            <a:ext cx="1919288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6153" y="685803"/>
            <a:ext cx="5592763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B2D63-EABB-468E-B872-B8CD11F94F25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4B17-88D8-42DB-BFD0-920844F44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29707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6154" y="1600200"/>
            <a:ext cx="7675431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6154" y="2819400"/>
            <a:ext cx="5694231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8627-1397-4C08-9088-7E7EB01CFBF8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7B42F-9836-4C3F-BB5C-BC61D26E6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05030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9489-8546-455C-9A69-AC84E997F0BF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5284-7311-4B50-9DE2-96E196232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7780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2DFD-6126-4E64-AE4B-E0DD5EDACF29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0979-085E-4D9F-A7AC-F76FBCAC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8629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6152" y="1600203"/>
            <a:ext cx="276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677" y="1600203"/>
            <a:ext cx="276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7C98-BC2B-48C4-B86C-A981F879F01C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A4F22-8D23-4032-91FC-1B03C62F7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59413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21FA-F37F-43EF-8B29-3DAA640B48ED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B1DE-7962-4988-AF9C-9572A4C91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91408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AF68-4339-4B61-89B7-21185E56EB42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4292-8A30-40F1-BEE9-DA5169607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804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3FCB-34FA-4CFB-A940-FDDF8E6E566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E8B23-74AA-472C-9DA5-B9B98587A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85129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4D82A-AEEB-4E02-A51C-382E7675B949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9F73-A76F-41D9-B856-B794A638F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88967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7C67-9C12-469F-8F3F-D2FF80CA0D48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594E-7529-4E70-BFAC-1A51713D3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5703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4DE3-F091-4D95-B37E-628879CC970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8B36-43D1-42F0-BDDA-CEBEE27D2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685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77C67-BAAF-471D-BF7D-716DDD7C239F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7901C-7E34-4F9A-A713-00BB8863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3698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4014" y="685803"/>
            <a:ext cx="1919288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6153" y="685803"/>
            <a:ext cx="5592763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814F2-758B-49EC-B43F-032E02583212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F670-DE61-4874-A20C-68111AFB3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728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3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3D951-0901-4095-8133-439397B22525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F7D25-0C1E-404E-A4DB-F8A00B6F6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4A7E8-D85B-48C3-9202-2897259D27F9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C0A04-CB7E-4995-A540-A5B6F8BE94E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37106-1D83-43BD-9EF4-0051EAA311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C2C7C-DC29-4D4C-9048-60F8F804FB50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8C497-B2C4-4AC3-9079-229CCD2A34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274E3-D23E-457F-B648-22D2B010ABFE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68F1B-3363-47B1-8FED-DDC1FFED5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7282F-AC73-48FD-8C57-B27F3FACE05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13E9-AEEC-47E0-8A28-21DD9CF02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81" y="1828800"/>
            <a:ext cx="288753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2710" y="1828800"/>
            <a:ext cx="28892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3BD58-2B8A-4E50-9BC3-C76B57C11DBF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11C92-639E-4BE0-992B-4848EED07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64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7B10F-ED5B-4C19-8037-F4C1D3AB5CB4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1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74C194-4D90-4778-8681-6F87AB1BEE95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188D7-A226-4D09-BA2D-40458686E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A2851-8D42-44F2-8D33-61237DE49BB2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E993D1-53FF-461F-A222-066A7B10C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BDC7F-9978-46B5-AFA6-A3E95B4320FB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3130-F327-4142-B34D-FC28CC2FBE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189865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58D69-A554-4B5C-ABCB-BA601383285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8090-1D40-4638-B1E8-4A0F875E1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08053" y="1905000"/>
            <a:ext cx="4133851" cy="4114800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4299" y="1905000"/>
            <a:ext cx="4133851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9E14-9FA4-4764-9BB5-DD28F373BA47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C0449-C5FE-4CE6-96F0-D1818FA7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438"/>
      </p:ext>
    </p:extLst>
  </p:cSld>
  <p:clrMapOvr>
    <a:masterClrMapping/>
  </p:clrMapOvr>
  <p:transition advTm="8000">
    <p:pull dir="ru"/>
    <p:sndAc>
      <p:stSnd>
        <p:snd r:embed="rId1" name="camera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1"/>
            <a:ext cx="437515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3941763"/>
            <a:ext cx="437515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5300" y="6400800"/>
            <a:ext cx="2311400" cy="300038"/>
          </a:xfrm>
        </p:spPr>
        <p:txBody>
          <a:bodyPr/>
          <a:lstStyle>
            <a:lvl1pPr>
              <a:defRPr/>
            </a:lvl1pPr>
          </a:lstStyle>
          <a:p>
            <a:fld id="{14F49222-A8EF-4962-B60F-AD2D59219C94}" type="datetime2">
              <a:rPr lang="id-ID" smtClean="0"/>
              <a:t>Senin, 09 Mei 2016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455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ARIF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9300" y="6400800"/>
            <a:ext cx="2311400" cy="300038"/>
          </a:xfrm>
        </p:spPr>
        <p:txBody>
          <a:bodyPr/>
          <a:lstStyle>
            <a:lvl1pPr>
              <a:defRPr/>
            </a:lvl1pPr>
          </a:lstStyle>
          <a:p>
            <a:fld id="{50E7EEEB-76A0-4F48-B8D4-74C616934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00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1"/>
            <a:ext cx="437515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3941763"/>
            <a:ext cx="437515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5300" y="6400800"/>
            <a:ext cx="2311400" cy="300038"/>
          </a:xfrm>
        </p:spPr>
        <p:txBody>
          <a:bodyPr/>
          <a:lstStyle>
            <a:lvl1pPr>
              <a:defRPr/>
            </a:lvl1pPr>
          </a:lstStyle>
          <a:p>
            <a:fld id="{DBC970E3-DA96-426A-967C-5F5DC5A86323}" type="datetime2">
              <a:rPr lang="id-ID" smtClean="0"/>
              <a:t>Senin, 09 Mei 2016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455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LATAR MUHAMMAD ARIF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9300" y="6400800"/>
            <a:ext cx="2311400" cy="300038"/>
          </a:xfrm>
        </p:spPr>
        <p:txBody>
          <a:bodyPr/>
          <a:lstStyle>
            <a:lvl1pPr>
              <a:defRPr/>
            </a:lvl1pPr>
          </a:lstStyle>
          <a:p>
            <a:fld id="{797DF7C1-FD17-4436-814A-CC8EED9EE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065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906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234" y="1449147"/>
            <a:ext cx="8153533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234" y="5280847"/>
            <a:ext cx="8153533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0D329-D281-4D26-910D-F40F014F8736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4E4D7-7284-4CFF-8275-DB1B375276A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26173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906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497" y="2222287"/>
            <a:ext cx="8151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B3F27-9DFA-4D35-8804-10510195B2A2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1D42A-3085-40AC-BAEE-174AE34C6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4910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3A8FE-5DEF-4395-A232-C55A2F558AC2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D4E48-A316-4E1B-A1A2-6312786B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0081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906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935" y="2951396"/>
            <a:ext cx="8153532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935" y="5281201"/>
            <a:ext cx="8153532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D7F91-C9A7-49A3-BB0B-66C2113A5331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591E2-AA02-43CE-A5EC-2481AC5D70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35012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906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496" y="2222288"/>
            <a:ext cx="3976617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1887" y="2222288"/>
            <a:ext cx="397661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76ACD-F4E2-4EBF-BC0B-0F194998AA90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9DF10-6A77-412C-BDEE-7B14FB48C3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66904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906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496" y="2174875"/>
            <a:ext cx="397661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496" y="2751138"/>
            <a:ext cx="3994674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1887" y="2174875"/>
            <a:ext cx="397661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1887" y="2751138"/>
            <a:ext cx="397661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F127B-8249-4510-AA37-014C2804B4BE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B99E-872E-45E1-BBCD-2EAAADBA163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1127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906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4321C-4605-437A-BF9E-BD18AE5BF1F5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B4F3D-7CBD-447A-8317-8D6E192E530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11727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56B01-CE43-4177-B9CD-1584156D9555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A7AB5-11DF-4474-9FB5-07402E7DC1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02227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71935" y="446087"/>
            <a:ext cx="2882371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935" y="446088"/>
            <a:ext cx="2882371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201" y="446088"/>
            <a:ext cx="508026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935" y="2260738"/>
            <a:ext cx="2882371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F71F3-4A34-41DE-87C6-7E1CF5589742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D610E-E0ED-4B8A-8127-D8B785A705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42478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496" y="727522"/>
            <a:ext cx="3793344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954720" y="0"/>
            <a:ext cx="4951280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496" y="2344684"/>
            <a:ext cx="3793344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57221" y="6041362"/>
            <a:ext cx="793714" cy="365125"/>
          </a:xfrm>
        </p:spPr>
        <p:txBody>
          <a:bodyPr/>
          <a:lstStyle/>
          <a:p>
            <a:pPr>
              <a:defRPr/>
            </a:pPr>
            <a:fld id="{E262BF73-EC6B-41D7-A652-F4D3945A864D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697" y="6041362"/>
            <a:ext cx="2677523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50935" y="5915888"/>
            <a:ext cx="863001" cy="490599"/>
          </a:xfrm>
        </p:spPr>
        <p:txBody>
          <a:bodyPr/>
          <a:lstStyle/>
          <a:p>
            <a:pPr>
              <a:defRPr/>
            </a:pPr>
            <a:fld id="{D1E59880-384E-4912-99D3-36131D7675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05437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935" y="4800600"/>
            <a:ext cx="815353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906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935" y="5367338"/>
            <a:ext cx="815353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FDDC932F-1D68-44F6-8C16-D3760434C3A4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C0D9A-5273-4D5F-BEE6-51977F95C7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1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525533" y="1338479"/>
            <a:ext cx="5145088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04" y="1495525"/>
            <a:ext cx="4788745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496" y="4700703"/>
            <a:ext cx="4786954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848791" y="1338479"/>
            <a:ext cx="3577509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004E57B8-5036-4561-A80C-32ADF521A7D2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C0D9A-5273-4D5F-BEE6-51977F95C7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96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926968" y="2286585"/>
            <a:ext cx="3977281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02634" y="2435957"/>
            <a:ext cx="3560799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001154" y="2286000"/>
            <a:ext cx="3977879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8EA79C6F-FC4C-4FAD-99D5-E8B0BC2F37C6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C0D9A-5273-4D5F-BEE6-51977F95C7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8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6060-8E4D-4387-9AFB-D39DDB026F40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8257-E4E8-41E8-82BB-4B8061F6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8949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906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44C17-F91F-4D03-8161-1B399632D87A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DCADF-5A48-4034-8916-6084461919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77556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6231591" y="446089"/>
            <a:ext cx="367440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670154" y="0"/>
            <a:ext cx="423584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9126" y="586171"/>
            <a:ext cx="1843617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934" y="446089"/>
            <a:ext cx="5359657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55567-D056-43A7-894E-3D29BCD1C971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4C115-BBD3-4152-8935-E9533C2188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84689"/>
      </p:ext>
    </p:extLst>
  </p:cSld>
  <p:clrMapOvr>
    <a:masterClrMapping/>
  </p:clrMapOvr>
  <p:transition spd="slow">
    <p:randomBar dir="vert"/>
    <p:sndAc>
      <p:stSnd>
        <p:snd r:embed="rId1" name="WHOO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690E4-B2C4-4B7A-8156-DD7151954790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DEFD-E0A5-4994-9993-0AA65F9920E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884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9929F-9152-441E-8346-C0AEA4C65908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77BE0-C1AA-4EA9-AB1E-37AB654C3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13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CFB8E-11C8-4D54-BE80-B8A25130360A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C65B5-981A-4BF9-9114-EF80D04733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46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4A1F6-E2D0-4E93-A589-83C90D464E89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643DD-66B1-4EAB-B880-FCE662A372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31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61CE7-76A0-41CB-BD04-85DC0157F1B0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F2CB1-ABC5-416E-A9ED-A76BA6D14A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052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CA7EB-A8A4-4499-9EAF-CF1C3A5F0D99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F317B-D1CC-41A3-B807-0D46B08135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7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401BD-3380-43C7-811F-D989147E4E30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3524A-9F80-4A9C-ABD4-6FF674839F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7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6A16A-BDDD-4B5C-B9C0-57EA73AAE092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87B13-A73A-4E6A-9306-B241AE758E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0863-A2D1-4E8B-A8A5-BB03381D485F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8296-2739-46F3-B29F-529B8FFDE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18860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014A9-0D19-4ACF-AD76-8653BFD372CF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4F73-A0D9-47B6-8CFE-D0587C996F9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495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84531A-30B0-443C-86A9-AA7FCA84A0C5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EC55-2A60-4AB9-B5C5-500EC772F8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785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21EDC-22D4-4341-B252-1EF3661D2500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E786-E1ED-411A-BCFC-B0F6BBB159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F3C38004-7C74-4E98-96D8-412430E9706A}" type="datetime2">
              <a:rPr lang="id-ID" smtClean="0">
                <a:solidFill>
                  <a:srgbClr val="FFFFFF"/>
                </a:solidFill>
              </a:rPr>
              <a:t>Senin, 09 Mei 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LATAR MUHAMMAD ARIF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B9549D4E-EEB9-485F-9BBB-83ABD25386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153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042" y="1788454"/>
            <a:ext cx="6793499" cy="2098226"/>
          </a:xfrm>
        </p:spPr>
        <p:txBody>
          <a:bodyPr anchor="b">
            <a:noAutofit/>
          </a:bodyPr>
          <a:lstStyle>
            <a:lvl1pPr algn="ctr">
              <a:defRPr sz="585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424" y="3956280"/>
            <a:ext cx="555073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69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697" y="6453386"/>
            <a:ext cx="130645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049EDD-C040-42C1-AA57-9FA4367AB625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9544" y="6453386"/>
            <a:ext cx="5706494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7430" y="6453386"/>
            <a:ext cx="1296987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1698" y="744470"/>
            <a:ext cx="8672720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6686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982C-6D09-474C-96F2-19D916EA0813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41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83" y="1301361"/>
            <a:ext cx="7810539" cy="2852737"/>
          </a:xfrm>
        </p:spPr>
        <p:txBody>
          <a:bodyPr anchor="b">
            <a:normAutofit/>
          </a:bodyPr>
          <a:lstStyle>
            <a:lvl1pPr algn="r">
              <a:defRPr sz="585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83" y="4216328"/>
            <a:ext cx="7810539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50">
                <a:solidFill>
                  <a:schemeClr val="tx2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363" y="6453386"/>
            <a:ext cx="13182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1C0B74-B100-4B14-9F07-54BBE1E04EC6}" type="datetime2">
              <a:rPr lang="id-ID" smtClean="0">
                <a:solidFill>
                  <a:srgbClr val="EFEDE3"/>
                </a:solidFill>
              </a:rPr>
              <a:t>Senin, 09 Mei 2016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9754" y="6453386"/>
            <a:ext cx="5706494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FEDE3"/>
                </a:solidFill>
              </a:rPr>
              <a:t>LATAR MUHAMMAD ARIF</a:t>
            </a:r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7430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EFEDE3"/>
                </a:solidFill>
              </a:rPr>
              <a:pPr/>
              <a:t>‹#›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623470" y="1685652"/>
            <a:ext cx="2660948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7230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2286000"/>
            <a:ext cx="361382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1890" y="2286000"/>
            <a:ext cx="361382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6F97-44F8-4643-B0DF-800D9959B305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101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85800"/>
            <a:ext cx="7800975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340864"/>
            <a:ext cx="361073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38" b="0" baseline="0">
                <a:solidFill>
                  <a:schemeClr val="tx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5" y="3305208"/>
            <a:ext cx="361073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1574" y="2340864"/>
            <a:ext cx="361073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38" b="0" baseline="0">
                <a:solidFill>
                  <a:schemeClr val="tx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1574" y="3305208"/>
            <a:ext cx="361073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76A1-C7A5-499F-9A61-BF46378F2F30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886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6F27-361D-4E04-8CBE-B53ACEA0226C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8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CFBD-EB8E-468E-B919-7C013EC94D50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36A5-319F-49BF-A6B7-45BAB545D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4026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391C-9C0A-4D86-B2E1-A7060223919F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49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3091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685800"/>
            <a:ext cx="3132773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9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016" y="685801"/>
            <a:ext cx="4234815" cy="5175250"/>
          </a:xfrm>
        </p:spPr>
        <p:txBody>
          <a:bodyPr/>
          <a:lstStyle>
            <a:lvl1pPr>
              <a:defRPr sz="1625"/>
            </a:lvl1pPr>
            <a:lvl2pPr>
              <a:defRPr sz="1625"/>
            </a:lvl2pPr>
            <a:lvl3pPr>
              <a:defRPr sz="1463"/>
            </a:lvl3pPr>
            <a:lvl4pPr>
              <a:defRPr sz="1463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2856344"/>
            <a:ext cx="3132773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19"/>
              </a:spcAft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169" y="6453386"/>
            <a:ext cx="97871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EC2717-5FE5-46A3-8959-4BB080AAF92E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331" y="6453386"/>
            <a:ext cx="1928611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0051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13415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3091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685800"/>
            <a:ext cx="3132773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9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94847" y="1"/>
            <a:ext cx="5411153" cy="6857999"/>
          </a:xfrm>
        </p:spPr>
        <p:txBody>
          <a:bodyPr anchor="t">
            <a:normAutofit/>
          </a:bodyPr>
          <a:lstStyle>
            <a:lvl1pPr marL="0" indent="0">
              <a:buNone/>
              <a:defRPr sz="1625"/>
            </a:lvl1pPr>
            <a:lvl2pPr marL="371475" indent="0">
              <a:buNone/>
              <a:defRPr sz="1625"/>
            </a:lvl2pPr>
            <a:lvl3pPr marL="742950" indent="0">
              <a:buNone/>
              <a:defRPr sz="1625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2855968"/>
            <a:ext cx="3132773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19"/>
              </a:spcAft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169" y="6453386"/>
            <a:ext cx="97871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01B20A-8C4C-4CCD-8C83-5AF3245AC832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331" y="6453386"/>
            <a:ext cx="1928611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0051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43404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2295526"/>
            <a:ext cx="7800975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28DA-D001-4DBD-8C29-934AB8323FE6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66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7206" y="624156"/>
            <a:ext cx="1272185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6" y="624156"/>
            <a:ext cx="6645958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D75E-08DC-4242-825B-08A8D3ACFBFE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887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88881" y="6251575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32954-7E39-4A19-8D5A-083205664369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392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16582-9D74-4CB6-950E-D86E59F9F516}" type="slidenum">
              <a:rPr lang="en-US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6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2127-4EAF-4FC4-9D39-D6A2BA59C27F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A372-01CC-4A1C-8311-D0A056B31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643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5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70213" y="762000"/>
            <a:ext cx="59420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0213" y="1828800"/>
            <a:ext cx="59420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5886450"/>
            <a:ext cx="1898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FDCE43D9-B3F2-49FC-BC8A-AF5E708B82D2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5886450"/>
            <a:ext cx="3136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6750" y="5886450"/>
            <a:ext cx="1898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8F9CE322-E1A7-4EA9-A7A9-71CE1B818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12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</p:sldLayoutIdLst>
  <p:transition>
    <p:pull dir="ru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5888" y="685800"/>
            <a:ext cx="76771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5888" y="1600202"/>
            <a:ext cx="56959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29375"/>
            <a:ext cx="2311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9E455819-2379-4288-B323-25901BB75C3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29375"/>
            <a:ext cx="3136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29375"/>
            <a:ext cx="2311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CF5E87E-BCC6-4F13-91FD-B38A501AD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</p:sldLayoutIdLst>
  <p:transition>
    <p:pull dir="ru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5888" y="685800"/>
            <a:ext cx="76771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5888" y="1600202"/>
            <a:ext cx="56959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29375"/>
            <a:ext cx="2311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E8604D1-881C-45C5-BDB7-B6A78D998C85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29375"/>
            <a:ext cx="3136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29375"/>
            <a:ext cx="2311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13DAB15-8034-4B98-9223-8D3D24894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77" r:id="rId11"/>
  </p:sldLayoutIdLst>
  <p:transition>
    <p:pull dir="ru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EBED69-4535-4B4F-B94A-F01258086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1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2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6E8F8D-6F63-4EFE-9033-752E9AFBD80B}" type="datetime2">
              <a:rPr lang="id-ID" smtClean="0"/>
              <a:t>Senin, 09 Mei 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  <p:sldLayoutId id="2147484959" r:id="rId12"/>
    <p:sldLayoutId id="2147484989" r:id="rId13"/>
    <p:sldLayoutId id="2147485003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497" y="447188"/>
            <a:ext cx="8151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497" y="2184401"/>
            <a:ext cx="8151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9697" y="6041362"/>
            <a:ext cx="68136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LATAR MUHAMMAD ARIF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7375" y="6041362"/>
            <a:ext cx="107592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25467E-04C9-4BF2-AA04-063A52199D45}" type="datetime2">
              <a:rPr lang="id-ID" smtClean="0">
                <a:solidFill>
                  <a:prstClr val="white"/>
                </a:solidFill>
              </a:rPr>
              <a:t>Senin, 09 Mei 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3299" y="5915888"/>
            <a:ext cx="863001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FE8C814-8F47-481A-A0AE-1456AE8DB4BF}" type="slidenum">
              <a:rPr lang="en-US" smtClean="0">
                <a:solidFill>
                  <a:srgbClr val="00C6B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  <p:sldLayoutId id="2147484972" r:id="rId12"/>
    <p:sldLayoutId id="2147484973" r:id="rId13"/>
    <p:sldLayoutId id="2147484974" r:id="rId14"/>
  </p:sldLayoutIdLst>
  <p:transition spd="slow">
    <p:randomBar dir="vert"/>
    <p:sndAc>
      <p:stSnd>
        <p:snd r:embed="rId16" name="WHOOSH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fld id="{B1865A1E-C5F4-46F6-91F3-E0A9C2021AB5}" type="datetime2">
              <a:rPr lang="id-ID" smtClean="0">
                <a:solidFill>
                  <a:srgbClr val="FFFFFF"/>
                </a:solidFill>
                <a:latin typeface="Arial" pitchFamily="34" charset="0"/>
              </a:rPr>
              <a:t>Senin, 09 Mei 2016</a:t>
            </a:fld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r>
              <a:rPr lang="en-US" smtClean="0">
                <a:solidFill>
                  <a:srgbClr val="FFFFFF"/>
                </a:solidFill>
                <a:latin typeface="Arial" pitchFamily="34" charset="0"/>
              </a:rPr>
              <a:t>LATAR MUHAMMAD ARIF</a:t>
            </a:r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13ACC3BF-08FE-4837-A2EB-801789DFB30B}" type="slidenum">
              <a:rPr lang="en-US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7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  <p:sldLayoutId id="2147484987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5" y="685800"/>
            <a:ext cx="780097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286000"/>
            <a:ext cx="78009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9903" y="6453386"/>
            <a:ext cx="97871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 baseline="0">
                <a:solidFill>
                  <a:schemeClr val="tx2"/>
                </a:solidFill>
              </a:defRPr>
            </a:lvl1pPr>
          </a:lstStyle>
          <a:p>
            <a:pPr defTabSz="371475" fontAlgn="auto">
              <a:spcBef>
                <a:spcPts val="0"/>
              </a:spcBef>
              <a:spcAft>
                <a:spcPts val="0"/>
              </a:spcAft>
            </a:pPr>
            <a:fld id="{A332F98E-E447-4EF1-9CBC-ECC422F67942}" type="datetime2">
              <a:rPr lang="id-ID" smtClean="0">
                <a:solidFill>
                  <a:srgbClr val="191B0E"/>
                </a:solidFill>
                <a:latin typeface="Franklin Gothic Book" panose="020B0503020102020204"/>
              </a:rPr>
              <a:t>Senin, 09 Mei 2016</a:t>
            </a:fld>
            <a:endParaRPr lang="en-US" dirty="0">
              <a:solidFill>
                <a:srgbClr val="191B0E"/>
              </a:solidFill>
              <a:latin typeface="Franklin Gothic Book" panose="020B05030201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021" y="6453386"/>
            <a:ext cx="5103174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 baseline="0">
                <a:solidFill>
                  <a:schemeClr val="tx2"/>
                </a:solidFill>
              </a:defRPr>
            </a:lvl1pPr>
          </a:lstStyle>
          <a:p>
            <a:pPr defTabSz="371475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191B0E"/>
                </a:solidFill>
                <a:latin typeface="Franklin Gothic Book" panose="020B0503020102020204"/>
              </a:rPr>
              <a:t>LATAR MUHAMMAD ARIF</a:t>
            </a:r>
            <a:endParaRPr lang="en-US" dirty="0">
              <a:solidFill>
                <a:srgbClr val="191B0E"/>
              </a:solidFill>
              <a:latin typeface="Franklin Gothic Book" panose="020B05030201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598" y="6453386"/>
            <a:ext cx="1296987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aseline="0">
                <a:solidFill>
                  <a:schemeClr val="tx2"/>
                </a:solidFill>
              </a:defRPr>
            </a:lvl1pPr>
          </a:lstStyle>
          <a:p>
            <a:pPr defTabSz="371475" fontAlgn="auto">
              <a:spcBef>
                <a:spcPts val="0"/>
              </a:spcBef>
              <a:spcAft>
                <a:spcPts val="0"/>
              </a:spcAft>
            </a:pPr>
            <a:fld id="{69E57DC2-970A-4B3E-BB1C-7A09969E49DF}" type="slidenum">
              <a:rPr lang="en-US" smtClean="0">
                <a:solidFill>
                  <a:srgbClr val="191B0E"/>
                </a:solidFill>
                <a:latin typeface="Franklin Gothic Book" panose="020B0503020102020204"/>
              </a:rPr>
              <a:pPr defTabSz="37147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91B0E"/>
              </a:solidFill>
              <a:latin typeface="Franklin Gothic Book" panose="020B0503020102020204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388452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493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  <p:sldLayoutId id="2147484992" r:id="rId2"/>
    <p:sldLayoutId id="2147484993" r:id="rId3"/>
    <p:sldLayoutId id="2147484994" r:id="rId4"/>
    <p:sldLayoutId id="2147484995" r:id="rId5"/>
    <p:sldLayoutId id="2147484996" r:id="rId6"/>
    <p:sldLayoutId id="2147484997" r:id="rId7"/>
    <p:sldLayoutId id="2147484998" r:id="rId8"/>
    <p:sldLayoutId id="2147484999" r:id="rId9"/>
    <p:sldLayoutId id="2147485000" r:id="rId10"/>
    <p:sldLayoutId id="2147485001" r:id="rId11"/>
    <p:sldLayoutId id="2147485002" r:id="rId12"/>
  </p:sldLayoutIdLst>
  <p:hf hdr="0"/>
  <p:txStyles>
    <p:titleStyle>
      <a:lvl1pPr algn="l" defTabSz="742950" rtl="0" eaLnBrk="1" latinLnBrk="0" hangingPunct="1">
        <a:lnSpc>
          <a:spcPct val="89000"/>
        </a:lnSpc>
        <a:spcBef>
          <a:spcPct val="0"/>
        </a:spcBef>
        <a:buNone/>
        <a:defRPr sz="3575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2039" indent="-312039" algn="l" defTabSz="742950" rtl="0" eaLnBrk="1" latinLnBrk="0" hangingPunct="1">
        <a:lnSpc>
          <a:spcPct val="94000"/>
        </a:lnSpc>
        <a:spcBef>
          <a:spcPts val="813"/>
        </a:spcBef>
        <a:spcAft>
          <a:spcPts val="163"/>
        </a:spcAft>
        <a:buFont typeface="Franklin Gothic Book" panose="020B0503020102020204" pitchFamily="34" charset="0"/>
        <a:buChar char="■"/>
        <a:defRPr sz="1625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–"/>
        <a:defRPr sz="1625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14425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■"/>
        <a:defRPr sz="1463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485900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–"/>
        <a:defRPr sz="1463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57375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■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28850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–"/>
        <a:defRPr sz="13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600325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■"/>
        <a:defRPr sz="1138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971800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–"/>
        <a:defRPr sz="1138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343275" indent="-312039" algn="l" defTabSz="742950" rtl="0" eaLnBrk="1" latinLnBrk="0" hangingPunct="1">
        <a:lnSpc>
          <a:spcPct val="94000"/>
        </a:lnSpc>
        <a:spcBef>
          <a:spcPts val="406"/>
        </a:spcBef>
        <a:spcAft>
          <a:spcPts val="163"/>
        </a:spcAft>
        <a:buFont typeface="Franklin Gothic Book" panose="020B0503020102020204" pitchFamily="34" charset="0"/>
        <a:buChar char="■"/>
        <a:defRPr sz="1138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3.wmf"/><Relationship Id="rId5" Type="http://schemas.openxmlformats.org/officeDocument/2006/relationships/image" Target="../media/image19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arifkristanta.files.wordpress.com/2009/07/ayunan-movie.gif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hyperlink" Target="http://arifkristanta.files.wordpress.com/2009/07/pendulum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arifkristanta.files.wordpress.com/2009/07/ayunan-movie.gif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hyperlink" Target="http://arifkristanta.files.wordpress.com/2009/07/pendulum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fisika79.files.wordpress.com/2010/07/getaran-dan-gelombang.jpg" TargetMode="Externa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2.WAV"/><Relationship Id="rId7" Type="http://schemas.openxmlformats.org/officeDocument/2006/relationships/slideLayout" Target="../slideLayouts/slideLayout4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9.wmf"/><Relationship Id="rId9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audio" Target="../media/audio1.wav"/><Relationship Id="rId7" Type="http://schemas.openxmlformats.org/officeDocument/2006/relationships/image" Target="../media/image54.em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8282233" y="1630680"/>
            <a:ext cx="2438399" cy="396240"/>
          </a:xfrm>
        </p:spPr>
        <p:txBody>
          <a:bodyPr/>
          <a:lstStyle/>
          <a:p>
            <a:pPr algn="r">
              <a:defRPr/>
            </a:pPr>
            <a:fld id="{91731156-2C22-4BD5-8B46-EDF0F17A62CE}" type="datetime2">
              <a:rPr lang="id-ID" smtClean="0">
                <a:solidFill>
                  <a:srgbClr val="FFFF00"/>
                </a:solidFill>
              </a:rPr>
              <a:t>Senin, 09 Mei 2016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8317792" y="4033520"/>
            <a:ext cx="2367281" cy="39624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LATAR MUHAMMAD ARIF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11" name="Picture 2" descr="H:\WPShare\Laurac\HEAT STRESS-PPT\FINALS\Ma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" y="-71879"/>
            <a:ext cx="9129464" cy="66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26"/>
          <p:cNvSpPr txBox="1">
            <a:spLocks noChangeArrowheads="1"/>
          </p:cNvSpPr>
          <p:nvPr/>
        </p:nvSpPr>
        <p:spPr>
          <a:xfrm>
            <a:off x="1130127" y="1144724"/>
            <a:ext cx="7395055" cy="136815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crosoft Sans Serif" pitchFamily="34" charset="0"/>
                <a:cs typeface="Microsoft Sans Serif" pitchFamily="34" charset="0"/>
              </a:rPr>
              <a:t>GELOMBANG GETARAN DAN 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crosoft Sans Serif" pitchFamily="34" charset="0"/>
                <a:cs typeface="Microsoft Sans Serif" pitchFamily="34" charset="0"/>
              </a:rPr>
              <a:t>BUNYI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6576" y="5949280"/>
            <a:ext cx="4047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Ir. LATAR MUHAMMAD ARIEF, MSc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0503" y="3270340"/>
            <a:ext cx="2834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PERTEMUAN KE -  VIII </a:t>
            </a:r>
            <a:endParaRPr lang="en-US" dirty="0"/>
          </a:p>
        </p:txBody>
      </p:sp>
    </p:spTree>
  </p:cSld>
  <p:clrMapOvr>
    <a:masterClrMapping/>
  </p:clrMapOvr>
  <p:transition spd="slow" advTm="8000">
    <p:cover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1307-0B64-4870-B030-390DF3CAF1C9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839200" cy="533400"/>
          </a:xfrm>
        </p:spPr>
        <p:txBody>
          <a:bodyPr/>
          <a:lstStyle/>
          <a:p>
            <a:pPr algn="l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3200">
                <a:solidFill>
                  <a:schemeClr val="accent2"/>
                </a:solidFill>
              </a:rPr>
              <a:t>Gelombang Sinusoidal Dalam Domain Waktu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95924"/>
              </p:ext>
            </p:extLst>
          </p:nvPr>
        </p:nvGraphicFramePr>
        <p:xfrm>
          <a:off x="1066800" y="4787899"/>
          <a:ext cx="2438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Equation" r:id="rId3" imgW="1244520" imgH="469800" progId="Equation.3">
                  <p:embed/>
                </p:oleObj>
              </mc:Choice>
              <mc:Fallback>
                <p:oleObj name="Equation" r:id="rId3" imgW="1244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87899"/>
                        <a:ext cx="2438400" cy="9096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025525" y="2463800"/>
            <a:ext cx="3943350" cy="1995488"/>
            <a:chOff x="8280" y="13320"/>
            <a:chExt cx="2880" cy="1800"/>
          </a:xfrm>
        </p:grpSpPr>
        <p:grpSp>
          <p:nvGrpSpPr>
            <p:cNvPr id="12293" name="Group 5"/>
            <p:cNvGrpSpPr>
              <a:grpSpLocks/>
            </p:cNvGrpSpPr>
            <p:nvPr/>
          </p:nvGrpSpPr>
          <p:grpSpPr bwMode="auto">
            <a:xfrm>
              <a:off x="9720" y="13320"/>
              <a:ext cx="1440" cy="1800"/>
              <a:chOff x="7021" y="7201"/>
              <a:chExt cx="2880" cy="2162"/>
            </a:xfrm>
          </p:grpSpPr>
          <p:sp>
            <p:nvSpPr>
              <p:cNvPr id="12294" name="Arc 6"/>
              <p:cNvSpPr>
                <a:spLocks/>
              </p:cNvSpPr>
              <p:nvPr/>
            </p:nvSpPr>
            <p:spPr bwMode="auto">
              <a:xfrm>
                <a:off x="7021" y="7201"/>
                <a:ext cx="1441" cy="1080"/>
              </a:xfrm>
              <a:custGeom>
                <a:avLst/>
                <a:gdLst>
                  <a:gd name="G0" fmla="+- 21597 0 0"/>
                  <a:gd name="G1" fmla="+- 21600 0 0"/>
                  <a:gd name="G2" fmla="+- 21600 0 0"/>
                  <a:gd name="T0" fmla="*/ 0 w 43197"/>
                  <a:gd name="T1" fmla="*/ 21233 h 21600"/>
                  <a:gd name="T2" fmla="*/ 43197 w 43197"/>
                  <a:gd name="T3" fmla="*/ 21593 h 21600"/>
                  <a:gd name="T4" fmla="*/ 21597 w 431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7" h="21600" fill="none" extrusionOk="0">
                    <a:moveTo>
                      <a:pt x="0" y="21233"/>
                    </a:moveTo>
                    <a:cubicBezTo>
                      <a:pt x="200" y="9448"/>
                      <a:pt x="9810" y="0"/>
                      <a:pt x="21597" y="0"/>
                    </a:cubicBezTo>
                    <a:cubicBezTo>
                      <a:pt x="33523" y="0"/>
                      <a:pt x="43193" y="9666"/>
                      <a:pt x="43196" y="21593"/>
                    </a:cubicBezTo>
                  </a:path>
                  <a:path w="43197" h="21600" stroke="0" extrusionOk="0">
                    <a:moveTo>
                      <a:pt x="0" y="21233"/>
                    </a:moveTo>
                    <a:cubicBezTo>
                      <a:pt x="200" y="9448"/>
                      <a:pt x="9810" y="0"/>
                      <a:pt x="21597" y="0"/>
                    </a:cubicBezTo>
                    <a:cubicBezTo>
                      <a:pt x="33523" y="0"/>
                      <a:pt x="43193" y="9666"/>
                      <a:pt x="43196" y="21593"/>
                    </a:cubicBezTo>
                    <a:lnTo>
                      <a:pt x="21597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" name="Arc 7"/>
              <p:cNvSpPr>
                <a:spLocks/>
              </p:cNvSpPr>
              <p:nvPr/>
            </p:nvSpPr>
            <p:spPr bwMode="auto">
              <a:xfrm flipV="1">
                <a:off x="8460" y="8280"/>
                <a:ext cx="1441" cy="10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53 h 21653"/>
                  <a:gd name="T2" fmla="*/ 43200 w 43200"/>
                  <a:gd name="T3" fmla="*/ 21593 h 21653"/>
                  <a:gd name="T4" fmla="*/ 21600 w 43200"/>
                  <a:gd name="T5" fmla="*/ 21600 h 2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53" fill="none" extrusionOk="0">
                    <a:moveTo>
                      <a:pt x="0" y="21652"/>
                    </a:moveTo>
                    <a:cubicBezTo>
                      <a:pt x="0" y="21635"/>
                      <a:pt x="0" y="2161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6" y="0"/>
                      <a:pt x="43196" y="9666"/>
                      <a:pt x="43199" y="21593"/>
                    </a:cubicBezTo>
                  </a:path>
                  <a:path w="43200" h="21653" stroke="0" extrusionOk="0">
                    <a:moveTo>
                      <a:pt x="0" y="21652"/>
                    </a:moveTo>
                    <a:cubicBezTo>
                      <a:pt x="0" y="21635"/>
                      <a:pt x="0" y="2161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6" y="0"/>
                      <a:pt x="43196" y="9666"/>
                      <a:pt x="43199" y="2159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>
              <a:off x="8280" y="13320"/>
              <a:ext cx="1440" cy="1800"/>
              <a:chOff x="7021" y="7201"/>
              <a:chExt cx="2880" cy="2162"/>
            </a:xfrm>
          </p:grpSpPr>
          <p:sp>
            <p:nvSpPr>
              <p:cNvPr id="12297" name="Arc 9"/>
              <p:cNvSpPr>
                <a:spLocks/>
              </p:cNvSpPr>
              <p:nvPr/>
            </p:nvSpPr>
            <p:spPr bwMode="auto">
              <a:xfrm>
                <a:off x="7021" y="7201"/>
                <a:ext cx="1441" cy="1080"/>
              </a:xfrm>
              <a:custGeom>
                <a:avLst/>
                <a:gdLst>
                  <a:gd name="G0" fmla="+- 21597 0 0"/>
                  <a:gd name="G1" fmla="+- 21600 0 0"/>
                  <a:gd name="G2" fmla="+- 21600 0 0"/>
                  <a:gd name="T0" fmla="*/ 0 w 43197"/>
                  <a:gd name="T1" fmla="*/ 21233 h 21600"/>
                  <a:gd name="T2" fmla="*/ 43197 w 43197"/>
                  <a:gd name="T3" fmla="*/ 21593 h 21600"/>
                  <a:gd name="T4" fmla="*/ 21597 w 431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7" h="21600" fill="none" extrusionOk="0">
                    <a:moveTo>
                      <a:pt x="0" y="21233"/>
                    </a:moveTo>
                    <a:cubicBezTo>
                      <a:pt x="200" y="9448"/>
                      <a:pt x="9810" y="0"/>
                      <a:pt x="21597" y="0"/>
                    </a:cubicBezTo>
                    <a:cubicBezTo>
                      <a:pt x="33523" y="0"/>
                      <a:pt x="43193" y="9666"/>
                      <a:pt x="43196" y="21593"/>
                    </a:cubicBezTo>
                  </a:path>
                  <a:path w="43197" h="21600" stroke="0" extrusionOk="0">
                    <a:moveTo>
                      <a:pt x="0" y="21233"/>
                    </a:moveTo>
                    <a:cubicBezTo>
                      <a:pt x="200" y="9448"/>
                      <a:pt x="9810" y="0"/>
                      <a:pt x="21597" y="0"/>
                    </a:cubicBezTo>
                    <a:cubicBezTo>
                      <a:pt x="33523" y="0"/>
                      <a:pt x="43193" y="9666"/>
                      <a:pt x="43196" y="21593"/>
                    </a:cubicBezTo>
                    <a:lnTo>
                      <a:pt x="21597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Arc 10"/>
              <p:cNvSpPr>
                <a:spLocks/>
              </p:cNvSpPr>
              <p:nvPr/>
            </p:nvSpPr>
            <p:spPr bwMode="auto">
              <a:xfrm flipV="1">
                <a:off x="8460" y="8280"/>
                <a:ext cx="1441" cy="10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53 h 21653"/>
                  <a:gd name="T2" fmla="*/ 43200 w 43200"/>
                  <a:gd name="T3" fmla="*/ 21593 h 21653"/>
                  <a:gd name="T4" fmla="*/ 21600 w 43200"/>
                  <a:gd name="T5" fmla="*/ 21600 h 2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53" fill="none" extrusionOk="0">
                    <a:moveTo>
                      <a:pt x="0" y="21652"/>
                    </a:moveTo>
                    <a:cubicBezTo>
                      <a:pt x="0" y="21635"/>
                      <a:pt x="0" y="2161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6" y="0"/>
                      <a:pt x="43196" y="9666"/>
                      <a:pt x="43199" y="21593"/>
                    </a:cubicBezTo>
                  </a:path>
                  <a:path w="43200" h="21653" stroke="0" extrusionOk="0">
                    <a:moveTo>
                      <a:pt x="0" y="21652"/>
                    </a:moveTo>
                    <a:cubicBezTo>
                      <a:pt x="0" y="21635"/>
                      <a:pt x="0" y="2161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6" y="0"/>
                      <a:pt x="43196" y="9666"/>
                      <a:pt x="43199" y="2159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025526" y="3462338"/>
            <a:ext cx="4613275" cy="0"/>
          </a:xfrm>
          <a:prstGeom prst="line">
            <a:avLst/>
          </a:prstGeom>
          <a:noFill/>
          <a:ln w="28575">
            <a:solidFill>
              <a:srgbClr val="FFCC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1025525" y="1665288"/>
            <a:ext cx="0" cy="1797050"/>
          </a:xfrm>
          <a:prstGeom prst="line">
            <a:avLst/>
          </a:prstGeom>
          <a:noFill/>
          <a:ln w="28575">
            <a:solidFill>
              <a:srgbClr val="FFCC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791200" y="3200401"/>
            <a:ext cx="7747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838200" y="1066800"/>
            <a:ext cx="9271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971800" y="1905000"/>
            <a:ext cx="0" cy="1595438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066800" y="2209800"/>
            <a:ext cx="1905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505200" y="2438400"/>
            <a:ext cx="147955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475163" y="2463800"/>
            <a:ext cx="0" cy="998538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495801" y="2667000"/>
            <a:ext cx="7397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752601" y="1676400"/>
            <a:ext cx="8286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T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352800" y="1066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ECFF"/>
                </a:solidFill>
              </a:rPr>
              <a:t>Perioda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629400" y="1828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CCECFF"/>
                </a:solidFill>
              </a:rPr>
              <a:t>Amplituda</a:t>
            </a:r>
          </a:p>
        </p:txBody>
      </p:sp>
      <p:graphicFrame>
        <p:nvGraphicFramePr>
          <p:cNvPr id="12311" name="Object 23"/>
          <p:cNvGraphicFramePr>
            <a:graphicFrameLocks noChangeAspect="1"/>
          </p:cNvGraphicFramePr>
          <p:nvPr/>
        </p:nvGraphicFramePr>
        <p:xfrm>
          <a:off x="5105400" y="5257800"/>
          <a:ext cx="228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1" name="Equation" r:id="rId5" imgW="1079280" imgH="241200" progId="Equation.3">
                  <p:embed/>
                </p:oleObj>
              </mc:Choice>
              <mc:Fallback>
                <p:oleObj name="Equation" r:id="rId5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257800"/>
                        <a:ext cx="2286000" cy="508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429000" y="50292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13" name="Object 25"/>
          <p:cNvGraphicFramePr>
            <a:graphicFrameLocks noChangeAspect="1"/>
          </p:cNvGraphicFramePr>
          <p:nvPr/>
        </p:nvGraphicFramePr>
        <p:xfrm>
          <a:off x="5105400" y="4648201"/>
          <a:ext cx="2743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2" name="Equation" r:id="rId7" imgW="1333440" imgH="241200" progId="Equation.3">
                  <p:embed/>
                </p:oleObj>
              </mc:Choice>
              <mc:Fallback>
                <p:oleObj name="Equation" r:id="rId7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48201"/>
                        <a:ext cx="2743200" cy="4921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828800" y="5791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2400">
                <a:solidFill>
                  <a:srgbClr val="CCECFF"/>
                </a:solidFill>
              </a:rPr>
              <a:t>Frekuensi sudut</a:t>
            </a:r>
          </a:p>
        </p:txBody>
      </p: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4572000" y="5791200"/>
            <a:ext cx="2362200" cy="304800"/>
            <a:chOff x="2688" y="3696"/>
            <a:chExt cx="1488" cy="336"/>
          </a:xfrm>
        </p:grpSpPr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2688" y="4032"/>
              <a:ext cx="1488" cy="0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 flipV="1">
              <a:off x="4176" y="3696"/>
              <a:ext cx="0" cy="336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8" name="Group 30"/>
          <p:cNvGrpSpPr>
            <a:grpSpLocks/>
          </p:cNvGrpSpPr>
          <p:nvPr/>
        </p:nvGrpSpPr>
        <p:grpSpPr bwMode="auto">
          <a:xfrm>
            <a:off x="5029200" y="2362200"/>
            <a:ext cx="2514600" cy="533400"/>
            <a:chOff x="2928" y="1488"/>
            <a:chExt cx="1584" cy="336"/>
          </a:xfrm>
        </p:grpSpPr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>
              <a:off x="2928" y="1824"/>
              <a:ext cx="1584" cy="0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 flipV="1">
              <a:off x="4512" y="1488"/>
              <a:ext cx="0" cy="336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1" name="Group 33"/>
          <p:cNvGrpSpPr>
            <a:grpSpLocks/>
          </p:cNvGrpSpPr>
          <p:nvPr/>
        </p:nvGrpSpPr>
        <p:grpSpPr bwMode="auto">
          <a:xfrm>
            <a:off x="1981200" y="1295400"/>
            <a:ext cx="1295400" cy="381000"/>
            <a:chOff x="960" y="864"/>
            <a:chExt cx="816" cy="192"/>
          </a:xfrm>
        </p:grpSpPr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 flipV="1">
              <a:off x="960" y="864"/>
              <a:ext cx="0" cy="192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>
              <a:off x="960" y="864"/>
              <a:ext cx="816" cy="0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7391400" y="3962400"/>
            <a:ext cx="0" cy="60960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67056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ECFF"/>
                </a:solidFill>
              </a:rPr>
              <a:t>Frekuensi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66006-B390-4DB6-8C42-DD8A69077FB9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3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9" grpId="0" animBg="1"/>
      <p:bldP spid="12300" grpId="0" animBg="1"/>
      <p:bldP spid="12301" grpId="0" autoUpdateAnimBg="0"/>
      <p:bldP spid="12302" grpId="0" autoUpdateAnimBg="0"/>
      <p:bldP spid="12303" grpId="0" animBg="1"/>
      <p:bldP spid="12304" grpId="0" animBg="1"/>
      <p:bldP spid="12305" grpId="0" animBg="1"/>
      <p:bldP spid="12306" grpId="0" animBg="1"/>
      <p:bldP spid="12307" grpId="0" autoUpdateAnimBg="0"/>
      <p:bldP spid="12308" grpId="0" autoUpdateAnimBg="0"/>
      <p:bldP spid="12309" grpId="0" autoUpdateAnimBg="0"/>
      <p:bldP spid="12310" grpId="0" autoUpdateAnimBg="0"/>
      <p:bldP spid="12312" grpId="0" animBg="1"/>
      <p:bldP spid="12314" grpId="0" autoUpdateAnimBg="0"/>
      <p:bldP spid="12324" grpId="0" animBg="1"/>
      <p:bldP spid="1232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0F9-77ED-4BCE-A5CF-EA70512338E9}" type="datetime2">
              <a:rPr lang="id-ID" smtClean="0"/>
              <a:t>Senin, 09 Mei 2016</a:t>
            </a:fld>
            <a:endParaRPr lang="en-US" altLang="en-US"/>
          </a:p>
        </p:txBody>
      </p:sp>
      <p:sp>
        <p:nvSpPr>
          <p:cNvPr id="3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ARIF</a:t>
            </a:r>
            <a:endParaRPr lang="en-US" altLang="en-US"/>
          </a:p>
        </p:txBody>
      </p:sp>
      <p:sp>
        <p:nvSpPr>
          <p:cNvPr id="4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CCF6-20B3-4D66-AC9E-6619D10E32DA}" type="slidenum">
              <a:rPr lang="en-US" altLang="en-US"/>
              <a:pPr/>
              <a:t>11</a:t>
            </a:fld>
            <a:endParaRPr lang="en-US" altLang="en-US"/>
          </a:p>
        </p:txBody>
      </p:sp>
      <p:graphicFrame>
        <p:nvGraphicFramePr>
          <p:cNvPr id="307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068513"/>
          <a:ext cx="41148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9" name="Equation" r:id="rId4" imgW="1752480" imgH="241200" progId="Equation.3">
                  <p:embed/>
                </p:oleObj>
              </mc:Choice>
              <mc:Fallback>
                <p:oleObj name="Equation" r:id="rId4" imgW="175248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8513"/>
                        <a:ext cx="41148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79170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0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170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7" name="Object 3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4803775"/>
          <a:ext cx="32813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1" name="Equation" r:id="rId8" imgW="1091880" imgH="241200" progId="Equation.3">
                  <p:embed/>
                </p:oleObj>
              </mc:Choice>
              <mc:Fallback>
                <p:oleObj name="Equation" r:id="rId8" imgW="109188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03775"/>
                        <a:ext cx="3281363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74675" y="776288"/>
            <a:ext cx="3035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/>
              <a:t>Representasi gelombang </a:t>
            </a:r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2438" y="1143000"/>
            <a:ext cx="46650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nl-NL"/>
              <a:t>Gelombang ideal </a:t>
            </a:r>
            <a:r>
              <a:rPr lang="nl-NL">
                <a:sym typeface="Symbol" panose="05050102010706020507" pitchFamily="18" charset="2"/>
              </a:rPr>
              <a:t> </a:t>
            </a:r>
            <a:r>
              <a:rPr lang="nl-NL"/>
              <a:t>cosinus atau sinus</a:t>
            </a:r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877888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49288" y="2863850"/>
            <a:ext cx="11349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1600"/>
              <a:t>Arah getar</a:t>
            </a:r>
            <a:endParaRPr lang="en-US" sz="160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097088" y="2133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63688" y="3549650"/>
            <a:ext cx="1081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1600"/>
              <a:t>amplitudo</a:t>
            </a:r>
            <a:endParaRPr lang="en-US" sz="1600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895600" y="22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792289" y="4387850"/>
            <a:ext cx="20213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1600"/>
              <a:t>Bilangan gelombang</a:t>
            </a:r>
            <a:endParaRPr lang="en-US" sz="1600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3352800" y="2209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935288" y="3733800"/>
            <a:ext cx="1304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1600"/>
              <a:t>Arah rambat</a:t>
            </a:r>
            <a:endParaRPr lang="en-US" sz="1600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3849688" y="2209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468689" y="3321050"/>
            <a:ext cx="14979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1600"/>
              <a:t>Frekensi sudut</a:t>
            </a:r>
            <a:endParaRPr lang="en-US" sz="1600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41148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849688" y="2743200"/>
            <a:ext cx="7278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1600"/>
              <a:t>waktu</a:t>
            </a:r>
            <a:endParaRPr lang="en-US" sz="160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4459288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4154488" y="2514600"/>
            <a:ext cx="13058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1600"/>
              <a:t>tetapan fasa</a:t>
            </a:r>
            <a:endParaRPr lang="en-US" sz="1600"/>
          </a:p>
        </p:txBody>
      </p:sp>
      <p:sp>
        <p:nvSpPr>
          <p:cNvPr id="3110" name="AutoShape 38"/>
          <p:cNvSpPr>
            <a:spLocks/>
          </p:cNvSpPr>
          <p:nvPr/>
        </p:nvSpPr>
        <p:spPr bwMode="auto">
          <a:xfrm rot="5400000">
            <a:off x="2590800" y="4419600"/>
            <a:ext cx="152400" cy="28956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2133600" y="5988050"/>
            <a:ext cx="11423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1600"/>
              <a:t>Sudut fasa</a:t>
            </a:r>
            <a:endParaRPr lang="en-US" sz="1600"/>
          </a:p>
        </p:txBody>
      </p: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5257802" y="1698626"/>
            <a:ext cx="3706813" cy="2492375"/>
            <a:chOff x="3408" y="878"/>
            <a:chExt cx="2335" cy="1570"/>
          </a:xfrm>
        </p:grpSpPr>
        <p:grpSp>
          <p:nvGrpSpPr>
            <p:cNvPr id="3098" name="Group 26"/>
            <p:cNvGrpSpPr>
              <a:grpSpLocks/>
            </p:cNvGrpSpPr>
            <p:nvPr/>
          </p:nvGrpSpPr>
          <p:grpSpPr bwMode="auto">
            <a:xfrm>
              <a:off x="3408" y="878"/>
              <a:ext cx="2335" cy="1570"/>
              <a:chOff x="48" y="755"/>
              <a:chExt cx="5245" cy="3133"/>
            </a:xfrm>
          </p:grpSpPr>
          <p:pic>
            <p:nvPicPr>
              <p:cNvPr id="3099" name="Picture 2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1037"/>
                <a:ext cx="4704" cy="28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1536" y="91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2018" y="755"/>
                <a:ext cx="438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ym typeface="Symbol" panose="05050102010706020507" pitchFamily="18" charset="2"/>
                  </a:rPr>
                  <a:t></a:t>
                </a:r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>
                <a:off x="4752" y="1152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Text Box 31"/>
              <p:cNvSpPr txBox="1">
                <a:spLocks noChangeArrowheads="1"/>
              </p:cNvSpPr>
              <p:nvPr/>
            </p:nvSpPr>
            <p:spPr bwMode="auto">
              <a:xfrm>
                <a:off x="4837" y="1667"/>
                <a:ext cx="456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nl-NL" sz="1800"/>
                  <a:t>A</a:t>
                </a:r>
                <a:endParaRPr lang="en-US" sz="1800"/>
              </a:p>
            </p:txBody>
          </p:sp>
        </p:grpSp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>
              <a:off x="3696" y="168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7" name="Group 45"/>
          <p:cNvGrpSpPr>
            <a:grpSpLocks/>
          </p:cNvGrpSpPr>
          <p:nvPr/>
        </p:nvGrpSpPr>
        <p:grpSpPr bwMode="auto">
          <a:xfrm>
            <a:off x="5334000" y="3919538"/>
            <a:ext cx="3276600" cy="2557462"/>
            <a:chOff x="3456" y="2517"/>
            <a:chExt cx="2064" cy="1611"/>
          </a:xfrm>
        </p:grpSpPr>
        <p:grpSp>
          <p:nvGrpSpPr>
            <p:cNvPr id="3116" name="Group 44"/>
            <p:cNvGrpSpPr>
              <a:grpSpLocks/>
            </p:cNvGrpSpPr>
            <p:nvPr/>
          </p:nvGrpSpPr>
          <p:grpSpPr bwMode="auto">
            <a:xfrm>
              <a:off x="3936" y="2517"/>
              <a:ext cx="576" cy="231"/>
              <a:chOff x="3936" y="2517"/>
              <a:chExt cx="576" cy="231"/>
            </a:xfrm>
          </p:grpSpPr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>
                <a:off x="3936" y="2691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Text Box 34"/>
              <p:cNvSpPr txBox="1">
                <a:spLocks noChangeArrowheads="1"/>
              </p:cNvSpPr>
              <p:nvPr/>
            </p:nvSpPr>
            <p:spPr bwMode="auto">
              <a:xfrm>
                <a:off x="4166" y="2517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nl-NL" sz="1800"/>
                  <a:t>T</a:t>
                </a:r>
                <a:endParaRPr lang="en-US" sz="1800"/>
              </a:p>
            </p:txBody>
          </p:sp>
        </p:grpSp>
        <p:grpSp>
          <p:nvGrpSpPr>
            <p:cNvPr id="3115" name="Group 43"/>
            <p:cNvGrpSpPr>
              <a:grpSpLocks/>
            </p:cNvGrpSpPr>
            <p:nvPr/>
          </p:nvGrpSpPr>
          <p:grpSpPr bwMode="auto">
            <a:xfrm>
              <a:off x="3456" y="2782"/>
              <a:ext cx="2064" cy="1346"/>
              <a:chOff x="3216" y="2686"/>
              <a:chExt cx="2064" cy="1346"/>
            </a:xfrm>
          </p:grpSpPr>
          <p:pic>
            <p:nvPicPr>
              <p:cNvPr id="3104" name="Picture 3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686"/>
                <a:ext cx="2064" cy="1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14" name="Line 42"/>
              <p:cNvSpPr>
                <a:spLocks noChangeShapeType="1"/>
              </p:cNvSpPr>
              <p:nvPr/>
            </p:nvSpPr>
            <p:spPr bwMode="auto">
              <a:xfrm flipV="1">
                <a:off x="3456" y="3312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1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/>
      <p:bldP spid="3082" grpId="0" animBg="1"/>
      <p:bldP spid="3083" grpId="0"/>
      <p:bldP spid="3084" grpId="0" animBg="1"/>
      <p:bldP spid="3085" grpId="0"/>
      <p:bldP spid="3086" grpId="0" animBg="1"/>
      <p:bldP spid="3087" grpId="0"/>
      <p:bldP spid="3088" grpId="0" animBg="1"/>
      <p:bldP spid="3089" grpId="0"/>
      <p:bldP spid="3090" grpId="0" animBg="1"/>
      <p:bldP spid="3091" grpId="0"/>
      <p:bldP spid="3093" grpId="0" animBg="1"/>
      <p:bldP spid="3094" grpId="0"/>
      <p:bldP spid="3110" grpId="0" animBg="1"/>
      <p:bldP spid="3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9EA-AC9C-489B-B76E-4633C474B232}" type="datetime2">
              <a:rPr lang="id-ID" smtClean="0"/>
              <a:t>Senin, 09 Mei 2016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ARIF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BAE4-1341-4D5B-9DE2-1BDAE521F62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3820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nl-NL" sz="3800"/>
              <a:t>Istilah-istilah dalam gelombang </a:t>
            </a:r>
            <a:endParaRPr lang="en-US" sz="38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8153400" cy="4530725"/>
          </a:xfrm>
        </p:spPr>
        <p:txBody>
          <a:bodyPr>
            <a:normAutofit lnSpcReduction="10000"/>
          </a:bodyPr>
          <a:lstStyle/>
          <a:p>
            <a:r>
              <a:rPr lang="nl-NL" sz="2600" dirty="0"/>
              <a:t>Arah rambat gelombang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sz="2600" dirty="0"/>
              <a:t>	Dari sumbernya gelombang bisa menjalar ke berbagai arah, misal   x,y, z, radial, dsb.</a:t>
            </a:r>
          </a:p>
          <a:p>
            <a:r>
              <a:rPr lang="nl-NL" sz="2600" dirty="0"/>
              <a:t>Panjang gelombang (</a:t>
            </a:r>
            <a:r>
              <a:rPr lang="nl-NL" sz="2600" dirty="0">
                <a:sym typeface="Symbol" panose="05050102010706020507" pitchFamily="18" charset="2"/>
              </a:rPr>
              <a:t></a:t>
            </a:r>
            <a:r>
              <a:rPr lang="nl-NL" sz="2600" dirty="0"/>
              <a:t>m, cm)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sz="2600" dirty="0"/>
              <a:t> 	 jarak dari satu puncak ke puncak   berikutnya</a:t>
            </a:r>
          </a:p>
          <a:p>
            <a:r>
              <a:rPr lang="nl-NL" sz="2600" dirty="0"/>
              <a:t>Bilangan gelombang (k</a:t>
            </a:r>
            <a:r>
              <a:rPr lang="nl-NL" sz="2600" dirty="0">
                <a:sym typeface="Symbol" panose="05050102010706020507" pitchFamily="18" charset="2"/>
              </a:rPr>
              <a:t> m-1, cm-1)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sz="2600" dirty="0">
                <a:sym typeface="Symbol" panose="05050102010706020507" pitchFamily="18" charset="2"/>
              </a:rPr>
              <a:t>	jumlah gelombang per satuan panjang</a:t>
            </a:r>
          </a:p>
          <a:p>
            <a:pPr>
              <a:buFont typeface="Wingdings" panose="05000000000000000000" pitchFamily="2" charset="2"/>
              <a:buNone/>
            </a:pPr>
            <a:endParaRPr lang="nl-NL" sz="2600" dirty="0">
              <a:sym typeface="Symbol" panose="05050102010706020507" pitchFamily="18" charset="2"/>
            </a:endParaRPr>
          </a:p>
          <a:p>
            <a:r>
              <a:rPr lang="nl-NL" sz="2600" dirty="0"/>
              <a:t>Cepat rambat (</a:t>
            </a:r>
            <a:r>
              <a:rPr lang="nl-NL" sz="2600" i="1" dirty="0"/>
              <a:t>V</a:t>
            </a:r>
            <a:r>
              <a:rPr lang="nl-NL" sz="26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sz="2600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nl-NL" sz="2600" dirty="0"/>
          </a:p>
          <a:p>
            <a:pPr>
              <a:buFont typeface="Wingdings" panose="05000000000000000000" pitchFamily="2" charset="2"/>
              <a:buNone/>
            </a:pPr>
            <a:endParaRPr lang="nl-NL" sz="2600" dirty="0"/>
          </a:p>
          <a:p>
            <a:endParaRPr lang="en-US" sz="2600" dirty="0"/>
          </a:p>
        </p:txBody>
      </p:sp>
      <p:graphicFrame>
        <p:nvGraphicFramePr>
          <p:cNvPr id="121860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71655036"/>
              </p:ext>
            </p:extLst>
          </p:nvPr>
        </p:nvGraphicFramePr>
        <p:xfrm>
          <a:off x="6355015" y="4005064"/>
          <a:ext cx="13081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" name="Equation" r:id="rId3" imgW="482400" imgH="393480" progId="Equation.3">
                  <p:embed/>
                </p:oleObj>
              </mc:Choice>
              <mc:Fallback>
                <p:oleObj name="Equation" r:id="rId3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015" y="4005064"/>
                        <a:ext cx="13081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80275698"/>
              </p:ext>
            </p:extLst>
          </p:nvPr>
        </p:nvGraphicFramePr>
        <p:xfrm>
          <a:off x="3390592" y="4786948"/>
          <a:ext cx="181451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Equation" r:id="rId5" imgW="672840" imgH="393480" progId="Equation.3">
                  <p:embed/>
                </p:oleObj>
              </mc:Choice>
              <mc:Fallback>
                <p:oleObj name="Equation" r:id="rId5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592" y="4786948"/>
                        <a:ext cx="1814512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4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ADE-71F0-4962-A395-A4D46650B73A}" type="datetime2">
              <a:rPr lang="id-ID" smtClean="0"/>
              <a:t>Senin, 09 Mei 2016</a:t>
            </a:fld>
            <a:endParaRPr lang="en-US" alt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 rot="16200000">
            <a:off x="8317792" y="4033520"/>
            <a:ext cx="2367281" cy="396240"/>
          </a:xfrm>
        </p:spPr>
        <p:txBody>
          <a:bodyPr/>
          <a:lstStyle/>
          <a:p>
            <a:r>
              <a:rPr lang="en-US" altLang="en-US" smtClean="0"/>
              <a:t>LATAR MUHAMMAD ARIF</a:t>
            </a:r>
            <a:endParaRPr lang="en-US" alt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1E-FC98-4FC2-98FF-5C26A85CA0F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914400"/>
            <a:ext cx="8839200" cy="5562600"/>
          </a:xfrm>
        </p:spPr>
        <p:txBody>
          <a:bodyPr/>
          <a:lstStyle/>
          <a:p>
            <a:r>
              <a:rPr lang="nl-NL" sz="2600" dirty="0"/>
              <a:t>Amplitudo (A</a:t>
            </a:r>
            <a:r>
              <a:rPr lang="nl-NL" sz="2600" dirty="0">
                <a:sym typeface="Symbol" panose="05050102010706020507" pitchFamily="18" charset="2"/>
              </a:rPr>
              <a:t>m, cm</a:t>
            </a:r>
            <a:r>
              <a:rPr lang="nl-NL" sz="2600" dirty="0"/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sz="2600" dirty="0"/>
              <a:t>	simpangan maksimum </a:t>
            </a:r>
          </a:p>
          <a:p>
            <a:r>
              <a:rPr lang="nl-NL" sz="2600" dirty="0"/>
              <a:t>Frekuensi (f</a:t>
            </a:r>
            <a:r>
              <a:rPr lang="nl-NL" sz="2600" dirty="0">
                <a:sym typeface="Symbol" panose="05050102010706020507" pitchFamily="18" charset="2"/>
              </a:rPr>
              <a:t>Hz</a:t>
            </a:r>
            <a:r>
              <a:rPr lang="nl-NL" sz="26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sz="2600" dirty="0"/>
              <a:t>	 banyaknya gelombang dalam satu detik </a:t>
            </a:r>
          </a:p>
          <a:p>
            <a:r>
              <a:rPr lang="nl-NL" sz="2600" dirty="0"/>
              <a:t>Frekuensi sudut (</a:t>
            </a:r>
            <a:r>
              <a:rPr lang="nl-NL" sz="2600" dirty="0">
                <a:sym typeface="Symbol" panose="05050102010706020507" pitchFamily="18" charset="2"/>
              </a:rPr>
              <a:t>rad/detik)</a:t>
            </a:r>
          </a:p>
          <a:p>
            <a:endParaRPr lang="nl-NL" sz="2600" dirty="0">
              <a:sym typeface="Symbol" panose="05050102010706020507" pitchFamily="18" charset="2"/>
            </a:endParaRPr>
          </a:p>
          <a:p>
            <a:endParaRPr lang="nl-NL" sz="2600" dirty="0">
              <a:sym typeface="Symbol" panose="05050102010706020507" pitchFamily="18" charset="2"/>
            </a:endParaRPr>
          </a:p>
          <a:p>
            <a:r>
              <a:rPr lang="nl-NL" sz="2600" dirty="0"/>
              <a:t>Periode(T</a:t>
            </a:r>
            <a:r>
              <a:rPr lang="nl-NL" sz="2600" dirty="0">
                <a:sym typeface="Symbol" panose="05050102010706020507" pitchFamily="18" charset="2"/>
              </a:rPr>
              <a:t></a:t>
            </a:r>
            <a:r>
              <a:rPr lang="nl-NL" sz="2600" dirty="0"/>
              <a:t>detik)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sz="2600" dirty="0"/>
              <a:t>	waktu yang diperlukan untuk melakukan  satu siklus gelombang penuh</a:t>
            </a:r>
          </a:p>
          <a:p>
            <a:r>
              <a:rPr lang="nl-NL" sz="2600" dirty="0"/>
              <a:t>Arah getar : arah simpangan gelombang</a:t>
            </a:r>
          </a:p>
          <a:p>
            <a:endParaRPr lang="nl-NL" sz="2600" dirty="0">
              <a:sym typeface="Symbol" panose="05050102010706020507" pitchFamily="18" charset="2"/>
            </a:endParaRPr>
          </a:p>
          <a:p>
            <a:endParaRPr lang="en-US" sz="2600" dirty="0"/>
          </a:p>
        </p:txBody>
      </p:sp>
      <p:graphicFrame>
        <p:nvGraphicFramePr>
          <p:cNvPr id="118788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02131989"/>
              </p:ext>
            </p:extLst>
          </p:nvPr>
        </p:nvGraphicFramePr>
        <p:xfrm>
          <a:off x="3296816" y="3245544"/>
          <a:ext cx="1524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Equation" r:id="rId3" imgW="533160" imgH="203040" progId="Equation.3">
                  <p:embed/>
                </p:oleObj>
              </mc:Choice>
              <mc:Fallback>
                <p:oleObj name="Equation" r:id="rId3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816" y="3245544"/>
                        <a:ext cx="1524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07369008"/>
              </p:ext>
            </p:extLst>
          </p:nvPr>
        </p:nvGraphicFramePr>
        <p:xfrm>
          <a:off x="4160912" y="3933825"/>
          <a:ext cx="1041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1" name="Equation" r:id="rId5" imgW="431640" imgH="419040" progId="Equation.3">
                  <p:embed/>
                </p:oleObj>
              </mc:Choice>
              <mc:Fallback>
                <p:oleObj name="Equation" r:id="rId5" imgW="43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912" y="3933825"/>
                        <a:ext cx="1041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9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C041-5A63-4B09-95F1-09833D888678}" type="datetime2">
              <a:rPr lang="id-ID" smtClean="0"/>
              <a:t>Senin, 09 Mei 2016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ARIF</a:t>
            </a:r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848544" y="1988840"/>
            <a:ext cx="7617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Sebuah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gelombang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sinus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berpropagasi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pada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arah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x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positif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amplitodo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15 cm,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panjang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gelombang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40 cm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frekuensi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8 Hz.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Pada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saat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t=0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x=0,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simpangannya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15 cm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Tentukan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bilangan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gelombang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k,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perioda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T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frekuensi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sudut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dan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kecepatan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gelombang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560" y="836712"/>
            <a:ext cx="661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B045-D06D-417A-9A72-B6C7000D0878}" type="datetime2">
              <a:rPr lang="id-ID" smtClean="0"/>
              <a:t>Senin, 09 Mei 2016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ARIF</a:t>
            </a:r>
            <a:endParaRPr lang="en-US" alt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410780"/>
              </p:ext>
            </p:extLst>
          </p:nvPr>
        </p:nvGraphicFramePr>
        <p:xfrm>
          <a:off x="1568624" y="1393923"/>
          <a:ext cx="1308348" cy="869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7" name="Equation" r:id="rId3" imgW="482400" imgH="393480" progId="Equation.3">
                  <p:embed/>
                </p:oleObj>
              </mc:Choice>
              <mc:Fallback>
                <p:oleObj name="Equation" r:id="rId3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624" y="1393923"/>
                        <a:ext cx="1308348" cy="869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96816" y="1628744"/>
            <a:ext cx="380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2.3.14/40  cm= 0,157 rad/cm</a:t>
            </a:r>
            <a:endParaRPr 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75129"/>
              </p:ext>
            </p:extLst>
          </p:nvPr>
        </p:nvGraphicFramePr>
        <p:xfrm>
          <a:off x="1597790" y="2636836"/>
          <a:ext cx="1041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8" name="Equation" r:id="rId5" imgW="431640" imgH="419040" progId="Equation.3">
                  <p:embed/>
                </p:oleObj>
              </mc:Choice>
              <mc:Fallback>
                <p:oleObj name="Equation" r:id="rId5" imgW="43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790" y="2636836"/>
                        <a:ext cx="1041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113044" y="2813374"/>
            <a:ext cx="2977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= 1/8.00 s</a:t>
            </a:r>
            <a:r>
              <a:rPr lang="en-US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-1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=  0,125 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17643"/>
              </p:ext>
            </p:extLst>
          </p:nvPr>
        </p:nvGraphicFramePr>
        <p:xfrm>
          <a:off x="1270913" y="3600107"/>
          <a:ext cx="15240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9" name="Equation" r:id="rId7" imgW="533160" imgH="203040" progId="Equation.3">
                  <p:embed/>
                </p:oleObj>
              </mc:Choice>
              <mc:Fallback>
                <p:oleObj name="Equation" r:id="rId7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913" y="3600107"/>
                        <a:ext cx="15240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128712" y="3671484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=  2 π (8.00 s</a:t>
            </a:r>
            <a:r>
              <a:rPr lang="en-US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-1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) = 50.3 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rad/sec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63012" y="4856114"/>
            <a:ext cx="7146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V = </a:t>
            </a:r>
            <a:r>
              <a:rPr lang="en-US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λ.f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=   (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40.0 cm)(8.00 s</a:t>
            </a:r>
            <a:r>
              <a:rPr lang="en-US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-1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) = 320 cm/s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8624" y="908720"/>
            <a:ext cx="889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Jawab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67A72-E5E9-4441-AEB3-51594D0C37C8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pic>
        <p:nvPicPr>
          <p:cNvPr id="4" name="Picture 2" descr="H:\WPShare\Laurac\HEAT STRESS-PPT\FINALS\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" y="-14729"/>
            <a:ext cx="9129464" cy="66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8040" y="2311827"/>
            <a:ext cx="3983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 Rounded MT Bold" panose="020F0704030504030204" pitchFamily="34" charset="0"/>
              </a:rPr>
              <a:t>GETARAN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209" y="119675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Arial Rounded MT Bold" pitchFamily="34" charset="0"/>
              </a:rPr>
              <a:t>Getaran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adalah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gerak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bolak</a:t>
            </a:r>
            <a:r>
              <a:rPr lang="en-US" sz="1800" dirty="0">
                <a:latin typeface="Arial Rounded MT Bold" pitchFamily="34" charset="0"/>
              </a:rPr>
              <a:t> – </a:t>
            </a:r>
            <a:r>
              <a:rPr lang="en-US" sz="1800" dirty="0" err="1">
                <a:latin typeface="Arial Rounded MT Bold" pitchFamily="34" charset="0"/>
              </a:rPr>
              <a:t>bolik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secara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berkala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melalui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suatu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titik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keseimbangan</a:t>
            </a:r>
            <a:r>
              <a:rPr lang="en-US" sz="1800" dirty="0">
                <a:latin typeface="Arial Rounded MT Bold" pitchFamily="34" charset="0"/>
              </a:rPr>
              <a:t>. </a:t>
            </a:r>
            <a:r>
              <a:rPr lang="en-US" sz="1800" dirty="0" err="1">
                <a:latin typeface="Arial Rounded MT Bold" pitchFamily="34" charset="0"/>
              </a:rPr>
              <a:t>Pada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umumnya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setiap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benda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dapat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melakukan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getaran</a:t>
            </a:r>
            <a:r>
              <a:rPr lang="en-US" sz="1800" dirty="0">
                <a:latin typeface="Arial Rounded MT Bold" pitchFamily="34" charset="0"/>
              </a:rPr>
              <a:t>. </a:t>
            </a:r>
            <a:r>
              <a:rPr lang="en-US" sz="1800" dirty="0" err="1">
                <a:latin typeface="Arial Rounded MT Bold" pitchFamily="34" charset="0"/>
              </a:rPr>
              <a:t>Suatu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benda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dikatakan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bergetar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bila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benda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itu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bergerak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bolak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bolik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secara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berkala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melalui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titik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keseimbangan</a:t>
            </a:r>
            <a:r>
              <a:rPr lang="en-US" dirty="0">
                <a:latin typeface="Arial Rounded MT Bold" pitchFamily="34" charset="0"/>
              </a:rPr>
              <a:t>.</a:t>
            </a:r>
          </a:p>
        </p:txBody>
      </p:sp>
      <p:pic>
        <p:nvPicPr>
          <p:cNvPr id="3" name="Picture 2" descr="ayunan mov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90" y="2628856"/>
            <a:ext cx="18161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7" name="Picture 14" descr="Description: pendulu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645024"/>
            <a:ext cx="16986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3944888" y="5760596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Getaran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gerak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bolak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balik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di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sekitar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titik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setimbang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2 =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titik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setimbang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;  1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3 =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titik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terjauh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echnical"/>
                <a:ea typeface="Times New Roman" pitchFamily="18" charset="0"/>
                <a:cs typeface="Times New Roman" pitchFamily="18" charset="0"/>
              </a:rPr>
              <a:t>Amplitudo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9329" y="332656"/>
            <a:ext cx="259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  <a:latin typeface="Arial Rounded MT Bold" pitchFamily="34" charset="0"/>
              </a:rPr>
              <a:t>Definisi</a:t>
            </a:r>
            <a:r>
              <a:rPr lang="en-US" b="1" dirty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 Rounded MT Bold" pitchFamily="34" charset="0"/>
              </a:rPr>
              <a:t>Getaran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7" name="Picture 4" descr="h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3645024"/>
            <a:ext cx="2590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8A0B0-8165-4F62-8A4E-2E5AB76813D3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2674" y="188640"/>
            <a:ext cx="3816350" cy="57626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AU" sz="3600" b="1" dirty="0" err="1">
                <a:solidFill>
                  <a:srgbClr val="C00000"/>
                </a:solidFill>
                <a:latin typeface="Arial Rounded MT Bold" pitchFamily="34" charset="0"/>
              </a:rPr>
              <a:t>Getaran</a:t>
            </a:r>
            <a:r>
              <a:rPr lang="en-AU" sz="3600" b="1" dirty="0">
                <a:solidFill>
                  <a:srgbClr val="C00000"/>
                </a:solidFill>
                <a:latin typeface="Arial Rounded MT Bold" pitchFamily="34" charset="0"/>
              </a:rPr>
              <a:t>  </a:t>
            </a:r>
            <a:r>
              <a:rPr lang="en-AU" sz="3600" b="1" dirty="0" err="1" smtClean="0">
                <a:solidFill>
                  <a:srgbClr val="C00000"/>
                </a:solidFill>
                <a:latin typeface="Arial Rounded MT Bold" pitchFamily="34" charset="0"/>
              </a:rPr>
              <a:t>Mesin</a:t>
            </a:r>
            <a:endParaRPr lang="en-US" sz="36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9708" y="1167135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800" dirty="0" err="1">
                <a:latin typeface="Arial Rounded MT Bold" pitchFamily="34" charset="0"/>
              </a:rPr>
              <a:t>Getaran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mesin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adalah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gerakan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suatu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bagian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mesin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maju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dan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mundur</a:t>
            </a:r>
            <a:r>
              <a:rPr lang="en-AU" sz="1800" dirty="0">
                <a:latin typeface="Arial Rounded MT Bold" pitchFamily="34" charset="0"/>
              </a:rPr>
              <a:t> (</a:t>
            </a:r>
            <a:r>
              <a:rPr lang="en-AU" sz="1800" dirty="0" err="1">
                <a:latin typeface="Arial Rounded MT Bold" pitchFamily="34" charset="0"/>
              </a:rPr>
              <a:t>bolak-balik</a:t>
            </a:r>
            <a:r>
              <a:rPr lang="en-AU" sz="1800" dirty="0">
                <a:latin typeface="Arial Rounded MT Bold" pitchFamily="34" charset="0"/>
              </a:rPr>
              <a:t>) </a:t>
            </a:r>
            <a:r>
              <a:rPr lang="en-AU" sz="1800" dirty="0" err="1">
                <a:latin typeface="Arial Rounded MT Bold" pitchFamily="34" charset="0"/>
              </a:rPr>
              <a:t>dari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keadaan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diam</a:t>
            </a:r>
            <a:r>
              <a:rPr lang="en-AU" sz="1800" dirty="0">
                <a:latin typeface="Arial Rounded MT Bold" pitchFamily="34" charset="0"/>
              </a:rPr>
              <a:t> /</a:t>
            </a:r>
            <a:r>
              <a:rPr lang="en-AU" sz="1800" dirty="0" err="1">
                <a:latin typeface="Arial Rounded MT Bold" pitchFamily="34" charset="0"/>
              </a:rPr>
              <a:t>netral</a:t>
            </a:r>
            <a:r>
              <a:rPr lang="en-AU" sz="1800" dirty="0">
                <a:latin typeface="Arial Rounded MT Bold" pitchFamily="34" charset="0"/>
              </a:rPr>
              <a:t>, (F=0). </a:t>
            </a:r>
            <a:r>
              <a:rPr lang="en-AU" sz="1800" dirty="0" err="1">
                <a:latin typeface="Arial Rounded MT Bold" pitchFamily="34" charset="0"/>
              </a:rPr>
              <a:t>Contoh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sederhana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untuk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menunjukkan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suatu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getaran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adalah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pegas</a:t>
            </a:r>
            <a:endParaRPr lang="en-US" sz="1800" dirty="0">
              <a:latin typeface="Arial Rounded MT Bold" pitchFamily="34" charset="0"/>
            </a:endParaRPr>
          </a:p>
        </p:txBody>
      </p:sp>
      <p:pic>
        <p:nvPicPr>
          <p:cNvPr id="6" name="Picture 5" descr="picture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2796902"/>
            <a:ext cx="3789764" cy="308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icture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796902"/>
            <a:ext cx="3816424" cy="3080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12FB1-C331-47A5-A9F1-36C1025384EC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944" y="1700808"/>
            <a:ext cx="82089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000" dirty="0" err="1">
                <a:latin typeface="Arial Rounded MT Bold" pitchFamily="34" charset="0"/>
              </a:rPr>
              <a:t>Getaran</a:t>
            </a:r>
            <a:r>
              <a:rPr lang="en-AU" sz="2000" dirty="0">
                <a:latin typeface="Arial Rounded MT Bold" pitchFamily="34" charset="0"/>
              </a:rPr>
              <a:t>/</a:t>
            </a:r>
            <a:r>
              <a:rPr lang="en-AU" sz="2000" dirty="0" err="1">
                <a:latin typeface="Arial Rounded MT Bold" pitchFamily="34" charset="0"/>
              </a:rPr>
              <a:t>vibrasi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adalah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gerak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isolasi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periodik</a:t>
            </a:r>
            <a:r>
              <a:rPr lang="en-AU" sz="2000" dirty="0">
                <a:latin typeface="Arial Rounded MT Bold" pitchFamily="34" charset="0"/>
              </a:rPr>
              <a:t> yang </a:t>
            </a:r>
            <a:r>
              <a:rPr lang="en-AU" sz="2000" dirty="0" err="1">
                <a:latin typeface="Arial Rounded MT Bold" pitchFamily="34" charset="0"/>
              </a:rPr>
              <a:t>bergerak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bolak</a:t>
            </a:r>
            <a:r>
              <a:rPr lang="en-AU" sz="2000" dirty="0">
                <a:latin typeface="Arial Rounded MT Bold" pitchFamily="34" charset="0"/>
              </a:rPr>
              <a:t>- </a:t>
            </a:r>
            <a:r>
              <a:rPr lang="en-AU" sz="2000" dirty="0" err="1">
                <a:latin typeface="Arial Rounded MT Bold" pitchFamily="34" charset="0"/>
              </a:rPr>
              <a:t>balik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melalui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lintasan</a:t>
            </a:r>
            <a:r>
              <a:rPr lang="en-AU" sz="2000" dirty="0">
                <a:latin typeface="Arial Rounded MT Bold" pitchFamily="34" charset="0"/>
              </a:rPr>
              <a:t> yang </a:t>
            </a:r>
            <a:r>
              <a:rPr lang="en-AU" sz="2000" dirty="0" err="1">
                <a:latin typeface="Arial Rounded MT Bold" pitchFamily="34" charset="0"/>
              </a:rPr>
              <a:t>sama</a:t>
            </a:r>
            <a:r>
              <a:rPr lang="en-AU" sz="2000" dirty="0">
                <a:latin typeface="Arial Rounded MT Bold" pitchFamily="34" charset="0"/>
              </a:rPr>
              <a:t>, </a:t>
            </a:r>
            <a:r>
              <a:rPr lang="en-AU" sz="2000" dirty="0" err="1">
                <a:latin typeface="Arial Rounded MT Bold" pitchFamily="34" charset="0"/>
              </a:rPr>
              <a:t>dimana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terjadi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suatu</a:t>
            </a:r>
            <a:r>
              <a:rPr lang="en-AU" sz="2000" dirty="0">
                <a:latin typeface="Arial Rounded MT Bold" pitchFamily="34" charset="0"/>
              </a:rPr>
              <a:t> cycle (</a:t>
            </a:r>
            <a:r>
              <a:rPr lang="en-AU" sz="2000" dirty="0" err="1">
                <a:latin typeface="Arial Rounded MT Bold" pitchFamily="34" charset="0"/>
              </a:rPr>
              <a:t>putaran</a:t>
            </a:r>
            <a:r>
              <a:rPr lang="en-AU" sz="2000" dirty="0">
                <a:latin typeface="Arial Rounded MT Bold" pitchFamily="34" charset="0"/>
              </a:rPr>
              <a:t>) </a:t>
            </a:r>
            <a:r>
              <a:rPr lang="en-AU" sz="2000" dirty="0" err="1">
                <a:latin typeface="Arial Rounded MT Bold" pitchFamily="34" charset="0"/>
              </a:rPr>
              <a:t>dalam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selang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wakru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satu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detik</a:t>
            </a:r>
            <a:r>
              <a:rPr lang="en-AU" sz="2000" dirty="0">
                <a:latin typeface="Arial Rounded MT Bold" pitchFamily="34" charset="0"/>
              </a:rPr>
              <a:t> (rad/sec), </a:t>
            </a:r>
            <a:r>
              <a:rPr lang="en-AU" sz="2000" dirty="0" err="1">
                <a:latin typeface="Arial Rounded MT Bold" pitchFamily="34" charset="0"/>
              </a:rPr>
              <a:t>yaitu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disebut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frequensi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dalam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satuan</a:t>
            </a:r>
            <a:r>
              <a:rPr lang="en-AU" sz="2000" dirty="0">
                <a:latin typeface="Arial Rounded MT Bold" pitchFamily="34" charset="0"/>
              </a:rPr>
              <a:t> hertz = Hz.   </a:t>
            </a:r>
            <a:endParaRPr lang="en-AU" sz="2000" dirty="0" smtClean="0">
              <a:latin typeface="Arial Rounded MT Bold" pitchFamily="34" charset="0"/>
            </a:endParaRPr>
          </a:p>
          <a:p>
            <a:pPr algn="just"/>
            <a:endParaRPr lang="en-AU" sz="2000" dirty="0" smtClean="0">
              <a:latin typeface="Arial Rounded MT Bold" pitchFamily="34" charset="0"/>
            </a:endParaRPr>
          </a:p>
          <a:p>
            <a:pPr algn="just"/>
            <a:r>
              <a:rPr lang="en-AU" sz="2000" dirty="0" err="1" smtClean="0">
                <a:latin typeface="Arial Rounded MT Bold" pitchFamily="34" charset="0"/>
              </a:rPr>
              <a:t>Umumnya</a:t>
            </a:r>
            <a:r>
              <a:rPr lang="en-AU" sz="2000" dirty="0" smtClean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getaran</a:t>
            </a:r>
            <a:r>
              <a:rPr lang="en-AU" sz="2000" dirty="0">
                <a:latin typeface="Arial Rounded MT Bold" pitchFamily="34" charset="0"/>
              </a:rPr>
              <a:t>/</a:t>
            </a:r>
            <a:r>
              <a:rPr lang="en-AU" sz="2000" dirty="0" err="1">
                <a:latin typeface="Arial Rounded MT Bold" pitchFamily="34" charset="0"/>
              </a:rPr>
              <a:t>vibrasi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terjadi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karena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adanya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efek</a:t>
            </a:r>
            <a:r>
              <a:rPr lang="en-AU" sz="2000" dirty="0">
                <a:latin typeface="Arial Rounded MT Bold" pitchFamily="34" charset="0"/>
              </a:rPr>
              <a:t>- </a:t>
            </a:r>
            <a:r>
              <a:rPr lang="en-AU" sz="2000" dirty="0" err="1">
                <a:latin typeface="Arial Rounded MT Bold" pitchFamily="34" charset="0"/>
              </a:rPr>
              <a:t>efek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dinamis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dari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toleransi</a:t>
            </a:r>
            <a:r>
              <a:rPr lang="en-AU" sz="2000" dirty="0">
                <a:latin typeface="Arial Rounded MT Bold" pitchFamily="34" charset="0"/>
              </a:rPr>
              <a:t>- </a:t>
            </a:r>
            <a:r>
              <a:rPr lang="en-AU" sz="2000" dirty="0" err="1">
                <a:latin typeface="Arial Rounded MT Bold" pitchFamily="34" charset="0"/>
              </a:rPr>
              <a:t>toleransi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perapatan</a:t>
            </a:r>
            <a:r>
              <a:rPr lang="en-AU" sz="2000" dirty="0">
                <a:latin typeface="Arial Rounded MT Bold" pitchFamily="34" charset="0"/>
              </a:rPr>
              <a:t>, </a:t>
            </a:r>
            <a:r>
              <a:rPr lang="en-AU" sz="2000" dirty="0" err="1">
                <a:latin typeface="Arial Rounded MT Bold" pitchFamily="34" charset="0"/>
              </a:rPr>
              <a:t>perengganan</a:t>
            </a:r>
            <a:r>
              <a:rPr lang="en-AU" sz="2000" dirty="0">
                <a:latin typeface="Arial Rounded MT Bold" pitchFamily="34" charset="0"/>
              </a:rPr>
              <a:t>, </a:t>
            </a:r>
            <a:r>
              <a:rPr lang="en-AU" sz="2000" dirty="0" err="1">
                <a:latin typeface="Arial Rounded MT Bold" pitchFamily="34" charset="0"/>
              </a:rPr>
              <a:t>kontak</a:t>
            </a:r>
            <a:r>
              <a:rPr lang="en-AU" sz="2000" dirty="0">
                <a:latin typeface="Arial Rounded MT Bold" pitchFamily="34" charset="0"/>
              </a:rPr>
              <a:t>- </a:t>
            </a:r>
            <a:r>
              <a:rPr lang="en-AU" sz="2000" dirty="0" err="1">
                <a:latin typeface="Arial Rounded MT Bold" pitchFamily="34" charset="0"/>
              </a:rPr>
              <a:t>kontak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berputar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dan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bergesek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antara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elemen</a:t>
            </a:r>
            <a:r>
              <a:rPr lang="en-AU" sz="2000" dirty="0">
                <a:latin typeface="Arial Rounded MT Bold" pitchFamily="34" charset="0"/>
              </a:rPr>
              <a:t>- </a:t>
            </a:r>
            <a:r>
              <a:rPr lang="en-AU" sz="2000" dirty="0" err="1">
                <a:latin typeface="Arial Rounded MT Bold" pitchFamily="34" charset="0"/>
              </a:rPr>
              <a:t>elemen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mesin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serta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gaya</a:t>
            </a:r>
            <a:r>
              <a:rPr lang="en-AU" sz="2000" dirty="0">
                <a:latin typeface="Arial Rounded MT Bold" pitchFamily="34" charset="0"/>
              </a:rPr>
              <a:t>- </a:t>
            </a:r>
            <a:r>
              <a:rPr lang="en-AU" sz="2000" dirty="0" err="1">
                <a:latin typeface="Arial Rounded MT Bold" pitchFamily="34" charset="0"/>
              </a:rPr>
              <a:t>gaya</a:t>
            </a:r>
            <a:r>
              <a:rPr lang="en-AU" sz="2000" dirty="0">
                <a:latin typeface="Arial Rounded MT Bold" pitchFamily="34" charset="0"/>
              </a:rPr>
              <a:t> yang </a:t>
            </a:r>
            <a:r>
              <a:rPr lang="en-AU" sz="2000" dirty="0" err="1">
                <a:latin typeface="Arial Rounded MT Bold" pitchFamily="34" charset="0"/>
              </a:rPr>
              <a:t>menimbulkan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suatu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momen</a:t>
            </a:r>
            <a:r>
              <a:rPr lang="en-AU" sz="2000" dirty="0">
                <a:latin typeface="Arial Rounded MT Bold" pitchFamily="34" charset="0"/>
              </a:rPr>
              <a:t> yang </a:t>
            </a:r>
            <a:r>
              <a:rPr lang="en-AU" sz="2000" dirty="0" err="1">
                <a:latin typeface="Arial Rounded MT Bold" pitchFamily="34" charset="0"/>
              </a:rPr>
              <a:t>tidak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seimbang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pada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elemen</a:t>
            </a:r>
            <a:r>
              <a:rPr lang="en-AU" sz="2000" dirty="0">
                <a:latin typeface="Arial Rounded MT Bold" pitchFamily="34" charset="0"/>
              </a:rPr>
              <a:t>- </a:t>
            </a:r>
            <a:r>
              <a:rPr lang="en-AU" sz="2000" dirty="0" err="1">
                <a:latin typeface="Arial Rounded MT Bold" pitchFamily="34" charset="0"/>
              </a:rPr>
              <a:t>elemen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tersebut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DC4D9-AAF5-457B-8A8F-42867DEBBA38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koran-jakarta.com/gambarberita/2009/arvinozulkaCropingarvinozulkaGambarBeritaKoranJakarta200909261906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772817"/>
            <a:ext cx="4248472" cy="2815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027676" y="2758528"/>
            <a:ext cx="273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Mengenal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Getaran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0632" y="5013176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0"/>
            <a:r>
              <a:rPr lang="en-AU" sz="1600" dirty="0" err="1"/>
              <a:t>Gelombang</a:t>
            </a:r>
            <a:r>
              <a:rPr lang="en-AU" sz="1600" dirty="0"/>
              <a:t> longitudinal </a:t>
            </a:r>
            <a:r>
              <a:rPr lang="en-AU" sz="1600" dirty="0" err="1"/>
              <a:t>adalah</a:t>
            </a:r>
            <a:r>
              <a:rPr lang="en-AU" sz="1600" dirty="0"/>
              <a:t> </a:t>
            </a:r>
            <a:r>
              <a:rPr lang="en-AU" sz="1600" dirty="0" err="1"/>
              <a:t>gelombang</a:t>
            </a:r>
            <a:r>
              <a:rPr lang="en-AU" sz="1600" dirty="0"/>
              <a:t> yang </a:t>
            </a:r>
            <a:r>
              <a:rPr lang="en-AU" sz="1600" dirty="0" err="1"/>
              <a:t>arah</a:t>
            </a:r>
            <a:r>
              <a:rPr lang="en-AU" sz="1600" dirty="0"/>
              <a:t> </a:t>
            </a:r>
            <a:r>
              <a:rPr lang="en-AU" sz="1600" dirty="0" err="1"/>
              <a:t>rambatannya</a:t>
            </a:r>
            <a:r>
              <a:rPr lang="en-AU" sz="1600" dirty="0"/>
              <a:t> </a:t>
            </a:r>
            <a:r>
              <a:rPr lang="en-AU" sz="1600" dirty="0" err="1"/>
              <a:t>sejajar</a:t>
            </a:r>
            <a:r>
              <a:rPr lang="en-AU" sz="1600" dirty="0"/>
              <a:t> </a:t>
            </a:r>
            <a:r>
              <a:rPr lang="en-AU" sz="1600" dirty="0" err="1"/>
              <a:t>dengan</a:t>
            </a:r>
            <a:r>
              <a:rPr lang="en-AU" sz="1600" dirty="0"/>
              <a:t> </a:t>
            </a:r>
            <a:r>
              <a:rPr lang="en-AU" sz="1600" dirty="0" err="1"/>
              <a:t>arah</a:t>
            </a:r>
            <a:r>
              <a:rPr lang="en-AU" sz="1600" dirty="0"/>
              <a:t> </a:t>
            </a:r>
            <a:r>
              <a:rPr lang="en-AU" sz="1600" dirty="0" err="1"/>
              <a:t>getarnya</a:t>
            </a:r>
            <a:r>
              <a:rPr lang="en-AU" sz="1600" dirty="0"/>
              <a:t> ( </a:t>
            </a:r>
            <a:r>
              <a:rPr lang="en-AU" sz="1600" dirty="0" err="1"/>
              <a:t>arah</a:t>
            </a:r>
            <a:r>
              <a:rPr lang="en-AU" sz="1600" dirty="0"/>
              <a:t> </a:t>
            </a:r>
            <a:r>
              <a:rPr lang="en-AU" sz="1600" dirty="0" err="1"/>
              <a:t>usikannya</a:t>
            </a:r>
            <a:r>
              <a:rPr lang="en-AU" sz="1600" dirty="0"/>
              <a:t> 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B524F8-01FB-461F-AFFC-B1B2EE205FDD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209" y="119675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solidFill>
                  <a:prstClr val="black"/>
                </a:solidFill>
                <a:latin typeface="Arial Rounded MT Bold" pitchFamily="34" charset="0"/>
              </a:rPr>
              <a:t>Getaran</a:t>
            </a:r>
            <a:r>
              <a:rPr lang="en-US" sz="18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adalah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gerak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bolak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–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bolik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secara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berkala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melalui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suatu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titik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keseimbangan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.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Pada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umumnya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setiap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benda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dapat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melakukan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getaran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.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Suatu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benda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dikatakan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bergetar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bila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benda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itu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bergerak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bolak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bolik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secara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berkala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melalui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titik</a:t>
            </a:r>
            <a:r>
              <a:rPr lang="en-US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Rounded MT Bold" pitchFamily="34" charset="0"/>
              </a:rPr>
              <a:t>keseimbangan</a:t>
            </a:r>
            <a:r>
              <a:rPr lang="en-US" dirty="0">
                <a:solidFill>
                  <a:prstClr val="black"/>
                </a:solidFill>
                <a:latin typeface="Arial Rounded MT Bold" pitchFamily="34" charset="0"/>
              </a:rPr>
              <a:t>.</a:t>
            </a:r>
          </a:p>
        </p:txBody>
      </p:sp>
      <p:pic>
        <p:nvPicPr>
          <p:cNvPr id="3" name="Picture 2" descr="ayunan movi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90" y="2628856"/>
            <a:ext cx="18161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7" name="Picture 14" descr="Description: pendulu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645024"/>
            <a:ext cx="16986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3944888" y="5760596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Getaran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adalah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gerak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bolak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balik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di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sekitar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titik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setimbang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eaLnBrk="0" hangingPunct="0"/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2 =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titik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setimbang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;  1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dan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3 =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titik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terjauh</a:t>
            </a:r>
            <a:r>
              <a:rPr lang="en-US" sz="1200" i="1" dirty="0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1200" i="1" dirty="0" err="1" smtClean="0">
                <a:solidFill>
                  <a:prstClr val="black"/>
                </a:solidFill>
                <a:latin typeface="Technical"/>
                <a:ea typeface="Times New Roman" pitchFamily="18" charset="0"/>
                <a:cs typeface="Times New Roman" pitchFamily="18" charset="0"/>
              </a:rPr>
              <a:t>Amplitudo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9329" y="332656"/>
            <a:ext cx="259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  <a:latin typeface="Arial Rounded MT Bold" pitchFamily="34" charset="0"/>
              </a:rPr>
              <a:t>Definisi</a:t>
            </a:r>
            <a:r>
              <a:rPr lang="en-US" b="1" dirty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 Rounded MT Bold" pitchFamily="34" charset="0"/>
              </a:rPr>
              <a:t>Getaran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7" name="Picture 4" descr="h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3645024"/>
            <a:ext cx="2590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56729-CA16-45C5-B1B9-5CBF73D08477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2674" y="188640"/>
            <a:ext cx="3816350" cy="57626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AU" sz="3600" b="1" dirty="0" err="1">
                <a:solidFill>
                  <a:srgbClr val="C00000"/>
                </a:solidFill>
                <a:latin typeface="Arial Rounded MT Bold" pitchFamily="34" charset="0"/>
              </a:rPr>
              <a:t>Getaran</a:t>
            </a:r>
            <a:r>
              <a:rPr lang="en-AU" sz="3600" b="1" dirty="0">
                <a:solidFill>
                  <a:srgbClr val="C00000"/>
                </a:solidFill>
                <a:latin typeface="Arial Rounded MT Bold" pitchFamily="34" charset="0"/>
              </a:rPr>
              <a:t>  </a:t>
            </a:r>
            <a:r>
              <a:rPr lang="en-AU" sz="3600" b="1" dirty="0" err="1" smtClean="0">
                <a:solidFill>
                  <a:srgbClr val="C00000"/>
                </a:solidFill>
                <a:latin typeface="Arial Rounded MT Bold" pitchFamily="34" charset="0"/>
              </a:rPr>
              <a:t>Mesin</a:t>
            </a:r>
            <a:endParaRPr lang="en-US" sz="36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9708" y="1167135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Getaran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mesin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adalah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gerakan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suatu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bagian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mesin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maju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dan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mundur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(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bolak-balik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)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dari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keadaan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diam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/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netral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, (F=0).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Contoh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sederhana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untuk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menunjukkan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suatu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getaran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adalah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pegas</a:t>
            </a:r>
            <a:endParaRPr lang="en-US" sz="1800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pic>
        <p:nvPicPr>
          <p:cNvPr id="6" name="Picture 5" descr="picture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2796902"/>
            <a:ext cx="3789764" cy="308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icture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796902"/>
            <a:ext cx="3816424" cy="3080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ABFBE-BBA7-47F6-8EF2-C7BD081906E9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944" y="1700808"/>
            <a:ext cx="82089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Getaran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/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vibrasi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adalah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gerak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isolasi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periodik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yang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bergerak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bolak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balik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melalui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lintasan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yang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sama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,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dimana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terjadi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suatu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cycle (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putaran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)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dalam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selang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wakru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satu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detik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(rad/sec),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yaitu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disebut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frequensi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dalam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satuan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hertz = Hz.   </a:t>
            </a:r>
            <a:endParaRPr lang="en-AU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/>
            <a:endParaRPr lang="en-AU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/>
            <a:r>
              <a:rPr lang="en-AU" dirty="0" err="1" smtClean="0">
                <a:solidFill>
                  <a:prstClr val="black"/>
                </a:solidFill>
                <a:latin typeface="Arial Rounded MT Bold" pitchFamily="34" charset="0"/>
              </a:rPr>
              <a:t>Umumnya</a:t>
            </a:r>
            <a:r>
              <a:rPr lang="en-AU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getaran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/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vibrasi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terjadi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karena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adanya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efek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efek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dinamis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dari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toleransi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toleransi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perapatan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,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perengganan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,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kontak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kontak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berputar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dan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bergesek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antara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elemen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elemen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mesin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serta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gaya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gaya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yang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menimbulkan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suatu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momen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yang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tidak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seimbang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pada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elemen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elemen</a:t>
            </a:r>
            <a:r>
              <a:rPr lang="en-AU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prstClr val="black"/>
                </a:solidFill>
                <a:latin typeface="Arial Rounded MT Bold" pitchFamily="34" charset="0"/>
              </a:rPr>
              <a:t>tersebut</a:t>
            </a:r>
            <a:endParaRPr lang="en-US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DC999-A2D0-4DB6-A655-A94D0FA772BB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576" y="764704"/>
            <a:ext cx="813690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Dengan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mengacu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pada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gerakan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pegas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,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kita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dapat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mempelajari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karakteristik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suatu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getaran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dengan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memetakan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gerakan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dari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pegas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tersebut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terhadap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fungsi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waktu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.</a:t>
            </a:r>
            <a:endParaRPr lang="en-US" sz="1600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Simpangan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gelombang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akan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naik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turun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 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dari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0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sampai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akan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mencapai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360</a:t>
            </a:r>
            <a:r>
              <a:rPr lang="en-AU" sz="1600" baseline="30000" dirty="0" smtClean="0">
                <a:solidFill>
                  <a:prstClr val="black"/>
                </a:solidFill>
                <a:latin typeface="Arial Rounded MT Bold" pitchFamily="34" charset="0"/>
              </a:rPr>
              <a:t>0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. </a:t>
            </a:r>
            <a:endParaRPr lang="en-US" sz="1600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Hal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ini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akan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menghasilkan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satu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gelombang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penuh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dalam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waktu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satu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600" dirty="0" err="1" smtClean="0">
                <a:solidFill>
                  <a:prstClr val="black"/>
                </a:solidFill>
                <a:latin typeface="Arial Rounded MT Bold" pitchFamily="34" charset="0"/>
              </a:rPr>
              <a:t>periode</a:t>
            </a:r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</a:p>
          <a:p>
            <a:pPr algn="just" hangingPunct="0"/>
            <a:r>
              <a:rPr lang="en-AU" sz="1600" dirty="0" smtClean="0">
                <a:solidFill>
                  <a:prstClr val="black"/>
                </a:solidFill>
                <a:latin typeface="Arial Rounded MT Bold" pitchFamily="34" charset="0"/>
              </a:rPr>
              <a:t>( t = T). Amati gambar,5.13</a:t>
            </a:r>
            <a:endParaRPr lang="en-US" sz="1600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pic>
        <p:nvPicPr>
          <p:cNvPr id="3" name="Picture 2" descr="http://fisika79.files.wordpress.com/2010/07/getaran-dan-gelombang.jpg?w=300&amp;h=218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2693670"/>
            <a:ext cx="4680520" cy="31115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545792" y="5805264"/>
            <a:ext cx="144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00" i="1" dirty="0" err="1">
                <a:solidFill>
                  <a:prstClr val="black"/>
                </a:solidFill>
              </a:rPr>
              <a:t>Gambar</a:t>
            </a:r>
            <a:r>
              <a:rPr lang="en-AU" sz="1800" i="1" dirty="0">
                <a:solidFill>
                  <a:prstClr val="black"/>
                </a:solidFill>
              </a:rPr>
              <a:t>, 5.13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581D6-1D08-461B-BCC9-93B884B03FBA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8584" y="980728"/>
            <a:ext cx="7689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Menurut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(R.S.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Rao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&amp;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K.Gupta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1984 : 6 - 7),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karakteristik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yang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menetapkan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besarnya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tingkat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getaran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ditentukan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oleh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amplitude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getaran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yang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berhubungan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antara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titik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puncak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ke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puncak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,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titik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puncak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,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titik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rata- rata,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dan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tingkat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Root Mean Square (RMS),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seperti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pada</a:t>
            </a:r>
            <a:r>
              <a:rPr lang="en-AU" sz="1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AU" sz="1800" dirty="0" err="1">
                <a:solidFill>
                  <a:prstClr val="black"/>
                </a:solidFill>
                <a:latin typeface="Arial Rounded MT Bold" pitchFamily="34" charset="0"/>
              </a:rPr>
              <a:t>gambar</a:t>
            </a:r>
            <a:endParaRPr lang="en-US" sz="1800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image028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28" y="2708920"/>
            <a:ext cx="367240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ambar2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05" y="3140968"/>
            <a:ext cx="3733683" cy="2072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F0C8E-394F-41CB-9EEF-A69EE8B97C70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6576" y="1268760"/>
            <a:ext cx="7200800" cy="663575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KARAKTERISTIK GETARAN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95820" y="2156222"/>
            <a:ext cx="6912768" cy="3643313"/>
            <a:chOff x="1568624" y="1700808"/>
            <a:chExt cx="7572374" cy="3643313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3" name="Pie 2"/>
            <p:cNvSpPr/>
            <p:nvPr/>
          </p:nvSpPr>
          <p:spPr>
            <a:xfrm>
              <a:off x="1568624" y="1700808"/>
              <a:ext cx="3643313" cy="3643313"/>
            </a:xfrm>
            <a:prstGeom prst="pie">
              <a:avLst>
                <a:gd name="adj1" fmla="val 5400000"/>
                <a:gd name="adj2" fmla="val 1620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3390280" y="1700808"/>
              <a:ext cx="5750718" cy="3643313"/>
            </a:xfrm>
            <a:custGeom>
              <a:avLst/>
              <a:gdLst>
                <a:gd name="connsiteX0" fmla="*/ 0 w 5750718"/>
                <a:gd name="connsiteY0" fmla="*/ 0 h 3643313"/>
                <a:gd name="connsiteX1" fmla="*/ 5750718 w 5750718"/>
                <a:gd name="connsiteY1" fmla="*/ 0 h 3643313"/>
                <a:gd name="connsiteX2" fmla="*/ 5750718 w 5750718"/>
                <a:gd name="connsiteY2" fmla="*/ 3643313 h 3643313"/>
                <a:gd name="connsiteX3" fmla="*/ 0 w 5750718"/>
                <a:gd name="connsiteY3" fmla="*/ 3643313 h 3643313"/>
                <a:gd name="connsiteX4" fmla="*/ 0 w 5750718"/>
                <a:gd name="connsiteY4" fmla="*/ 0 h 364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0718" h="3643313">
                  <a:moveTo>
                    <a:pt x="0" y="0"/>
                  </a:moveTo>
                  <a:lnTo>
                    <a:pt x="5750718" y="0"/>
                  </a:lnTo>
                  <a:lnTo>
                    <a:pt x="5750718" y="3643313"/>
                  </a:lnTo>
                  <a:lnTo>
                    <a:pt x="0" y="3643313"/>
                  </a:lnTo>
                  <a:lnTo>
                    <a:pt x="0" y="0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2687477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n-AU" sz="36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Kecepatan</a:t>
              </a:r>
              <a:r>
                <a:rPr lang="en-AU" sz="3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/velocity</a:t>
              </a:r>
              <a:endParaRPr lang="en-AU" sz="3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6" name="Pie 5"/>
            <p:cNvSpPr/>
            <p:nvPr/>
          </p:nvSpPr>
          <p:spPr>
            <a:xfrm>
              <a:off x="2206204" y="2793804"/>
              <a:ext cx="2368151" cy="2368151"/>
            </a:xfrm>
            <a:prstGeom prst="pie">
              <a:avLst>
                <a:gd name="adj1" fmla="val 5400000"/>
                <a:gd name="adj2" fmla="val 1620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390280" y="2793804"/>
              <a:ext cx="5750718" cy="2368151"/>
            </a:xfrm>
            <a:custGeom>
              <a:avLst/>
              <a:gdLst>
                <a:gd name="connsiteX0" fmla="*/ 0 w 5750718"/>
                <a:gd name="connsiteY0" fmla="*/ 0 h 2368151"/>
                <a:gd name="connsiteX1" fmla="*/ 5750718 w 5750718"/>
                <a:gd name="connsiteY1" fmla="*/ 0 h 2368151"/>
                <a:gd name="connsiteX2" fmla="*/ 5750718 w 5750718"/>
                <a:gd name="connsiteY2" fmla="*/ 2368151 h 2368151"/>
                <a:gd name="connsiteX3" fmla="*/ 0 w 5750718"/>
                <a:gd name="connsiteY3" fmla="*/ 2368151 h 2368151"/>
                <a:gd name="connsiteX4" fmla="*/ 0 w 5750718"/>
                <a:gd name="connsiteY4" fmla="*/ 0 h 236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0718" h="2368151">
                  <a:moveTo>
                    <a:pt x="0" y="0"/>
                  </a:moveTo>
                  <a:lnTo>
                    <a:pt x="5750718" y="0"/>
                  </a:lnTo>
                  <a:lnTo>
                    <a:pt x="5750718" y="2368151"/>
                  </a:lnTo>
                  <a:lnTo>
                    <a:pt x="0" y="2368151"/>
                  </a:lnTo>
                  <a:lnTo>
                    <a:pt x="0" y="0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412319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n-AU" sz="36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Perpindahan</a:t>
              </a:r>
              <a:r>
                <a:rPr lang="en-AU" sz="3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/</a:t>
              </a:r>
              <a:r>
                <a:rPr lang="en-AU" sz="36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deplacement</a:t>
              </a:r>
              <a:endParaRPr lang="en-AU" sz="3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8" name="Pie 7"/>
            <p:cNvSpPr/>
            <p:nvPr/>
          </p:nvSpPr>
          <p:spPr>
            <a:xfrm>
              <a:off x="2843784" y="3886796"/>
              <a:ext cx="1092992" cy="1092992"/>
            </a:xfrm>
            <a:prstGeom prst="pie">
              <a:avLst>
                <a:gd name="adj1" fmla="val 5400000"/>
                <a:gd name="adj2" fmla="val 1620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390280" y="3886796"/>
              <a:ext cx="5750718" cy="1092992"/>
            </a:xfrm>
            <a:custGeom>
              <a:avLst/>
              <a:gdLst>
                <a:gd name="connsiteX0" fmla="*/ 0 w 5750718"/>
                <a:gd name="connsiteY0" fmla="*/ 0 h 1092992"/>
                <a:gd name="connsiteX1" fmla="*/ 5750718 w 5750718"/>
                <a:gd name="connsiteY1" fmla="*/ 0 h 1092992"/>
                <a:gd name="connsiteX2" fmla="*/ 5750718 w 5750718"/>
                <a:gd name="connsiteY2" fmla="*/ 1092992 h 1092992"/>
                <a:gd name="connsiteX3" fmla="*/ 0 w 5750718"/>
                <a:gd name="connsiteY3" fmla="*/ 1092992 h 1092992"/>
                <a:gd name="connsiteX4" fmla="*/ 0 w 5750718"/>
                <a:gd name="connsiteY4" fmla="*/ 0 h 109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0718" h="1092992">
                  <a:moveTo>
                    <a:pt x="0" y="0"/>
                  </a:moveTo>
                  <a:lnTo>
                    <a:pt x="5750718" y="0"/>
                  </a:lnTo>
                  <a:lnTo>
                    <a:pt x="5750718" y="1092992"/>
                  </a:lnTo>
                  <a:lnTo>
                    <a:pt x="0" y="1092992"/>
                  </a:lnTo>
                  <a:lnTo>
                    <a:pt x="0" y="0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36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Percepatan</a:t>
              </a:r>
              <a:r>
                <a:rPr lang="fr-FR" sz="3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/</a:t>
              </a:r>
              <a:r>
                <a:rPr lang="fr-FR" sz="36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acceleration</a:t>
              </a:r>
              <a:endParaRPr lang="en-US" sz="3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77D93-9117-47CC-BB90-A925CFC5586B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9813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69952" y="1124744"/>
            <a:ext cx="5113338" cy="5048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PERPINDAHAN/ DEPLACEMENT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2504728" y="2080905"/>
            <a:ext cx="669711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s =  S.  sin (2 </a:t>
            </a:r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</a:t>
            </a:r>
            <a:r>
              <a:rPr lang="fr-FR" dirty="0">
                <a:solidFill>
                  <a:prstClr val="black"/>
                </a:solidFill>
              </a:rPr>
              <a:t>. t/T ) = </a:t>
            </a:r>
            <a:r>
              <a:rPr lang="fr-FR" dirty="0" err="1">
                <a:solidFill>
                  <a:prstClr val="black"/>
                </a:solidFill>
              </a:rPr>
              <a:t>S.sin</a:t>
            </a:r>
            <a:r>
              <a:rPr lang="fr-FR" dirty="0">
                <a:solidFill>
                  <a:prstClr val="black"/>
                </a:solidFill>
                <a:sym typeface="Symbol" pitchFamily="18" charset="2"/>
              </a:rPr>
              <a:t>  (2 </a:t>
            </a:r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</a:t>
            </a:r>
            <a:r>
              <a:rPr lang="fr-FR" dirty="0">
                <a:solidFill>
                  <a:prstClr val="black"/>
                </a:solidFill>
              </a:rPr>
              <a:t>. f. t )</a:t>
            </a:r>
            <a:endParaRPr lang="en-US" dirty="0">
              <a:solidFill>
                <a:prstClr val="black"/>
              </a:solidFill>
              <a:sym typeface="Symbol" pitchFamily="18" charset="2"/>
            </a:endParaRPr>
          </a:p>
          <a:p>
            <a:r>
              <a:rPr lang="fr-FR" dirty="0">
                <a:solidFill>
                  <a:prstClr val="black"/>
                </a:solidFill>
                <a:sym typeface="Symbol" pitchFamily="18" charset="2"/>
              </a:rPr>
              <a:t>   = S. sin (</a:t>
            </a:r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</a:t>
            </a:r>
            <a:r>
              <a:rPr lang="fr-FR" dirty="0">
                <a:solidFill>
                  <a:prstClr val="black"/>
                </a:solidFill>
              </a:rPr>
              <a:t>.t )</a:t>
            </a:r>
            <a:endParaRPr lang="en-US" dirty="0">
              <a:solidFill>
                <a:prstClr val="black"/>
              </a:solidFill>
              <a:sym typeface="Symbol" pitchFamily="18" charset="2"/>
            </a:endParaRPr>
          </a:p>
          <a:p>
            <a:r>
              <a:rPr lang="en-AU" dirty="0" err="1">
                <a:solidFill>
                  <a:prstClr val="black"/>
                </a:solidFill>
                <a:sym typeface="Symbol" pitchFamily="18" charset="2"/>
              </a:rPr>
              <a:t>dimana</a:t>
            </a:r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  </a:t>
            </a:r>
            <a:endParaRPr lang="en-US" dirty="0">
              <a:solidFill>
                <a:prstClr val="black"/>
              </a:solidFill>
              <a:sym typeface="Symbol" pitchFamily="18" charset="2"/>
            </a:endParaRPr>
          </a:p>
          <a:p>
            <a:pPr lvl="1"/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s  =  </a:t>
            </a:r>
            <a:r>
              <a:rPr lang="en-AU" sz="1800" dirty="0" err="1">
                <a:solidFill>
                  <a:prstClr val="black"/>
                </a:solidFill>
                <a:sym typeface="Symbol" pitchFamily="18" charset="2"/>
              </a:rPr>
              <a:t>perpindahan</a:t>
            </a:r>
            <a:r>
              <a:rPr lang="en-AU" sz="1800" dirty="0">
                <a:solidFill>
                  <a:prstClr val="black"/>
                </a:solidFill>
                <a:sym typeface="Symbol" pitchFamily="18" charset="2"/>
              </a:rPr>
              <a:t> (m, mm,   </a:t>
            </a:r>
            <a:r>
              <a:rPr lang="en-AU" sz="1800" dirty="0">
                <a:solidFill>
                  <a:prstClr val="black"/>
                </a:solidFill>
              </a:rPr>
              <a:t> m)</a:t>
            </a:r>
            <a:endParaRPr lang="en-US" sz="1800" dirty="0">
              <a:solidFill>
                <a:prstClr val="black"/>
              </a:solidFill>
              <a:sym typeface="Symbol" pitchFamily="18" charset="2"/>
            </a:endParaRPr>
          </a:p>
          <a:p>
            <a:pPr lvl="1"/>
            <a:r>
              <a:rPr lang="en-AU" sz="1800" dirty="0">
                <a:solidFill>
                  <a:prstClr val="black"/>
                </a:solidFill>
                <a:sym typeface="Symbol" pitchFamily="18" charset="2"/>
              </a:rPr>
              <a:t>S  =  </a:t>
            </a:r>
            <a:r>
              <a:rPr lang="en-AU" sz="1800" dirty="0" err="1">
                <a:solidFill>
                  <a:prstClr val="black"/>
                </a:solidFill>
                <a:sym typeface="Symbol" pitchFamily="18" charset="2"/>
              </a:rPr>
              <a:t>perpindahan</a:t>
            </a:r>
            <a:r>
              <a:rPr lang="en-AU" sz="1800" dirty="0">
                <a:solidFill>
                  <a:prstClr val="black"/>
                </a:solidFill>
                <a:sym typeface="Symbol" pitchFamily="18" charset="2"/>
              </a:rPr>
              <a:t>  maximum</a:t>
            </a:r>
            <a:endParaRPr lang="en-US" sz="1800" dirty="0">
              <a:solidFill>
                <a:prstClr val="black"/>
              </a:solidFill>
              <a:sym typeface="Symbol" pitchFamily="18" charset="2"/>
            </a:endParaRPr>
          </a:p>
          <a:p>
            <a:pPr marL="1085850" lvl="1" indent="-628650"/>
            <a:r>
              <a:rPr lang="en-AU" sz="1800" dirty="0">
                <a:solidFill>
                  <a:prstClr val="black"/>
                </a:solidFill>
                <a:sym typeface="Symbol" pitchFamily="18" charset="2"/>
              </a:rPr>
              <a:t>T </a:t>
            </a:r>
            <a:r>
              <a:rPr lang="en-AU" sz="1800" dirty="0" smtClean="0">
                <a:solidFill>
                  <a:prstClr val="black"/>
                </a:solidFill>
                <a:sym typeface="Symbol" pitchFamily="18" charset="2"/>
              </a:rPr>
              <a:t>=      </a:t>
            </a:r>
            <a:r>
              <a:rPr lang="en-AU" sz="1600" dirty="0" err="1">
                <a:solidFill>
                  <a:prstClr val="black"/>
                </a:solidFill>
                <a:sym typeface="Symbol" pitchFamily="18" charset="2"/>
              </a:rPr>
              <a:t>periode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AU" sz="1600" dirty="0" err="1">
                <a:solidFill>
                  <a:prstClr val="black"/>
                </a:solidFill>
                <a:sym typeface="Symbol" pitchFamily="18" charset="2"/>
              </a:rPr>
              <a:t>getaran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/</a:t>
            </a:r>
            <a:r>
              <a:rPr lang="en-AU" sz="1600" dirty="0" err="1">
                <a:solidFill>
                  <a:prstClr val="black"/>
                </a:solidFill>
                <a:sym typeface="Symbol" pitchFamily="18" charset="2"/>
              </a:rPr>
              <a:t>vibrasi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, </a:t>
            </a:r>
            <a:r>
              <a:rPr lang="en-AU" sz="1600" dirty="0" err="1">
                <a:solidFill>
                  <a:prstClr val="black"/>
                </a:solidFill>
                <a:sym typeface="Symbol" pitchFamily="18" charset="2"/>
              </a:rPr>
              <a:t>yaitu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AU" sz="1600" dirty="0" err="1">
                <a:solidFill>
                  <a:prstClr val="black"/>
                </a:solidFill>
                <a:sym typeface="Symbol" pitchFamily="18" charset="2"/>
              </a:rPr>
              <a:t>waktu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 yang </a:t>
            </a:r>
            <a:r>
              <a:rPr lang="en-AU" sz="1600" dirty="0" err="1">
                <a:solidFill>
                  <a:prstClr val="black"/>
                </a:solidFill>
                <a:sym typeface="Symbol" pitchFamily="18" charset="2"/>
              </a:rPr>
              <a:t>dibutuhkan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AU" sz="1600" dirty="0" err="1">
                <a:solidFill>
                  <a:prstClr val="black"/>
                </a:solidFill>
                <a:sym typeface="Symbol" pitchFamily="18" charset="2"/>
              </a:rPr>
              <a:t>untuk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AU" sz="1600" dirty="0" err="1">
                <a:solidFill>
                  <a:prstClr val="black"/>
                </a:solidFill>
                <a:sym typeface="Symbol" pitchFamily="18" charset="2"/>
              </a:rPr>
              <a:t>melintasi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AU" sz="1600" dirty="0" err="1">
                <a:solidFill>
                  <a:prstClr val="black"/>
                </a:solidFill>
                <a:sym typeface="Symbol" pitchFamily="18" charset="2"/>
              </a:rPr>
              <a:t>suatu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AU" sz="1600" dirty="0" err="1">
                <a:solidFill>
                  <a:prstClr val="black"/>
                </a:solidFill>
                <a:sym typeface="Symbol" pitchFamily="18" charset="2"/>
              </a:rPr>
              <a:t>lintasan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 (T = 2 </a:t>
            </a:r>
            <a:r>
              <a:rPr lang="en-AU" sz="1600" dirty="0">
                <a:solidFill>
                  <a:prstClr val="black"/>
                </a:solidFill>
              </a:rPr>
              <a:t> /</a:t>
            </a:r>
            <a:r>
              <a:rPr lang="en-AU" sz="1600" dirty="0">
                <a:solidFill>
                  <a:prstClr val="black"/>
                </a:solidFill>
                <a:sym typeface="Symbol" pitchFamily="18" charset="2"/>
              </a:rPr>
              <a:t></a:t>
            </a:r>
            <a:r>
              <a:rPr lang="en-AU" sz="1600" dirty="0">
                <a:solidFill>
                  <a:prstClr val="black"/>
                </a:solidFill>
              </a:rPr>
              <a:t>)</a:t>
            </a:r>
            <a:endParaRPr lang="en-US" sz="1600" dirty="0">
              <a:solidFill>
                <a:prstClr val="black"/>
              </a:solidFill>
              <a:sym typeface="Symbol" pitchFamily="18" charset="2"/>
            </a:endParaRPr>
          </a:p>
          <a:p>
            <a:pPr lvl="1"/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t =  </a:t>
            </a:r>
            <a:r>
              <a:rPr lang="fr-FR" sz="1800" dirty="0" err="1">
                <a:solidFill>
                  <a:prstClr val="black"/>
                </a:solidFill>
                <a:sym typeface="Symbol" pitchFamily="18" charset="2"/>
              </a:rPr>
              <a:t>waktu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 (</a:t>
            </a:r>
            <a:r>
              <a:rPr lang="fr-FR" sz="1800" dirty="0" err="1">
                <a:solidFill>
                  <a:prstClr val="black"/>
                </a:solidFill>
                <a:sym typeface="Symbol" pitchFamily="18" charset="2"/>
              </a:rPr>
              <a:t>detik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)</a:t>
            </a:r>
            <a:endParaRPr lang="en-US" sz="1800" dirty="0">
              <a:solidFill>
                <a:prstClr val="black"/>
              </a:solidFill>
              <a:sym typeface="Symbol" pitchFamily="18" charset="2"/>
            </a:endParaRPr>
          </a:p>
          <a:p>
            <a:pPr lvl="1"/>
            <a:r>
              <a:rPr lang="en-AU" sz="1800" dirty="0">
                <a:solidFill>
                  <a:prstClr val="black"/>
                </a:solidFill>
                <a:sym typeface="Symbol" pitchFamily="18" charset="2"/>
              </a:rPr>
              <a:t></a:t>
            </a:r>
            <a:r>
              <a:rPr lang="fr-FR" sz="1800" dirty="0">
                <a:solidFill>
                  <a:prstClr val="black"/>
                </a:solidFill>
              </a:rPr>
              <a:t> =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  </a:t>
            </a:r>
            <a:r>
              <a:rPr lang="fr-FR" sz="1800" dirty="0" err="1">
                <a:solidFill>
                  <a:prstClr val="black"/>
                </a:solidFill>
                <a:sym typeface="Symbol" pitchFamily="18" charset="2"/>
              </a:rPr>
              <a:t>sudut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fr-FR" sz="1800" dirty="0" err="1">
                <a:solidFill>
                  <a:prstClr val="black"/>
                </a:solidFill>
                <a:sym typeface="Symbol" pitchFamily="18" charset="2"/>
              </a:rPr>
              <a:t>frequensi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 =  2  </a:t>
            </a:r>
            <a:r>
              <a:rPr lang="en-AU" sz="1800" dirty="0">
                <a:solidFill>
                  <a:prstClr val="black"/>
                </a:solidFill>
                <a:sym typeface="Symbol" pitchFamily="18" charset="2"/>
              </a:rPr>
              <a:t></a:t>
            </a:r>
            <a:r>
              <a:rPr lang="fr-FR" sz="1800" dirty="0">
                <a:solidFill>
                  <a:prstClr val="black"/>
                </a:solidFill>
              </a:rPr>
              <a:t> .f = 2. </a:t>
            </a:r>
            <a:r>
              <a:rPr lang="en-AU" sz="1800" dirty="0">
                <a:solidFill>
                  <a:prstClr val="black"/>
                </a:solidFill>
                <a:sym typeface="Symbol" pitchFamily="18" charset="2"/>
              </a:rPr>
              <a:t></a:t>
            </a:r>
            <a:r>
              <a:rPr lang="fr-FR" sz="1800" dirty="0">
                <a:solidFill>
                  <a:prstClr val="black"/>
                </a:solidFill>
              </a:rPr>
              <a:t> /T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BE6B1-D3E6-4B9E-A462-ECCCC7D171E7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2197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4688" y="980728"/>
            <a:ext cx="2736850" cy="504825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  <a:ea typeface="SimSun" pitchFamily="2" charset="-122"/>
              </a:rPr>
              <a:t>KECEPATAN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208584" y="1926785"/>
            <a:ext cx="7788795" cy="22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dirty="0" err="1">
                <a:solidFill>
                  <a:prstClr val="black"/>
                </a:solidFill>
              </a:rPr>
              <a:t>Kecepatan</a:t>
            </a: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err="1">
                <a:solidFill>
                  <a:prstClr val="black"/>
                </a:solidFill>
              </a:rPr>
              <a:t>getaran</a:t>
            </a:r>
            <a:r>
              <a:rPr lang="en-AU" dirty="0">
                <a:solidFill>
                  <a:prstClr val="black"/>
                </a:solidFill>
              </a:rPr>
              <a:t>/</a:t>
            </a:r>
            <a:r>
              <a:rPr lang="en-AU" dirty="0" err="1">
                <a:solidFill>
                  <a:prstClr val="black"/>
                </a:solidFill>
              </a:rPr>
              <a:t>vibrasi</a:t>
            </a: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err="1">
                <a:solidFill>
                  <a:prstClr val="black"/>
                </a:solidFill>
              </a:rPr>
              <a:t>diukur</a:t>
            </a: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err="1">
                <a:solidFill>
                  <a:prstClr val="black"/>
                </a:solidFill>
              </a:rPr>
              <a:t>dalam</a:t>
            </a: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err="1">
                <a:solidFill>
                  <a:prstClr val="black"/>
                </a:solidFill>
              </a:rPr>
              <a:t>harga</a:t>
            </a:r>
            <a:r>
              <a:rPr lang="en-AU" dirty="0">
                <a:solidFill>
                  <a:prstClr val="black"/>
                </a:solidFill>
              </a:rPr>
              <a:t> root mean square (RMS) :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v  = </a:t>
            </a:r>
            <a:r>
              <a:rPr lang="fr-FR" dirty="0" err="1">
                <a:solidFill>
                  <a:prstClr val="black"/>
                </a:solidFill>
              </a:rPr>
              <a:t>ds</a:t>
            </a:r>
            <a:r>
              <a:rPr lang="fr-FR" dirty="0">
                <a:solidFill>
                  <a:prstClr val="black"/>
                </a:solidFill>
              </a:rPr>
              <a:t>/</a:t>
            </a:r>
            <a:r>
              <a:rPr lang="fr-FR" dirty="0" err="1">
                <a:solidFill>
                  <a:prstClr val="black"/>
                </a:solidFill>
              </a:rPr>
              <a:t>dt</a:t>
            </a:r>
            <a:r>
              <a:rPr lang="fr-FR" dirty="0">
                <a:solidFill>
                  <a:prstClr val="black"/>
                </a:solidFill>
              </a:rPr>
              <a:t>  =  V. cos (</a:t>
            </a:r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</a:t>
            </a:r>
            <a:r>
              <a:rPr lang="fr-FR" dirty="0">
                <a:solidFill>
                  <a:prstClr val="black"/>
                </a:solidFill>
              </a:rPr>
              <a:t>.t )</a:t>
            </a:r>
            <a:endParaRPr lang="en-US" dirty="0">
              <a:solidFill>
                <a:prstClr val="black"/>
              </a:solidFill>
              <a:sym typeface="Symbol" pitchFamily="18" charset="2"/>
            </a:endParaRPr>
          </a:p>
          <a:p>
            <a:r>
              <a:rPr lang="fr-FR" dirty="0">
                <a:solidFill>
                  <a:prstClr val="black"/>
                </a:solidFill>
                <a:sym typeface="Symbol" pitchFamily="18" charset="2"/>
              </a:rPr>
              <a:t>    = V sin (</a:t>
            </a:r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</a:t>
            </a:r>
            <a:r>
              <a:rPr lang="fr-FR" dirty="0">
                <a:solidFill>
                  <a:prstClr val="black"/>
                </a:solidFill>
              </a:rPr>
              <a:t>.t + </a:t>
            </a:r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</a:t>
            </a:r>
            <a:r>
              <a:rPr lang="fr-FR" dirty="0">
                <a:solidFill>
                  <a:prstClr val="black"/>
                </a:solidFill>
              </a:rPr>
              <a:t>/2)</a:t>
            </a:r>
            <a:endParaRPr lang="en-US" dirty="0">
              <a:solidFill>
                <a:prstClr val="black"/>
              </a:solidFill>
              <a:sym typeface="Symbol" pitchFamily="18" charset="2"/>
            </a:endParaRPr>
          </a:p>
          <a:p>
            <a:r>
              <a:rPr lang="en-AU" sz="1800" dirty="0" err="1">
                <a:solidFill>
                  <a:prstClr val="black"/>
                </a:solidFill>
                <a:sym typeface="Symbol" pitchFamily="18" charset="2"/>
              </a:rPr>
              <a:t>dimana</a:t>
            </a:r>
            <a:r>
              <a:rPr lang="en-AU" sz="1800" dirty="0">
                <a:solidFill>
                  <a:prstClr val="black"/>
                </a:solidFill>
                <a:sym typeface="Symbol" pitchFamily="18" charset="2"/>
              </a:rPr>
              <a:t> :</a:t>
            </a:r>
            <a:endParaRPr lang="en-US" sz="1800" dirty="0">
              <a:solidFill>
                <a:prstClr val="black"/>
              </a:solidFill>
              <a:sym typeface="Symbol" pitchFamily="18" charset="2"/>
            </a:endParaRPr>
          </a:p>
          <a:p>
            <a:pPr lvl="3">
              <a:tabLst>
                <a:tab pos="1943100" algn="l"/>
              </a:tabLst>
            </a:pPr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v = </a:t>
            </a:r>
            <a:r>
              <a:rPr lang="en-AU" dirty="0" err="1">
                <a:solidFill>
                  <a:prstClr val="black"/>
                </a:solidFill>
                <a:sym typeface="Symbol" pitchFamily="18" charset="2"/>
              </a:rPr>
              <a:t>kecepatan</a:t>
            </a:r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  (m/</a:t>
            </a:r>
            <a:r>
              <a:rPr lang="en-AU" dirty="0" err="1">
                <a:solidFill>
                  <a:prstClr val="black"/>
                </a:solidFill>
                <a:sym typeface="Symbol" pitchFamily="18" charset="2"/>
              </a:rPr>
              <a:t>det</a:t>
            </a:r>
            <a:r>
              <a:rPr lang="en-AU" dirty="0">
                <a:solidFill>
                  <a:prstClr val="black"/>
                </a:solidFill>
                <a:sym typeface="Symbol" pitchFamily="18" charset="2"/>
              </a:rPr>
              <a:t>)</a:t>
            </a:r>
            <a:endParaRPr lang="en-US" dirty="0">
              <a:solidFill>
                <a:prstClr val="black"/>
              </a:solidFill>
              <a:sym typeface="Symbol" pitchFamily="18" charset="2"/>
            </a:endParaRPr>
          </a:p>
          <a:p>
            <a:pPr lvl="3">
              <a:tabLst>
                <a:tab pos="1943100" algn="l"/>
              </a:tabLst>
            </a:pPr>
            <a:r>
              <a:rPr lang="fr-FR" dirty="0">
                <a:solidFill>
                  <a:prstClr val="black"/>
                </a:solidFill>
                <a:sym typeface="Symbol" pitchFamily="18" charset="2"/>
              </a:rPr>
              <a:t>V = </a:t>
            </a:r>
            <a:r>
              <a:rPr lang="fr-FR" dirty="0" err="1">
                <a:solidFill>
                  <a:prstClr val="black"/>
                </a:solidFill>
                <a:sym typeface="Symbol" pitchFamily="18" charset="2"/>
              </a:rPr>
              <a:t>kecepatan</a:t>
            </a:r>
            <a:r>
              <a:rPr lang="fr-FR" dirty="0">
                <a:solidFill>
                  <a:prstClr val="black"/>
                </a:solidFill>
                <a:sym typeface="Symbol" pitchFamily="18" charset="2"/>
              </a:rPr>
              <a:t> maximum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4088904" y="4653136"/>
            <a:ext cx="4752528" cy="425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r>
              <a:rPr lang="fr-FR" sz="1800" i="1" dirty="0" err="1">
                <a:solidFill>
                  <a:prstClr val="white"/>
                </a:solidFill>
                <a:latin typeface="Arial Rounded MT Bold" pitchFamily="34" charset="0"/>
              </a:rPr>
              <a:t>Percepatan</a:t>
            </a:r>
            <a:r>
              <a:rPr lang="fr-FR" sz="1800" i="1" dirty="0">
                <a:solidFill>
                  <a:prstClr val="white"/>
                </a:solidFill>
                <a:latin typeface="Arial Rounded MT Bold" pitchFamily="34" charset="0"/>
              </a:rPr>
              <a:t> (</a:t>
            </a:r>
            <a:r>
              <a:rPr lang="fr-FR" sz="1800" i="1" dirty="0" err="1">
                <a:solidFill>
                  <a:prstClr val="white"/>
                </a:solidFill>
                <a:latin typeface="Arial Rounded MT Bold" pitchFamily="34" charset="0"/>
              </a:rPr>
              <a:t>acceleration</a:t>
            </a:r>
            <a:r>
              <a:rPr lang="fr-FR" sz="1800" i="1" dirty="0">
                <a:solidFill>
                  <a:prstClr val="white"/>
                </a:solidFill>
                <a:latin typeface="Arial Rounded MT Bold" pitchFamily="34" charset="0"/>
              </a:rPr>
              <a:t>)</a:t>
            </a:r>
            <a:r>
              <a:rPr lang="en-US" sz="1800" dirty="0">
                <a:solidFill>
                  <a:prstClr val="white"/>
                </a:solidFill>
                <a:latin typeface="Arial Rounded MT Bold" pitchFamily="34" charset="0"/>
              </a:rPr>
              <a:t> </a:t>
            </a:r>
            <a:r>
              <a:rPr lang="en-US" sz="1800" dirty="0" smtClean="0">
                <a:solidFill>
                  <a:prstClr val="white"/>
                </a:solidFill>
                <a:latin typeface="Arial Rounded MT Bold" pitchFamily="34" charset="0"/>
              </a:rPr>
              <a:t>= </a:t>
            </a:r>
            <a:r>
              <a:rPr lang="en-US" sz="1800" dirty="0" err="1" smtClean="0">
                <a:solidFill>
                  <a:prstClr val="white"/>
                </a:solidFill>
                <a:latin typeface="Arial Rounded MT Bold" pitchFamily="34" charset="0"/>
              </a:rPr>
              <a:t>percepatan</a:t>
            </a:r>
            <a:endParaRPr lang="en-US" sz="1800" dirty="0">
              <a:solidFill>
                <a:prstClr val="white"/>
              </a:solidFill>
              <a:latin typeface="Arial Rounded MT Bold" pitchFamily="34" charset="0"/>
            </a:endParaRP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4664968" y="5229200"/>
            <a:ext cx="43576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a = dv/</a:t>
            </a:r>
            <a:r>
              <a:rPr lang="fr-FR" sz="1800" dirty="0" err="1">
                <a:solidFill>
                  <a:prstClr val="black"/>
                </a:solidFill>
              </a:rPr>
              <a:t>dt</a:t>
            </a:r>
            <a:r>
              <a:rPr lang="fr-FR" sz="1800" dirty="0">
                <a:solidFill>
                  <a:prstClr val="black"/>
                </a:solidFill>
              </a:rPr>
              <a:t> = </a:t>
            </a:r>
            <a:r>
              <a:rPr lang="fr-FR" sz="1800" dirty="0" err="1">
                <a:solidFill>
                  <a:prstClr val="black"/>
                </a:solidFill>
              </a:rPr>
              <a:t>A.sin</a:t>
            </a:r>
            <a:r>
              <a:rPr lang="fr-FR" sz="1800" dirty="0">
                <a:solidFill>
                  <a:prstClr val="black"/>
                </a:solidFill>
              </a:rPr>
              <a:t>  (</a:t>
            </a:r>
            <a:r>
              <a:rPr lang="en-AU" sz="1800" dirty="0">
                <a:solidFill>
                  <a:prstClr val="black"/>
                </a:solidFill>
                <a:sym typeface="Symbol" pitchFamily="18" charset="2"/>
              </a:rPr>
              <a:t></a:t>
            </a:r>
            <a:r>
              <a:rPr lang="fr-FR" sz="1800" dirty="0">
                <a:solidFill>
                  <a:prstClr val="black"/>
                </a:solidFill>
              </a:rPr>
              <a:t>. t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  + </a:t>
            </a:r>
            <a:r>
              <a:rPr lang="en-AU" sz="1800" dirty="0">
                <a:solidFill>
                  <a:prstClr val="black"/>
                </a:solidFill>
                <a:sym typeface="Symbol" pitchFamily="18" charset="2"/>
              </a:rPr>
              <a:t></a:t>
            </a:r>
            <a:r>
              <a:rPr lang="fr-FR" sz="1800" dirty="0">
                <a:solidFill>
                  <a:prstClr val="black"/>
                </a:solidFill>
              </a:rPr>
              <a:t> )</a:t>
            </a:r>
            <a:endParaRPr lang="en-US" sz="1800" dirty="0">
              <a:solidFill>
                <a:prstClr val="black"/>
              </a:solidFill>
              <a:sym typeface="Symbol" pitchFamily="18" charset="2"/>
            </a:endParaRPr>
          </a:p>
          <a:p>
            <a:r>
              <a:rPr lang="fr-FR" sz="1800" dirty="0" err="1">
                <a:solidFill>
                  <a:prstClr val="black"/>
                </a:solidFill>
                <a:sym typeface="Symbol" pitchFamily="18" charset="2"/>
              </a:rPr>
              <a:t>dimana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 :</a:t>
            </a:r>
            <a:endParaRPr lang="en-US" sz="1800" dirty="0">
              <a:solidFill>
                <a:prstClr val="black"/>
              </a:solidFill>
              <a:sym typeface="Symbol" pitchFamily="18" charset="2"/>
            </a:endParaRPr>
          </a:p>
          <a:p>
            <a:r>
              <a:rPr lang="id-ID" sz="1800" dirty="0">
                <a:solidFill>
                  <a:prstClr val="black"/>
                </a:solidFill>
                <a:sym typeface="Symbol" pitchFamily="18" charset="2"/>
              </a:rPr>
              <a:t>	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a = </a:t>
            </a:r>
            <a:r>
              <a:rPr lang="fr-FR" sz="1800" dirty="0" err="1">
                <a:solidFill>
                  <a:prstClr val="black"/>
                </a:solidFill>
                <a:sym typeface="Symbol" pitchFamily="18" charset="2"/>
              </a:rPr>
              <a:t>percepatan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  (m/</a:t>
            </a:r>
            <a:r>
              <a:rPr lang="fr-FR" sz="1800" dirty="0" err="1">
                <a:solidFill>
                  <a:prstClr val="black"/>
                </a:solidFill>
                <a:sym typeface="Symbol" pitchFamily="18" charset="2"/>
              </a:rPr>
              <a:t>det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 2 )</a:t>
            </a:r>
            <a:endParaRPr lang="en-US" sz="1800" dirty="0">
              <a:solidFill>
                <a:prstClr val="black"/>
              </a:solidFill>
              <a:sym typeface="Symbol" pitchFamily="18" charset="2"/>
            </a:endParaRPr>
          </a:p>
          <a:p>
            <a:r>
              <a:rPr lang="id-ID" sz="1800" dirty="0">
                <a:solidFill>
                  <a:prstClr val="black"/>
                </a:solidFill>
                <a:sym typeface="Symbol" pitchFamily="18" charset="2"/>
              </a:rPr>
              <a:t>	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A = </a:t>
            </a:r>
            <a:r>
              <a:rPr lang="fr-FR" sz="1800" dirty="0" err="1">
                <a:solidFill>
                  <a:prstClr val="black"/>
                </a:solidFill>
                <a:sym typeface="Symbol" pitchFamily="18" charset="2"/>
              </a:rPr>
              <a:t>percepatan</a:t>
            </a:r>
            <a:r>
              <a:rPr lang="fr-FR" sz="1800" dirty="0">
                <a:solidFill>
                  <a:prstClr val="black"/>
                </a:solidFill>
                <a:sym typeface="Symbol" pitchFamily="18" charset="2"/>
              </a:rPr>
              <a:t> maximum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6A660-52D8-4192-8B71-EEF08FB9DE33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38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36C1D-0CC4-453C-A9E0-FC8C72C56B53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pic>
        <p:nvPicPr>
          <p:cNvPr id="4" name="Picture 2" descr="H:\WPShare\Laurac\HEAT STRESS-PPT\FINALS\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" y="-14729"/>
            <a:ext cx="9129464" cy="66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8040" y="2311827"/>
            <a:ext cx="25999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 Rounded MT Bold" panose="020F0704030504030204" pitchFamily="34" charset="0"/>
              </a:rPr>
              <a:t>BUNYI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B6420-2C20-4521-8F15-8636319C09F8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pic>
        <p:nvPicPr>
          <p:cNvPr id="7" name="Picture 2" descr="H:\WPShare\Laurac\HEAT STRESS-PPT\FINALS\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" y="0"/>
            <a:ext cx="8928992" cy="66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569626" y="2636912"/>
            <a:ext cx="7176133" cy="1680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AU" sz="4800" b="1" dirty="0" smtClean="0">
                <a:latin typeface="Arial Narrow" panose="020B0606020202030204" pitchFamily="34" charset="0"/>
              </a:rPr>
              <a:t>DASAR-DASAR AKUSTIK</a:t>
            </a:r>
            <a:r>
              <a:rPr lang="id-ID" sz="5400" dirty="0" smtClean="0">
                <a:latin typeface="Arial Narrow" panose="020B0606020202030204" pitchFamily="34" charset="0"/>
              </a:rPr>
              <a:t> </a:t>
            </a:r>
            <a:endParaRPr lang="en-US" sz="4400" dirty="0" smtClean="0">
              <a:latin typeface="Arial Narrow" panose="020B060602020203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en-US" sz="4400" dirty="0">
                <a:latin typeface="Gill Sans MT" panose="020B0502020104020203" pitchFamily="34" charset="0"/>
              </a:rPr>
              <a:t> </a:t>
            </a:r>
            <a:r>
              <a:rPr lang="id-ID" sz="3600" dirty="0" smtClean="0">
                <a:latin typeface="Agency FB" panose="020B0503020202020204" pitchFamily="34" charset="0"/>
              </a:rPr>
              <a:t>( </a:t>
            </a:r>
            <a:r>
              <a:rPr lang="en-US" sz="3600" dirty="0" smtClean="0">
                <a:latin typeface="Agency FB" panose="020B0503020202020204" pitchFamily="34" charset="0"/>
              </a:rPr>
              <a:t>B</a:t>
            </a:r>
            <a:r>
              <a:rPr lang="id-ID" sz="3600" dirty="0" smtClean="0">
                <a:latin typeface="Agency FB" panose="020B0503020202020204" pitchFamily="34" charset="0"/>
              </a:rPr>
              <a:t>asic  </a:t>
            </a:r>
            <a:r>
              <a:rPr lang="en-US" sz="3600" dirty="0" smtClean="0">
                <a:latin typeface="Agency FB" panose="020B0503020202020204" pitchFamily="34" charset="0"/>
              </a:rPr>
              <a:t>C</a:t>
            </a:r>
            <a:r>
              <a:rPr lang="id-ID" sz="3600" dirty="0" smtClean="0">
                <a:latin typeface="Agency FB" panose="020B0503020202020204" pitchFamily="34" charset="0"/>
              </a:rPr>
              <a:t>oncepts )  </a:t>
            </a:r>
            <a:endParaRPr lang="en-US" sz="4400" dirty="0" smtClean="0">
              <a:latin typeface="Agency FB" panose="020B0503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2653DB-439B-4884-A105-BF521674F192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1346" y="1798356"/>
            <a:ext cx="71287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9pPr>
          </a:lstStyle>
          <a:p>
            <a:pPr>
              <a:defRPr/>
            </a:pPr>
            <a:r>
              <a:rPr lang="id-ID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I. 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GELOMBANG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612" y="3533396"/>
            <a:ext cx="8154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gency FB" panose="020B0503020202020204" pitchFamily="34" charset="0"/>
              </a:rPr>
              <a:t>Gelombang</a:t>
            </a:r>
            <a:r>
              <a:rPr lang="en-US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getaran</a:t>
            </a:r>
            <a:r>
              <a:rPr lang="en-US" sz="2800" dirty="0"/>
              <a:t> yang </a:t>
            </a:r>
            <a:r>
              <a:rPr lang="en-US" sz="2800" dirty="0" err="1" smtClean="0"/>
              <a:t>menjalar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1034" y="3809965"/>
            <a:ext cx="315461" cy="954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2425" y="5025582"/>
            <a:ext cx="7488832" cy="40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58765" y="3874936"/>
            <a:ext cx="315461" cy="954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8432" y="5232746"/>
            <a:ext cx="5992584" cy="19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565F4-F3A6-4D94-B61F-EBA892E7EE3D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0632" y="908720"/>
            <a:ext cx="347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3.1.	GELOMBANG  BUNYI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32188" y="1828800"/>
            <a:ext cx="52627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buFont typeface="Wingdings" panose="05000000000000000000" pitchFamily="2" charset="2"/>
              <a:buChar char="v"/>
            </a:pPr>
            <a:r>
              <a:rPr lang="en-US" dirty="0" err="1"/>
              <a:t>Bunyi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gas,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tumbukan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molekul-molekulnya</a:t>
            </a:r>
            <a:r>
              <a:rPr lang="en-US" dirty="0"/>
              <a:t>.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US" dirty="0" err="1" smtClean="0"/>
              <a:t>Bunyi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smtClean="0"/>
              <a:t>longitudinal </a:t>
            </a:r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US" dirty="0" err="1" smtClean="0"/>
              <a:t>Bunyi</a:t>
            </a:r>
            <a:r>
              <a:rPr lang="en-US" dirty="0" smtClean="0"/>
              <a:t> </a:t>
            </a:r>
            <a:r>
              <a:rPr lang="en-US" dirty="0" err="1"/>
              <a:t>menjalar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medium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refleksi</a:t>
            </a:r>
            <a:endParaRPr lang="en-US" dirty="0"/>
          </a:p>
          <a:p>
            <a:pPr marL="542925" indent="-542925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7" descr="buny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2922588" cy="3271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922339" y="3419475"/>
            <a:ext cx="80613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914400" indent="-457200" eaLnBrk="0" hangingPunct="0"/>
            <a:r>
              <a:rPr lang="en-US" sz="1800">
                <a:latin typeface="Monotype Sorts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2F498-7ADE-4093-9B8C-4B0DB1719D54}" type="datetime2">
              <a:rPr lang="id-ID" smtClean="0">
                <a:solidFill>
                  <a:schemeClr val="tx1">
                    <a:tint val="75000"/>
                  </a:schemeClr>
                </a:solidFill>
              </a:rPr>
              <a:t>Senin, 09 Mei 2016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8307508" y="3974435"/>
            <a:ext cx="2318479" cy="46560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LATAR MUHAMMAD ARIF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1213" y="1605910"/>
            <a:ext cx="8355576" cy="1349980"/>
          </a:xfrm>
        </p:spPr>
        <p:txBody>
          <a:bodyPr lIns="90488" tIns="44450" rIns="90488" bIns="44450">
            <a:noAutofit/>
          </a:bodyPr>
          <a:lstStyle/>
          <a:p>
            <a:pPr marL="628650" indent="-40005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Arial" pitchFamily="34" charset="0"/>
            </a:endParaRPr>
          </a:p>
          <a:p>
            <a:pPr marL="231775" indent="0"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id-ID" sz="2000" dirty="0" smtClean="0">
                <a:latin typeface="Arial" pitchFamily="34" charset="0"/>
              </a:rPr>
              <a:t>D</a:t>
            </a:r>
            <a:r>
              <a:rPr lang="en-US" sz="2000" dirty="0" err="1" smtClean="0">
                <a:latin typeface="Arial" pitchFamily="34" charset="0"/>
              </a:rPr>
              <a:t>inyatakakan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waktu</a:t>
            </a:r>
            <a:r>
              <a:rPr lang="en-US" sz="2000" dirty="0">
                <a:latin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</a:rPr>
              <a:t>getaran</a:t>
            </a:r>
            <a:r>
              <a:rPr lang="en-US" sz="2000" dirty="0">
                <a:latin typeface="Arial" pitchFamily="34" charset="0"/>
              </a:rPr>
              <a:t> per -</a:t>
            </a:r>
            <a:r>
              <a:rPr lang="en-US" sz="2000" dirty="0" err="1">
                <a:latin typeface="Arial" pitchFamily="34" charset="0"/>
              </a:rPr>
              <a:t>detik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disebut</a:t>
            </a:r>
            <a:r>
              <a:rPr lang="en-US" sz="2000" dirty="0">
                <a:latin typeface="Arial" pitchFamily="34" charset="0"/>
              </a:rPr>
              <a:t>  HERTZ, </a:t>
            </a:r>
            <a:r>
              <a:rPr lang="en-US" sz="2000" dirty="0" err="1">
                <a:latin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kurva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gelombang</a:t>
            </a:r>
            <a:r>
              <a:rPr lang="en-US" sz="2000" dirty="0">
                <a:latin typeface="Arial" pitchFamily="34" charset="0"/>
              </a:rPr>
              <a:t> / </a:t>
            </a:r>
            <a:r>
              <a:rPr lang="en-US" sz="2000" dirty="0" err="1">
                <a:latin typeface="Arial" pitchFamily="34" charset="0"/>
              </a:rPr>
              <a:t>panjang</a:t>
            </a:r>
            <a:r>
              <a:rPr lang="en-US" sz="2000" dirty="0">
                <a:latin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</a:rPr>
              <a:t>gelombang</a:t>
            </a:r>
            <a:r>
              <a:rPr lang="en-US" sz="2000" dirty="0">
                <a:latin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</a:rPr>
              <a:t>mempunyai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intensitas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sampai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ke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ketelinga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</a:rPr>
              <a:t>   </a:t>
            </a:r>
            <a:r>
              <a:rPr lang="en-US" sz="2000" dirty="0" err="1">
                <a:latin typeface="Arial" pitchFamily="34" charset="0"/>
              </a:rPr>
              <a:t>detik</a:t>
            </a:r>
            <a:r>
              <a:rPr lang="en-US" sz="2000" dirty="0">
                <a:latin typeface="Arial" pitchFamily="34" charset="0"/>
              </a:rPr>
              <a:t> </a:t>
            </a:r>
          </a:p>
          <a:p>
            <a:pPr marL="231775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id-ID" sz="2000" dirty="0" smtClean="0"/>
          </a:p>
        </p:txBody>
      </p:sp>
      <p:sp>
        <p:nvSpPr>
          <p:cNvPr id="47111" name="Rectangle 22"/>
          <p:cNvSpPr>
            <a:spLocks noChangeArrowheads="1"/>
          </p:cNvSpPr>
          <p:nvPr/>
        </p:nvSpPr>
        <p:spPr bwMode="auto">
          <a:xfrm flipV="1">
            <a:off x="4038601" y="1905000"/>
            <a:ext cx="497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712640" y="790575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b="1" dirty="0" smtClean="0">
                <a:latin typeface="Arial Narrow" panose="020B0606020202030204" pitchFamily="34" charset="0"/>
              </a:rPr>
              <a:t>3.2</a:t>
            </a:r>
            <a:r>
              <a:rPr lang="id-ID" sz="4000" b="1" dirty="0" smtClean="0">
                <a:latin typeface="Arial Narrow" panose="020B0606020202030204" pitchFamily="34" charset="0"/>
              </a:rPr>
              <a:t>   </a:t>
            </a:r>
            <a:r>
              <a:rPr lang="en-US" sz="4000" b="1" dirty="0" smtClean="0">
                <a:latin typeface="Arial Narrow" panose="020B0606020202030204" pitchFamily="34" charset="0"/>
              </a:rPr>
              <a:t> </a:t>
            </a:r>
            <a:r>
              <a:rPr lang="en-US" sz="4000" b="1" dirty="0">
                <a:latin typeface="Arial Narrow" panose="020B0606020202030204" pitchFamily="34" charset="0"/>
              </a:rPr>
              <a:t>FREKWENSI : </a:t>
            </a:r>
          </a:p>
        </p:txBody>
      </p:sp>
      <p:pic>
        <p:nvPicPr>
          <p:cNvPr id="9" name="Picture 2" descr="source path reci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9" y="2917772"/>
            <a:ext cx="7553325" cy="25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86972" y="5909372"/>
            <a:ext cx="3703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 hangingPunct="0">
              <a:spcAft>
                <a:spcPts val="0"/>
              </a:spcAft>
            </a:pPr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Gbr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d-ID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id-ID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Gelombong suara di udara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181DB-67E6-422B-9C07-5FF6D506C385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4528" y="155679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AU" sz="3200" dirty="0" err="1">
                <a:latin typeface="Arial Narrow" panose="020B0606020202030204" pitchFamily="34" charset="0"/>
              </a:rPr>
              <a:t>Suara</a:t>
            </a:r>
            <a:r>
              <a:rPr lang="en-AU" sz="3200" dirty="0">
                <a:latin typeface="Arial Narrow" panose="020B0606020202030204" pitchFamily="34" charset="0"/>
              </a:rPr>
              <a:t> yang </a:t>
            </a:r>
            <a:r>
              <a:rPr lang="en-AU" sz="3200" dirty="0" err="1">
                <a:latin typeface="Arial Narrow" panose="020B0606020202030204" pitchFamily="34" charset="0"/>
              </a:rPr>
              <a:t>dapat</a:t>
            </a:r>
            <a:r>
              <a:rPr lang="en-AU" sz="3200" dirty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diterima</a:t>
            </a:r>
            <a:r>
              <a:rPr lang="en-AU" sz="3200" dirty="0">
                <a:latin typeface="Arial Narrow" panose="020B0606020202030204" pitchFamily="34" charset="0"/>
              </a:rPr>
              <a:t>/ </a:t>
            </a:r>
            <a:r>
              <a:rPr lang="en-AU" sz="3200" dirty="0" err="1">
                <a:latin typeface="Arial Narrow" panose="020B0606020202030204" pitchFamily="34" charset="0"/>
              </a:rPr>
              <a:t>didengar</a:t>
            </a:r>
            <a:r>
              <a:rPr lang="en-AU" sz="3200" dirty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oleh</a:t>
            </a:r>
            <a:r>
              <a:rPr lang="en-AU" sz="3200" dirty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telinga</a:t>
            </a:r>
            <a:r>
              <a:rPr lang="en-AU" sz="3200" dirty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manusia</a:t>
            </a:r>
            <a:r>
              <a:rPr lang="en-AU" sz="3200" dirty="0">
                <a:latin typeface="Arial Narrow" panose="020B0606020202030204" pitchFamily="34" charset="0"/>
              </a:rPr>
              <a:t>  </a:t>
            </a:r>
            <a:r>
              <a:rPr lang="en-AU" sz="3200" dirty="0" err="1">
                <a:latin typeface="Arial Narrow" panose="020B0606020202030204" pitchFamily="34" charset="0"/>
              </a:rPr>
              <a:t>dalam</a:t>
            </a:r>
            <a:r>
              <a:rPr lang="en-AU" sz="3200" dirty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rentang</a:t>
            </a:r>
            <a:r>
              <a:rPr lang="en-AU" sz="3200" dirty="0">
                <a:latin typeface="Arial Narrow" panose="020B0606020202030204" pitchFamily="34" charset="0"/>
              </a:rPr>
              <a:t> 10  Hz </a:t>
            </a:r>
            <a:r>
              <a:rPr lang="en-AU" sz="3200" dirty="0" err="1" smtClean="0">
                <a:latin typeface="Arial Narrow" panose="020B0606020202030204" pitchFamily="34" charset="0"/>
              </a:rPr>
              <a:t>sampai</a:t>
            </a:r>
            <a:r>
              <a:rPr lang="en-AU" sz="3200" dirty="0" smtClean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dengan</a:t>
            </a:r>
            <a:r>
              <a:rPr lang="en-AU" sz="3200" dirty="0">
                <a:latin typeface="Arial Narrow" panose="020B0606020202030204" pitchFamily="34" charset="0"/>
              </a:rPr>
              <a:t>  </a:t>
            </a:r>
            <a:r>
              <a:rPr lang="en-AU" sz="3200" dirty="0" smtClean="0">
                <a:latin typeface="Arial Narrow" panose="020B0606020202030204" pitchFamily="34" charset="0"/>
              </a:rPr>
              <a:t>20.000  </a:t>
            </a:r>
            <a:r>
              <a:rPr lang="en-AU" sz="3200" dirty="0">
                <a:latin typeface="Arial Narrow" panose="020B0606020202030204" pitchFamily="34" charset="0"/>
              </a:rPr>
              <a:t>Hz </a:t>
            </a:r>
            <a:r>
              <a:rPr lang="en-AU" sz="3200" dirty="0" smtClean="0">
                <a:latin typeface="Arial Narrow" panose="020B0606020202030204" pitchFamily="34" charset="0"/>
              </a:rPr>
              <a:t> (</a:t>
            </a:r>
            <a:r>
              <a:rPr lang="en-AU" sz="3200" dirty="0">
                <a:latin typeface="Arial Narrow" panose="020B0606020202030204" pitchFamily="34" charset="0"/>
              </a:rPr>
              <a:t>20k Hz</a:t>
            </a:r>
            <a:r>
              <a:rPr lang="en-AU" sz="3200" dirty="0" smtClean="0">
                <a:latin typeface="Arial Narrow" panose="020B0606020202030204" pitchFamily="34" charset="0"/>
              </a:rPr>
              <a:t>),</a:t>
            </a:r>
          </a:p>
          <a:p>
            <a:pPr marL="719138" indent="-719138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AU" sz="3200" dirty="0" smtClean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sedangkan</a:t>
            </a:r>
            <a:r>
              <a:rPr lang="en-AU" sz="3200" dirty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percakapan</a:t>
            </a:r>
            <a:r>
              <a:rPr lang="en-AU" sz="3200" dirty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antar</a:t>
            </a:r>
            <a:r>
              <a:rPr lang="en-AU" sz="3200" dirty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manusia</a:t>
            </a:r>
            <a:r>
              <a:rPr lang="en-AU" sz="3200" dirty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antara</a:t>
            </a:r>
            <a:r>
              <a:rPr lang="en-AU" sz="3200" dirty="0">
                <a:latin typeface="Arial Narrow" panose="020B0606020202030204" pitchFamily="34" charset="0"/>
              </a:rPr>
              <a:t>  250 Hz </a:t>
            </a:r>
            <a:r>
              <a:rPr lang="en-AU" sz="3200" dirty="0" err="1">
                <a:latin typeface="Arial Narrow" panose="020B0606020202030204" pitchFamily="34" charset="0"/>
              </a:rPr>
              <a:t>sampai</a:t>
            </a:r>
            <a:r>
              <a:rPr lang="en-AU" sz="3200" dirty="0">
                <a:latin typeface="Arial Narrow" panose="020B0606020202030204" pitchFamily="34" charset="0"/>
              </a:rPr>
              <a:t> </a:t>
            </a:r>
            <a:r>
              <a:rPr lang="en-AU" sz="3200" dirty="0" err="1">
                <a:latin typeface="Arial Narrow" panose="020B0606020202030204" pitchFamily="34" charset="0"/>
              </a:rPr>
              <a:t>dengan</a:t>
            </a:r>
            <a:r>
              <a:rPr lang="en-AU" sz="3200" dirty="0">
                <a:latin typeface="Arial Narrow" panose="020B0606020202030204" pitchFamily="34" charset="0"/>
              </a:rPr>
              <a:t>  </a:t>
            </a:r>
            <a:r>
              <a:rPr lang="en-AU" sz="3200" dirty="0" smtClean="0">
                <a:latin typeface="Arial Narrow" panose="020B0606020202030204" pitchFamily="34" charset="0"/>
              </a:rPr>
              <a:t>3.000 </a:t>
            </a:r>
            <a:r>
              <a:rPr lang="en-AU" sz="3200" dirty="0">
                <a:latin typeface="Arial Narrow" panose="020B0606020202030204" pitchFamily="34" charset="0"/>
              </a:rPr>
              <a:t>Hz  (3k Hz</a:t>
            </a:r>
            <a:r>
              <a:rPr lang="id-ID" sz="3200" dirty="0">
                <a:latin typeface="Arial Narrow" panose="020B0606020202030204" pitchFamily="34" charset="0"/>
              </a:rPr>
              <a:t>)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7D8B9-61C8-4A27-8369-84EFFE715A74}" type="datetime2">
              <a:rPr lang="id-ID" smtClean="0">
                <a:solidFill>
                  <a:schemeClr val="tx1">
                    <a:tint val="75000"/>
                  </a:schemeClr>
                </a:solidFill>
              </a:rPr>
              <a:t>Senin, 09 Mei 2016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</a:rPr>
              <a:t>LATAR MUHAMMAD ARIF</a:t>
            </a:r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0736" y="703636"/>
            <a:ext cx="8352928" cy="1731472"/>
          </a:xfrm>
        </p:spPr>
        <p:txBody>
          <a:bodyPr lIns="90488" tIns="44450" rIns="90488" bIns="44450">
            <a:noAutofit/>
          </a:bodyPr>
          <a:lstStyle/>
          <a:p>
            <a:pPr marL="628650" indent="-4000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Agency FB" panose="020B0503020202020204" pitchFamily="34" charset="0"/>
              </a:rPr>
              <a:t>3.3   </a:t>
            </a:r>
            <a:r>
              <a:rPr lang="en-US" sz="3600" dirty="0">
                <a:latin typeface="Agency FB" panose="020B0503020202020204" pitchFamily="34" charset="0"/>
              </a:rPr>
              <a:t>VELOCITY/KECEPATAN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gency FB" panose="020B0503020202020204" pitchFamily="34" charset="0"/>
              </a:rPr>
              <a:t>:</a:t>
            </a:r>
          </a:p>
          <a:p>
            <a:pPr marL="71120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sz="2800" dirty="0" smtClean="0">
              <a:latin typeface="Arial" pitchFamily="34" charset="0"/>
            </a:endParaRPr>
          </a:p>
          <a:p>
            <a:pPr marL="360363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 err="1" smtClean="0">
                <a:latin typeface="Arial" pitchFamily="34" charset="0"/>
              </a:rPr>
              <a:t>kecepatan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bunyi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tergantung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pada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jumlah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panjang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gelombang</a:t>
            </a:r>
            <a:r>
              <a:rPr lang="en-US" sz="2000" dirty="0">
                <a:latin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sym typeface="Symbol" pitchFamily="18" charset="2"/>
              </a:rPr>
              <a:t></a:t>
            </a:r>
            <a:r>
              <a:rPr lang="en-US" sz="2000" dirty="0">
                <a:latin typeface="Arial" pitchFamily="34" charset="0"/>
              </a:rPr>
              <a:t> ) </a:t>
            </a:r>
            <a:r>
              <a:rPr lang="en-US" sz="2000" dirty="0" err="1">
                <a:latin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</a:rPr>
              <a:t>   </a:t>
            </a:r>
            <a:r>
              <a:rPr lang="en-US" sz="2000" dirty="0" err="1">
                <a:latin typeface="Arial" pitchFamily="34" charset="0"/>
              </a:rPr>
              <a:t>besarnya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frekwensi</a:t>
            </a:r>
            <a:r>
              <a:rPr lang="en-US" sz="2000" dirty="0">
                <a:latin typeface="Arial" pitchFamily="34" charset="0"/>
              </a:rPr>
              <a:t> ( f </a:t>
            </a:r>
            <a:r>
              <a:rPr lang="en-US" sz="2000" dirty="0" smtClean="0">
                <a:latin typeface="Arial" pitchFamily="34" charset="0"/>
              </a:rPr>
              <a:t>)</a:t>
            </a:r>
          </a:p>
          <a:p>
            <a:pPr marL="628650" indent="-4000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Arial" pitchFamily="34" charset="0"/>
              </a:rPr>
              <a:t>		</a:t>
            </a:r>
          </a:p>
          <a:p>
            <a:pPr marL="628650" indent="-4000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Arial" pitchFamily="34" charset="0"/>
              </a:rPr>
              <a:t>                             </a:t>
            </a:r>
            <a:endParaRPr lang="id-ID" sz="1800" dirty="0" smtClean="0">
              <a:latin typeface="Arial" pitchFamily="34" charset="0"/>
            </a:endParaRPr>
          </a:p>
        </p:txBody>
      </p:sp>
      <p:sp>
        <p:nvSpPr>
          <p:cNvPr id="49159" name="Rectangle 22"/>
          <p:cNvSpPr>
            <a:spLocks noChangeArrowheads="1"/>
          </p:cNvSpPr>
          <p:nvPr/>
        </p:nvSpPr>
        <p:spPr bwMode="auto">
          <a:xfrm flipV="1">
            <a:off x="4038601" y="1905000"/>
            <a:ext cx="497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497509" y="3872527"/>
            <a:ext cx="8619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4000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</a:rPr>
              <a:t>Gelombang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suara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merambat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kecepatan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untuk</a:t>
            </a:r>
            <a:r>
              <a:rPr lang="en-US" dirty="0">
                <a:latin typeface="Arial" pitchFamily="34" charset="0"/>
              </a:rPr>
              <a:t>  :</a:t>
            </a:r>
            <a:endParaRPr lang="id-ID" dirty="0">
              <a:latin typeface="Arial" pitchFamily="34" charset="0"/>
            </a:endParaRPr>
          </a:p>
          <a:p>
            <a:pPr marL="628650" indent="-40005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marL="914400" indent="-450850" fontAlgn="auto">
              <a:lnSpc>
                <a:spcPct val="9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dirty="0" err="1">
                <a:latin typeface="Arial" pitchFamily="34" charset="0"/>
              </a:rPr>
              <a:t>udara</a:t>
            </a:r>
            <a:r>
              <a:rPr lang="en-US" dirty="0">
                <a:latin typeface="Arial" pitchFamily="34" charset="0"/>
              </a:rPr>
              <a:t>  344  m/</a:t>
            </a:r>
            <a:r>
              <a:rPr lang="en-US" dirty="0" err="1">
                <a:latin typeface="Arial" pitchFamily="34" charset="0"/>
              </a:rPr>
              <a:t>det</a:t>
            </a:r>
            <a:endParaRPr lang="en-US" dirty="0">
              <a:latin typeface="Arial" pitchFamily="34" charset="0"/>
            </a:endParaRPr>
          </a:p>
          <a:p>
            <a:pPr marL="914400" indent="-450850" fontAlgn="auto">
              <a:lnSpc>
                <a:spcPct val="9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dirty="0" err="1">
                <a:latin typeface="Arial" pitchFamily="34" charset="0"/>
              </a:rPr>
              <a:t>zat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cair</a:t>
            </a:r>
            <a:r>
              <a:rPr lang="en-US" dirty="0">
                <a:latin typeface="Arial" pitchFamily="34" charset="0"/>
              </a:rPr>
              <a:t>   1.433  m/</a:t>
            </a:r>
            <a:r>
              <a:rPr lang="en-US" dirty="0" err="1">
                <a:latin typeface="Arial" pitchFamily="34" charset="0"/>
              </a:rPr>
              <a:t>det</a:t>
            </a:r>
            <a:endParaRPr lang="en-US" dirty="0">
              <a:latin typeface="Arial" pitchFamily="34" charset="0"/>
            </a:endParaRPr>
          </a:p>
          <a:p>
            <a:pPr marL="914400" indent="-450850" fontAlgn="auto">
              <a:lnSpc>
                <a:spcPct val="9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dirty="0" err="1">
                <a:latin typeface="Arial" pitchFamily="34" charset="0"/>
              </a:rPr>
              <a:t>padat</a:t>
            </a:r>
            <a:r>
              <a:rPr lang="en-US" dirty="0">
                <a:latin typeface="Arial" pitchFamily="34" charset="0"/>
              </a:rPr>
              <a:t>  ;  </a:t>
            </a:r>
            <a:r>
              <a:rPr lang="en-US" dirty="0" err="1">
                <a:latin typeface="Arial" pitchFamily="34" charset="0"/>
              </a:rPr>
              <a:t>kayu</a:t>
            </a:r>
            <a:r>
              <a:rPr lang="en-US" dirty="0">
                <a:latin typeface="Arial" pitchFamily="34" charset="0"/>
              </a:rPr>
              <a:t>   3.962  m/</a:t>
            </a:r>
            <a:r>
              <a:rPr lang="en-US" dirty="0" err="1">
                <a:latin typeface="Arial" pitchFamily="34" charset="0"/>
              </a:rPr>
              <a:t>det</a:t>
            </a:r>
            <a:r>
              <a:rPr lang="en-US" dirty="0">
                <a:latin typeface="Arial" pitchFamily="34" charset="0"/>
              </a:rPr>
              <a:t>  </a:t>
            </a:r>
          </a:p>
          <a:p>
            <a:pPr marL="4635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</a:rPr>
              <a:t>                   </a:t>
            </a:r>
            <a:r>
              <a:rPr lang="en-US" dirty="0" err="1" smtClean="0">
                <a:latin typeface="Arial" pitchFamily="34" charset="0"/>
              </a:rPr>
              <a:t>logam</a:t>
            </a:r>
            <a:r>
              <a:rPr lang="en-US" dirty="0" smtClean="0">
                <a:latin typeface="Arial" pitchFamily="34" charset="0"/>
              </a:rPr>
              <a:t>   </a:t>
            </a:r>
            <a:r>
              <a:rPr lang="en-US" dirty="0">
                <a:latin typeface="Arial" pitchFamily="34" charset="0"/>
              </a:rPr>
              <a:t>5.029  m/</a:t>
            </a:r>
            <a:r>
              <a:rPr lang="en-US" dirty="0" err="1">
                <a:latin typeface="Arial" pitchFamily="34" charset="0"/>
              </a:rPr>
              <a:t>det</a:t>
            </a:r>
            <a:r>
              <a:rPr lang="en-US" dirty="0">
                <a:latin typeface="Arial" pitchFamily="34" charset="0"/>
              </a:rPr>
              <a:t>     </a:t>
            </a:r>
            <a:r>
              <a:rPr lang="en-US" sz="1600" dirty="0">
                <a:latin typeface="Arial" pitchFamily="34" charset="0"/>
              </a:rPr>
              <a:t>(STEPHAN  A..KONZ ,  1992 : 1.047</a:t>
            </a:r>
            <a:r>
              <a:rPr lang="en-US" sz="1050" dirty="0">
                <a:latin typeface="Arial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6696" y="2886052"/>
            <a:ext cx="2952328" cy="5355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8650" indent="-40005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</a:rPr>
              <a:t>V   </a:t>
            </a:r>
            <a:r>
              <a:rPr lang="en-US" sz="2800" b="1" dirty="0" smtClean="0">
                <a:latin typeface="Arial" pitchFamily="34" charset="0"/>
              </a:rPr>
              <a:t>=    </a:t>
            </a:r>
            <a:r>
              <a:rPr lang="en-US" sz="2800" b="1" dirty="0">
                <a:latin typeface="Arial" pitchFamily="34" charset="0"/>
              </a:rPr>
              <a:t>f. </a:t>
            </a:r>
            <a:r>
              <a:rPr lang="en-US" sz="3200" b="1" dirty="0">
                <a:latin typeface="Arial" pitchFamily="34" charset="0"/>
                <a:sym typeface="Symbol" pitchFamily="18" charset="2"/>
              </a:rPr>
              <a:t></a:t>
            </a:r>
            <a:endParaRPr lang="en-US" sz="4400" b="1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C6691-C74B-4F57-9CE5-5F383C053614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pic>
        <p:nvPicPr>
          <p:cNvPr id="4" name="Picture 9" descr="gambar graf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20026"/>
            <a:ext cx="74676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100" dirty="0" err="1" smtClean="0"/>
              <a:t>Kecepatan</a:t>
            </a:r>
            <a:r>
              <a:rPr lang="en-US" sz="4100" dirty="0" smtClean="0"/>
              <a:t> </a:t>
            </a:r>
            <a:r>
              <a:rPr lang="en-US" sz="4100" dirty="0" err="1" smtClean="0"/>
              <a:t>bunyi</a:t>
            </a:r>
            <a:r>
              <a:rPr lang="en-US" sz="4100" dirty="0" smtClean="0"/>
              <a:t> </a:t>
            </a:r>
            <a:r>
              <a:rPr lang="en-US" sz="4100" dirty="0" err="1" smtClean="0"/>
              <a:t>dalam</a:t>
            </a:r>
            <a:r>
              <a:rPr lang="en-US" sz="4100" dirty="0" smtClean="0"/>
              <a:t> medium</a:t>
            </a:r>
            <a:endParaRPr lang="en-US" sz="4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247D6-D8E3-4B86-A2FC-1EBD8A9AD28E}" type="datetime2">
              <a:rPr lang="id-ID" smtClean="0">
                <a:solidFill>
                  <a:schemeClr val="tx1">
                    <a:tint val="75000"/>
                  </a:schemeClr>
                </a:solidFill>
              </a:rPr>
              <a:t>Senin, 09 Mei 2016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</a:rPr>
              <a:t>LATAR MUHAMMAD ARIF</a:t>
            </a:r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0181" name="Text Placeholder 7"/>
          <p:cNvSpPr>
            <a:spLocks noGrp="1"/>
          </p:cNvSpPr>
          <p:nvPr>
            <p:ph type="body" idx="4294967295"/>
          </p:nvPr>
        </p:nvSpPr>
        <p:spPr>
          <a:xfrm>
            <a:off x="704528" y="470880"/>
            <a:ext cx="7783832" cy="647700"/>
          </a:xfrm>
        </p:spPr>
        <p:txBody>
          <a:bodyPr>
            <a:normAutofit/>
          </a:bodyPr>
          <a:lstStyle/>
          <a:p>
            <a:pPr marL="136525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Gill Sans MT Condensed" panose="020B0506020104020203" pitchFamily="34" charset="0"/>
              </a:rPr>
              <a:t>3.4   TINGKAT INTENSITAS DAN TINGKAT DAYA SUARA </a:t>
            </a:r>
            <a:endParaRPr lang="id-ID" sz="3600" dirty="0">
              <a:solidFill>
                <a:srgbClr val="002060"/>
              </a:solidFill>
              <a:latin typeface="Gill Sans MT Condensed" panose="020B0506020104020203" pitchFamily="34" charset="0"/>
            </a:endParaRPr>
          </a:p>
          <a:p>
            <a:pPr marL="136525" indent="0" eaLnBrk="1" hangingPunct="1">
              <a:buFont typeface="Arial" pitchFamily="34" charset="0"/>
              <a:buNone/>
            </a:pPr>
            <a:endParaRPr lang="id-ID" sz="3600" dirty="0" smtClean="0">
              <a:solidFill>
                <a:srgbClr val="002060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1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0492" y="2348880"/>
            <a:ext cx="8424936" cy="1117104"/>
          </a:xfrm>
        </p:spPr>
        <p:txBody>
          <a:bodyPr>
            <a:noAutofit/>
          </a:bodyPr>
          <a:lstStyle/>
          <a:p>
            <a:pPr marL="47625" indent="-47625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000" dirty="0" err="1" smtClean="0">
                <a:latin typeface="Arial Narrow" panose="020B0606020202030204" pitchFamily="34" charset="0"/>
              </a:rPr>
              <a:t>Arus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energi</a:t>
            </a:r>
            <a:r>
              <a:rPr lang="en-US" sz="2000" dirty="0">
                <a:latin typeface="Arial Narrow" panose="020B0606020202030204" pitchFamily="34" charset="0"/>
              </a:rPr>
              <a:t> per-</a:t>
            </a:r>
            <a:r>
              <a:rPr lang="en-US" sz="2000" dirty="0" err="1">
                <a:latin typeface="Arial Narrow" panose="020B0606020202030204" pitchFamily="34" charset="0"/>
              </a:rPr>
              <a:t>satuan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luas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biasanya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dinyatakan</a:t>
            </a:r>
            <a:r>
              <a:rPr lang="en-US" sz="2000" dirty="0">
                <a:latin typeface="Arial Narrow" panose="020B0606020202030204" pitchFamily="34" charset="0"/>
              </a:rPr>
              <a:t>  </a:t>
            </a:r>
            <a:r>
              <a:rPr lang="en-US" sz="2000" dirty="0" err="1">
                <a:latin typeface="Arial Narrow" panose="020B0606020202030204" pitchFamily="34" charset="0"/>
              </a:rPr>
              <a:t>dalam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satuan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logaritma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yang </a:t>
            </a:r>
            <a:r>
              <a:rPr lang="en-US" sz="2000" dirty="0" err="1">
                <a:latin typeface="Arial Narrow" panose="020B0606020202030204" pitchFamily="34" charset="0"/>
              </a:rPr>
              <a:t>disebut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desibel</a:t>
            </a:r>
            <a:r>
              <a:rPr lang="en-US" sz="2000" dirty="0">
                <a:latin typeface="Arial Narrow" panose="020B0606020202030204" pitchFamily="34" charset="0"/>
              </a:rPr>
              <a:t> (dB) </a:t>
            </a:r>
            <a:r>
              <a:rPr lang="en-US" sz="2000" dirty="0" err="1">
                <a:latin typeface="Arial Narrow" panose="020B0606020202030204" pitchFamily="34" charset="0"/>
              </a:rPr>
              <a:t>dengan</a:t>
            </a:r>
            <a:r>
              <a:rPr lang="en-US" sz="2000" dirty="0">
                <a:latin typeface="Arial Narrow" panose="020B0606020202030204" pitchFamily="34" charset="0"/>
              </a:rPr>
              <a:t>  </a:t>
            </a:r>
            <a:r>
              <a:rPr lang="en-US" sz="2000" dirty="0" err="1">
                <a:latin typeface="Arial Narrow" panose="020B0606020202030204" pitchFamily="34" charset="0"/>
              </a:rPr>
              <a:t>perbandingan</a:t>
            </a:r>
            <a:r>
              <a:rPr lang="en-US" sz="2000" dirty="0">
                <a:latin typeface="Arial Narrow" panose="020B0606020202030204" pitchFamily="34" charset="0"/>
              </a:rPr>
              <a:t>  </a:t>
            </a:r>
            <a:r>
              <a:rPr lang="en-US" sz="2000" dirty="0" err="1">
                <a:latin typeface="Arial Narrow" panose="020B0606020202030204" pitchFamily="34" charset="0"/>
              </a:rPr>
              <a:t>kekuatan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dasar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sebesar</a:t>
            </a:r>
            <a:r>
              <a:rPr lang="en-US" sz="2000" dirty="0">
                <a:latin typeface="Arial Narrow" panose="020B0606020202030204" pitchFamily="34" charset="0"/>
              </a:rPr>
              <a:t>  0,0002  </a:t>
            </a:r>
            <a:r>
              <a:rPr lang="en-US" sz="2000" dirty="0" smtClean="0">
                <a:latin typeface="Arial Narrow" panose="020B0606020202030204" pitchFamily="34" charset="0"/>
              </a:rPr>
              <a:t>dyne/cm2 </a:t>
            </a:r>
            <a:r>
              <a:rPr lang="en-US" sz="2000" dirty="0" err="1">
                <a:latin typeface="Arial Narrow" panose="020B0606020202030204" pitchFamily="34" charset="0"/>
              </a:rPr>
              <a:t>dengan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frekwensi</a:t>
            </a:r>
            <a:r>
              <a:rPr lang="en-US" sz="2000" dirty="0">
                <a:latin typeface="Arial Narrow" panose="020B0606020202030204" pitchFamily="34" charset="0"/>
              </a:rPr>
              <a:t> 1.000 Hz, yang </a:t>
            </a:r>
            <a:r>
              <a:rPr lang="en-US" sz="2000" dirty="0" err="1">
                <a:latin typeface="Arial Narrow" panose="020B0606020202030204" pitchFamily="34" charset="0"/>
              </a:rPr>
              <a:t>tepat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dapat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didengar</a:t>
            </a:r>
            <a:r>
              <a:rPr lang="en-US" sz="2000" dirty="0">
                <a:latin typeface="Arial Narrow" panose="020B0606020202030204" pitchFamily="34" charset="0"/>
              </a:rPr>
              <a:t>  </a:t>
            </a:r>
            <a:r>
              <a:rPr lang="en-US" sz="2000" dirty="0" err="1">
                <a:latin typeface="Arial Narrow" panose="020B0606020202030204" pitchFamily="34" charset="0"/>
              </a:rPr>
              <a:t>oleh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telinga</a:t>
            </a:r>
            <a:r>
              <a:rPr lang="en-US" sz="2000" dirty="0">
                <a:latin typeface="Arial Narrow" panose="020B0606020202030204" pitchFamily="34" charset="0"/>
              </a:rPr>
              <a:t>  normal (WHO, 1993)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400" y="4077072"/>
            <a:ext cx="8316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Telingah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memilki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batas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kemapuan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dengar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Tekanan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sebesar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20  </a:t>
            </a:r>
            <a:r>
              <a:rPr lang="en-AU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µPa,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adalah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tekanan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terkecil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yg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dapat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didengar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oleh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manusia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Tekanan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	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terkecil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itu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disebut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“ threshold of hearing “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atau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Ambang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Batas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Pendengaran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manusia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u/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tekanan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mempunyai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nilai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berkisar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10 Pa,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adalah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yang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sangat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keras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dan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dapat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menyebabkan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telingah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terasa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sakit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Kondisi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tersebut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adalah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ambang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batas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sakitnya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telingah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atau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“ threshold of pain 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34" y="136664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Gelombang</a:t>
            </a:r>
            <a:r>
              <a:rPr lang="en-US" sz="1600" dirty="0" smtClean="0"/>
              <a:t> </a:t>
            </a:r>
            <a:r>
              <a:rPr lang="en-US" sz="1600" dirty="0" err="1" smtClean="0"/>
              <a:t>suara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umumnya</a:t>
            </a:r>
            <a:r>
              <a:rPr lang="en-US" sz="1600" dirty="0" smtClean="0"/>
              <a:t> </a:t>
            </a:r>
            <a:r>
              <a:rPr lang="en-US" sz="1600" dirty="0" err="1" smtClean="0"/>
              <a:t>menyebar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arah</a:t>
            </a:r>
            <a:r>
              <a:rPr lang="en-US" sz="1600" dirty="0" smtClean="0"/>
              <a:t> </a:t>
            </a:r>
            <a:r>
              <a:rPr lang="en-US" sz="1600" dirty="0" err="1" smtClean="0"/>
              <a:t>persebaran</a:t>
            </a:r>
            <a:r>
              <a:rPr lang="en-US" sz="1600" dirty="0" smtClean="0"/>
              <a:t> </a:t>
            </a:r>
            <a:r>
              <a:rPr lang="en-US" sz="1600" dirty="0" err="1" smtClean="0"/>
              <a:t>spheris</a:t>
            </a:r>
            <a:r>
              <a:rPr lang="en-US" sz="1600" dirty="0" smtClean="0"/>
              <a:t>/bola, </a:t>
            </a:r>
            <a:r>
              <a:rPr lang="en-US" sz="1600" dirty="0" err="1" smtClean="0"/>
              <a:t>menyebar</a:t>
            </a:r>
            <a:r>
              <a:rPr lang="en-US" sz="1600" dirty="0" smtClean="0"/>
              <a:t> </a:t>
            </a:r>
            <a:r>
              <a:rPr lang="en-US" sz="1600" dirty="0" err="1" smtClean="0"/>
              <a:t>kesegalah</a:t>
            </a:r>
            <a:r>
              <a:rPr lang="en-US" sz="1600" dirty="0" smtClean="0"/>
              <a:t> </a:t>
            </a:r>
            <a:r>
              <a:rPr lang="en-US" sz="1600" dirty="0" err="1" smtClean="0"/>
              <a:t>arah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merata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Itensitas</a:t>
            </a:r>
            <a:r>
              <a:rPr lang="en-US" sz="1600" dirty="0" smtClean="0"/>
              <a:t> </a:t>
            </a:r>
            <a:r>
              <a:rPr lang="en-US" sz="1600" dirty="0" err="1" smtClean="0"/>
              <a:t>suara</a:t>
            </a:r>
            <a:r>
              <a:rPr lang="en-US" sz="1600" dirty="0" smtClean="0"/>
              <a:t> </a:t>
            </a:r>
            <a:r>
              <a:rPr lang="en-US" sz="1600" dirty="0" err="1" smtClean="0"/>
              <a:t>menggambarkan</a:t>
            </a:r>
            <a:r>
              <a:rPr lang="en-US" sz="1600" dirty="0" smtClean="0"/>
              <a:t> </a:t>
            </a:r>
            <a:r>
              <a:rPr lang="en-US" sz="1600" dirty="0" err="1" smtClean="0"/>
              <a:t>kerapatan</a:t>
            </a:r>
            <a:r>
              <a:rPr lang="en-US" sz="1600" dirty="0" smtClean="0"/>
              <a:t> energy </a:t>
            </a:r>
            <a:r>
              <a:rPr lang="en-US" sz="1600" dirty="0" err="1" smtClean="0"/>
              <a:t>suara</a:t>
            </a:r>
            <a:r>
              <a:rPr lang="en-US" sz="1600" dirty="0" smtClean="0"/>
              <a:t> </a:t>
            </a:r>
            <a:r>
              <a:rPr lang="en-US" sz="1600" dirty="0" err="1" smtClean="0"/>
              <a:t>persatuan</a:t>
            </a:r>
            <a:r>
              <a:rPr lang="en-US" sz="1600" dirty="0" smtClean="0"/>
              <a:t> </a:t>
            </a:r>
            <a:r>
              <a:rPr lang="en-US" sz="1600" dirty="0" err="1" smtClean="0"/>
              <a:t>luas</a:t>
            </a:r>
            <a:r>
              <a:rPr lang="en-US" sz="1600" dirty="0" smtClean="0"/>
              <a:t> </a:t>
            </a:r>
            <a:r>
              <a:rPr lang="en-US" sz="1600" dirty="0" err="1" smtClean="0"/>
              <a:t>penyebaran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04528" y="3426098"/>
            <a:ext cx="810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Ukuran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dari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kekuatan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gelombang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dengan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:   (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µPa), (N/m</a:t>
            </a:r>
            <a:r>
              <a:rPr lang="en-AU" baseline="30000" dirty="0">
                <a:latin typeface="Arial Narrow" panose="020B0606020202030204" pitchFamily="34" charset="0"/>
                <a:ea typeface="Times New Roman" panose="02020603050405020304" pitchFamily="18" charset="0"/>
              </a:rPr>
              <a:t>2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),  (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bars),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atau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(dyne/cm</a:t>
            </a:r>
            <a:r>
              <a:rPr lang="en-AU" baseline="30000" dirty="0">
                <a:latin typeface="Arial Narrow" panose="020B0606020202030204" pitchFamily="34" charset="0"/>
                <a:ea typeface="Times New Roman" panose="02020603050405020304" pitchFamily="18" charset="0"/>
              </a:rPr>
              <a:t>2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). </a:t>
            </a:r>
            <a:endParaRPr lang="en-US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  <p:sndAc>
          <p:stSnd>
            <p:snd r:embed="rId3" name="camera.wav"/>
          </p:stSnd>
        </p:sndAc>
      </p:transition>
    </mc:Choice>
    <mc:Fallback xmlns="">
      <p:transition spd="slow" advTm="8000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AEFC7-5DBE-47EF-88B1-0FE81BF737DB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8544" y="4741700"/>
            <a:ext cx="7387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Skala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Pa (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berupa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skala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linear) ----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skala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logarima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, yang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disebut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skala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Bel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. </a:t>
            </a:r>
            <a:endParaRPr lang="en-US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544" y="1268760"/>
            <a:ext cx="7387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hangingPunct="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Tekanan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-- 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20  </a:t>
            </a:r>
            <a:r>
              <a:rPr lang="en-AU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µPa,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tekanan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terkecil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yg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dapat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didengar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oleh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manusia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.-----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disebut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“ threshold of hearing “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atau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Ambang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Batas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Dengar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manusia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 hangingPunct="0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AU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indent="-342900" algn="just" hangingPunct="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Tekanan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----10 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Pa, 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yang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sangat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keras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dan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dapat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menyebabkan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telingah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terasa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sakit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-------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disebut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“ threshold of pain 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“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atau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Ambang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batas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Sakitnya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A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telingah</a:t>
            </a:r>
            <a:endParaRPr lang="en-A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44888" y="4077072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20465-5955-4220-B591-73B9796236BF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46503" y="1413301"/>
            <a:ext cx="626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n-A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log  10  Pa =   n  </a:t>
            </a:r>
            <a:r>
              <a:rPr lang="en-AU" sz="2400" b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Bel</a:t>
            </a:r>
            <a:endParaRPr lang="en-US" sz="24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en-A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=  10 n decibel (</a:t>
            </a:r>
            <a:r>
              <a:rPr lang="en-AU" sz="24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dB)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782" y="2348540"/>
            <a:ext cx="85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fr-FR" sz="2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T</a:t>
            </a:r>
            <a:r>
              <a:rPr lang="fr-FR" sz="24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ekanan</a:t>
            </a:r>
            <a:r>
              <a:rPr lang="fr-FR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gelombang</a:t>
            </a:r>
            <a:r>
              <a:rPr lang="fr-FR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fr-FR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dikatakan</a:t>
            </a:r>
            <a:r>
              <a:rPr lang="fr-FR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 “</a:t>
            </a:r>
            <a:r>
              <a:rPr lang="fr-FR" sz="2400" b="1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Intensitas</a:t>
            </a:r>
            <a:r>
              <a:rPr lang="fr-FR" sz="2400" b="1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fr-FR" sz="2400" b="1" i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/</a:t>
            </a:r>
            <a:r>
              <a:rPr lang="fr-FR" sz="2400" b="1" i="1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Energi</a:t>
            </a:r>
            <a:r>
              <a:rPr lang="fr-FR" sz="2400" b="1" i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bunyi</a:t>
            </a:r>
            <a:r>
              <a:rPr lang="fr-FR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“ </a:t>
            </a:r>
            <a:r>
              <a:rPr lang="fr-FR" sz="2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yaitu</a:t>
            </a:r>
            <a:r>
              <a:rPr lang="fr-FR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kurang</a:t>
            </a:r>
            <a:r>
              <a:rPr lang="fr-FR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keras</a:t>
            </a:r>
            <a:r>
              <a:rPr lang="fr-FR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- </a:t>
            </a:r>
            <a:r>
              <a:rPr lang="fr-FR" sz="2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lemahnya</a:t>
            </a:r>
            <a:r>
              <a:rPr lang="fr-FR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suara</a:t>
            </a:r>
            <a:r>
              <a:rPr lang="fr-FR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dihitung</a:t>
            </a:r>
            <a:r>
              <a:rPr lang="fr-FR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: daya </a:t>
            </a:r>
            <a:r>
              <a:rPr lang="fr-FR" sz="24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persatuan</a:t>
            </a:r>
            <a:r>
              <a:rPr lang="fr-FR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luas</a:t>
            </a:r>
            <a:endParaRPr lang="en-US" sz="24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547" y="3762849"/>
            <a:ext cx="87043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algn="just" hangingPunct="0">
              <a:spcAft>
                <a:spcPts val="0"/>
              </a:spcAft>
            </a:pPr>
            <a:r>
              <a:rPr lang="en-AU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I  </a:t>
            </a:r>
            <a:r>
              <a:rPr lang="en-A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=  </a:t>
            </a:r>
            <a:r>
              <a:rPr lang="en-AU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 W 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algn="just" hangingPunct="0">
              <a:spcAft>
                <a:spcPts val="0"/>
              </a:spcAft>
            </a:pPr>
            <a:r>
              <a:rPr lang="en-A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en-AU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S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1465" algn="just" hangingPunct="0">
              <a:spcAft>
                <a:spcPts val="0"/>
              </a:spcAft>
            </a:pP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I   = </a:t>
            </a:r>
            <a:r>
              <a:rPr lang="en-A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AU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intensitas</a:t>
            </a:r>
            <a:r>
              <a:rPr lang="en-A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suara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  =  watt/m</a:t>
            </a:r>
            <a:r>
              <a:rPr lang="en-AU" sz="16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 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113" algn="just" hangingPunct="0">
              <a:spcAft>
                <a:spcPts val="0"/>
              </a:spcAft>
            </a:pP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Intensitas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suara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menggambarkan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kerapatan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energy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suara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persatuan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luas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penyebaran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1465" algn="just" hangingPunct="0">
              <a:spcAft>
                <a:spcPts val="0"/>
              </a:spcAft>
            </a:pP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W  = </a:t>
            </a:r>
            <a:r>
              <a:rPr lang="en-A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daya</a:t>
            </a:r>
            <a:r>
              <a:rPr lang="en-A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suara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/power = watt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113" indent="-90488" algn="just" hangingPunct="0">
              <a:spcAft>
                <a:spcPts val="0"/>
              </a:spcAft>
              <a:tabLst>
                <a:tab pos="900113" algn="l"/>
              </a:tabLst>
            </a:pPr>
            <a:r>
              <a:rPr lang="en-A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AU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Daya</a:t>
            </a:r>
            <a:r>
              <a:rPr lang="en-A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suara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merupakan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besaran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fisis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akustik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tidak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dipengaruhi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oleh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jarak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1465" algn="just" hangingPunct="0">
              <a:spcAft>
                <a:spcPts val="0"/>
              </a:spcAft>
            </a:pP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S  = </a:t>
            </a:r>
            <a:r>
              <a:rPr lang="en-A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luas</a:t>
            </a:r>
            <a:r>
              <a:rPr lang="en-A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penyebaran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 =  </a:t>
            </a:r>
            <a:r>
              <a:rPr lang="en-AU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4 π r</a:t>
            </a:r>
            <a:r>
              <a:rPr lang="en-AU" sz="1600" i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AU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.   (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AU" sz="16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d-ID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8584" y="31721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3.4.1. </a:t>
            </a:r>
            <a:r>
              <a:rPr lang="en-US" sz="3200" b="1" dirty="0" err="1" smtClean="0">
                <a:latin typeface="Arial Narrow" panose="020B0606020202030204" pitchFamily="34" charset="0"/>
              </a:rPr>
              <a:t>Intensitas</a:t>
            </a:r>
            <a:r>
              <a:rPr lang="en-US" sz="3200" b="1" dirty="0" smtClean="0">
                <a:latin typeface="Arial Narrow" panose="020B0606020202030204" pitchFamily="34" charset="0"/>
              </a:rPr>
              <a:t> : decibel dB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A298B-B728-440C-BC6B-6C213829FE44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6536" y="269947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d-ID" b="1" dirty="0">
                <a:latin typeface="Arial" panose="020B0604020202020204" pitchFamily="34" charset="0"/>
                <a:ea typeface="Times New Roman" panose="02020603050405020304" pitchFamily="18" charset="0"/>
              </a:rPr>
              <a:t>Hubungan antara intensitas suara dengan Jarak </a:t>
            </a:r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d-ID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id-ID" b="1" dirty="0">
                <a:latin typeface="Arial" panose="020B0604020202020204" pitchFamily="34" charset="0"/>
                <a:ea typeface="Times New Roman" panose="02020603050405020304" pitchFamily="18" charset="0"/>
              </a:rPr>
              <a:t>Inverse Square Law</a:t>
            </a:r>
            <a:r>
              <a:rPr lang="id-ID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578" y="986617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>
                <a:latin typeface="Arial Narrow" panose="020B0606020202030204" pitchFamily="34" charset="0"/>
              </a:rPr>
              <a:t>Makin jauh sumber suara dari jangkauan dengar, maka makin berkurangnya intensitas suara yang dapat diterima</a:t>
            </a:r>
            <a:r>
              <a:rPr lang="id-ID" dirty="0" smtClean="0">
                <a:latin typeface="Arial Narrow" panose="020B0606020202030204" pitchFamily="34" charset="0"/>
              </a:rPr>
              <a:t>.</a:t>
            </a:r>
            <a:endParaRPr lang="en-US" dirty="0" smtClean="0"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272" y="1783901"/>
            <a:ext cx="806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>
                <a:latin typeface="Arial Narrow" panose="020B0606020202030204" pitchFamily="34" charset="0"/>
              </a:rPr>
              <a:t>intensitas suara terhadap jarak atau </a:t>
            </a:r>
            <a:r>
              <a:rPr lang="id-ID" b="1" dirty="0">
                <a:latin typeface="Arial Narrow" panose="020B0606020202030204" pitchFamily="34" charset="0"/>
              </a:rPr>
              <a:t>Inverse Square Law ,</a:t>
            </a:r>
            <a:r>
              <a:rPr lang="id-ID" dirty="0">
                <a:latin typeface="Arial Narrow" panose="020B0606020202030204" pitchFamily="34" charset="0"/>
              </a:rPr>
              <a:t>din</a:t>
            </a:r>
            <a:r>
              <a:rPr lang="en-US" dirty="0">
                <a:latin typeface="Arial Narrow" panose="020B0606020202030204" pitchFamily="34" charset="0"/>
              </a:rPr>
              <a:t>y</a:t>
            </a:r>
            <a:r>
              <a:rPr lang="id-ID" dirty="0">
                <a:latin typeface="Arial Narrow" panose="020B0606020202030204" pitchFamily="34" charset="0"/>
              </a:rPr>
              <a:t>atakan dengan persamaan berikut :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08535"/>
              </p:ext>
            </p:extLst>
          </p:nvPr>
        </p:nvGraphicFramePr>
        <p:xfrm>
          <a:off x="1908455" y="5866913"/>
          <a:ext cx="3312368" cy="780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2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455" y="5866913"/>
                        <a:ext cx="3312368" cy="78003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514720"/>
              </p:ext>
            </p:extLst>
          </p:nvPr>
        </p:nvGraphicFramePr>
        <p:xfrm>
          <a:off x="6383345" y="5807797"/>
          <a:ext cx="1224136" cy="898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3" name="Equation" r:id="rId5" imgW="685800" imgH="508000" progId="Equation.3">
                  <p:embed/>
                </p:oleObj>
              </mc:Choice>
              <mc:Fallback>
                <p:oleObj name="Equation" r:id="rId5" imgW="685800" imgH="5080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45" y="5807797"/>
                        <a:ext cx="1224136" cy="89826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 descr="C:\Users\Public\Pictures\Sample Pictures\Energi Ent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34" y="2491787"/>
            <a:ext cx="3940810" cy="316946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/>
          <p:cNvSpPr/>
          <p:nvPr/>
        </p:nvSpPr>
        <p:spPr>
          <a:xfrm>
            <a:off x="6177136" y="3920341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r =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jarak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</a:t>
            </a:r>
            <a:endParaRPr lang="en-US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A =  </a:t>
            </a:r>
            <a:r>
              <a:rPr lang="en-US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luas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permukaan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D5DA1-1B1D-45B8-AED5-3263D83883D9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2864"/>
            <a:ext cx="5433764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0226" y="2971801"/>
            <a:ext cx="3113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Sound Intensity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2BEE8-3842-407A-BCB8-957FD80D1D30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6538869"/>
              </p:ext>
            </p:extLst>
          </p:nvPr>
        </p:nvGraphicFramePr>
        <p:xfrm>
          <a:off x="1064568" y="975224"/>
          <a:ext cx="7632848" cy="414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5B358-7467-4C26-B392-F3E8658EF36D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07545" y="883170"/>
            <a:ext cx="6354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 hangingPunct="0">
              <a:spcAft>
                <a:spcPts val="0"/>
              </a:spcAft>
              <a:tabLst>
                <a:tab pos="450215" algn="l"/>
              </a:tabLst>
            </a:pPr>
            <a:r>
              <a:rPr lang="en-AU" sz="32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3.4.2.    Sound </a:t>
            </a:r>
            <a:r>
              <a:rPr lang="en-A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Pressure Level-SPL</a:t>
            </a:r>
            <a:endParaRPr lang="en-US" sz="3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576" y="2060848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diekspresikan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logaritme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Sound Pressure 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Level-SPL.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Sound Pressure 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Level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kali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logaritmis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berbasis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perbandingan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tekanan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suara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diukur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tekanan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referensi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 (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/m</a:t>
            </a:r>
            <a:r>
              <a:rPr lang="en-AU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persamaan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sbb</a:t>
            </a:r>
            <a:r>
              <a:rPr lang="en-A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6696" y="4293096"/>
            <a:ext cx="45365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SPL (dB) = 20 log  [ P/</a:t>
            </a:r>
            <a:r>
              <a:rPr lang="en-US" sz="2800" dirty="0" err="1"/>
              <a:t>P</a:t>
            </a:r>
            <a:r>
              <a:rPr lang="en-US" sz="2800" baseline="-25000" dirty="0" err="1"/>
              <a:t>r</a:t>
            </a:r>
            <a:r>
              <a:rPr lang="en-US" sz="2800" dirty="0" smtClean="0"/>
              <a:t>], -- dB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7BD6E-5005-468B-87CC-7E4500360D9F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649" y="38951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d-ID" sz="1800" dirty="0">
                <a:latin typeface="Arial" panose="020B0604020202020204" pitchFamily="34" charset="0"/>
                <a:ea typeface="Times New Roman" panose="02020603050405020304" pitchFamily="18" charset="0"/>
              </a:rPr>
              <a:t>Tingkat intensitas akustik, dihitung </a:t>
            </a:r>
            <a:r>
              <a:rPr lang="en-US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persamaan;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dua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persamaan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ini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kurang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umum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dipakai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3327920" y="2799006"/>
            <a:ext cx="152138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16693"/>
              </p:ext>
            </p:extLst>
          </p:nvPr>
        </p:nvGraphicFramePr>
        <p:xfrm>
          <a:off x="1199496" y="1296823"/>
          <a:ext cx="1880501" cy="7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5" name="Equation" r:id="rId3" imgW="1040948" imgH="431613" progId="Equation.3">
                  <p:embed/>
                </p:oleObj>
              </mc:Choice>
              <mc:Fallback>
                <p:oleObj name="Equation" r:id="rId3" imgW="1040948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96" y="1296823"/>
                        <a:ext cx="1880501" cy="7746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728379"/>
              </p:ext>
            </p:extLst>
          </p:nvPr>
        </p:nvGraphicFramePr>
        <p:xfrm>
          <a:off x="4601497" y="1310951"/>
          <a:ext cx="2118723" cy="62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6" name="Equation" r:id="rId5" imgW="1625600" imgH="482600" progId="Equation.3">
                  <p:embed/>
                </p:oleObj>
              </mc:Choice>
              <mc:Fallback>
                <p:oleObj name="Equation" r:id="rId5" imgW="16256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497" y="1310951"/>
                        <a:ext cx="2118723" cy="62534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18574" y="202136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kondisi 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normal, nilai L</a:t>
            </a:r>
            <a:r>
              <a:rPr lang="id-ID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dan L</a:t>
            </a:r>
            <a:r>
              <a:rPr lang="id-ID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p 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 adalah sama   (untuk standar L</a:t>
            </a:r>
            <a:r>
              <a:rPr lang="id-ID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 =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 L</a:t>
            </a:r>
            <a:r>
              <a:rPr lang="id-ID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p 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23086" y="4820612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41523"/>
              </p:ext>
            </p:extLst>
          </p:nvPr>
        </p:nvGraphicFramePr>
        <p:xfrm>
          <a:off x="992560" y="4232837"/>
          <a:ext cx="2501722" cy="98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7" name="Equation" r:id="rId7" imgW="1091726" imgH="431613" progId="Equation.3">
                  <p:embed/>
                </p:oleObj>
              </mc:Choice>
              <mc:Fallback>
                <p:oleObj name="Equation" r:id="rId7" imgW="1091726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560" y="4232837"/>
                        <a:ext cx="2501722" cy="98099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12150"/>
              </p:ext>
            </p:extLst>
          </p:nvPr>
        </p:nvGraphicFramePr>
        <p:xfrm>
          <a:off x="4655791" y="4446356"/>
          <a:ext cx="3230808" cy="55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8" name="Equation" r:id="rId9" imgW="1371600" imgH="241300" progId="Equation.3">
                  <p:embed/>
                </p:oleObj>
              </mc:Choice>
              <mc:Fallback>
                <p:oleObj name="Equation" r:id="rId9" imgW="13716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791" y="4446356"/>
                        <a:ext cx="3230808" cy="553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0512" y="294596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Persaman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Tingkat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Akustik</a:t>
            </a:r>
            <a:r>
              <a:rPr lang="en-US" dirty="0" smtClean="0"/>
              <a:t>,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8282232" y="1630680"/>
            <a:ext cx="2438399" cy="396240"/>
          </a:xfrm>
        </p:spPr>
        <p:txBody>
          <a:bodyPr/>
          <a:lstStyle/>
          <a:p>
            <a:pPr algn="r">
              <a:defRPr/>
            </a:pPr>
            <a:fld id="{5B2F0226-8E61-469B-A12E-3DA4BBCDBB98}" type="datetime2">
              <a:rPr lang="id-ID" smtClean="0">
                <a:solidFill>
                  <a:srgbClr val="FFFF00"/>
                </a:solidFill>
              </a:rPr>
              <a:t>Senin, 09 Mei 2016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8317791" y="4033520"/>
            <a:ext cx="2367281" cy="39624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LATAR MUHAMMAD ARIF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8242" y="980730"/>
            <a:ext cx="7240587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Examples of Different SPLs and Frequencies</a:t>
            </a:r>
            <a:endParaRPr lang="en-US" sz="2800" dirty="0" smtClean="0"/>
          </a:p>
        </p:txBody>
      </p:sp>
      <p:pic>
        <p:nvPicPr>
          <p:cNvPr id="135171" name="250H87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47" y="5508910"/>
            <a:ext cx="605196" cy="46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1KHz895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79" y="4583163"/>
            <a:ext cx="4587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776365" y="5418710"/>
            <a:ext cx="3467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600" dirty="0">
                <a:latin typeface="B Helvetica Bold"/>
              </a:rPr>
              <a:t>250 Hz@114dB</a:t>
            </a: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3609549" y="4437113"/>
            <a:ext cx="373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600" dirty="0">
                <a:latin typeface="B Helvetica Bold"/>
              </a:rPr>
              <a:t>1 KHz @ 114 dB</a:t>
            </a:r>
          </a:p>
        </p:txBody>
      </p:sp>
      <p:pic>
        <p:nvPicPr>
          <p:cNvPr id="135175" name="1KHz896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31" y="3649031"/>
            <a:ext cx="4905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612990" y="3432430"/>
            <a:ext cx="3681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600" dirty="0">
                <a:latin typeface="B Helvetica Bold"/>
              </a:rPr>
              <a:t>1 KHz@ 94 dB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929955" y="2780929"/>
            <a:ext cx="7777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Sounds are For Comparisons Only and Not Actual dB Levels</a:t>
            </a:r>
          </a:p>
        </p:txBody>
      </p:sp>
      <p:sp>
        <p:nvSpPr>
          <p:cNvPr id="48140" name="Rectangle 9"/>
          <p:cNvSpPr>
            <a:spLocks noChangeArrowheads="1"/>
          </p:cNvSpPr>
          <p:nvPr/>
        </p:nvSpPr>
        <p:spPr bwMode="auto">
          <a:xfrm>
            <a:off x="344488" y="1819746"/>
            <a:ext cx="7992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1800" dirty="0">
                <a:latin typeface="Rockwell" pitchFamily="18" charset="0"/>
              </a:rPr>
              <a:t>Sound Pressure Level = SPL = </a:t>
            </a:r>
            <a:r>
              <a:rPr lang="en-US" sz="1800" dirty="0" err="1">
                <a:latin typeface="Rockwell" pitchFamily="18" charset="0"/>
              </a:rPr>
              <a:t>Intensitas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suara</a:t>
            </a:r>
            <a:r>
              <a:rPr lang="en-US" sz="1800" dirty="0">
                <a:latin typeface="Rockwell" pitchFamily="18" charset="0"/>
              </a:rPr>
              <a:t>). SPL </a:t>
            </a:r>
            <a:r>
              <a:rPr lang="en-US" sz="1800" dirty="0" err="1">
                <a:latin typeface="Rockwell" pitchFamily="18" charset="0"/>
              </a:rPr>
              <a:t>adalah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ukuran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keras-lemahnya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suara</a:t>
            </a:r>
            <a:r>
              <a:rPr lang="en-US" sz="1800" dirty="0">
                <a:latin typeface="Rockwell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7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4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6" fill="hold"/>
                                        <p:tgtEl>
                                          <p:spTgt spid="135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5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43" fill="hold"/>
                                        <p:tgtEl>
                                          <p:spTgt spid="135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753F5-3637-4B12-8237-79FF9D4653A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0592" y="2755611"/>
            <a:ext cx="7133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3.5.  PENJUMLAHAN DECIBEL   dB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90600" y="381001"/>
            <a:ext cx="80010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FF3300"/>
                </a:solidFill>
              </a:rPr>
              <a:t>3.5.1   </a:t>
            </a:r>
            <a:r>
              <a:rPr lang="en-US" sz="2800" dirty="0" err="1" smtClean="0">
                <a:solidFill>
                  <a:srgbClr val="FF3300"/>
                </a:solidFill>
              </a:rPr>
              <a:t>Metode</a:t>
            </a:r>
            <a:r>
              <a:rPr lang="en-US" sz="2800" dirty="0" smtClean="0">
                <a:solidFill>
                  <a:srgbClr val="FF3300"/>
                </a:solidFill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</a:rPr>
              <a:t>Itensitas</a:t>
            </a:r>
            <a:endParaRPr lang="en-US" sz="2800" dirty="0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 err="1" smtClean="0"/>
              <a:t>Penambahan</a:t>
            </a:r>
            <a:r>
              <a:rPr lang="en-US" dirty="0" smtClean="0"/>
              <a:t> SPL,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skalah</a:t>
            </a:r>
            <a:r>
              <a:rPr lang="en-US" dirty="0" smtClean="0"/>
              <a:t> dB </a:t>
            </a:r>
            <a:r>
              <a:rPr lang="en-US" dirty="0" err="1" smtClean="0"/>
              <a:t>dari</a:t>
            </a:r>
            <a:r>
              <a:rPr lang="en-US" dirty="0" smtClean="0"/>
              <a:t> linear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/>
              <a:t>I</a:t>
            </a:r>
            <a:r>
              <a:rPr lang="en-US" baseline="-25000" dirty="0"/>
              <a:t>T</a:t>
            </a:r>
            <a:r>
              <a:rPr lang="en-US" dirty="0"/>
              <a:t>=I</a:t>
            </a:r>
            <a:r>
              <a:rPr lang="en-US" baseline="-25000" dirty="0"/>
              <a:t>1</a:t>
            </a:r>
            <a:r>
              <a:rPr lang="en-US" dirty="0"/>
              <a:t>+ I</a:t>
            </a:r>
            <a:r>
              <a:rPr lang="en-US" baseline="-25000" dirty="0"/>
              <a:t>2</a:t>
            </a:r>
            <a:r>
              <a:rPr lang="en-US" dirty="0"/>
              <a:t>+ I</a:t>
            </a:r>
            <a:r>
              <a:rPr lang="en-US" baseline="-25000" dirty="0"/>
              <a:t>3</a:t>
            </a:r>
            <a:r>
              <a:rPr lang="en-US" dirty="0"/>
              <a:t>+…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dirty="0"/>
              <a:t>intensity levels </a:t>
            </a:r>
            <a:r>
              <a:rPr lang="en-US" dirty="0" err="1" smtClean="0"/>
              <a:t>kondisi</a:t>
            </a:r>
            <a:r>
              <a:rPr lang="en-US" dirty="0" smtClean="0"/>
              <a:t> normal </a:t>
            </a:r>
            <a:r>
              <a:rPr lang="en-US" dirty="0"/>
              <a:t>(</a:t>
            </a:r>
            <a:r>
              <a:rPr lang="en-US" dirty="0" smtClean="0"/>
              <a:t>L</a:t>
            </a:r>
            <a:r>
              <a:rPr lang="en-US" baseline="-25000" dirty="0" smtClean="0"/>
              <a:t>1 =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 smtClean="0"/>
              <a:t>,…   Ln)</a:t>
            </a:r>
            <a:endParaRPr lang="en-US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073059"/>
              </p:ext>
            </p:extLst>
          </p:nvPr>
        </p:nvGraphicFramePr>
        <p:xfrm>
          <a:off x="3512840" y="4268316"/>
          <a:ext cx="513715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3" name="Equation" r:id="rId3" imgW="2425680" imgH="533160" progId="Equation.DSMT4">
                  <p:embed/>
                </p:oleObj>
              </mc:Choice>
              <mc:Fallback>
                <p:oleObj name="Equation" r:id="rId3" imgW="24256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840" y="4268316"/>
                        <a:ext cx="5137150" cy="11287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813851"/>
              </p:ext>
            </p:extLst>
          </p:nvPr>
        </p:nvGraphicFramePr>
        <p:xfrm>
          <a:off x="3512840" y="2821008"/>
          <a:ext cx="2581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4" name="Equation" r:id="rId5" imgW="1218960" imgH="431640" progId="Equation.DSMT4">
                  <p:embed/>
                </p:oleObj>
              </mc:Choice>
              <mc:Fallback>
                <p:oleObj name="Equation" r:id="rId5" imgW="1218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840" y="2821008"/>
                        <a:ext cx="2581275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365403"/>
              </p:ext>
            </p:extLst>
          </p:nvPr>
        </p:nvGraphicFramePr>
        <p:xfrm>
          <a:off x="6477793" y="2821008"/>
          <a:ext cx="2527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5" name="Equation" r:id="rId7" imgW="1193760" imgH="431640" progId="Equation.DSMT4">
                  <p:embed/>
                </p:oleObj>
              </mc:Choice>
              <mc:Fallback>
                <p:oleObj name="Equation" r:id="rId7" imgW="119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793" y="2821008"/>
                        <a:ext cx="25273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2492896"/>
            <a:ext cx="31861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19C14-AA2A-4F27-90B1-CB3F9184FBCE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794236" y="696019"/>
            <a:ext cx="310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B2B2B2"/>
                </a:solidFill>
                <a:latin typeface="Times New Roman" pitchFamily="18" charset="0"/>
              </a:rPr>
              <a:t>Metode</a:t>
            </a:r>
            <a:r>
              <a:rPr lang="en-US" sz="2800" b="1" dirty="0">
                <a:solidFill>
                  <a:srgbClr val="B2B2B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2B2B2"/>
                </a:solidFill>
                <a:latin typeface="Times New Roman" pitchFamily="18" charset="0"/>
              </a:rPr>
              <a:t>Intensitas</a:t>
            </a:r>
            <a:r>
              <a:rPr lang="en-US" sz="2800" b="1" dirty="0">
                <a:solidFill>
                  <a:srgbClr val="B2B2B2"/>
                </a:solidFill>
                <a:latin typeface="Times New Roman" pitchFamily="18" charset="0"/>
              </a:rPr>
              <a:t> :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659053"/>
              </p:ext>
            </p:extLst>
          </p:nvPr>
        </p:nvGraphicFramePr>
        <p:xfrm>
          <a:off x="2102336" y="1496679"/>
          <a:ext cx="3600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6" name="Equation" r:id="rId4" imgW="1422360" imgH="228600" progId="Equation.3">
                  <p:embed/>
                </p:oleObj>
              </mc:Choice>
              <mc:Fallback>
                <p:oleObj name="Equation" r:id="rId4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336" y="1496679"/>
                        <a:ext cx="36004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57145"/>
              </p:ext>
            </p:extLst>
          </p:nvPr>
        </p:nvGraphicFramePr>
        <p:xfrm>
          <a:off x="1928664" y="2356076"/>
          <a:ext cx="6019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7" name="Equation" r:id="rId6" imgW="2489040" imgH="482400" progId="Equation.3">
                  <p:embed/>
                </p:oleObj>
              </mc:Choice>
              <mc:Fallback>
                <p:oleObj name="Equation" r:id="rId6" imgW="2489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664" y="2356076"/>
                        <a:ext cx="6019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49554"/>
              </p:ext>
            </p:extLst>
          </p:nvPr>
        </p:nvGraphicFramePr>
        <p:xfrm>
          <a:off x="2347378" y="3704723"/>
          <a:ext cx="50149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8" name="Equation" r:id="rId8" imgW="1981080" imgH="355320" progId="Equation.3">
                  <p:embed/>
                </p:oleObj>
              </mc:Choice>
              <mc:Fallback>
                <p:oleObj name="Equation" r:id="rId8" imgW="19810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378" y="3704723"/>
                        <a:ext cx="501491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8"/>
          <p:cNvGraphicFramePr>
            <a:graphicFrameLocks noChangeAspect="1"/>
          </p:cNvGraphicFramePr>
          <p:nvPr>
            <p:extLst/>
          </p:nvPr>
        </p:nvGraphicFramePr>
        <p:xfrm>
          <a:off x="2504728" y="5562600"/>
          <a:ext cx="6264696" cy="1034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9" name="Equation" r:id="rId10" imgW="2577960" imgH="507960" progId="Equation.3">
                  <p:embed/>
                </p:oleObj>
              </mc:Choice>
              <mc:Fallback>
                <p:oleObj name="Equation" r:id="rId10" imgW="2577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728" y="5562600"/>
                        <a:ext cx="6264696" cy="1034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68624" y="5301208"/>
            <a:ext cx="7416824" cy="1152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2A944-068A-4DF6-911D-37A75FFC0098}" type="datetime2">
              <a:rPr lang="id-ID" smtClean="0">
                <a:solidFill>
                  <a:srgbClr val="000000"/>
                </a:solidFill>
              </a:rPr>
              <a:t>Senin, 09 Mei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LATAR MUHAMMAD ARIF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A7AB5-11DF-4474-9FB5-07402E7DC1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1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99DAE-234C-43A3-AD5F-6FE150EB4C92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pic>
        <p:nvPicPr>
          <p:cNvPr id="4" name="Picture 3" descr="C:\Users\Public\Pictures\Sample Pictures\Penjumlahan desibe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476672"/>
            <a:ext cx="799288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04341" y="5441789"/>
            <a:ext cx="6900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id-ID" sz="28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2800" baseline="-25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p-total  </a:t>
            </a:r>
            <a:r>
              <a:rPr lang="id-ID" sz="28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 log (10</a:t>
            </a:r>
            <a:r>
              <a:rPr lang="id-ID" sz="2800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60/10 </a:t>
            </a:r>
            <a:r>
              <a:rPr lang="id-ID" sz="28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r>
              <a:rPr lang="id-ID" sz="2800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60/10</a:t>
            </a:r>
            <a:r>
              <a:rPr lang="id-ID" sz="28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r>
              <a:rPr lang="id-ID" sz="2800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60/10</a:t>
            </a:r>
            <a:r>
              <a:rPr lang="id-ID" sz="28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65 dB</a:t>
            </a:r>
            <a:endParaRPr lang="en-US" sz="28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9551D-1FEA-4A66-83D5-66449A1826BF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2052" y="345747"/>
            <a:ext cx="8543126" cy="806596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sz="3200" dirty="0" smtClean="0">
                <a:latin typeface="Arial Narrow" panose="020B0606020202030204" pitchFamily="34" charset="0"/>
              </a:rPr>
              <a:t>3.5.2. </a:t>
            </a:r>
            <a:r>
              <a:rPr lang="id-ID" sz="3200" b="1" dirty="0" smtClean="0">
                <a:latin typeface="Arial Narrow" panose="020B0606020202030204" pitchFamily="34" charset="0"/>
              </a:rPr>
              <a:t>Penjumlahan </a:t>
            </a:r>
            <a:r>
              <a:rPr lang="id-ID" sz="3200" b="1" dirty="0">
                <a:latin typeface="Arial Narrow" panose="020B0606020202030204" pitchFamily="34" charset="0"/>
              </a:rPr>
              <a:t>Decibel, dengan Metode  Nomogram 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6496" y="1663823"/>
            <a:ext cx="8640960" cy="2768352"/>
            <a:chOff x="0" y="1248"/>
            <a:chExt cx="5760" cy="201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1248"/>
              <a:ext cx="5760" cy="2016"/>
              <a:chOff x="2901" y="1744"/>
              <a:chExt cx="7200" cy="2196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2">
                <a:lum bright="10000" contrast="30000"/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" y="1864"/>
                <a:ext cx="6960" cy="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3141" y="1744"/>
                <a:ext cx="6960" cy="2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>
                  <a:solidFill>
                    <a:srgbClr val="CCCCFF"/>
                  </a:solidFill>
                  <a:latin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3141" y="3580"/>
                <a:ext cx="69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>
                  <a:solidFill>
                    <a:srgbClr val="CCCCFF"/>
                  </a:solidFill>
                  <a:latin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2901" y="1744"/>
                <a:ext cx="360" cy="2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>
                  <a:solidFill>
                    <a:srgbClr val="CCCCFF"/>
                  </a:solidFill>
                  <a:latin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9861" y="1744"/>
                <a:ext cx="240" cy="2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>
                  <a:solidFill>
                    <a:srgbClr val="CCCCFF"/>
                  </a:solidFill>
                  <a:latin typeface="Arial" charset="0"/>
                </a:endParaRPr>
              </a:p>
            </p:txBody>
          </p:sp>
        </p:grp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976" y="1436"/>
              <a:ext cx="3824" cy="3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Beda </a:t>
              </a:r>
              <a:r>
                <a:rPr lang="en-US" sz="1600" dirty="0" err="1">
                  <a:solidFill>
                    <a:srgbClr val="000000"/>
                  </a:solidFill>
                </a:rPr>
                <a:t>nilai</a:t>
              </a:r>
              <a:r>
                <a:rPr lang="en-US" sz="1600" dirty="0">
                  <a:solidFill>
                    <a:srgbClr val="000000"/>
                  </a:solidFill>
                </a:rPr>
                <a:t> dB </a:t>
              </a:r>
              <a:r>
                <a:rPr lang="en-US" sz="1600" dirty="0" err="1">
                  <a:solidFill>
                    <a:srgbClr val="000000"/>
                  </a:solidFill>
                </a:rPr>
                <a:t>antara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dua</a:t>
              </a:r>
              <a:r>
                <a:rPr lang="en-US" sz="1600" dirty="0">
                  <a:solidFill>
                    <a:srgbClr val="000000"/>
                  </a:solidFill>
                </a:rPr>
                <a:t> L</a:t>
              </a:r>
              <a:r>
                <a:rPr lang="en-US" sz="1600" baseline="-25000" dirty="0">
                  <a:solidFill>
                    <a:srgbClr val="000000"/>
                  </a:solidFill>
                </a:rPr>
                <a:t>P</a:t>
              </a:r>
              <a:r>
                <a:rPr lang="en-US" sz="1600" dirty="0">
                  <a:solidFill>
                    <a:srgbClr val="000000"/>
                  </a:solidFill>
                </a:rPr>
                <a:t> yang </a:t>
              </a:r>
              <a:r>
                <a:rPr lang="en-US" sz="1600" dirty="0" err="1">
                  <a:solidFill>
                    <a:srgbClr val="000000"/>
                  </a:solidFill>
                </a:rPr>
                <a:t>akan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dijumlahkan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115" y="2736"/>
              <a:ext cx="378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 dirty="0" err="1">
                  <a:solidFill>
                    <a:srgbClr val="000000"/>
                  </a:solidFill>
                </a:rPr>
                <a:t>Nilai</a:t>
              </a:r>
              <a:r>
                <a:rPr lang="en-US" sz="1600" dirty="0">
                  <a:solidFill>
                    <a:srgbClr val="000000"/>
                  </a:solidFill>
                </a:rPr>
                <a:t> yang </a:t>
              </a:r>
              <a:r>
                <a:rPr lang="en-US" sz="1600" dirty="0" err="1">
                  <a:solidFill>
                    <a:srgbClr val="000000"/>
                  </a:solidFill>
                </a:rPr>
                <a:t>ditambahkan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pada</a:t>
              </a:r>
              <a:r>
                <a:rPr lang="en-US" sz="1600" dirty="0">
                  <a:solidFill>
                    <a:srgbClr val="000000"/>
                  </a:solidFill>
                </a:rPr>
                <a:t> L</a:t>
              </a:r>
              <a:r>
                <a:rPr lang="en-US" sz="1600" baseline="-25000" dirty="0">
                  <a:solidFill>
                    <a:srgbClr val="000000"/>
                  </a:solidFill>
                </a:rPr>
                <a:t>P</a:t>
              </a:r>
              <a:r>
                <a:rPr lang="en-US" sz="1600" dirty="0">
                  <a:solidFill>
                    <a:srgbClr val="000000"/>
                  </a:solidFill>
                </a:rPr>
                <a:t> yang </a:t>
              </a:r>
              <a:r>
                <a:rPr lang="en-US" sz="1600" dirty="0" err="1">
                  <a:solidFill>
                    <a:srgbClr val="000000"/>
                  </a:solidFill>
                </a:rPr>
                <a:t>lebih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besar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7193" y="4784009"/>
            <a:ext cx="85235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Contoh,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d-ID" sz="1800" dirty="0">
                <a:latin typeface="Arial" panose="020B0604020202020204" pitchFamily="34" charset="0"/>
                <a:ea typeface="Times New Roman" panose="02020603050405020304" pitchFamily="18" charset="0"/>
              </a:rPr>
              <a:t>Pengukuran disuatu lingkungan tempat kerja, ada terdapat dua titik dengan nilai masing-masing L</a:t>
            </a:r>
            <a:r>
              <a:rPr lang="id-ID" sz="18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p1 </a:t>
            </a:r>
            <a:r>
              <a:rPr lang="id-ID" sz="1800" dirty="0">
                <a:latin typeface="Arial" panose="020B0604020202020204" pitchFamily="34" charset="0"/>
                <a:ea typeface="Times New Roman" panose="02020603050405020304" pitchFamily="18" charset="0"/>
              </a:rPr>
              <a:t> = 75 dB, dan  L</a:t>
            </a:r>
            <a:r>
              <a:rPr lang="id-ID" sz="18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p2 </a:t>
            </a:r>
            <a:r>
              <a:rPr lang="id-ID" sz="1800" dirty="0">
                <a:latin typeface="Arial" panose="020B0604020202020204" pitchFamily="34" charset="0"/>
                <a:ea typeface="Times New Roman" panose="02020603050405020304" pitchFamily="18" charset="0"/>
              </a:rPr>
              <a:t>= 80 dB, maka kedua nilai L</a:t>
            </a:r>
            <a:r>
              <a:rPr lang="id-ID" sz="18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P </a:t>
            </a:r>
            <a:r>
              <a:rPr lang="id-ID" sz="1800" dirty="0">
                <a:latin typeface="Arial" panose="020B0604020202020204" pitchFamily="34" charset="0"/>
                <a:ea typeface="Times New Roman" panose="02020603050405020304" pitchFamily="18" charset="0"/>
              </a:rPr>
              <a:t> tersebut memiliki selisih sebesar 5 dB</a:t>
            </a:r>
            <a:endParaRPr lang="en-US" sz="1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685800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err="1">
                <a:solidFill>
                  <a:srgbClr val="FFFF00"/>
                </a:solidFill>
                <a:latin typeface="Arial Rounded MT Bold" pitchFamily="34" charset="0"/>
              </a:rPr>
              <a:t>Penjumlahan</a:t>
            </a:r>
            <a:r>
              <a:rPr lang="en-US" sz="360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 Rounded MT Bold" pitchFamily="34" charset="0"/>
              </a:rPr>
              <a:t>deciBel</a:t>
            </a:r>
            <a:endParaRPr lang="en-US" sz="3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grpSp>
        <p:nvGrpSpPr>
          <p:cNvPr id="49155" name="Group 14"/>
          <p:cNvGrpSpPr>
            <a:grpSpLocks/>
          </p:cNvGrpSpPr>
          <p:nvPr/>
        </p:nvGrpSpPr>
        <p:grpSpPr bwMode="auto">
          <a:xfrm>
            <a:off x="613056" y="2022479"/>
            <a:ext cx="8458200" cy="2895599"/>
            <a:chOff x="0" y="1248"/>
            <a:chExt cx="5760" cy="2016"/>
          </a:xfrm>
        </p:grpSpPr>
        <p:grpSp>
          <p:nvGrpSpPr>
            <p:cNvPr id="49169" name="Group 6"/>
            <p:cNvGrpSpPr>
              <a:grpSpLocks/>
            </p:cNvGrpSpPr>
            <p:nvPr/>
          </p:nvGrpSpPr>
          <p:grpSpPr bwMode="auto">
            <a:xfrm>
              <a:off x="0" y="1248"/>
              <a:ext cx="5760" cy="2016"/>
              <a:chOff x="2901" y="1744"/>
              <a:chExt cx="7200" cy="2196"/>
            </a:xfrm>
          </p:grpSpPr>
          <p:pic>
            <p:nvPicPr>
              <p:cNvPr id="49172" name="Picture 7"/>
              <p:cNvPicPr>
                <a:picLocks noChangeAspect="1" noChangeArrowheads="1"/>
              </p:cNvPicPr>
              <p:nvPr/>
            </p:nvPicPr>
            <p:blipFill>
              <a:blip r:embed="rId2">
                <a:lum bright="10000" contrast="30000"/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" y="1864"/>
                <a:ext cx="6960" cy="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73" name="Rectangle 8"/>
              <p:cNvSpPr>
                <a:spLocks noChangeArrowheads="1"/>
              </p:cNvSpPr>
              <p:nvPr/>
            </p:nvSpPr>
            <p:spPr bwMode="auto">
              <a:xfrm>
                <a:off x="3141" y="1744"/>
                <a:ext cx="6960" cy="2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>
                  <a:solidFill>
                    <a:srgbClr val="CCCCFF"/>
                  </a:solidFill>
                  <a:latin typeface="Arial" charset="0"/>
                </a:endParaRPr>
              </a:p>
            </p:txBody>
          </p:sp>
          <p:sp>
            <p:nvSpPr>
              <p:cNvPr id="49174" name="Rectangle 9"/>
              <p:cNvSpPr>
                <a:spLocks noChangeArrowheads="1"/>
              </p:cNvSpPr>
              <p:nvPr/>
            </p:nvSpPr>
            <p:spPr bwMode="auto">
              <a:xfrm>
                <a:off x="3141" y="3580"/>
                <a:ext cx="69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>
                  <a:solidFill>
                    <a:srgbClr val="CCCCFF"/>
                  </a:solidFill>
                  <a:latin typeface="Arial" charset="0"/>
                </a:endParaRPr>
              </a:p>
            </p:txBody>
          </p:sp>
          <p:sp>
            <p:nvSpPr>
              <p:cNvPr id="49175" name="Rectangle 10"/>
              <p:cNvSpPr>
                <a:spLocks noChangeArrowheads="1"/>
              </p:cNvSpPr>
              <p:nvPr/>
            </p:nvSpPr>
            <p:spPr bwMode="auto">
              <a:xfrm>
                <a:off x="2901" y="1744"/>
                <a:ext cx="360" cy="2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>
                  <a:solidFill>
                    <a:srgbClr val="CCCCFF"/>
                  </a:solidFill>
                  <a:latin typeface="Arial" charset="0"/>
                </a:endParaRPr>
              </a:p>
            </p:txBody>
          </p:sp>
          <p:sp>
            <p:nvSpPr>
              <p:cNvPr id="49176" name="Rectangle 11"/>
              <p:cNvSpPr>
                <a:spLocks noChangeArrowheads="1"/>
              </p:cNvSpPr>
              <p:nvPr/>
            </p:nvSpPr>
            <p:spPr bwMode="auto">
              <a:xfrm>
                <a:off x="9861" y="1744"/>
                <a:ext cx="240" cy="2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>
                  <a:solidFill>
                    <a:srgbClr val="CCCCFF"/>
                  </a:solidFill>
                  <a:latin typeface="Arial" charset="0"/>
                </a:endParaRPr>
              </a:p>
            </p:txBody>
          </p:sp>
        </p:grpSp>
        <p:sp>
          <p:nvSpPr>
            <p:cNvPr id="49170" name="Text Box 12"/>
            <p:cNvSpPr txBox="1">
              <a:spLocks noChangeArrowheads="1"/>
            </p:cNvSpPr>
            <p:nvPr/>
          </p:nvSpPr>
          <p:spPr bwMode="auto">
            <a:xfrm>
              <a:off x="1008" y="1436"/>
              <a:ext cx="3792" cy="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Beda </a:t>
              </a:r>
              <a:r>
                <a:rPr lang="en-US" sz="1800" dirty="0" err="1">
                  <a:solidFill>
                    <a:srgbClr val="000000"/>
                  </a:solidFill>
                </a:rPr>
                <a:t>nilai</a:t>
              </a:r>
              <a:r>
                <a:rPr lang="en-US" sz="1800" dirty="0">
                  <a:solidFill>
                    <a:srgbClr val="000000"/>
                  </a:solidFill>
                </a:rPr>
                <a:t> dB </a:t>
              </a:r>
              <a:r>
                <a:rPr lang="en-US" sz="1800" dirty="0" err="1">
                  <a:solidFill>
                    <a:srgbClr val="000000"/>
                  </a:solidFill>
                </a:rPr>
                <a:t>antara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dua</a:t>
              </a:r>
              <a:r>
                <a:rPr lang="en-US" sz="1800" dirty="0">
                  <a:solidFill>
                    <a:srgbClr val="000000"/>
                  </a:solidFill>
                </a:rPr>
                <a:t> L</a:t>
              </a:r>
              <a:r>
                <a:rPr lang="en-US" sz="1800" baseline="-25000" dirty="0">
                  <a:solidFill>
                    <a:srgbClr val="000000"/>
                  </a:solidFill>
                </a:rPr>
                <a:t>P</a:t>
              </a:r>
              <a:r>
                <a:rPr lang="en-US" sz="1800" dirty="0">
                  <a:solidFill>
                    <a:srgbClr val="000000"/>
                  </a:solidFill>
                </a:rPr>
                <a:t> yang </a:t>
              </a:r>
              <a:r>
                <a:rPr lang="en-US" sz="1800" dirty="0" err="1">
                  <a:solidFill>
                    <a:srgbClr val="000000"/>
                  </a:solidFill>
                </a:rPr>
                <a:t>akan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dijumlahkan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9171" name="Text Box 13"/>
            <p:cNvSpPr txBox="1">
              <a:spLocks noChangeArrowheads="1"/>
            </p:cNvSpPr>
            <p:nvPr/>
          </p:nvSpPr>
          <p:spPr bwMode="auto">
            <a:xfrm>
              <a:off x="1152" y="2736"/>
              <a:ext cx="3744" cy="2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Nilai</a:t>
              </a:r>
              <a:r>
                <a:rPr lang="en-US" sz="1800" dirty="0">
                  <a:solidFill>
                    <a:srgbClr val="000000"/>
                  </a:solidFill>
                </a:rPr>
                <a:t> yang </a:t>
              </a:r>
              <a:r>
                <a:rPr lang="en-US" sz="1800" dirty="0" err="1">
                  <a:solidFill>
                    <a:srgbClr val="000000"/>
                  </a:solidFill>
                </a:rPr>
                <a:t>ditambahkan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pada</a:t>
              </a:r>
              <a:r>
                <a:rPr lang="en-US" sz="1800" dirty="0">
                  <a:solidFill>
                    <a:srgbClr val="000000"/>
                  </a:solidFill>
                </a:rPr>
                <a:t> L</a:t>
              </a:r>
              <a:r>
                <a:rPr lang="en-US" sz="1800" baseline="-25000" dirty="0">
                  <a:solidFill>
                    <a:srgbClr val="000000"/>
                  </a:solidFill>
                </a:rPr>
                <a:t>P</a:t>
              </a:r>
              <a:r>
                <a:rPr lang="en-US" sz="1800" dirty="0">
                  <a:solidFill>
                    <a:srgbClr val="000000"/>
                  </a:solidFill>
                </a:rPr>
                <a:t> yang </a:t>
              </a:r>
              <a:r>
                <a:rPr lang="en-US" sz="1800" dirty="0" err="1">
                  <a:solidFill>
                    <a:srgbClr val="000000"/>
                  </a:solidFill>
                </a:rPr>
                <a:t>lebih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besar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9156" name="Text Box 15"/>
          <p:cNvSpPr txBox="1">
            <a:spLocks noChangeArrowheads="1"/>
          </p:cNvSpPr>
          <p:nvPr/>
        </p:nvSpPr>
        <p:spPr bwMode="auto">
          <a:xfrm>
            <a:off x="469900" y="1143001"/>
            <a:ext cx="3136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Metode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</a:rPr>
              <a:t>Nomogram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9157" name="Text Box 22"/>
          <p:cNvSpPr txBox="1">
            <a:spLocks noChangeArrowheads="1"/>
          </p:cNvSpPr>
          <p:nvPr/>
        </p:nvSpPr>
        <p:spPr bwMode="auto">
          <a:xfrm>
            <a:off x="2590800" y="5867401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err="1">
                <a:solidFill>
                  <a:srgbClr val="FFFFFF"/>
                </a:solidFill>
              </a:rPr>
              <a:t>ditambahkan</a:t>
            </a:r>
            <a:r>
              <a:rPr lang="en-US" sz="1800" dirty="0">
                <a:solidFill>
                  <a:srgbClr val="FFFFFF"/>
                </a:solidFill>
              </a:rPr>
              <a:t> :   1.2 dB </a:t>
            </a:r>
            <a:r>
              <a:rPr lang="en-US" sz="1800" dirty="0" err="1">
                <a:solidFill>
                  <a:srgbClr val="FFFFFF"/>
                </a:solidFill>
              </a:rPr>
              <a:t>pada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nilai</a:t>
            </a:r>
            <a:r>
              <a:rPr lang="en-US" sz="1800" dirty="0">
                <a:solidFill>
                  <a:srgbClr val="FFFFFF"/>
                </a:solidFill>
              </a:rPr>
              <a:t> yang </a:t>
            </a:r>
            <a:r>
              <a:rPr lang="en-US" sz="1800" dirty="0" err="1">
                <a:solidFill>
                  <a:srgbClr val="FFFFFF"/>
                </a:solidFill>
              </a:rPr>
              <a:t>lebih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besar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9158" name="Text Box 16"/>
          <p:cNvSpPr txBox="1">
            <a:spLocks noChangeArrowheads="1"/>
          </p:cNvSpPr>
          <p:nvPr/>
        </p:nvSpPr>
        <p:spPr bwMode="auto">
          <a:xfrm>
            <a:off x="3200400" y="5153026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CCCFF"/>
                </a:solidFill>
              </a:rPr>
              <a:t>75 dB</a:t>
            </a:r>
          </a:p>
        </p:txBody>
      </p:sp>
      <p:sp>
        <p:nvSpPr>
          <p:cNvPr id="49159" name="Text Box 17"/>
          <p:cNvSpPr txBox="1">
            <a:spLocks noChangeArrowheads="1"/>
          </p:cNvSpPr>
          <p:nvPr/>
        </p:nvSpPr>
        <p:spPr bwMode="auto">
          <a:xfrm>
            <a:off x="6073775" y="5153026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CCCCFF"/>
                </a:solidFill>
              </a:rPr>
              <a:t>80 dB</a:t>
            </a:r>
          </a:p>
        </p:txBody>
      </p:sp>
      <p:sp>
        <p:nvSpPr>
          <p:cNvPr id="49160" name="Line 18"/>
          <p:cNvSpPr>
            <a:spLocks noChangeShapeType="1"/>
          </p:cNvSpPr>
          <p:nvPr/>
        </p:nvSpPr>
        <p:spPr bwMode="auto">
          <a:xfrm>
            <a:off x="3657600" y="5867400"/>
            <a:ext cx="2819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>
              <a:solidFill>
                <a:srgbClr val="CCCCFF"/>
              </a:solidFill>
              <a:latin typeface="Arial" charset="0"/>
            </a:endParaRPr>
          </a:p>
        </p:txBody>
      </p:sp>
      <p:sp>
        <p:nvSpPr>
          <p:cNvPr id="49161" name="Line 19"/>
          <p:cNvSpPr>
            <a:spLocks noChangeShapeType="1"/>
          </p:cNvSpPr>
          <p:nvPr/>
        </p:nvSpPr>
        <p:spPr bwMode="auto">
          <a:xfrm>
            <a:off x="3657600" y="5562600"/>
            <a:ext cx="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>
              <a:solidFill>
                <a:srgbClr val="CCCCFF"/>
              </a:solidFill>
              <a:latin typeface="Arial" charset="0"/>
            </a:endParaRPr>
          </a:p>
        </p:txBody>
      </p:sp>
      <p:sp>
        <p:nvSpPr>
          <p:cNvPr id="49162" name="Line 20"/>
          <p:cNvSpPr>
            <a:spLocks noChangeShapeType="1"/>
          </p:cNvSpPr>
          <p:nvPr/>
        </p:nvSpPr>
        <p:spPr bwMode="auto">
          <a:xfrm>
            <a:off x="6477000" y="5562600"/>
            <a:ext cx="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>
              <a:solidFill>
                <a:srgbClr val="CCCCFF"/>
              </a:solidFill>
              <a:latin typeface="Arial" charset="0"/>
            </a:endParaRPr>
          </a:p>
        </p:txBody>
      </p:sp>
      <p:sp>
        <p:nvSpPr>
          <p:cNvPr id="49163" name="Text Box 21"/>
          <p:cNvSpPr txBox="1">
            <a:spLocks noChangeArrowheads="1"/>
          </p:cNvSpPr>
          <p:nvPr/>
        </p:nvSpPr>
        <p:spPr bwMode="auto">
          <a:xfrm>
            <a:off x="4191000" y="54864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2B2B2"/>
                </a:solidFill>
              </a:rPr>
              <a:t>Selisih : 5 dB</a:t>
            </a:r>
          </a:p>
        </p:txBody>
      </p:sp>
      <p:sp>
        <p:nvSpPr>
          <p:cNvPr id="49164" name="Line 23"/>
          <p:cNvSpPr>
            <a:spLocks noChangeShapeType="1"/>
          </p:cNvSpPr>
          <p:nvPr/>
        </p:nvSpPr>
        <p:spPr bwMode="auto">
          <a:xfrm>
            <a:off x="4953000" y="6553200"/>
            <a:ext cx="1219200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>
              <a:solidFill>
                <a:srgbClr val="CCCCFF"/>
              </a:solidFill>
              <a:latin typeface="Arial" charset="0"/>
            </a:endParaRPr>
          </a:p>
        </p:txBody>
      </p:sp>
      <p:sp>
        <p:nvSpPr>
          <p:cNvPr id="49165" name="Line 24"/>
          <p:cNvSpPr>
            <a:spLocks noChangeShapeType="1"/>
          </p:cNvSpPr>
          <p:nvPr/>
        </p:nvSpPr>
        <p:spPr bwMode="auto">
          <a:xfrm>
            <a:off x="4953000" y="6248400"/>
            <a:ext cx="0" cy="30480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>
              <a:solidFill>
                <a:srgbClr val="CCCCFF"/>
              </a:solidFill>
              <a:latin typeface="Arial" charset="0"/>
            </a:endParaRPr>
          </a:p>
        </p:txBody>
      </p:sp>
      <p:sp>
        <p:nvSpPr>
          <p:cNvPr id="49166" name="Text Box 25"/>
          <p:cNvSpPr txBox="1">
            <a:spLocks noChangeArrowheads="1"/>
          </p:cNvSpPr>
          <p:nvPr/>
        </p:nvSpPr>
        <p:spPr bwMode="auto">
          <a:xfrm>
            <a:off x="6172200" y="6324601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Total :  81.2 dB</a:t>
            </a:r>
          </a:p>
        </p:txBody>
      </p:sp>
      <p:sp>
        <p:nvSpPr>
          <p:cNvPr id="49167" name="Text Box 27"/>
          <p:cNvSpPr txBox="1">
            <a:spLocks noChangeArrowheads="1"/>
          </p:cNvSpPr>
          <p:nvPr/>
        </p:nvSpPr>
        <p:spPr bwMode="auto">
          <a:xfrm>
            <a:off x="1676400" y="5105401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FFFF"/>
                </a:solidFill>
              </a:rPr>
              <a:t>Contoh</a:t>
            </a:r>
            <a:r>
              <a:rPr lang="en-US" b="1" dirty="0">
                <a:solidFill>
                  <a:srgbClr val="FFFFFF"/>
                </a:solidFill>
              </a:rPr>
              <a:t> :</a:t>
            </a:r>
          </a:p>
        </p:txBody>
      </p:sp>
      <p:sp>
        <p:nvSpPr>
          <p:cNvPr id="49168" name="Line 29"/>
          <p:cNvSpPr>
            <a:spLocks noChangeShapeType="1"/>
          </p:cNvSpPr>
          <p:nvPr/>
        </p:nvSpPr>
        <p:spPr bwMode="auto">
          <a:xfrm flipV="1">
            <a:off x="3022600" y="35814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>
              <a:solidFill>
                <a:srgbClr val="CCCCFF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2CCBE-21B3-4BB6-AB66-51DA8D2A3272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13E9-AEEC-47E0-8A28-21DD9CF027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A7A9C-D2D0-4A5B-8397-0276C0AD927A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2560" y="592425"/>
            <a:ext cx="7188162" cy="806596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sz="2800" dirty="0">
                <a:latin typeface="Arial Narrow" panose="020B0606020202030204" pitchFamily="34" charset="0"/>
              </a:rPr>
              <a:t>3</a:t>
            </a:r>
            <a:r>
              <a:rPr lang="en-US" sz="2800" dirty="0" smtClean="0">
                <a:latin typeface="Arial Narrow" panose="020B0606020202030204" pitchFamily="34" charset="0"/>
              </a:rPr>
              <a:t>. </a:t>
            </a:r>
            <a:r>
              <a:rPr lang="id-ID" sz="2800" b="1" dirty="0" smtClean="0">
                <a:latin typeface="Arial Narrow" panose="020B0606020202030204" pitchFamily="34" charset="0"/>
              </a:rPr>
              <a:t>Penjumlahan </a:t>
            </a:r>
            <a:r>
              <a:rPr lang="id-ID" sz="2800" b="1" dirty="0">
                <a:latin typeface="Arial Narrow" panose="020B0606020202030204" pitchFamily="34" charset="0"/>
              </a:rPr>
              <a:t>Decibel, dengan Metode  </a:t>
            </a:r>
            <a:r>
              <a:rPr lang="id-ID" sz="2800" b="1" dirty="0" smtClean="0">
                <a:latin typeface="Arial Narrow" panose="020B0606020202030204" pitchFamily="34" charset="0"/>
              </a:rPr>
              <a:t> 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http://docs.engineeringtoolbox.com/documents/63/adding-different-sound-power-level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9" y="1558607"/>
            <a:ext cx="5544615" cy="37407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1928664" y="3645024"/>
            <a:ext cx="338437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66842" y="3429000"/>
            <a:ext cx="112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1,2 dB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0592" y="5699503"/>
            <a:ext cx="6550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L</a:t>
            </a:r>
            <a:r>
              <a:rPr lang="id-ID" sz="1800" baseline="-25000" dirty="0">
                <a:latin typeface="Arial Narrow" panose="020B0606020202030204" pitchFamily="34" charset="0"/>
                <a:ea typeface="Times New Roman" panose="02020603050405020304" pitchFamily="18" charset="0"/>
              </a:rPr>
              <a:t>p1 </a:t>
            </a:r>
            <a:r>
              <a:rPr lang="id-ID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 = 75 dB, dan  L</a:t>
            </a:r>
            <a:r>
              <a:rPr lang="id-ID" sz="1800" baseline="-25000" dirty="0">
                <a:latin typeface="Arial Narrow" panose="020B0606020202030204" pitchFamily="34" charset="0"/>
                <a:ea typeface="Times New Roman" panose="02020603050405020304" pitchFamily="18" charset="0"/>
              </a:rPr>
              <a:t>p2 </a:t>
            </a:r>
            <a:r>
              <a:rPr lang="id-ID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= 80 dB,</a:t>
            </a:r>
            <a:endParaRPr lang="en-US" sz="18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lain" startAt="80"/>
            </a:pPr>
            <a:r>
              <a:rPr lang="en-US" sz="1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-  </a:t>
            </a:r>
            <a:r>
              <a:rPr lang="en-US" sz="1800" dirty="0">
                <a:latin typeface="Arial Narrow" panose="020B0606020202030204" pitchFamily="34" charset="0"/>
                <a:ea typeface="Times New Roman" panose="02020603050405020304" pitchFamily="18" charset="0"/>
              </a:rPr>
              <a:t>75  =  5  </a:t>
            </a:r>
            <a:r>
              <a:rPr lang="en-US" sz="1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dB</a:t>
            </a:r>
          </a:p>
          <a:p>
            <a:r>
              <a:rPr lang="en-US" sz="1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Level dB = 1,2 dB------</a:t>
            </a:r>
            <a:r>
              <a:rPr lang="en-US" sz="18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ditambah</a:t>
            </a:r>
            <a:r>
              <a:rPr lang="en-US" sz="1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ke</a:t>
            </a:r>
            <a:r>
              <a:rPr lang="en-US" sz="1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Lp</a:t>
            </a:r>
            <a:r>
              <a:rPr lang="en-US" sz="1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yang </a:t>
            </a:r>
            <a:r>
              <a:rPr lang="en-US" sz="18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tinggi</a:t>
            </a:r>
            <a:endParaRPr lang="en-US" sz="1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53434-18EA-486F-92D5-82D9850D077E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2520" y="476672"/>
            <a:ext cx="806489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00325" indent="-2600325"/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------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penjalarannya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smtClean="0"/>
              <a:t>medium,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 </a:t>
            </a:r>
            <a:r>
              <a:rPr lang="en-US" dirty="0" err="1"/>
              <a:t>laut</a:t>
            </a:r>
            <a:r>
              <a:rPr lang="en-US" dirty="0"/>
              <a:t>,  </a:t>
            </a:r>
            <a:r>
              <a:rPr lang="en-US" dirty="0" err="1"/>
              <a:t>gelombang</a:t>
            </a:r>
            <a:r>
              <a:rPr lang="en-US" dirty="0"/>
              <a:t>  </a:t>
            </a:r>
            <a:r>
              <a:rPr lang="en-US" dirty="0" err="1"/>
              <a:t>tali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gelombang</a:t>
            </a:r>
            <a:r>
              <a:rPr lang="en-US" dirty="0"/>
              <a:t>  </a:t>
            </a:r>
            <a:r>
              <a:rPr lang="en-US" dirty="0" err="1"/>
              <a:t>bunyi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2480" y="2708921"/>
            <a:ext cx="78488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7413" indent="-2071688"/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 smtClean="0"/>
              <a:t>Elektromagnetik</a:t>
            </a:r>
            <a:r>
              <a:rPr lang="en-US" dirty="0" smtClean="0"/>
              <a:t>----------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penjalarannya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/>
              <a:t>medium, </a:t>
            </a:r>
            <a:r>
              <a:rPr lang="en-US" dirty="0" err="1"/>
              <a:t>contohnya</a:t>
            </a:r>
            <a:r>
              <a:rPr lang="en-US" dirty="0"/>
              <a:t>;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gelombang</a:t>
            </a:r>
            <a:r>
              <a:rPr lang="en-US" dirty="0"/>
              <a:t> radio,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X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25080" y="458112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17D1D-87C1-40E8-A72F-20B62E0C1C4B}" type="datetime2">
              <a:rPr lang="id-ID" smtClean="0">
                <a:solidFill>
                  <a:schemeClr val="tx1">
                    <a:tint val="75000"/>
                  </a:schemeClr>
                </a:solidFill>
              </a:rPr>
              <a:t>Senin, 09 Mei 2016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</a:rPr>
              <a:t>LATAR MUHAMMAD ARIF</a:t>
            </a:r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8544" y="1167080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Contoh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Pengukuran 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disuatu lingkungan tempat kerja, ada terdapat dua titik dengan nilai masing-masing L</a:t>
            </a:r>
            <a:r>
              <a:rPr lang="id-ID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p1 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 = 75 dB, dan  L</a:t>
            </a:r>
            <a:r>
              <a:rPr lang="id-ID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p2 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= 80 dB, maka kedua nilai L</a:t>
            </a:r>
            <a:r>
              <a:rPr lang="id-ID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P 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80  -  75  =  5  dB</a:t>
            </a:r>
          </a:p>
          <a:p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tersebut 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memiliki selisih sebesar 5 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dB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144688" y="4879867"/>
            <a:ext cx="676875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err="1">
                <a:solidFill>
                  <a:srgbClr val="0070C0"/>
                </a:solidFill>
              </a:rPr>
              <a:t>ditambahkan</a:t>
            </a:r>
            <a:r>
              <a:rPr lang="en-US" sz="1800" dirty="0">
                <a:solidFill>
                  <a:srgbClr val="0070C0"/>
                </a:solidFill>
              </a:rPr>
              <a:t> :   1.2 dB </a:t>
            </a:r>
            <a:r>
              <a:rPr lang="en-US" sz="1800" dirty="0" err="1">
                <a:solidFill>
                  <a:srgbClr val="0070C0"/>
                </a:solidFill>
              </a:rPr>
              <a:t>pada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nilai</a:t>
            </a:r>
            <a:r>
              <a:rPr lang="en-US" sz="1800" dirty="0">
                <a:solidFill>
                  <a:srgbClr val="0070C0"/>
                </a:solidFill>
              </a:rPr>
              <a:t> yang </a:t>
            </a:r>
            <a:r>
              <a:rPr lang="en-US" sz="1800" dirty="0" err="1">
                <a:solidFill>
                  <a:srgbClr val="0070C0"/>
                </a:solidFill>
              </a:rPr>
              <a:t>lebih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besar</a:t>
            </a:r>
            <a:endParaRPr lang="en-US" sz="1800" dirty="0" smtClean="0">
              <a:solidFill>
                <a:srgbClr val="0070C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800" dirty="0">
              <a:solidFill>
                <a:srgbClr val="0070C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Total  81,2 dB</a:t>
            </a:r>
            <a:endParaRPr lang="en-US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05128" y="3645024"/>
            <a:ext cx="0" cy="8259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2003"/>
      </p:ext>
    </p:extLst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02259-632F-4AA9-A498-2E9AF540D8A5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4568" y="60960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450215" algn="l"/>
              </a:tabLst>
            </a:pPr>
            <a:r>
              <a:rPr lang="id-ID" sz="32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3.5.3.   </a:t>
            </a:r>
            <a:r>
              <a:rPr lang="id-ID" sz="3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Sifat </a:t>
            </a:r>
            <a:r>
              <a:rPr lang="id-ID" sz="32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Decibel  menurut </a:t>
            </a:r>
            <a:r>
              <a:rPr lang="en-AU" sz="3200" b="1" i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Waldron, </a:t>
            </a:r>
            <a:r>
              <a:rPr lang="en-AU" sz="32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H.A</a:t>
            </a:r>
            <a:endParaRPr lang="en-US" sz="3200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568" y="1556792"/>
            <a:ext cx="7779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Penambahan dan pengurangan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</a:rPr>
              <a:t>decibels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,  m</a:t>
            </a:r>
            <a:r>
              <a:rPr lang="en-AU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enurut</a:t>
            </a:r>
            <a:r>
              <a:rPr lang="en-AU" i="1" dirty="0">
                <a:latin typeface="Arial" panose="020B0604020202020204" pitchFamily="34" charset="0"/>
                <a:ea typeface="Times New Roman" panose="02020603050405020304" pitchFamily="18" charset="0"/>
              </a:rPr>
              <a:t> (Waldron, H.A 1989 : 119),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</a:rPr>
              <a:t>Occupational health practice, 3</a:t>
            </a:r>
            <a:r>
              <a:rPr lang="en-AU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</a:rPr>
              <a:t> Ed, London;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</a:rPr>
              <a:t>Butterworths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08584" y="3509423"/>
          <a:ext cx="6412193" cy="1820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7472"/>
                <a:gridCol w="3244721"/>
              </a:tblGrid>
              <a:tr h="418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Differrence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Nilai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  -  1  dB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 dB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74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 - 3   dB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dB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04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  -  9  dB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 dB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96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   dB  -</a:t>
                      </a:r>
                      <a:r>
                        <a:rPr lang="en-US" sz="2000" dirty="0" err="1">
                          <a:effectLst/>
                        </a:rPr>
                        <a:t>keatas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  dB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64568" y="2610748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en-AU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Tabel</a:t>
            </a:r>
            <a:r>
              <a:rPr lang="en-A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 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aturan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dasar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menambah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mengurangi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tingkat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decibel (dB)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552" y="5877272"/>
            <a:ext cx="65527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73100" algn="just" hangingPunct="0">
              <a:spcAft>
                <a:spcPts val="0"/>
              </a:spcAft>
            </a:pPr>
            <a:r>
              <a:rPr lang="en-AU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Waldron, H.A (1989), Occupational health practice, 3</a:t>
            </a:r>
            <a:r>
              <a:rPr lang="en-AU" sz="11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AU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Ed, London; </a:t>
            </a:r>
            <a:r>
              <a:rPr lang="en-AU" sz="11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Butterworths</a:t>
            </a:r>
            <a:r>
              <a:rPr lang="fr-FR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&amp; Co.halaman.119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20C20A4-041C-4493-ACEA-C4ECCA308E78}" type="datetime2">
              <a:rPr lang="id-ID" sz="1200" smtClean="0">
                <a:solidFill>
                  <a:srgbClr val="898989"/>
                </a:solidFill>
              </a:rPr>
              <a:t>Senin, 09 Mei 2016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9523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</a:rPr>
              <a:t>LATAR MUHAMMAD ARIF</a:t>
            </a: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560389" y="2647952"/>
            <a:ext cx="91455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/>
              <a:t> </a:t>
            </a:r>
          </a:p>
          <a:p>
            <a:pPr algn="ctr"/>
            <a:r>
              <a:rPr lang="en-US" sz="1600"/>
              <a:t>114,9         113,7           112,2       102,3           112,9     111,9          110,9      109,8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 </a:t>
            </a:r>
          </a:p>
          <a:p>
            <a:pPr algn="ctr"/>
            <a:r>
              <a:rPr lang="en-US" sz="1600"/>
              <a:t>117,9                           112,2                        115,9                        113,9</a:t>
            </a:r>
          </a:p>
          <a:p>
            <a:pPr algn="ctr"/>
            <a:endParaRPr lang="en-US" sz="1600"/>
          </a:p>
          <a:p>
            <a:pPr algn="ctr"/>
            <a:endParaRPr lang="en-US" sz="1600"/>
          </a:p>
          <a:p>
            <a:pPr algn="ctr"/>
            <a:r>
              <a:rPr lang="en-US" sz="1600"/>
              <a:t>118,9                                                    117,9</a:t>
            </a:r>
          </a:p>
          <a:p>
            <a:pPr algn="ctr"/>
            <a:endParaRPr lang="en-US" sz="1600"/>
          </a:p>
          <a:p>
            <a:pPr algn="ctr"/>
            <a:endParaRPr lang="en-US" sz="1600"/>
          </a:p>
          <a:p>
            <a:pPr algn="ctr"/>
            <a:endParaRPr lang="en-US" sz="1600"/>
          </a:p>
          <a:p>
            <a:pPr algn="ctr"/>
            <a:r>
              <a:rPr lang="en-US" sz="1600"/>
              <a:t>121,9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8801" y="620715"/>
          <a:ext cx="5600700" cy="1577975"/>
        </p:xfrm>
        <a:graphic>
          <a:graphicData uri="http://schemas.openxmlformats.org/drawingml/2006/table">
            <a:tbl>
              <a:tblPr firstRow="1" firstCol="1" bandRow="1"/>
              <a:tblGrid>
                <a:gridCol w="2857500"/>
                <a:gridCol w="2743200"/>
              </a:tblGrid>
              <a:tr h="31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Differrence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Nilai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0  -  1 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3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2  - 3  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2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4  -  9 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1 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10   dB  -keatas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0  dB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497014" y="3213102"/>
            <a:ext cx="287337" cy="360363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44713" y="3214688"/>
            <a:ext cx="576262" cy="360362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29038" y="3217865"/>
            <a:ext cx="287337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16601" y="3217865"/>
            <a:ext cx="288925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32725" y="3219452"/>
            <a:ext cx="288925" cy="360363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98689" y="4048127"/>
            <a:ext cx="522287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48400" y="4103688"/>
            <a:ext cx="288925" cy="360362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97238" y="4652963"/>
            <a:ext cx="1376362" cy="792162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386263" y="3186115"/>
            <a:ext cx="576262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392863" y="3195638"/>
            <a:ext cx="576262" cy="360362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337552" y="3219452"/>
            <a:ext cx="576263" cy="360363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359652" y="4048127"/>
            <a:ext cx="576263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584576" y="4048127"/>
            <a:ext cx="576263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816600" y="4875213"/>
            <a:ext cx="865188" cy="360362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673600" y="5235577"/>
            <a:ext cx="1143000" cy="714375"/>
          </a:xfrm>
          <a:prstGeom prst="ellipse">
            <a:avLst/>
          </a:prstGeom>
          <a:noFill/>
          <a:ln>
            <a:solidFill>
              <a:srgbClr val="DC008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585FD-674B-4556-8740-3F0255CE13B4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2680" y="1052736"/>
            <a:ext cx="5307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TUGAS DIKUMPULKAN PADA PERTEMUAN 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2600" y="2204864"/>
            <a:ext cx="28301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BAB    I    </a:t>
            </a:r>
            <a:r>
              <a:rPr lang="en-US" dirty="0" err="1" smtClean="0"/>
              <a:t>Pendahuluan</a:t>
            </a:r>
            <a:endParaRPr lang="en-US" dirty="0" smtClean="0"/>
          </a:p>
          <a:p>
            <a:r>
              <a:rPr lang="en-US" dirty="0" smtClean="0"/>
              <a:t>BAB   II    </a:t>
            </a:r>
            <a:r>
              <a:rPr lang="en-US" dirty="0" err="1" smtClean="0"/>
              <a:t>Getaran</a:t>
            </a:r>
            <a:endParaRPr lang="en-US" dirty="0" smtClean="0"/>
          </a:p>
          <a:p>
            <a:r>
              <a:rPr lang="en-US" dirty="0" smtClean="0"/>
              <a:t>BAB   III   </a:t>
            </a:r>
            <a:r>
              <a:rPr lang="en-US" dirty="0" err="1" smtClean="0"/>
              <a:t>Gelombang</a:t>
            </a:r>
            <a:endParaRPr lang="en-US" dirty="0" smtClean="0"/>
          </a:p>
          <a:p>
            <a:r>
              <a:rPr lang="en-US" dirty="0" smtClean="0"/>
              <a:t>BAB    IV  </a:t>
            </a:r>
            <a:r>
              <a:rPr lang="en-US" dirty="0" err="1" smtClean="0"/>
              <a:t>Bunyi</a:t>
            </a:r>
            <a:r>
              <a:rPr lang="en-US" dirty="0" smtClean="0"/>
              <a:t>  </a:t>
            </a:r>
          </a:p>
          <a:p>
            <a:r>
              <a:rPr lang="en-US" dirty="0" smtClean="0"/>
              <a:t>BAB     V  </a:t>
            </a:r>
            <a:r>
              <a:rPr lang="en-US" dirty="0" err="1" smtClean="0"/>
              <a:t>Penutup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dirty="0" err="1" smtClean="0"/>
              <a:t>Kesimpulan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Saran</a:t>
            </a:r>
          </a:p>
          <a:p>
            <a:endParaRPr lang="en-US" dirty="0"/>
          </a:p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1315-B8EB-409B-86B4-1652B0336524}" type="datetime2">
              <a:rPr lang="id-ID" smtClean="0">
                <a:solidFill>
                  <a:srgbClr val="191B0E"/>
                </a:solidFill>
              </a:rPr>
              <a:t>Senin, 09 Mei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54</a:t>
            </a:fld>
            <a:endParaRPr lang="en-US" dirty="0">
              <a:solidFill>
                <a:srgbClr val="191B0E"/>
              </a:solidFill>
            </a:endParaRPr>
          </a:p>
        </p:txBody>
      </p:sp>
      <p:pic>
        <p:nvPicPr>
          <p:cNvPr id="10" name="Picture 7" descr="animasi_koc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40" y="1816510"/>
            <a:ext cx="2320429" cy="22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7807" y="3482206"/>
            <a:ext cx="3369007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1475" fontAlgn="auto">
              <a:spcBef>
                <a:spcPts val="0"/>
              </a:spcBef>
              <a:spcAft>
                <a:spcPts val="0"/>
              </a:spcAft>
            </a:pPr>
            <a:r>
              <a:rPr lang="en-US" sz="7150" dirty="0" err="1">
                <a:solidFill>
                  <a:prstClr val="black"/>
                </a:solidFill>
                <a:latin typeface="Pristina" panose="03060402040406080204" pitchFamily="66" charset="0"/>
              </a:rPr>
              <a:t>Sekian</a:t>
            </a:r>
            <a:endParaRPr lang="en-US" sz="7150" dirty="0">
              <a:solidFill>
                <a:prstClr val="black"/>
              </a:solidFill>
              <a:latin typeface="Pristina" panose="03060402040406080204" pitchFamily="66" charset="0"/>
            </a:endParaRPr>
          </a:p>
        </p:txBody>
      </p:sp>
      <p:pic>
        <p:nvPicPr>
          <p:cNvPr id="7" name="Picture 4" descr="TRIMAK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8798" y="2253420"/>
            <a:ext cx="4415867" cy="1114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331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F5B57-C607-471D-B02B-5B473963E9A9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04" y="1863265"/>
            <a:ext cx="2736304" cy="19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1587" y="3114866"/>
            <a:ext cx="2810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Gelombang</a:t>
            </a:r>
            <a:r>
              <a:rPr lang="en-US" dirty="0"/>
              <a:t> Transversal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440" y="211030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gelombang</a:t>
            </a:r>
            <a:r>
              <a:rPr lang="en-US" sz="1200" dirty="0"/>
              <a:t>  </a:t>
            </a:r>
            <a:r>
              <a:rPr lang="en-US" sz="1200" dirty="0" err="1"/>
              <a:t>dapat</a:t>
            </a:r>
            <a:r>
              <a:rPr lang="en-US" sz="1200" dirty="0"/>
              <a:t>  </a:t>
            </a:r>
            <a:r>
              <a:rPr lang="en-US" sz="1200" dirty="0" err="1"/>
              <a:t>dikelompokkan</a:t>
            </a:r>
            <a:r>
              <a:rPr lang="en-US" sz="1200" dirty="0"/>
              <a:t>  </a:t>
            </a:r>
            <a:r>
              <a:rPr lang="en-US" sz="1200" dirty="0" err="1"/>
              <a:t>menjadi</a:t>
            </a:r>
            <a:r>
              <a:rPr lang="en-US" sz="1200" dirty="0"/>
              <a:t>  </a:t>
            </a:r>
            <a:r>
              <a:rPr lang="en-US" sz="1200" dirty="0" err="1"/>
              <a:t>gelombang</a:t>
            </a:r>
            <a:r>
              <a:rPr lang="en-US" sz="1200" dirty="0"/>
              <a:t>  </a:t>
            </a:r>
            <a:r>
              <a:rPr lang="en-US" sz="1200" dirty="0" err="1"/>
              <a:t>trasnversal</a:t>
            </a:r>
            <a:r>
              <a:rPr lang="en-US" sz="1200" dirty="0"/>
              <a:t>  </a:t>
            </a:r>
            <a:r>
              <a:rPr lang="en-US" sz="1200" dirty="0" err="1"/>
              <a:t>jika</a:t>
            </a:r>
            <a:r>
              <a:rPr lang="en-US" sz="1200" dirty="0"/>
              <a:t> </a:t>
            </a:r>
            <a:r>
              <a:rPr lang="en-US" sz="1200" dirty="0" err="1" smtClean="0"/>
              <a:t>partikel-partikel</a:t>
            </a:r>
            <a:r>
              <a:rPr lang="en-US" sz="1200" dirty="0" smtClean="0"/>
              <a:t> </a:t>
            </a:r>
            <a:r>
              <a:rPr lang="en-US" sz="1200" dirty="0" err="1" smtClean="0"/>
              <a:t>mediumnya</a:t>
            </a:r>
            <a:r>
              <a:rPr lang="en-US" sz="1200" dirty="0" smtClean="0"/>
              <a:t> </a:t>
            </a:r>
            <a:r>
              <a:rPr lang="en-US" sz="1200" dirty="0" err="1"/>
              <a:t>bergetar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 </a:t>
            </a:r>
            <a:r>
              <a:rPr lang="en-US" sz="1200" dirty="0" err="1"/>
              <a:t>atas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 </a:t>
            </a:r>
            <a:r>
              <a:rPr lang="en-US" sz="1200" dirty="0" err="1"/>
              <a:t>bawah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 </a:t>
            </a:r>
            <a:r>
              <a:rPr lang="en-US" sz="1200" dirty="0" err="1"/>
              <a:t>arah</a:t>
            </a:r>
            <a:r>
              <a:rPr lang="en-US" sz="1200" dirty="0"/>
              <a:t> </a:t>
            </a:r>
            <a:r>
              <a:rPr lang="en-US" sz="1200" dirty="0" err="1"/>
              <a:t>tegak</a:t>
            </a:r>
            <a:r>
              <a:rPr lang="en-US" sz="1200" dirty="0"/>
              <a:t> </a:t>
            </a:r>
            <a:r>
              <a:rPr lang="en-US" sz="1200" dirty="0" err="1"/>
              <a:t>lurus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 </a:t>
            </a:r>
            <a:r>
              <a:rPr lang="en-US" sz="1200" dirty="0" err="1"/>
              <a:t>gerak</a:t>
            </a:r>
            <a:r>
              <a:rPr lang="en-US" sz="1200" dirty="0"/>
              <a:t>  </a:t>
            </a:r>
            <a:r>
              <a:rPr lang="en-US" sz="1200" dirty="0" err="1"/>
              <a:t>gelombang</a:t>
            </a:r>
            <a:r>
              <a:rPr lang="en-US" sz="1200" dirty="0"/>
              <a:t>. </a:t>
            </a:r>
          </a:p>
          <a:p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424628" y="3717032"/>
            <a:ext cx="1685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Contoh</a:t>
            </a:r>
            <a:r>
              <a:rPr lang="en-US" sz="1100" dirty="0" smtClean="0"/>
              <a:t> ; </a:t>
            </a:r>
            <a:r>
              <a:rPr lang="en-US" sz="1100" dirty="0" err="1" smtClean="0"/>
              <a:t>gelombang</a:t>
            </a:r>
            <a:r>
              <a:rPr lang="en-US" sz="1100" dirty="0" smtClean="0"/>
              <a:t> </a:t>
            </a:r>
            <a:r>
              <a:rPr lang="en-US" sz="1100" dirty="0" err="1"/>
              <a:t>tali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94" y="4716899"/>
            <a:ext cx="3096746" cy="9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73290" y="5029777"/>
            <a:ext cx="2932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/>
              <a:t>Gelombang</a:t>
            </a:r>
            <a:r>
              <a:rPr lang="en-US" dirty="0"/>
              <a:t> longitudinal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512" y="5892236"/>
            <a:ext cx="515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srgbClr val="FF0000"/>
                </a:solidFill>
              </a:rPr>
              <a:t>gelombang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yang </a:t>
            </a:r>
            <a:r>
              <a:rPr lang="en-US" sz="1400" dirty="0" err="1">
                <a:solidFill>
                  <a:srgbClr val="FF0000"/>
                </a:solidFill>
              </a:rPr>
              <a:t>arah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rambat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arah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getarannya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sejajar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  <a:r>
              <a:rPr lang="en-US" sz="1400" dirty="0" err="1">
                <a:solidFill>
                  <a:srgbClr val="FF0000"/>
                </a:solidFill>
              </a:rPr>
              <a:t>berimpit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632" y="64248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GELOMBANG   MEKANIK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BC71-B2C9-4BC6-952D-B8D1E44F3683}" type="datetime2">
              <a:rPr lang="id-ID" smtClean="0"/>
              <a:t>Senin, 09 Mei 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LATAR MUHAMMAD ARIF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F17-9F69-4611-B3AE-AB316E000D1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2000" y="792163"/>
            <a:ext cx="60620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200" dirty="0"/>
              <a:t>Jenis gelombang </a:t>
            </a:r>
            <a:r>
              <a:rPr lang="nl-NL" dirty="0"/>
              <a:t>berdasarkan arah getar </a:t>
            </a:r>
          </a:p>
          <a:p>
            <a:r>
              <a:rPr lang="nl-NL" dirty="0"/>
              <a:t>dan rambatnya :</a:t>
            </a:r>
            <a:endParaRPr lang="en-US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67260" y="1828800"/>
            <a:ext cx="30723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sz="2400">
                <a:sym typeface="Symbol" panose="05050102010706020507" pitchFamily="18" charset="2"/>
              </a:rPr>
              <a:t>transversal:</a:t>
            </a:r>
          </a:p>
          <a:p>
            <a:pPr algn="just"/>
            <a:r>
              <a:rPr lang="nl-NL" sz="2400">
                <a:sym typeface="Symbol" panose="05050102010706020507" pitchFamily="18" charset="2"/>
              </a:rPr>
              <a:t>    arah rambat tegak</a:t>
            </a:r>
          </a:p>
          <a:p>
            <a:pPr algn="just"/>
            <a:r>
              <a:rPr lang="nl-NL" sz="2400">
                <a:sym typeface="Symbol" panose="05050102010706020507" pitchFamily="18" charset="2"/>
              </a:rPr>
              <a:t>    lurus dengan arah</a:t>
            </a:r>
          </a:p>
          <a:p>
            <a:pPr algn="just"/>
            <a:r>
              <a:rPr lang="nl-NL" sz="2400">
                <a:sym typeface="Symbol" panose="05050102010706020507" pitchFamily="18" charset="2"/>
              </a:rPr>
              <a:t>    getar</a:t>
            </a:r>
            <a:endParaRPr lang="en-US" sz="2400">
              <a:sym typeface="Symbol" panose="05050102010706020507" pitchFamily="18" charset="2"/>
            </a:endParaRPr>
          </a:p>
        </p:txBody>
      </p:sp>
      <p:pic>
        <p:nvPicPr>
          <p:cNvPr id="24582" name="Picture 6" descr="T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6101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37461" y="4467225"/>
            <a:ext cx="25795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sz="2400">
                <a:sym typeface="Symbol" panose="05050102010706020507" pitchFamily="18" charset="2"/>
              </a:rPr>
              <a:t>longitudinal</a:t>
            </a:r>
          </a:p>
          <a:p>
            <a:pPr algn="just"/>
            <a:r>
              <a:rPr lang="nl-NL" sz="2400">
                <a:sym typeface="Symbol" panose="05050102010706020507" pitchFamily="18" charset="2"/>
              </a:rPr>
              <a:t>    arah rambat</a:t>
            </a:r>
          </a:p>
          <a:p>
            <a:pPr algn="just"/>
            <a:r>
              <a:rPr lang="nl-NL" sz="2400">
                <a:sym typeface="Symbol" panose="05050102010706020507" pitchFamily="18" charset="2"/>
              </a:rPr>
              <a:t>    sejajar dengan</a:t>
            </a:r>
          </a:p>
          <a:p>
            <a:pPr algn="just"/>
            <a:r>
              <a:rPr lang="nl-NL" sz="2400">
                <a:sym typeface="Symbol" panose="05050102010706020507" pitchFamily="18" charset="2"/>
              </a:rPr>
              <a:t>    arah getar</a:t>
            </a:r>
            <a:endParaRPr lang="en-US" sz="2400">
              <a:sym typeface="Symbol" panose="05050102010706020507" pitchFamily="18" charset="2"/>
            </a:endParaRPr>
          </a:p>
        </p:txBody>
      </p:sp>
      <p:pic>
        <p:nvPicPr>
          <p:cNvPr id="24585" name="Picture 9" descr="L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3439"/>
            <a:ext cx="45910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357A5-8E3D-4B0F-882B-E4F00AB92051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  <p:pic>
        <p:nvPicPr>
          <p:cNvPr id="7" name="Picture 6" descr="image028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2" y="320062"/>
            <a:ext cx="3672408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86838" y="3356992"/>
            <a:ext cx="8339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ym typeface="Symbol" panose="05050102010706020507" pitchFamily="18" charset="2"/>
              </a:rPr>
              <a:t>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minimum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smtClean="0"/>
              <a:t>identic (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/>
              <a:t>gelombang</a:t>
            </a:r>
            <a:r>
              <a:rPr lang="en-US" dirty="0"/>
              <a:t>) (</a:t>
            </a:r>
            <a:r>
              <a:rPr lang="en-US" dirty="0" err="1"/>
              <a:t>satuan</a:t>
            </a:r>
            <a:r>
              <a:rPr lang="en-US" dirty="0"/>
              <a:t> meter)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3528" y="4963049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amplitudo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simpangan</a:t>
            </a:r>
            <a:r>
              <a:rPr lang="en-US" dirty="0" smtClean="0"/>
              <a:t> </a:t>
            </a:r>
            <a:r>
              <a:rPr lang="en-US" dirty="0" err="1"/>
              <a:t>terjauh</a:t>
            </a:r>
            <a:r>
              <a:rPr lang="en-US" dirty="0"/>
              <a:t> (</a:t>
            </a:r>
            <a:r>
              <a:rPr lang="en-US" dirty="0" err="1"/>
              <a:t>satuan</a:t>
            </a:r>
            <a:r>
              <a:rPr lang="en-US" dirty="0"/>
              <a:t> mete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268" y="5631985"/>
            <a:ext cx="8697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untun</a:t>
            </a:r>
            <a:r>
              <a:rPr lang="en-US" dirty="0"/>
              <a:t> </a:t>
            </a:r>
            <a:r>
              <a:rPr lang="en-US" dirty="0" err="1"/>
              <a:t>membentuk</a:t>
            </a:r>
            <a:endParaRPr lang="en-US" dirty="0"/>
          </a:p>
          <a:p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(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detik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30" y="563615"/>
            <a:ext cx="4010201" cy="21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9605-5201-463E-B881-3BE937685597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144000" cy="609600"/>
          </a:xfrm>
        </p:spPr>
        <p:txBody>
          <a:bodyPr/>
          <a:lstStyle/>
          <a:p>
            <a:pPr algn="l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sz="3200">
                <a:solidFill>
                  <a:schemeClr val="accent2"/>
                </a:solidFill>
              </a:rPr>
              <a:t> Gelombang Sinusoidal Dalam Domain Ruang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066800" y="5181601"/>
          <a:ext cx="31242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Equation" r:id="rId3" imgW="1231560" imgH="469800" progId="Equation.3">
                  <p:embed/>
                </p:oleObj>
              </mc:Choice>
              <mc:Fallback>
                <p:oleObj name="Equation" r:id="rId3" imgW="1231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1"/>
                        <a:ext cx="3124200" cy="11858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315200" y="1752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CCECFF"/>
                </a:solidFill>
              </a:rPr>
              <a:t>Amplituda</a:t>
            </a: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1635125" y="2463800"/>
            <a:ext cx="3943350" cy="1995488"/>
            <a:chOff x="8280" y="13320"/>
            <a:chExt cx="2880" cy="1800"/>
          </a:xfrm>
        </p:grpSpPr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9720" y="13320"/>
              <a:ext cx="1440" cy="1800"/>
              <a:chOff x="7021" y="7201"/>
              <a:chExt cx="2880" cy="2162"/>
            </a:xfrm>
          </p:grpSpPr>
          <p:sp>
            <p:nvSpPr>
              <p:cNvPr id="11272" name="Arc 8"/>
              <p:cNvSpPr>
                <a:spLocks/>
              </p:cNvSpPr>
              <p:nvPr/>
            </p:nvSpPr>
            <p:spPr bwMode="auto">
              <a:xfrm>
                <a:off x="7021" y="7201"/>
                <a:ext cx="1441" cy="1080"/>
              </a:xfrm>
              <a:custGeom>
                <a:avLst/>
                <a:gdLst>
                  <a:gd name="G0" fmla="+- 21597 0 0"/>
                  <a:gd name="G1" fmla="+- 21600 0 0"/>
                  <a:gd name="G2" fmla="+- 21600 0 0"/>
                  <a:gd name="T0" fmla="*/ 0 w 43197"/>
                  <a:gd name="T1" fmla="*/ 21233 h 21600"/>
                  <a:gd name="T2" fmla="*/ 43197 w 43197"/>
                  <a:gd name="T3" fmla="*/ 21593 h 21600"/>
                  <a:gd name="T4" fmla="*/ 21597 w 431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7" h="21600" fill="none" extrusionOk="0">
                    <a:moveTo>
                      <a:pt x="0" y="21233"/>
                    </a:moveTo>
                    <a:cubicBezTo>
                      <a:pt x="200" y="9448"/>
                      <a:pt x="9810" y="0"/>
                      <a:pt x="21597" y="0"/>
                    </a:cubicBezTo>
                    <a:cubicBezTo>
                      <a:pt x="33523" y="0"/>
                      <a:pt x="43193" y="9666"/>
                      <a:pt x="43196" y="21593"/>
                    </a:cubicBezTo>
                  </a:path>
                  <a:path w="43197" h="21600" stroke="0" extrusionOk="0">
                    <a:moveTo>
                      <a:pt x="0" y="21233"/>
                    </a:moveTo>
                    <a:cubicBezTo>
                      <a:pt x="200" y="9448"/>
                      <a:pt x="9810" y="0"/>
                      <a:pt x="21597" y="0"/>
                    </a:cubicBezTo>
                    <a:cubicBezTo>
                      <a:pt x="33523" y="0"/>
                      <a:pt x="43193" y="9666"/>
                      <a:pt x="43196" y="21593"/>
                    </a:cubicBezTo>
                    <a:lnTo>
                      <a:pt x="21597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Arc 9"/>
              <p:cNvSpPr>
                <a:spLocks/>
              </p:cNvSpPr>
              <p:nvPr/>
            </p:nvSpPr>
            <p:spPr bwMode="auto">
              <a:xfrm flipV="1">
                <a:off x="8460" y="8280"/>
                <a:ext cx="1441" cy="10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53 h 21653"/>
                  <a:gd name="T2" fmla="*/ 43200 w 43200"/>
                  <a:gd name="T3" fmla="*/ 21593 h 21653"/>
                  <a:gd name="T4" fmla="*/ 21600 w 43200"/>
                  <a:gd name="T5" fmla="*/ 21600 h 2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53" fill="none" extrusionOk="0">
                    <a:moveTo>
                      <a:pt x="0" y="21652"/>
                    </a:moveTo>
                    <a:cubicBezTo>
                      <a:pt x="0" y="21635"/>
                      <a:pt x="0" y="2161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6" y="0"/>
                      <a:pt x="43196" y="9666"/>
                      <a:pt x="43199" y="21593"/>
                    </a:cubicBezTo>
                  </a:path>
                  <a:path w="43200" h="21653" stroke="0" extrusionOk="0">
                    <a:moveTo>
                      <a:pt x="0" y="21652"/>
                    </a:moveTo>
                    <a:cubicBezTo>
                      <a:pt x="0" y="21635"/>
                      <a:pt x="0" y="2161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6" y="0"/>
                      <a:pt x="43196" y="9666"/>
                      <a:pt x="43199" y="2159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8280" y="13320"/>
              <a:ext cx="1440" cy="1800"/>
              <a:chOff x="7021" y="7201"/>
              <a:chExt cx="2880" cy="2162"/>
            </a:xfrm>
          </p:grpSpPr>
          <p:sp>
            <p:nvSpPr>
              <p:cNvPr id="11275" name="Arc 11"/>
              <p:cNvSpPr>
                <a:spLocks/>
              </p:cNvSpPr>
              <p:nvPr/>
            </p:nvSpPr>
            <p:spPr bwMode="auto">
              <a:xfrm>
                <a:off x="7021" y="7201"/>
                <a:ext cx="1441" cy="1080"/>
              </a:xfrm>
              <a:custGeom>
                <a:avLst/>
                <a:gdLst>
                  <a:gd name="G0" fmla="+- 21597 0 0"/>
                  <a:gd name="G1" fmla="+- 21600 0 0"/>
                  <a:gd name="G2" fmla="+- 21600 0 0"/>
                  <a:gd name="T0" fmla="*/ 0 w 43197"/>
                  <a:gd name="T1" fmla="*/ 21233 h 21600"/>
                  <a:gd name="T2" fmla="*/ 43197 w 43197"/>
                  <a:gd name="T3" fmla="*/ 21593 h 21600"/>
                  <a:gd name="T4" fmla="*/ 21597 w 431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7" h="21600" fill="none" extrusionOk="0">
                    <a:moveTo>
                      <a:pt x="0" y="21233"/>
                    </a:moveTo>
                    <a:cubicBezTo>
                      <a:pt x="200" y="9448"/>
                      <a:pt x="9810" y="0"/>
                      <a:pt x="21597" y="0"/>
                    </a:cubicBezTo>
                    <a:cubicBezTo>
                      <a:pt x="33523" y="0"/>
                      <a:pt x="43193" y="9666"/>
                      <a:pt x="43196" y="21593"/>
                    </a:cubicBezTo>
                  </a:path>
                  <a:path w="43197" h="21600" stroke="0" extrusionOk="0">
                    <a:moveTo>
                      <a:pt x="0" y="21233"/>
                    </a:moveTo>
                    <a:cubicBezTo>
                      <a:pt x="200" y="9448"/>
                      <a:pt x="9810" y="0"/>
                      <a:pt x="21597" y="0"/>
                    </a:cubicBezTo>
                    <a:cubicBezTo>
                      <a:pt x="33523" y="0"/>
                      <a:pt x="43193" y="9666"/>
                      <a:pt x="43196" y="21593"/>
                    </a:cubicBezTo>
                    <a:lnTo>
                      <a:pt x="21597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Arc 12"/>
              <p:cNvSpPr>
                <a:spLocks/>
              </p:cNvSpPr>
              <p:nvPr/>
            </p:nvSpPr>
            <p:spPr bwMode="auto">
              <a:xfrm flipV="1">
                <a:off x="8460" y="8280"/>
                <a:ext cx="1441" cy="10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53 h 21653"/>
                  <a:gd name="T2" fmla="*/ 43200 w 43200"/>
                  <a:gd name="T3" fmla="*/ 21593 h 21653"/>
                  <a:gd name="T4" fmla="*/ 21600 w 43200"/>
                  <a:gd name="T5" fmla="*/ 21600 h 2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53" fill="none" extrusionOk="0">
                    <a:moveTo>
                      <a:pt x="0" y="21652"/>
                    </a:moveTo>
                    <a:cubicBezTo>
                      <a:pt x="0" y="21635"/>
                      <a:pt x="0" y="2161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6" y="0"/>
                      <a:pt x="43196" y="9666"/>
                      <a:pt x="43199" y="21593"/>
                    </a:cubicBezTo>
                  </a:path>
                  <a:path w="43200" h="21653" stroke="0" extrusionOk="0">
                    <a:moveTo>
                      <a:pt x="0" y="21652"/>
                    </a:moveTo>
                    <a:cubicBezTo>
                      <a:pt x="0" y="21635"/>
                      <a:pt x="0" y="2161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6" y="0"/>
                      <a:pt x="43196" y="9666"/>
                      <a:pt x="43199" y="2159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635126" y="3462338"/>
            <a:ext cx="5421313" cy="0"/>
          </a:xfrm>
          <a:prstGeom prst="line">
            <a:avLst/>
          </a:prstGeom>
          <a:noFill/>
          <a:ln w="28575">
            <a:solidFill>
              <a:srgbClr val="FFCC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1600200" y="1676400"/>
            <a:ext cx="0" cy="1797050"/>
          </a:xfrm>
          <a:prstGeom prst="line">
            <a:avLst/>
          </a:prstGeom>
          <a:noFill/>
          <a:ln w="28575">
            <a:solidFill>
              <a:srgbClr val="FFCC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086600" y="3200401"/>
            <a:ext cx="7747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447800" y="1066800"/>
            <a:ext cx="9271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581400" y="1905000"/>
            <a:ext cx="0" cy="1595438"/>
          </a:xfrm>
          <a:prstGeom prst="line">
            <a:avLst/>
          </a:prstGeom>
          <a:noFill/>
          <a:ln w="3175">
            <a:solidFill>
              <a:srgbClr val="FFC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1676400" y="2209800"/>
            <a:ext cx="1905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4114800" y="2438400"/>
            <a:ext cx="147955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5105400" y="2438400"/>
            <a:ext cx="0" cy="998538"/>
          </a:xfrm>
          <a:prstGeom prst="line">
            <a:avLst/>
          </a:prstGeom>
          <a:noFill/>
          <a:ln w="3175">
            <a:solidFill>
              <a:srgbClr val="FFCCFF"/>
            </a:solidFill>
            <a:prstDash val="sysDot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084764" y="2663825"/>
            <a:ext cx="7397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362201" y="1676400"/>
            <a:ext cx="8286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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962400" y="1066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ECFF"/>
                </a:solidFill>
              </a:rPr>
              <a:t>Panjang gelombang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267200" y="4572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CCECFF"/>
                </a:solidFill>
              </a:rPr>
              <a:t>Bilangan gelombang</a:t>
            </a:r>
          </a:p>
        </p:txBody>
      </p:sp>
      <p:grpSp>
        <p:nvGrpSpPr>
          <p:cNvPr id="11296" name="Group 32"/>
          <p:cNvGrpSpPr>
            <a:grpSpLocks/>
          </p:cNvGrpSpPr>
          <p:nvPr/>
        </p:nvGrpSpPr>
        <p:grpSpPr bwMode="auto">
          <a:xfrm>
            <a:off x="7315200" y="4800600"/>
            <a:ext cx="1066800" cy="533400"/>
            <a:chOff x="4608" y="3216"/>
            <a:chExt cx="432" cy="336"/>
          </a:xfrm>
        </p:grpSpPr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>
              <a:off x="4608" y="3216"/>
              <a:ext cx="432" cy="0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 flipH="1">
              <a:off x="5040" y="3216"/>
              <a:ext cx="0" cy="336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94" name="Object 30"/>
          <p:cNvGraphicFramePr>
            <a:graphicFrameLocks noChangeAspect="1"/>
          </p:cNvGraphicFramePr>
          <p:nvPr/>
        </p:nvGraphicFramePr>
        <p:xfrm>
          <a:off x="6248400" y="5486401"/>
          <a:ext cx="2819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Equation" r:id="rId5" imgW="1091880" imgH="241200" progId="Equation.3">
                  <p:embed/>
                </p:oleObj>
              </mc:Choice>
              <mc:Fallback>
                <p:oleObj name="Equation" r:id="rId5" imgW="1091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486401"/>
                        <a:ext cx="2819400" cy="6191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4648200" y="56388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2590800" y="1295400"/>
            <a:ext cx="1295400" cy="381000"/>
            <a:chOff x="1392" y="816"/>
            <a:chExt cx="816" cy="240"/>
          </a:xfrm>
        </p:grpSpPr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 flipV="1">
              <a:off x="1392" y="816"/>
              <a:ext cx="0" cy="240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34"/>
            <p:cNvSpPr>
              <a:spLocks noChangeShapeType="1"/>
            </p:cNvSpPr>
            <p:nvPr/>
          </p:nvSpPr>
          <p:spPr bwMode="auto">
            <a:xfrm>
              <a:off x="1392" y="816"/>
              <a:ext cx="816" cy="0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03" name="Group 39"/>
          <p:cNvGrpSpPr>
            <a:grpSpLocks/>
          </p:cNvGrpSpPr>
          <p:nvPr/>
        </p:nvGrpSpPr>
        <p:grpSpPr bwMode="auto">
          <a:xfrm rot="5400000">
            <a:off x="6591300" y="1181100"/>
            <a:ext cx="685800" cy="2743200"/>
            <a:chOff x="4608" y="3216"/>
            <a:chExt cx="432" cy="336"/>
          </a:xfrm>
        </p:grpSpPr>
        <p:sp>
          <p:nvSpPr>
            <p:cNvPr id="11304" name="Line 40"/>
            <p:cNvSpPr>
              <a:spLocks noChangeShapeType="1"/>
            </p:cNvSpPr>
            <p:nvPr/>
          </p:nvSpPr>
          <p:spPr bwMode="auto">
            <a:xfrm>
              <a:off x="4608" y="3216"/>
              <a:ext cx="432" cy="0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41"/>
            <p:cNvSpPr>
              <a:spLocks noChangeShapeType="1"/>
            </p:cNvSpPr>
            <p:nvPr/>
          </p:nvSpPr>
          <p:spPr bwMode="auto">
            <a:xfrm flipH="1">
              <a:off x="5040" y="3216"/>
              <a:ext cx="0" cy="336"/>
            </a:xfrm>
            <a:prstGeom prst="line">
              <a:avLst/>
            </a:prstGeom>
            <a:noFill/>
            <a:ln w="38100" cmpd="dbl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3B70C-9422-4AB1-82B8-644D03EDA68C}" type="datetime2">
              <a:rPr lang="id-ID" smtClean="0"/>
              <a:t>Senin, 09 Mei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LATAR MUHAMMAD ARIF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autoUpdateAnimBg="0"/>
      <p:bldP spid="11277" grpId="0" animBg="1"/>
      <p:bldP spid="11278" grpId="0" animBg="1"/>
      <p:bldP spid="11279" grpId="0" autoUpdateAnimBg="0"/>
      <p:bldP spid="11280" grpId="0" autoUpdateAnimBg="0"/>
      <p:bldP spid="11281" grpId="0" animBg="1"/>
      <p:bldP spid="11282" grpId="0" animBg="1"/>
      <p:bldP spid="11283" grpId="0" animBg="1"/>
      <p:bldP spid="11284" grpId="0" animBg="1"/>
      <p:bldP spid="11285" grpId="0" autoUpdateAnimBg="0"/>
      <p:bldP spid="11286" grpId="0" autoUpdateAnimBg="0"/>
      <p:bldP spid="11288" grpId="0" autoUpdateAnimBg="0"/>
      <p:bldP spid="11290" grpId="0" autoUpdateAnimBg="0"/>
      <p:bldP spid="11295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6.xml><?xml version="1.0" encoding="utf-8"?>
<a:theme xmlns:a="http://schemas.openxmlformats.org/drawingml/2006/main" name="AnimatedTitle2001">
  <a:themeElements>
    <a:clrScheme name="AnimatedTitle200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nimatedTitle2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nimatedTitle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Title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Title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Title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Title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Title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Title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3930</TotalTime>
  <Pages>4</Pages>
  <Words>2195</Words>
  <Application>Microsoft Office PowerPoint</Application>
  <PresentationFormat>A4 Paper (210x297 mm)</PresentationFormat>
  <Paragraphs>462</Paragraphs>
  <Slides>54</Slides>
  <Notes>11</Notes>
  <HiddenSlides>0</HiddenSlides>
  <MMClips>3</MMClips>
  <ScaleCrop>false</ScaleCrop>
  <HeadingPairs>
    <vt:vector size="8" baseType="variant">
      <vt:variant>
        <vt:lpstr>Fonts Used</vt:lpstr>
      </vt:variant>
      <vt:variant>
        <vt:i4>29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91" baseType="lpstr">
      <vt:lpstr>SimSun</vt:lpstr>
      <vt:lpstr>Agency FB</vt:lpstr>
      <vt:lpstr>Aharoni</vt:lpstr>
      <vt:lpstr>Arial</vt:lpstr>
      <vt:lpstr>Arial Black</vt:lpstr>
      <vt:lpstr>Arial Narrow</vt:lpstr>
      <vt:lpstr>Arial Rounded MT Bold</vt:lpstr>
      <vt:lpstr>B Helvetica Bold</vt:lpstr>
      <vt:lpstr>Calibri</vt:lpstr>
      <vt:lpstr>Cambria</vt:lpstr>
      <vt:lpstr>Century Gothic</vt:lpstr>
      <vt:lpstr>Comic Sans MS</vt:lpstr>
      <vt:lpstr>Copperplate Gothic Bold</vt:lpstr>
      <vt:lpstr>Courier New</vt:lpstr>
      <vt:lpstr>Franklin Gothic Book</vt:lpstr>
      <vt:lpstr>Gill Sans MT</vt:lpstr>
      <vt:lpstr>Gill Sans MT Condensed</vt:lpstr>
      <vt:lpstr>Microsoft Sans Serif</vt:lpstr>
      <vt:lpstr>Monotype Sorts</vt:lpstr>
      <vt:lpstr>Palatino Linotype</vt:lpstr>
      <vt:lpstr>Pristina</vt:lpstr>
      <vt:lpstr>Rockwell</vt:lpstr>
      <vt:lpstr>Symbol</vt:lpstr>
      <vt:lpstr>Tahoma</vt:lpstr>
      <vt:lpstr>Technical</vt:lpstr>
      <vt:lpstr>Times New Roman</vt:lpstr>
      <vt:lpstr>Trebuchet MS</vt:lpstr>
      <vt:lpstr>Wingdings</vt:lpstr>
      <vt:lpstr>Wingdings 2</vt:lpstr>
      <vt:lpstr>Corinthian columns design template</vt:lpstr>
      <vt:lpstr>Stack of books design template</vt:lpstr>
      <vt:lpstr>1_Stack of books design template</vt:lpstr>
      <vt:lpstr>Adjacency</vt:lpstr>
      <vt:lpstr>Quotable</vt:lpstr>
      <vt:lpstr>AnimatedTitle2001</vt:lpstr>
      <vt:lpstr>Crop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Gelombang Sinusoidal Dalam Domain Ruang</vt:lpstr>
      <vt:lpstr> Gelombang Sinusoidal Dalam Domain Waktu</vt:lpstr>
      <vt:lpstr>PowerPoint Presentation</vt:lpstr>
      <vt:lpstr>Istilah-istilah dalam gelombang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Getaran  Mesin</vt:lpstr>
      <vt:lpstr>PowerPoint Presentation</vt:lpstr>
      <vt:lpstr>PowerPoint Presentation</vt:lpstr>
      <vt:lpstr>Getaran  Mesin</vt:lpstr>
      <vt:lpstr>PowerPoint Presentation</vt:lpstr>
      <vt:lpstr>PowerPoint Presentation</vt:lpstr>
      <vt:lpstr>PowerPoint Presentation</vt:lpstr>
      <vt:lpstr>KARAKTERISTIK GETARAN </vt:lpstr>
      <vt:lpstr>PERPINDAHAN/ DEPLACEMENT</vt:lpstr>
      <vt:lpstr>KECEPATAN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Different SPLs and Frequencies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Penjumlahan deciBel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 NOISE,  ADALAH SUARA YANG TIDAK DIINGINKAN YANG BERASAL DARI SUMBER, YANG MERUPAKAN ARUS ENERGI YANG BERBENTUK GELOMBANG SUARA DAN MEMPUNYAI TEKANAN YANG DAPAT BERUBAH - UBAH TERGANTUNG PADA SUMBERNYA .</dc:title>
  <dc:creator>Occupational Health and Safety Laboratories</dc:creator>
  <cp:lastModifiedBy>arif</cp:lastModifiedBy>
  <cp:revision>379</cp:revision>
  <cp:lastPrinted>1997-09-03T09:24:44Z</cp:lastPrinted>
  <dcterms:created xsi:type="dcterms:W3CDTF">1997-09-01T19:34:38Z</dcterms:created>
  <dcterms:modified xsi:type="dcterms:W3CDTF">2016-05-09T11:29:10Z</dcterms:modified>
</cp:coreProperties>
</file>