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80" r:id="rId3"/>
    <p:sldMasterId id="2147483694" r:id="rId4"/>
  </p:sldMasterIdLst>
  <p:notesMasterIdLst>
    <p:notesMasterId r:id="rId63"/>
  </p:notesMasterIdLst>
  <p:sldIdLst>
    <p:sldId id="288" r:id="rId5"/>
    <p:sldId id="289" r:id="rId6"/>
    <p:sldId id="290" r:id="rId7"/>
    <p:sldId id="293" r:id="rId8"/>
    <p:sldId id="291" r:id="rId9"/>
    <p:sldId id="257" r:id="rId10"/>
    <p:sldId id="294" r:id="rId11"/>
    <p:sldId id="296" r:id="rId12"/>
    <p:sldId id="297" r:id="rId13"/>
    <p:sldId id="299" r:id="rId14"/>
    <p:sldId id="301" r:id="rId15"/>
    <p:sldId id="309" r:id="rId16"/>
    <p:sldId id="308" r:id="rId17"/>
    <p:sldId id="261" r:id="rId18"/>
    <p:sldId id="314" r:id="rId19"/>
    <p:sldId id="311" r:id="rId20"/>
    <p:sldId id="315" r:id="rId21"/>
    <p:sldId id="262" r:id="rId22"/>
    <p:sldId id="318" r:id="rId23"/>
    <p:sldId id="316" r:id="rId24"/>
    <p:sldId id="317" r:id="rId25"/>
    <p:sldId id="264" r:id="rId26"/>
    <p:sldId id="303" r:id="rId27"/>
    <p:sldId id="319" r:id="rId28"/>
    <p:sldId id="265" r:id="rId29"/>
    <p:sldId id="266" r:id="rId30"/>
    <p:sldId id="268" r:id="rId31"/>
    <p:sldId id="320" r:id="rId32"/>
    <p:sldId id="278" r:id="rId33"/>
    <p:sldId id="322" r:id="rId34"/>
    <p:sldId id="324" r:id="rId35"/>
    <p:sldId id="279" r:id="rId36"/>
    <p:sldId id="280" r:id="rId37"/>
    <p:sldId id="281" r:id="rId38"/>
    <p:sldId id="329" r:id="rId39"/>
    <p:sldId id="330" r:id="rId40"/>
    <p:sldId id="331" r:id="rId41"/>
    <p:sldId id="328" r:id="rId42"/>
    <p:sldId id="282" r:id="rId43"/>
    <p:sldId id="283" r:id="rId44"/>
    <p:sldId id="333" r:id="rId45"/>
    <p:sldId id="335" r:id="rId46"/>
    <p:sldId id="339" r:id="rId47"/>
    <p:sldId id="342" r:id="rId48"/>
    <p:sldId id="340" r:id="rId49"/>
    <p:sldId id="343" r:id="rId50"/>
    <p:sldId id="270" r:id="rId51"/>
    <p:sldId id="271" r:id="rId52"/>
    <p:sldId id="344" r:id="rId53"/>
    <p:sldId id="272" r:id="rId54"/>
    <p:sldId id="345" r:id="rId55"/>
    <p:sldId id="273" r:id="rId56"/>
    <p:sldId id="274" r:id="rId57"/>
    <p:sldId id="348" r:id="rId58"/>
    <p:sldId id="349" r:id="rId59"/>
    <p:sldId id="276" r:id="rId60"/>
    <p:sldId id="277" r:id="rId61"/>
    <p:sldId id="353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FCCC3-3CA0-4B66-B9B8-257C9D0CF13A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E9C55-AAB7-416F-9F2A-1D05A110D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3447-35B6-4662-8C3F-C8276869992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8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2127462" y="690034"/>
            <a:ext cx="2601963" cy="3424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d-ID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029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76" y="4347635"/>
            <a:ext cx="5026823" cy="38481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10708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6FC901F-48EA-4F14-AB8B-5ACE8630323B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73217F-948A-4E93-8A60-6C48505160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0419A-E53D-463E-A739-6517279EFB9F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027EE-067E-4CE2-B075-530056599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39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70CB8E-24D2-4341-BF97-B0B023E67249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2413E-9569-4C2E-A6F2-E68F2BE1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27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BC239F-1AD6-4AF9-B5AC-87E5EBAAB41F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C805936-84CE-424E-89E9-E9AEA6CD8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45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B218737-26D6-496A-9AA6-1ADD400B884C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2A85F71-2F2F-4C13-8E14-09FDEAEDE6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18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0E2D-74FE-4195-B085-764D132961C0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9DCB-282F-4F10-846D-D21AA537F0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1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78D2-AFEE-4652-96FA-B984F8C73859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50EB-8446-4209-9CBD-83E90AFA97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1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C0D6-46FC-4A97-9AF8-5F2098539112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F28F-D7B0-406E-ACC9-DCE83F2A990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3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F5BA-2F2B-406D-9BDA-32781A791FB3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AAB4-CFA9-4014-A688-F5E3F890212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09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24F-7D49-4EFD-9DE8-18E04D2A200A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EBB7-E8FD-4F49-A78B-6242C011B7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11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82F4-CF11-47F6-BFFC-4F72978C14D5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4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ED056-F669-4D1C-A5AB-7265868C1F0A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D9418-3C8D-4BBF-AB44-162B90E2F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92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203-7B09-4C12-AA55-FC2933567E18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6E06-ED03-4E81-9DF9-A2D1E959F3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479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23EC-56D9-4414-BF67-7BEAC26ACCB3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C0E-5EF8-4380-854D-28F3D735E9B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68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6AD9-C1A0-4404-B849-E5681A36F4A1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CF8A-AC7B-478E-83F4-A39460B682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12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1B9D-BF28-454A-98E2-7FE560FE24FD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CF8A-AC7B-478E-83F4-A39460B682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377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E9D-7586-42F5-89BB-95650853F5FB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CF8A-AC7B-478E-83F4-A39460B682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eaLnBrk="0" hangingPunct="0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79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198-EF32-46F2-B74C-D79A06101AEE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CF8A-AC7B-478E-83F4-A39460B682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48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A07E-A6A0-42B3-8CCF-E5BCD869F36D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CF8A-AC7B-478E-83F4-A39460B682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eaLnBrk="0" hangingPunct="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39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6E69-1C45-45F3-B1CD-6875132726D5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CF8A-AC7B-478E-83F4-A39460B682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58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3BB-2926-44E3-B890-333F1133336E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C615-DFA5-433D-B780-256B2B3617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503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0254-3CDD-4AAA-9999-B6F414902594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49AF-9D9A-45AE-8B42-3344486310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0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04BF64-588E-462C-97CD-34366AB0E366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DB25C-044E-4E3E-818F-D2243D2A6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42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7DE30-2CC5-452E-B671-D35D73C1A500}" type="datetime1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ARIEF, Ir,MSc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F1BB27-E306-47D1-9D3A-F64823F60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05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1AB0B3-54BE-4DF7-8438-D3310B0E657D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C805936-84CE-424E-89E9-E9AEA6CD8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109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3F82-F470-40FB-9708-43A6F6C363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5F71-2F2F-4C13-8E14-09FDEAEDE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92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151D-2630-4AD9-9251-A5861456D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9DCB-282F-4F10-846D-D21AA537F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3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6A65-7E34-4E6A-AAC9-82B7AED1E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50EB-8446-4209-9CBD-83E90AFA97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92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A9B-9B9A-4E15-872F-DC87319DFA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F28F-D7B0-406E-ACC9-DCE83F2A9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6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0EB-9B2E-467D-AE06-7E14AE0A91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AAB4-CFA9-4014-A688-F5E3F890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94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5E7-C541-4BF1-BF6C-9324E13277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EBB7-E8FD-4F49-A78B-6242C011B7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94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0E8B-B629-4625-B61B-2901705704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89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E8-3AB1-4F29-AC64-19C69FF6D0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6E06-ED03-4E81-9DF9-A2D1E959F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2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377E94-8DF4-4C8F-893F-C57FBFABD292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1B6A-E82A-4227-88FE-0CB966726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371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01C3-A591-4344-8B58-8BB2F5D040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C0E-5EF8-4380-854D-28F3D735E9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07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8B0-09EF-4D88-BE49-D4E212175F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C615-DFA5-433D-B780-256B2B361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26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28AE-36AE-4CD3-8D97-0C880FB83C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49AF-9D9A-45AE-8B42-3344486310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80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815B6-DB98-499A-AAB7-7E755B80D9E6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9477D-053C-4A53-905A-B4E821C188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29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4488C-7312-4A07-B2B9-6B7827F4AF0A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32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F716D-985C-40AE-891B-BEFD05BDAEDA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2939-0325-40A0-98AD-3FD4C4763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89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BED5B-FD32-4958-97D9-AFAD68EB5A6B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ED1D5-669B-43C3-9874-AE21EA633C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9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9ACAC-3ACB-4FB4-93F6-1D250DEFCC37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55949-2FEA-4C36-A603-ED96C9284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17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A4DF8-E3FB-4DA3-BC26-078A11514A18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1DF9-93FB-4C56-ADDE-8ADB022703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62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308FB-FEDC-4C30-8D0E-164148CA2848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03517-5C88-4C0B-A63B-633330C84328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7E92D-767C-4EDE-A4AA-DF3E10D01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986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C29C0-873F-4D61-922A-5CC36CE1DFFB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6B25-F5C7-4423-A163-B31087D52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089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6B2AA-F10C-436B-9350-BC0DC90D673C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D8C0C-BE10-4A84-A044-1E37A6B628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14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9E4DB-E4DF-42B9-9F75-EE2413F13864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D5A5B-BEB9-441E-8410-C59AC1005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1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8196F-F2E4-4492-978F-2AAB3DD4A432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E7968-307D-43CB-8DEF-01BF35692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64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fld id="{789EDDAA-38AE-4772-A5D0-C96D6387BA5C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71427959-C2FE-4C6B-8914-1AF5445595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96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fld id="{AD56064F-534D-4A7B-874A-21E6076CE161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1605A7ED-3B81-4514-8B91-EB15696162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3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23825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6325"/>
            <a:ext cx="4038600" cy="2547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76325"/>
            <a:ext cx="4038600" cy="2547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6663"/>
            <a:ext cx="4038600" cy="2547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6663"/>
            <a:ext cx="4038600" cy="2547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407299C-7D90-4E12-80F6-71696B8211E9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LATAR MUHAMMAD ARIEF,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B337AC1-6703-4E2E-B5CF-1E1616E7C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2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C93E8-C3D7-463A-B3CE-A577F01DAF5A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9FA64-7403-4E74-8629-0D5FB10CB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4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3EB9D-3802-43DE-BDDF-0BD109B2E585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78C2-F789-4C41-850B-9D6BA6D8D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9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FC6322-EBD2-4AE1-BF83-397AF08DB146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E060-D4E9-47AD-8022-E66BF0988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33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3228D-DB9B-49EE-88DB-8C495CCFA293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0242-122B-4655-A0EB-4292F1E42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18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658B8B3F-3B19-4AC9-BF0E-611752AAFF4E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CAB7960-CD73-43B6-B3D8-733CE68BF8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hangingPunct="0"/>
            <a:fld id="{41C4B060-CC9D-4151-9EA6-ECCBF93536B5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hangingPunct="0"/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hangingPunct="0"/>
            <a:fld id="{CB25CF8A-AC7B-478E-83F4-A39460B682D8}" type="slidenum">
              <a:rPr lang="en-US" smtClean="0">
                <a:solidFill>
                  <a:prstClr val="black"/>
                </a:solidFill>
              </a:rPr>
              <a:pPr eaLnBrk="0" hangingPunct="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92" r:id="rId18"/>
    <p:sldLayoutId id="2147483693" r:id="rId1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AB56B318-A733-4D3C-B13D-4F5FAFA8C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CB25CF8A-AC7B-478E-83F4-A39460B682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7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6C0560-2678-4CD1-8202-3BEFDE3D2D27}" type="slidenum">
              <a:rPr lang="en-US" smtClean="0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EEECE1"/>
                </a:solidFill>
                <a:latin typeface="Arial" charset="0"/>
                <a:cs typeface="Arial" charset="0"/>
              </a:rPr>
              <a:t>LATAR MUHAMMAD ARIEF, Ir,MSc</a:t>
            </a:r>
            <a:endParaRPr lang="en-US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1DF6DF3-ABE4-49AE-A008-BD5C7D178A7F}" type="datetime1">
              <a:rPr lang="en-US" smtClean="0">
                <a:solidFill>
                  <a:srgbClr val="EEECE1"/>
                </a:solidFill>
                <a:latin typeface="Arial" charset="0"/>
                <a:cs typeface="Arial" charset="0"/>
              </a:rPr>
              <a:t>5/23/2016</a:t>
            </a:fld>
            <a:endParaRPr lang="en-US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2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3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6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3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618" y="1295400"/>
            <a:ext cx="6607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id-ID" sz="3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CAHAYA DAN ALAT-ALAT </a:t>
            </a:r>
            <a:r>
              <a:rPr lang="en-GB" sz="3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OPTIK</a:t>
            </a:r>
            <a:endParaRPr lang="en-US" sz="3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920275"/>
            <a:ext cx="2834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prstClr val="black"/>
                </a:solidFill>
              </a:rPr>
              <a:t>PERTEMUAN KE -  VIII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199" y="4953000"/>
            <a:ext cx="5171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5400" dirty="0" err="1" smtClean="0">
                <a:solidFill>
                  <a:prstClr val="black"/>
                </a:solidFill>
                <a:latin typeface="Agency FB" panose="020B0503020202020204" pitchFamily="34" charset="0"/>
              </a:rPr>
              <a:t>Unversitas</a:t>
            </a:r>
            <a:r>
              <a:rPr lang="en-US" sz="54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  </a:t>
            </a:r>
            <a:r>
              <a:rPr lang="en-US" sz="5400" dirty="0" err="1" smtClean="0">
                <a:solidFill>
                  <a:prstClr val="black"/>
                </a:solidFill>
                <a:latin typeface="Agency FB" panose="020B0503020202020204" pitchFamily="34" charset="0"/>
              </a:rPr>
              <a:t>Esa</a:t>
            </a:r>
            <a:r>
              <a:rPr lang="en-US" sz="54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Agency FB" panose="020B0503020202020204" pitchFamily="34" charset="0"/>
              </a:rPr>
              <a:t>Unggul</a:t>
            </a:r>
            <a:endParaRPr lang="en-US" sz="5400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Picture 6" descr="I:\ESA UNGGUL\Logo Es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2052404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887-FD43-4F3D-B578-38479F280509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4.bp.blogspot.com/-c_Rzf__Wy5U/VpXzlu3l4vI/AAAAAAAADJM/IlmX4-U_znk/s1600/Sinar-sinar%2Bistimewa%2Bpada%2Bpemantulan%2Bcermin%2Bcekung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768752" cy="36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5556" y="601836"/>
            <a:ext cx="7780920" cy="217909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buFont typeface="Wingdings" panose="05000000000000000000" pitchFamily="2" charset="2"/>
              <a:buAutoNum type="alphaLcPeriod" startAt="2"/>
            </a:pPr>
            <a:r>
              <a:rPr lang="en-US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Pemantulan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pada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Cermin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Cekung</a:t>
            </a:r>
            <a:endParaRPr lang="en-US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 fontAlgn="auto">
              <a:buFont typeface="Wingdings" panose="05000000000000000000" pitchFamily="2" charset="2"/>
              <a:buNone/>
            </a:pPr>
            <a:r>
              <a:rPr lang="en-US" sz="16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Sinar-sinar</a:t>
            </a:r>
            <a:r>
              <a:rPr lang="en-US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Istimewa </a:t>
            </a:r>
            <a:r>
              <a:rPr lang="en-US" sz="16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cermin</a:t>
            </a:r>
            <a:r>
              <a:rPr lang="en-US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Cekung</a:t>
            </a:r>
            <a:r>
              <a:rPr lang="en-US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 fontAlgn="auto"/>
            <a:r>
              <a:rPr lang="en-US" sz="1600" dirty="0" err="1" smtClean="0">
                <a:latin typeface="Comic Sans MS" panose="030F0702030302020204" pitchFamily="66" charset="0"/>
              </a:rPr>
              <a:t>Sinar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datang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sejajar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sumbu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utama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dipantulkan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melalui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titik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fokus</a:t>
            </a:r>
            <a:r>
              <a:rPr lang="en-US" sz="1600" dirty="0" smtClean="0">
                <a:latin typeface="Comic Sans MS" panose="030F0702030302020204" pitchFamily="66" charset="0"/>
              </a:rPr>
              <a:t>.</a:t>
            </a:r>
          </a:p>
          <a:p>
            <a:pPr marL="571500" indent="-571500" fontAlgn="auto"/>
            <a:r>
              <a:rPr lang="en-US" sz="1600" dirty="0" err="1" smtClean="0">
                <a:latin typeface="Comic Sans MS" panose="030F0702030302020204" pitchFamily="66" charset="0"/>
              </a:rPr>
              <a:t>Sinar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datang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melalui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titik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fokus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dipantulkan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sejajar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sumbu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utama</a:t>
            </a:r>
            <a:r>
              <a:rPr lang="en-US" sz="1600" dirty="0" smtClean="0">
                <a:latin typeface="Comic Sans MS" panose="030F0702030302020204" pitchFamily="66" charset="0"/>
              </a:rPr>
              <a:t>.</a:t>
            </a:r>
          </a:p>
          <a:p>
            <a:pPr marL="571500" indent="-571500" fontAlgn="auto"/>
            <a:r>
              <a:rPr lang="en-US" sz="1600" dirty="0" err="1" smtClean="0">
                <a:latin typeface="Comic Sans MS" panose="030F0702030302020204" pitchFamily="66" charset="0"/>
              </a:rPr>
              <a:t>Sinar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datang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melalui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pusat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kelengkungan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cermin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dipantulkan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melalui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titik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itu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juga</a:t>
            </a:r>
            <a:r>
              <a:rPr lang="en-US" sz="1600" dirty="0" smtClean="0">
                <a:latin typeface="Comic Sans MS" panose="030F0702030302020204" pitchFamily="66" charset="0"/>
              </a:rPr>
              <a:t>.</a:t>
            </a:r>
          </a:p>
          <a:p>
            <a:pPr marL="571500" indent="-571500" fontAlgn="auto">
              <a:buFont typeface="Wingdings" panose="05000000000000000000" pitchFamily="2" charset="2"/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105E-35ED-4510-BF87-9662026EFA2F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5733256"/>
            <a:ext cx="6984776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Benda </a:t>
            </a:r>
            <a:r>
              <a:rPr lang="en-US" sz="1400" dirty="0" err="1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digambar</a:t>
            </a:r>
            <a:r>
              <a:rPr lang="en-US" sz="1400" dirty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1400" dirty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biru</a:t>
            </a:r>
            <a:r>
              <a:rPr lang="en-US" sz="1400" dirty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sz="1400" dirty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bayangan</a:t>
            </a:r>
            <a:r>
              <a:rPr lang="en-US" sz="1400" dirty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1400" dirty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merah</a:t>
            </a:r>
            <a:r>
              <a:rPr lang="en-US" sz="1400" dirty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elsmandagiri.com/fxbab6/image00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29" y="2694719"/>
            <a:ext cx="483580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elsmandagiri.com/fxbab6/image00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96" y="4297645"/>
            <a:ext cx="454213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268" y="1096341"/>
            <a:ext cx="5541799" cy="1598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247" y="608876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fontAlgn="auto">
              <a:buFont typeface="Wingdings" panose="05000000000000000000" pitchFamily="2" charset="2"/>
              <a:buNone/>
            </a:pP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Sifat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Bayangan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3832-A16F-413E-9178-BBBC576B2D24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576" y="692696"/>
            <a:ext cx="8064896" cy="187220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buFont typeface="Wingdings" panose="05000000000000000000" pitchFamily="2" charset="2"/>
              <a:buAutoNum type="alphaLcPeriod" startAt="3"/>
            </a:pPr>
            <a:r>
              <a:rPr lang="en-US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Pemantulan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pada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Cermin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Cembung</a:t>
            </a:r>
            <a:endParaRPr lang="en-US" sz="20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 fontAlgn="auto">
              <a:buFont typeface="Wingdings" panose="05000000000000000000" pitchFamily="2" charset="2"/>
              <a:buNone/>
            </a:pPr>
            <a:r>
              <a:rPr lang="en-US" sz="1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Sinar-sinar</a:t>
            </a:r>
            <a:r>
              <a:rPr lang="en-US" sz="1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Istimewa </a:t>
            </a:r>
            <a:r>
              <a:rPr lang="en-US" sz="1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pada</a:t>
            </a:r>
            <a:r>
              <a:rPr lang="en-US" sz="1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cermin</a:t>
            </a:r>
            <a:r>
              <a:rPr lang="en-US" sz="1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Cembung</a:t>
            </a:r>
            <a:r>
              <a:rPr lang="en-US" sz="1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 fontAlgn="auto"/>
            <a:r>
              <a:rPr lang="en-US" sz="1400" dirty="0" err="1" smtClean="0">
                <a:latin typeface="Comic Sans MS" panose="030F0702030302020204" pitchFamily="66" charset="0"/>
              </a:rPr>
              <a:t>Sinar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datang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sejajar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sumbu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utama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dipantulkan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seolah-olah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berasal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dari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titik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fokus</a:t>
            </a:r>
            <a:r>
              <a:rPr lang="en-US" sz="1400" dirty="0" smtClean="0">
                <a:latin typeface="Comic Sans MS" panose="030F0702030302020204" pitchFamily="66" charset="0"/>
              </a:rPr>
              <a:t>.</a:t>
            </a:r>
          </a:p>
          <a:p>
            <a:pPr marL="571500" indent="-571500" fontAlgn="auto"/>
            <a:r>
              <a:rPr lang="en-US" sz="1400" dirty="0" err="1" smtClean="0">
                <a:latin typeface="Comic Sans MS" panose="030F0702030302020204" pitchFamily="66" charset="0"/>
              </a:rPr>
              <a:t>Sinar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datang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melalui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titik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fokus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dipantulkan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sejajar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sumbu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utama</a:t>
            </a:r>
            <a:r>
              <a:rPr lang="en-US" sz="1400" dirty="0" smtClean="0">
                <a:latin typeface="Comic Sans MS" panose="030F0702030302020204" pitchFamily="66" charset="0"/>
              </a:rPr>
              <a:t>.</a:t>
            </a:r>
          </a:p>
          <a:p>
            <a:pPr marL="571500" indent="-571500" fontAlgn="auto"/>
            <a:r>
              <a:rPr lang="en-US" sz="1400" dirty="0" err="1" smtClean="0">
                <a:latin typeface="Comic Sans MS" panose="030F0702030302020204" pitchFamily="66" charset="0"/>
              </a:rPr>
              <a:t>Sinar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datang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melalui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pusat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kelengkungan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cermin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dipantulkan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melalui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titik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itu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juga</a:t>
            </a:r>
            <a:r>
              <a:rPr lang="en-US" sz="14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 descr="http://4.bp.blogspot.com/-xwCONug01QU/VpXxJC_8PvI/AAAAAAAADIk/USPr6jBOifg/s1600/Sinar-sinar%2Bistimewa%2Bpada%2Bpemantulan%2Bcermin%2Bcembu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708920"/>
            <a:ext cx="5966991" cy="3335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2730-0C4B-44C0-9256-D5BC1E242C5D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3.bp.blogspot.com/-ZqJmjsGHeq4/T8i69HhuwHI/AAAAAAAAADA/aTbbjJZ0iVE/s1600/sinaristime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64" y="980728"/>
            <a:ext cx="69967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3C17-CF06-4542-A277-BA86A8760D51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18488" cy="579755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AutoNum type="alphaLcPeriod" startAt="4"/>
            </a:pPr>
            <a:r>
              <a:rPr lang="en-US" sz="2400">
                <a:solidFill>
                  <a:srgbClr val="FF33CC"/>
                </a:solidFill>
                <a:latin typeface="Comic Sans MS" panose="030F0702030302020204" pitchFamily="66" charset="0"/>
              </a:rPr>
              <a:t>Perhitungan Pembentukan Bayangan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Contoh :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>
                <a:latin typeface="Comic Sans MS" panose="030F0702030302020204" pitchFamily="66" charset="0"/>
              </a:rPr>
              <a:t>Sebuah benda berdiri tegak 10 cm di depan cermin cembung yang mempunyai titik fokus 30 cm. Jika tinggi bendanya 2 m, tentukanlah tinggi bayangan yang terbentuk dan perbesaran benda. 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92275" y="981075"/>
          <a:ext cx="431958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3" imgW="1955520" imgH="419040" progId="Equation.3">
                  <p:embed/>
                </p:oleObj>
              </mc:Choice>
              <mc:Fallback>
                <p:oleObj name="Equation" r:id="rId3" imgW="19555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981075"/>
                        <a:ext cx="4319588" cy="9255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4438" y="2133600"/>
          <a:ext cx="16557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133600"/>
                        <a:ext cx="1655762" cy="9080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795-E742-4F61-8E75-01DF0F325321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5936-84CE-424E-89E9-E9AEA6CD863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.slidesharecdn.com/rangkumanmateriunipasmpfisikabiologidankimiarevised-131015060922-phpapp01/95/rangkuman-materi-un-ipa-smp-fisika-biologi-dan-kimia-revised-29-638.jpg?cb=1381817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4" y="692696"/>
            <a:ext cx="7417142" cy="51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E4C-9D0F-40E6-852B-2E7817CCC910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3244334"/>
            <a:ext cx="5295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1.1.2. </a:t>
            </a:r>
            <a:r>
              <a:rPr lang="en-US" sz="32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Pembiasan</a:t>
            </a:r>
            <a:r>
              <a:rPr lang="en-US" sz="32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Cahaya</a:t>
            </a:r>
            <a:endParaRPr 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0951-63FA-45C3-A59C-8BCBAFA11C59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5298" name="Picture 2" descr="https://encrypted-tbn2.gstatic.com/images?q=tbn:ANd9GcQNLSw3Pixtrex6Qzwk8SX_ulAWvgrk1uhlThWW2KfyEAqRsV1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267"/>
            <a:ext cx="4403587" cy="28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4.bp.blogspot.com/_4WlPeThd8x8/TPyJignLPiI/AAAAAAAAAJQ/WP0BUHy_NzI/s1600/Picture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31" y="3230145"/>
            <a:ext cx="4448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umus pembiasan caha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7" y="3419989"/>
            <a:ext cx="2938455" cy="27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17B5-16C9-43C4-B9C6-69407BDF925F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803" y="404664"/>
            <a:ext cx="7930629" cy="5745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Pembiasan</a:t>
            </a:r>
            <a:r>
              <a:rPr lang="en-US" sz="20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Cahaya</a:t>
            </a:r>
            <a:endParaRPr lang="en-US" sz="20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AutoNum type="alphaLcPeriod"/>
            </a:pP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Indeks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Bias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				</a:t>
            </a:r>
            <a:r>
              <a:rPr lang="en-US" sz="2000" dirty="0">
                <a:latin typeface="Comic Sans MS" panose="030F0702030302020204" pitchFamily="66" charset="0"/>
              </a:rPr>
              <a:t>n = </a:t>
            </a:r>
            <a:r>
              <a:rPr lang="en-US" sz="2000" dirty="0" err="1">
                <a:latin typeface="Comic Sans MS" panose="030F0702030302020204" pitchFamily="66" charset="0"/>
              </a:rPr>
              <a:t>indeks</a:t>
            </a:r>
            <a:r>
              <a:rPr lang="en-US" sz="2000" dirty="0">
                <a:latin typeface="Comic Sans MS" panose="030F0702030302020204" pitchFamily="66" charset="0"/>
              </a:rPr>
              <a:t> bias </a:t>
            </a:r>
            <a:r>
              <a:rPr lang="en-US" sz="2000" dirty="0" err="1">
                <a:latin typeface="Comic Sans MS" panose="030F0702030302020204" pitchFamily="66" charset="0"/>
              </a:rPr>
              <a:t>suatu</a:t>
            </a:r>
            <a:r>
              <a:rPr lang="en-US" sz="2000" dirty="0">
                <a:latin typeface="Comic Sans MS" panose="030F0702030302020204" pitchFamily="66" charset="0"/>
              </a:rPr>
              <a:t> medium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>
                <a:latin typeface="Comic Sans MS" panose="030F0702030302020204" pitchFamily="66" charset="0"/>
              </a:rPr>
              <a:t>				c = </a:t>
            </a:r>
            <a:r>
              <a:rPr lang="en-US" sz="2000" dirty="0" err="1">
                <a:latin typeface="Comic Sans MS" panose="030F0702030302020204" pitchFamily="66" charset="0"/>
              </a:rPr>
              <a:t>kecepatan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cahaya</a:t>
            </a:r>
            <a:r>
              <a:rPr lang="en-US" sz="2000" dirty="0">
                <a:latin typeface="Comic Sans MS" panose="030F0702030302020204" pitchFamily="66" charset="0"/>
              </a:rPr>
              <a:t> di </a:t>
            </a:r>
            <a:r>
              <a:rPr lang="en-US" sz="2000" dirty="0" err="1">
                <a:latin typeface="Comic Sans MS" panose="030F0702030302020204" pitchFamily="66" charset="0"/>
              </a:rPr>
              <a:t>udara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>
                <a:latin typeface="Comic Sans MS" panose="030F0702030302020204" pitchFamily="66" charset="0"/>
              </a:rPr>
              <a:t>				</a:t>
            </a:r>
            <a:r>
              <a:rPr lang="en-US" sz="2000" dirty="0" err="1">
                <a:latin typeface="Comic Sans MS" panose="030F0702030302020204" pitchFamily="66" charset="0"/>
              </a:rPr>
              <a:t>c</a:t>
            </a:r>
            <a:r>
              <a:rPr lang="en-US" sz="2000" baseline="-25000" dirty="0" err="1">
                <a:latin typeface="Comic Sans MS" panose="030F0702030302020204" pitchFamily="66" charset="0"/>
              </a:rPr>
              <a:t>n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err="1">
                <a:latin typeface="Comic Sans MS" panose="030F0702030302020204" pitchFamily="66" charset="0"/>
              </a:rPr>
              <a:t>kecepatan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cahaya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dlm</a:t>
            </a:r>
            <a:r>
              <a:rPr lang="en-US" sz="2000" dirty="0">
                <a:latin typeface="Comic Sans MS" panose="030F0702030302020204" pitchFamily="66" charset="0"/>
              </a:rPr>
              <a:t> medium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AutoNum type="alphaLcPeriod" startAt="2"/>
            </a:pP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Hukum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Pembiasan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Cahaya</a:t>
            </a:r>
            <a:endParaRPr lang="en-US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				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err="1">
                <a:latin typeface="Comic Sans MS" panose="030F0702030302020204" pitchFamily="66" charset="0"/>
              </a:rPr>
              <a:t>sudut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datang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>
                <a:latin typeface="Comic Sans MS" panose="030F0702030302020204" pitchFamily="66" charset="0"/>
              </a:rPr>
              <a:t>				r’ = </a:t>
            </a:r>
            <a:r>
              <a:rPr lang="en-US" sz="2000" dirty="0" err="1">
                <a:latin typeface="Comic Sans MS" panose="030F0702030302020204" pitchFamily="66" charset="0"/>
              </a:rPr>
              <a:t>sudut</a:t>
            </a:r>
            <a:r>
              <a:rPr lang="en-US" sz="2000" dirty="0">
                <a:latin typeface="Comic Sans MS" panose="030F0702030302020204" pitchFamily="66" charset="0"/>
              </a:rPr>
              <a:t> bias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>
                <a:latin typeface="Comic Sans MS" panose="030F0702030302020204" pitchFamily="66" charset="0"/>
              </a:rPr>
              <a:t>				n = </a:t>
            </a:r>
            <a:r>
              <a:rPr lang="en-US" sz="2000" dirty="0" err="1">
                <a:latin typeface="Comic Sans MS" panose="030F0702030302020204" pitchFamily="66" charset="0"/>
              </a:rPr>
              <a:t>indeks</a:t>
            </a:r>
            <a:r>
              <a:rPr lang="en-US" sz="2000" dirty="0">
                <a:latin typeface="Comic Sans MS" panose="030F0702030302020204" pitchFamily="66" charset="0"/>
              </a:rPr>
              <a:t> bias medium 1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>
                <a:latin typeface="Comic Sans MS" panose="030F0702030302020204" pitchFamily="66" charset="0"/>
              </a:rPr>
              <a:t>				n’ = </a:t>
            </a:r>
            <a:r>
              <a:rPr lang="en-US" sz="2000" dirty="0" err="1">
                <a:latin typeface="Comic Sans MS" panose="030F0702030302020204" pitchFamily="66" charset="0"/>
              </a:rPr>
              <a:t>indeks</a:t>
            </a:r>
            <a:r>
              <a:rPr lang="en-US" sz="2000" dirty="0">
                <a:latin typeface="Comic Sans MS" panose="030F0702030302020204" pitchFamily="66" charset="0"/>
              </a:rPr>
              <a:t> bias medium 2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68185857"/>
              </p:ext>
            </p:extLst>
          </p:nvPr>
        </p:nvGraphicFramePr>
        <p:xfrm>
          <a:off x="1043608" y="1649339"/>
          <a:ext cx="11525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3" imgW="431640" imgH="431640" progId="Equation.3">
                  <p:embed/>
                </p:oleObj>
              </mc:Choice>
              <mc:Fallback>
                <p:oleObj name="Equation" r:id="rId3" imgW="4316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649339"/>
                        <a:ext cx="1152525" cy="11525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36719634"/>
              </p:ext>
            </p:extLst>
          </p:nvPr>
        </p:nvGraphicFramePr>
        <p:xfrm>
          <a:off x="611560" y="4293096"/>
          <a:ext cx="14398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5" imgW="634680" imgH="393480" progId="Equation.3">
                  <p:embed/>
                </p:oleObj>
              </mc:Choice>
              <mc:Fallback>
                <p:oleObj name="Equation" r:id="rId5" imgW="6346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93096"/>
                        <a:ext cx="1439863" cy="895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embiasan cahaya mendekati garis normal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38" y="3815933"/>
            <a:ext cx="2861310" cy="22053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0974-ACE9-4AC7-ADEB-DC01393FC9A0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18" y="404664"/>
            <a:ext cx="8356845" cy="6048672"/>
          </a:xfrm>
          <a:prstGeom prst="rect">
            <a:avLst/>
          </a:prstGeom>
        </p:spPr>
      </p:pic>
      <p:pic>
        <p:nvPicPr>
          <p:cNvPr id="3" name="Picture 2" descr="http://upload.wikimedia.org/wikipedia/commons/c/c7/Lens_and_wavefronts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3995" y="3666899"/>
            <a:ext cx="1684440" cy="36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561D-55B5-48BD-AB80-BF763ECE2D66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667000"/>
            <a:ext cx="36968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7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I.    </a:t>
            </a:r>
            <a:r>
              <a:rPr lang="id-ID" sz="7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CAHAYA </a:t>
            </a:r>
            <a:endParaRPr lang="en-US" sz="7200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6AB1-E27B-4670-BE48-44B38F1A751B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15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124744"/>
            <a:ext cx="2880320" cy="2664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1800" dirty="0" err="1" smtClean="0">
                <a:solidFill>
                  <a:srgbClr val="FF33CC"/>
                </a:solidFill>
                <a:latin typeface="Comic Sans MS" panose="030F0702030302020204" pitchFamily="66" charset="0"/>
              </a:rPr>
              <a:t>Pembiasan</a:t>
            </a:r>
            <a:r>
              <a:rPr lang="en-US" sz="1800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FF33CC"/>
                </a:solidFill>
                <a:latin typeface="Comic Sans MS" panose="030F0702030302020204" pitchFamily="66" charset="0"/>
              </a:rPr>
              <a:t>pada</a:t>
            </a:r>
            <a:r>
              <a:rPr lang="en-US" sz="1800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FF33CC"/>
                </a:solidFill>
                <a:latin typeface="Comic Sans MS" panose="030F0702030302020204" pitchFamily="66" charset="0"/>
              </a:rPr>
              <a:t>Lensa</a:t>
            </a:r>
            <a:r>
              <a:rPr lang="en-US" sz="1800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FF33CC"/>
                </a:solidFill>
                <a:latin typeface="Comic Sans MS" panose="030F0702030302020204" pitchFamily="66" charset="0"/>
              </a:rPr>
              <a:t>Cembung</a:t>
            </a:r>
            <a:endParaRPr lang="en-US" sz="1800" dirty="0" smtClean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 fontAlgn="auto">
              <a:buFont typeface="Wingdings" panose="05000000000000000000" pitchFamily="2" charset="2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Sinar-sinar</a:t>
            </a:r>
            <a:r>
              <a:rPr lang="en-US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Istimewa </a:t>
            </a:r>
            <a:r>
              <a:rPr lang="en-US" sz="18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pada</a:t>
            </a:r>
            <a:r>
              <a:rPr lang="en-US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Lensa</a:t>
            </a:r>
            <a:r>
              <a:rPr lang="en-US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Cembung</a:t>
            </a:r>
            <a:r>
              <a:rPr lang="en-US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 fontAlgn="auto"/>
            <a:r>
              <a:rPr lang="en-US" sz="1800" dirty="0" err="1" smtClean="0">
                <a:latin typeface="Comic Sans MS" panose="030F0702030302020204" pitchFamily="66" charset="0"/>
              </a:rPr>
              <a:t>Sinar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sejajar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sumbu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utama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dipantulkan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melalui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titik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fokus</a:t>
            </a:r>
            <a:r>
              <a:rPr lang="en-US" sz="1800" dirty="0" smtClean="0">
                <a:latin typeface="Comic Sans MS" panose="030F0702030302020204" pitchFamily="66" charset="0"/>
              </a:rPr>
              <a:t>.</a:t>
            </a:r>
          </a:p>
          <a:p>
            <a:pPr marL="571500" indent="-571500" fontAlgn="auto"/>
            <a:r>
              <a:rPr lang="en-US" sz="1800" dirty="0" err="1" smtClean="0">
                <a:latin typeface="Comic Sans MS" panose="030F0702030302020204" pitchFamily="66" charset="0"/>
              </a:rPr>
              <a:t>Sinar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melalui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titik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fokus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dipantulkan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sejajar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sumbu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utama</a:t>
            </a:r>
            <a:r>
              <a:rPr lang="en-US" sz="1800" dirty="0" smtClean="0">
                <a:latin typeface="Comic Sans MS" panose="030F0702030302020204" pitchFamily="66" charset="0"/>
              </a:rPr>
              <a:t>.</a:t>
            </a:r>
          </a:p>
          <a:p>
            <a:pPr marL="571500" indent="-571500" fontAlgn="auto"/>
            <a:r>
              <a:rPr lang="en-US" sz="1800" dirty="0" err="1" smtClean="0">
                <a:latin typeface="Comic Sans MS" panose="030F0702030302020204" pitchFamily="66" charset="0"/>
              </a:rPr>
              <a:t>Sinar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datang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melalui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titik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pusat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optik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tidak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dibiaskan</a:t>
            </a:r>
            <a:r>
              <a:rPr lang="en-US" sz="1800" dirty="0" smtClean="0">
                <a:latin typeface="Comic Sans MS" panose="030F0702030302020204" pitchFamily="66" charset="0"/>
              </a:rPr>
              <a:t>.</a:t>
            </a:r>
          </a:p>
          <a:p>
            <a:pPr marL="571500" indent="-571500" fontAlgn="auto">
              <a:buFont typeface="Wingdings" panose="05000000000000000000" pitchFamily="2" charset="2"/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  <a:p>
            <a:pPr marL="571500" indent="-571500" fontAlgn="auto">
              <a:buFont typeface="Wingdings" panose="05000000000000000000" pitchFamily="2" charset="2"/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  <a:p>
            <a:pPr marL="571500" indent="-571500" fontAlgn="auto">
              <a:buFont typeface="Wingdings" panose="05000000000000000000" pitchFamily="2" charset="2"/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https://rivaldyraw.files.wordpress.com/2015/05/lenscekung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35038"/>
            <a:ext cx="4386957" cy="344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DB3-560E-4677-B9C6-F99E1F5A8071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9/9e/ThinLe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1737"/>
            <a:ext cx="5943600" cy="44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BC60-FAA3-4505-A481-864350015CC3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052736"/>
            <a:ext cx="7704856" cy="302433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Sifat</a:t>
            </a:r>
            <a:r>
              <a:rPr lang="en-US" sz="1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Bayangan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a. 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Bila</a:t>
            </a: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benda</a:t>
            </a: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 di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ruang</a:t>
            </a: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 I,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maka</a:t>
            </a: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	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>
                <a:latin typeface="Comic Sans MS" panose="030F0702030302020204" pitchFamily="66" charset="0"/>
              </a:rPr>
              <a:t>    </a:t>
            </a:r>
            <a:r>
              <a:rPr lang="en-US" sz="1800" dirty="0" err="1">
                <a:latin typeface="Comic Sans MS" panose="030F0702030302020204" pitchFamily="66" charset="0"/>
              </a:rPr>
              <a:t>Bayangan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maya</a:t>
            </a:r>
            <a:r>
              <a:rPr lang="en-US" sz="1800" dirty="0">
                <a:latin typeface="Comic Sans MS" panose="030F0702030302020204" pitchFamily="66" charset="0"/>
              </a:rPr>
              <a:t> (di </a:t>
            </a:r>
            <a:r>
              <a:rPr lang="en-US" sz="1800" dirty="0" err="1">
                <a:latin typeface="Comic Sans MS" panose="030F0702030302020204" pitchFamily="66" charset="0"/>
              </a:rPr>
              <a:t>depan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lensa</a:t>
            </a:r>
            <a:r>
              <a:rPr lang="en-US" sz="1800" dirty="0">
                <a:latin typeface="Comic Sans MS" panose="030F0702030302020204" pitchFamily="66" charset="0"/>
              </a:rPr>
              <a:t>), </a:t>
            </a:r>
            <a:r>
              <a:rPr lang="en-US" sz="1800" dirty="0" err="1">
                <a:latin typeface="Comic Sans MS" panose="030F0702030302020204" pitchFamily="66" charset="0"/>
              </a:rPr>
              <a:t>tegak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diperbesar</a:t>
            </a:r>
            <a:r>
              <a:rPr lang="en-US" sz="1800" dirty="0">
                <a:latin typeface="Comic Sans MS" panose="030F0702030302020204" pitchFamily="66" charset="0"/>
              </a:rPr>
              <a:t>	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b.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Bila</a:t>
            </a: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benda</a:t>
            </a: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 di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ruang</a:t>
            </a: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 II,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maka</a:t>
            </a:r>
            <a:endParaRPr lang="en-US" sz="1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>
                <a:latin typeface="Comic Sans MS" panose="030F0702030302020204" pitchFamily="66" charset="0"/>
              </a:rPr>
              <a:t>   </a:t>
            </a:r>
            <a:r>
              <a:rPr lang="en-US" sz="1800" dirty="0" err="1">
                <a:latin typeface="Comic Sans MS" panose="030F0702030302020204" pitchFamily="66" charset="0"/>
              </a:rPr>
              <a:t>Bayangan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nyata</a:t>
            </a:r>
            <a:r>
              <a:rPr lang="en-US" sz="1800" dirty="0">
                <a:latin typeface="Comic Sans MS" panose="030F0702030302020204" pitchFamily="66" charset="0"/>
              </a:rPr>
              <a:t> (</a:t>
            </a:r>
            <a:r>
              <a:rPr lang="en-US" sz="1800" dirty="0" err="1">
                <a:latin typeface="Comic Sans MS" panose="030F0702030302020204" pitchFamily="66" charset="0"/>
              </a:rPr>
              <a:t>dibelakang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lensa</a:t>
            </a:r>
            <a:r>
              <a:rPr lang="en-US" sz="1800" dirty="0">
                <a:latin typeface="Comic Sans MS" panose="030F0702030302020204" pitchFamily="66" charset="0"/>
              </a:rPr>
              <a:t>), </a:t>
            </a:r>
            <a:r>
              <a:rPr lang="en-US" sz="1800" dirty="0" err="1">
                <a:latin typeface="Comic Sans MS" panose="030F0702030302020204" pitchFamily="66" charset="0"/>
              </a:rPr>
              <a:t>terbalik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diperbesar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c.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Bila</a:t>
            </a: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benda</a:t>
            </a: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 di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ruang</a:t>
            </a: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 III,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maka</a:t>
            </a:r>
            <a:endParaRPr lang="en-US" sz="1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>
                <a:latin typeface="Comic Sans MS" panose="030F0702030302020204" pitchFamily="66" charset="0"/>
              </a:rPr>
              <a:t>   </a:t>
            </a:r>
            <a:r>
              <a:rPr lang="en-US" sz="1800" dirty="0" err="1">
                <a:latin typeface="Comic Sans MS" panose="030F0702030302020204" pitchFamily="66" charset="0"/>
              </a:rPr>
              <a:t>Bayangan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nyata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terbalik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diperkecil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24D-7F87-4345-8CF6-B50F50B424A0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image.slidesharecdn.com/cahayarevisi-130101105754-phpapp02/95/cahaya-37-638.jpg?cb=13571235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36712"/>
            <a:ext cx="7049866" cy="52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4E62-66BF-46E0-8727-FDABBC4FAFF4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12" y="692696"/>
            <a:ext cx="7733420" cy="54726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202E-6D63-4D80-8B3B-FFC29BBE35EC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45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92696"/>
            <a:ext cx="8229600" cy="57975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Pembiasan</a:t>
            </a:r>
            <a:r>
              <a:rPr lang="en-US" sz="24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pada</a:t>
            </a:r>
            <a:r>
              <a:rPr lang="en-US" sz="24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Lensa</a:t>
            </a:r>
            <a:r>
              <a:rPr lang="en-US" sz="24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Cekung</a:t>
            </a: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Sinar-sinar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Istimewa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pada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Lensa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Cekung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/>
            <a:r>
              <a:rPr lang="en-US" sz="2400" dirty="0" err="1">
                <a:latin typeface="Comic Sans MS" panose="030F0702030302020204" pitchFamily="66" charset="0"/>
              </a:rPr>
              <a:t>Sinar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sejajar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sumbu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utama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dibiaskan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seolah-olah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berasal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dari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titik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fokus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571500" indent="-571500"/>
            <a:r>
              <a:rPr lang="en-US" sz="2400" dirty="0" err="1">
                <a:latin typeface="Comic Sans MS" panose="030F0702030302020204" pitchFamily="66" charset="0"/>
              </a:rPr>
              <a:t>Sinar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datang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seolah-olah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menuju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titik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fokus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dibiaskan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sejajar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sumbu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utama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571500" indent="-571500"/>
            <a:r>
              <a:rPr lang="en-US" sz="2400" dirty="0" err="1">
                <a:latin typeface="Comic Sans MS" panose="030F0702030302020204" pitchFamily="66" charset="0"/>
              </a:rPr>
              <a:t>Sinar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datang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melalui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pusat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optik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tidak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dibiaskan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571500" indent="-571500"/>
            <a:endParaRPr lang="en-US" sz="24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Sifat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Bayangan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 dirty="0">
                <a:latin typeface="Comic Sans MS" panose="030F0702030302020204" pitchFamily="66" charset="0"/>
              </a:rPr>
              <a:t>Maya, </a:t>
            </a:r>
            <a:r>
              <a:rPr lang="en-US" sz="2400" dirty="0" err="1">
                <a:latin typeface="Comic Sans MS" panose="030F0702030302020204" pitchFamily="66" charset="0"/>
              </a:rPr>
              <a:t>tegak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diperkecil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3736-93C5-4684-B348-E9F3539902CF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476672"/>
            <a:ext cx="7488832" cy="579755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AutoNum type="alphaLcPeriod" startAt="5"/>
            </a:pPr>
            <a:r>
              <a:rPr lang="en-US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Perhitungan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Pembentukan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Bayangan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Contoh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Sebuah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cembung-cembung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mempunyai</a:t>
            </a:r>
            <a:r>
              <a:rPr lang="en-US" sz="2400" dirty="0">
                <a:latin typeface="Comic Sans MS" panose="030F0702030302020204" pitchFamily="66" charset="0"/>
              </a:rPr>
              <a:t> jari2 </a:t>
            </a:r>
            <a:r>
              <a:rPr lang="en-US" sz="2400" dirty="0" err="1">
                <a:latin typeface="Comic Sans MS" panose="030F0702030302020204" pitchFamily="66" charset="0"/>
              </a:rPr>
              <a:t>kelengkungan</a:t>
            </a:r>
            <a:r>
              <a:rPr lang="en-US" sz="2400" dirty="0">
                <a:latin typeface="Comic Sans MS" panose="030F0702030302020204" pitchFamily="66" charset="0"/>
              </a:rPr>
              <a:t> 15 cm </a:t>
            </a:r>
            <a:r>
              <a:rPr lang="en-US" sz="2400" dirty="0" err="1">
                <a:latin typeface="Comic Sans MS" panose="030F0702030302020204" pitchFamily="66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</a:rPr>
              <a:t> 10 cm, </a:t>
            </a:r>
            <a:r>
              <a:rPr lang="en-US" sz="2400" dirty="0" err="1">
                <a:latin typeface="Comic Sans MS" panose="030F0702030302020204" pitchFamily="66" charset="0"/>
              </a:rPr>
              <a:t>dengan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indeks</a:t>
            </a:r>
            <a:r>
              <a:rPr lang="en-US" sz="2400" dirty="0">
                <a:latin typeface="Comic Sans MS" panose="030F0702030302020204" pitchFamily="66" charset="0"/>
              </a:rPr>
              <a:t> bias 1,5. </a:t>
            </a:r>
            <a:r>
              <a:rPr lang="en-US" sz="2400" dirty="0" err="1">
                <a:latin typeface="Comic Sans MS" panose="030F0702030302020204" pitchFamily="66" charset="0"/>
              </a:rPr>
              <a:t>Bila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itu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berada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udara</a:t>
            </a:r>
            <a:r>
              <a:rPr lang="en-US" sz="2400" dirty="0">
                <a:latin typeface="Comic Sans MS" panose="030F0702030302020204" pitchFamily="66" charset="0"/>
              </a:rPr>
              <a:t> yang </a:t>
            </a:r>
            <a:r>
              <a:rPr lang="en-US" sz="2400" dirty="0" err="1">
                <a:latin typeface="Comic Sans MS" panose="030F0702030302020204" pitchFamily="66" charset="0"/>
              </a:rPr>
              <a:t>mempunyai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indeks</a:t>
            </a:r>
            <a:r>
              <a:rPr lang="en-US" sz="2400" dirty="0">
                <a:latin typeface="Comic Sans MS" panose="030F0702030302020204" pitchFamily="66" charset="0"/>
              </a:rPr>
              <a:t> bias 1, </a:t>
            </a:r>
            <a:r>
              <a:rPr lang="en-US" sz="2400" dirty="0" err="1">
                <a:latin typeface="Comic Sans MS" panose="030F0702030302020204" pitchFamily="66" charset="0"/>
              </a:rPr>
              <a:t>tentukan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jarak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fokus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tsb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25765794"/>
              </p:ext>
            </p:extLst>
          </p:nvPr>
        </p:nvGraphicFramePr>
        <p:xfrm>
          <a:off x="2224459" y="1351359"/>
          <a:ext cx="4160956" cy="128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3" imgW="1562040" imgH="482400" progId="Equation.3">
                  <p:embed/>
                </p:oleObj>
              </mc:Choice>
              <mc:Fallback>
                <p:oleObj name="Equation" r:id="rId3" imgW="15620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459" y="1351359"/>
                        <a:ext cx="4160956" cy="1285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912D-D5A2-4753-9281-3BD13F4D1E70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5512" y="620688"/>
            <a:ext cx="6670824" cy="579755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AutoNum type="alphaLcPeriod" startAt="5"/>
            </a:pP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Lensa</a:t>
            </a:r>
            <a:r>
              <a:rPr lang="en-US" sz="24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Gabungan</a:t>
            </a: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AutoNum type="alphaLcPeriod" startAt="5"/>
            </a:pP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AutoNum type="alphaLcPeriod" startAt="5"/>
            </a:pP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AutoNum type="alphaLcPeriod" startAt="5"/>
            </a:pP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AutoNum type="alphaLcPeriod" startAt="5"/>
            </a:pP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Kekuatan</a:t>
            </a:r>
            <a:r>
              <a:rPr lang="en-US" sz="24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Lensa</a:t>
            </a:r>
            <a:r>
              <a:rPr lang="en-US" sz="2400" dirty="0">
                <a:solidFill>
                  <a:srgbClr val="FF33CC"/>
                </a:solidFill>
                <a:latin typeface="Comic Sans MS" panose="030F0702030302020204" pitchFamily="66" charset="0"/>
              </a:rPr>
              <a:t> (P)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Contoh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Sebuah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cekung-cekung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mempunyai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jarak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fokus</a:t>
            </a:r>
            <a:r>
              <a:rPr lang="en-US" sz="2400" dirty="0">
                <a:latin typeface="Comic Sans MS" panose="030F0702030302020204" pitchFamily="66" charset="0"/>
              </a:rPr>
              <a:t> 50 cm, </a:t>
            </a:r>
            <a:r>
              <a:rPr lang="en-US" sz="2400" dirty="0" err="1">
                <a:latin typeface="Comic Sans MS" panose="030F0702030302020204" pitchFamily="66" charset="0"/>
              </a:rPr>
              <a:t>tentukan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kekuatan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14664063"/>
              </p:ext>
            </p:extLst>
          </p:nvPr>
        </p:nvGraphicFramePr>
        <p:xfrm>
          <a:off x="1819225" y="1135335"/>
          <a:ext cx="174466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3" imgW="838080" imgH="444240" progId="Equation.3">
                  <p:embed/>
                </p:oleObj>
              </mc:Choice>
              <mc:Fallback>
                <p:oleObj name="Equation" r:id="rId3" imgW="83808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25" y="1135335"/>
                        <a:ext cx="1744663" cy="9255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5597749"/>
              </p:ext>
            </p:extLst>
          </p:nvPr>
        </p:nvGraphicFramePr>
        <p:xfrm>
          <a:off x="3131765" y="3307135"/>
          <a:ext cx="7921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5" imgW="431640" imgH="419040" progId="Equation.3">
                  <p:embed/>
                </p:oleObj>
              </mc:Choice>
              <mc:Fallback>
                <p:oleObj name="Equation" r:id="rId5" imgW="4316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765" y="3307135"/>
                        <a:ext cx="792163" cy="7699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06DD-C3A7-4A3B-8BF9-D50F1E23F0B8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3244334"/>
            <a:ext cx="615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1.1.3.    </a:t>
            </a:r>
            <a:r>
              <a:rPr lang="en-US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Interferensi</a:t>
            </a:r>
            <a:r>
              <a:rPr lang="en-US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Cahaya</a:t>
            </a:r>
            <a:endParaRPr lang="en-US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A9E5-DC86-4966-84B2-3086D85F4E63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33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3" y="620713"/>
            <a:ext cx="7776864" cy="579755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endParaRPr lang="en-US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latin typeface="Comic Sans MS" panose="030F0702030302020204" pitchFamily="66" charset="0"/>
              </a:rPr>
              <a:t>Adalah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perpaduan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dari</a:t>
            </a:r>
            <a:r>
              <a:rPr lang="en-US" sz="2000" dirty="0">
                <a:latin typeface="Comic Sans MS" panose="030F0702030302020204" pitchFamily="66" charset="0"/>
              </a:rPr>
              <a:t> 2 </a:t>
            </a:r>
            <a:r>
              <a:rPr lang="en-US" sz="2000" dirty="0" err="1">
                <a:latin typeface="Comic Sans MS" panose="030F0702030302020204" pitchFamily="66" charset="0"/>
              </a:rPr>
              <a:t>gelombang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cahaya</a:t>
            </a:r>
            <a:r>
              <a:rPr lang="en-US" sz="20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0" algn="l"/>
              </a:tabLst>
            </a:pPr>
            <a:r>
              <a:rPr lang="en-US" sz="2000" dirty="0">
                <a:latin typeface="Comic Sans MS" panose="030F0702030302020204" pitchFamily="66" charset="0"/>
              </a:rPr>
              <a:t>Agar </a:t>
            </a:r>
            <a:r>
              <a:rPr lang="en-US" sz="2000" dirty="0" err="1">
                <a:latin typeface="Comic Sans MS" panose="030F0702030302020204" pitchFamily="66" charset="0"/>
              </a:rPr>
              <a:t>hasil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interferensinya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mempunyai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pola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teratur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kedua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gelombang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cahaya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harus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koheren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yaitu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memiliki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frekuensi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amplitudo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yg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sama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serta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selisih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fase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tetap</a:t>
            </a:r>
            <a:r>
              <a:rPr lang="en-US" sz="2000" dirty="0">
                <a:latin typeface="Comic Sans MS" panose="030F0702030302020204" pitchFamily="66" charset="0"/>
              </a:rPr>
              <a:t>. 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 smtClean="0">
                <a:latin typeface="Comic Sans MS" panose="030F0702030302020204" pitchFamily="66" charset="0"/>
              </a:rPr>
              <a:t>Pola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hasil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interferensi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ini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dapat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ditangkap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pada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layar</a:t>
            </a:r>
            <a:r>
              <a:rPr 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sz="2000" dirty="0" err="1" smtClean="0">
                <a:latin typeface="Comic Sans MS" panose="030F0702030302020204" pitchFamily="66" charset="0"/>
              </a:rPr>
              <a:t>yaitu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Interferensi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Maksimum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gelombang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memperkuat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konstruktif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menghasilkan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garis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terang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Interferensi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Minimum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gelombang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memperlemah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destruktif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menghasilkan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garis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gelap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3E19-9536-4741-B96B-B6C3413E7B15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876800" y="5486400"/>
            <a:ext cx="3886200" cy="542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9600" kern="10">
                <a:solidFill>
                  <a:srgbClr val="000000"/>
                </a:solidFill>
                <a:effectLst>
                  <a:outerShdw sy="-100000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CAHAYA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4876800" y="5486400"/>
            <a:ext cx="3886200" cy="542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9600" kern="10">
                <a:solidFill>
                  <a:srgbClr val="000000"/>
                </a:solidFill>
                <a:effectLst>
                  <a:outerShdw sy="-50000" kx="-2453608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CAHAYA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3565-FDE0-4383-9238-CC06D23BCD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ARIEF, Ir,MSc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5F71-2F2F-4C13-8E14-09FDEAEDE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417638"/>
            <a:ext cx="8003231" cy="5003378"/>
          </a:xfr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smtClean="0"/>
              <a:t>Paduan gelombang</a:t>
            </a: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6A77-595F-475D-8228-EA8584F3D5DD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916832"/>
            <a:ext cx="748883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Agar </a:t>
            </a:r>
            <a:r>
              <a:rPr lang="en-US" sz="2800" dirty="0" err="1">
                <a:latin typeface="+mn-lt"/>
              </a:rPr>
              <a:t>interferensi</a:t>
            </a:r>
            <a:r>
              <a:rPr lang="en-US" sz="2800" dirty="0">
                <a:latin typeface="+mn-lt"/>
              </a:rPr>
              <a:t> yang </a:t>
            </a:r>
            <a:r>
              <a:rPr lang="en-US" sz="2800" dirty="0" err="1">
                <a:latin typeface="+mn-lt"/>
              </a:rPr>
              <a:t>stabil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berkelanjutan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dari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gelombang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cahaya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dapat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diamati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dua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kondisi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berikut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harus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dipenuhi</a:t>
            </a:r>
            <a:r>
              <a:rPr lang="en-US" sz="2800" dirty="0">
                <a:latin typeface="+mn-lt"/>
              </a:rPr>
              <a:t>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800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700" dirty="0" err="1">
                <a:latin typeface="+mn-lt"/>
              </a:rPr>
              <a:t>Sumber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harus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bisa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mempertahankan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suatu</a:t>
            </a:r>
            <a:r>
              <a:rPr lang="en-US" sz="2700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beda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fasa</a:t>
            </a:r>
            <a:r>
              <a:rPr lang="en-US" sz="2700" b="1" i="1" dirty="0">
                <a:latin typeface="+mn-lt"/>
              </a:rPr>
              <a:t> yang </a:t>
            </a:r>
            <a:r>
              <a:rPr lang="en-US" sz="2700" b="1" i="1" dirty="0" err="1">
                <a:latin typeface="+mn-lt"/>
              </a:rPr>
              <a:t>tetap</a:t>
            </a:r>
            <a:r>
              <a:rPr lang="en-US" sz="2700" dirty="0">
                <a:latin typeface="+mn-lt"/>
              </a:rPr>
              <a:t>   (</a:t>
            </a:r>
            <a:r>
              <a:rPr lang="en-US" sz="2700" b="1" i="1" dirty="0" err="1">
                <a:latin typeface="+mn-lt"/>
              </a:rPr>
              <a:t>sumber</a:t>
            </a:r>
            <a:r>
              <a:rPr lang="en-US" sz="2700" b="1" i="1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koheren</a:t>
            </a:r>
            <a:r>
              <a:rPr lang="en-US" sz="2700" dirty="0">
                <a:latin typeface="+mn-lt"/>
              </a:rPr>
              <a:t>).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700" i="1" dirty="0">
              <a:solidFill>
                <a:srgbClr val="0033CC"/>
              </a:solidFill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700" dirty="0" err="1">
                <a:latin typeface="+mn-lt"/>
              </a:rPr>
              <a:t>Sumber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harus</a:t>
            </a:r>
            <a:r>
              <a:rPr lang="en-US" sz="2700" dirty="0">
                <a:latin typeface="+mn-lt"/>
              </a:rPr>
              <a:t> </a:t>
            </a:r>
            <a:r>
              <a:rPr lang="en-US" sz="2700" b="1" i="1" dirty="0" err="1">
                <a:latin typeface="+mn-lt"/>
              </a:rPr>
              <a:t>monokromatis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dan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menghasilkan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cahaya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dengan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panjang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gelombang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sama</a:t>
            </a:r>
            <a:r>
              <a:rPr lang="en-US" sz="2700" i="1" dirty="0">
                <a:latin typeface="+mn-lt"/>
              </a:rPr>
              <a:t>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i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6624736" cy="9403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Syarat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terjadinya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interferensi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105B-820B-4AF3-95B5-814E6C251878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9DCB-282F-4F10-846D-D21AA537F0D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218487" cy="615791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Comic Sans MS" panose="030F0702030302020204" pitchFamily="66" charset="0"/>
              </a:rPr>
              <a:t>Syarat interferensi maksimum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>
                <a:latin typeface="Comic Sans MS" panose="030F0702030302020204" pitchFamily="66" charset="0"/>
              </a:rPr>
              <a:t>Interferensi maksimum terjadi jika kedua gel memiliki fase yg sama (sefase), yaitu jika selisih lintasannya sama dgn nol atau bilangan bulat kali panjang gelombang </a:t>
            </a:r>
            <a:r>
              <a:rPr lang="el-GR" sz="2000">
                <a:latin typeface="Comic Sans MS" panose="030F0702030302020204" pitchFamily="66" charset="0"/>
              </a:rPr>
              <a:t>λ</a:t>
            </a:r>
            <a:r>
              <a:rPr lang="en-US" sz="2000">
                <a:latin typeface="Comic Sans MS" panose="030F0702030302020204" pitchFamily="66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>
                <a:latin typeface="Comic Sans MS" panose="030F0702030302020204" pitchFamily="66" charset="0"/>
              </a:rPr>
              <a:t>Bilangan m disebut orde terang. Untuk m=0 disebut terang pusat, m=1 disebut terang ke-1, dst. Karena jarak celah ke layar l jauh lebih besar dari jarak kedua celah d (l &gt;&gt; d), maka sudut </a:t>
            </a:r>
            <a:r>
              <a:rPr lang="el-GR" sz="2000">
                <a:latin typeface="Comic Sans MS" panose="030F0702030302020204" pitchFamily="66" charset="0"/>
              </a:rPr>
              <a:t>θ</a:t>
            </a:r>
            <a:r>
              <a:rPr lang="en-US" sz="2000">
                <a:latin typeface="Comic Sans MS" panose="030F0702030302020204" pitchFamily="66" charset="0"/>
              </a:rPr>
              <a:t> sangat kecil, sehingga sin </a:t>
            </a:r>
            <a:r>
              <a:rPr lang="el-GR" sz="2000">
                <a:latin typeface="Comic Sans MS" panose="030F0702030302020204" pitchFamily="66" charset="0"/>
              </a:rPr>
              <a:t>θ</a:t>
            </a:r>
            <a:r>
              <a:rPr lang="en-US" sz="2000">
                <a:latin typeface="Comic Sans MS" panose="030F0702030302020204" pitchFamily="66" charset="0"/>
              </a:rPr>
              <a:t> = tan </a:t>
            </a:r>
            <a:r>
              <a:rPr lang="el-GR" sz="2000">
                <a:latin typeface="Comic Sans MS" panose="030F0702030302020204" pitchFamily="66" charset="0"/>
              </a:rPr>
              <a:t>θ</a:t>
            </a:r>
            <a:r>
              <a:rPr lang="en-US" sz="2000">
                <a:latin typeface="Comic Sans MS" panose="030F0702030302020204" pitchFamily="66" charset="0"/>
              </a:rPr>
              <a:t> = p/l, dgn demikian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>
                <a:latin typeface="Comic Sans MS" panose="030F0702030302020204" pitchFamily="66" charset="0"/>
              </a:rPr>
              <a:t>Dengan p adalah jarak terang ke-m ke pusat terang.</a:t>
            </a:r>
            <a:endParaRPr lang="el-GR" sz="2000">
              <a:latin typeface="Comic Sans MS" panose="030F0702030302020204" pitchFamily="66" charset="0"/>
            </a:endParaRPr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8175" y="1773238"/>
          <a:ext cx="48244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quation" r:id="rId3" imgW="1752480" imgH="203040" progId="Equation.3">
                  <p:embed/>
                </p:oleObj>
              </mc:Choice>
              <mc:Fallback>
                <p:oleObj name="Equation" r:id="rId3" imgW="1752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773238"/>
                        <a:ext cx="4824413" cy="5572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79613" y="4100513"/>
          <a:ext cx="14398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100513"/>
                        <a:ext cx="1439862" cy="9128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62F4-1967-4B15-B541-DBFC7908E4A4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5936-84CE-424E-89E9-E9AEA6CD863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218487" cy="615791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Comic Sans MS" panose="030F0702030302020204" pitchFamily="66" charset="0"/>
              </a:rPr>
              <a:t>Syarat interferensi minimum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>
                <a:latin typeface="Comic Sans MS" panose="030F0702030302020204" pitchFamily="66" charset="0"/>
              </a:rPr>
              <a:t>Interferensi minimum terjadi jika beda fase kedua gel 180</a:t>
            </a:r>
            <a:r>
              <a:rPr lang="en-US" sz="2000" baseline="30000">
                <a:latin typeface="Comic Sans MS" panose="030F0702030302020204" pitchFamily="66" charset="0"/>
              </a:rPr>
              <a:t>o</a:t>
            </a:r>
            <a:r>
              <a:rPr lang="en-US" sz="2000">
                <a:latin typeface="Comic Sans MS" panose="030F0702030302020204" pitchFamily="66" charset="0"/>
              </a:rPr>
              <a:t>, yaitu jika selisih lintasannya sama dgn bilangan ganjil kali setengah </a:t>
            </a:r>
            <a:r>
              <a:rPr lang="el-GR" sz="2000">
                <a:latin typeface="Comic Sans MS" panose="030F0702030302020204" pitchFamily="66" charset="0"/>
              </a:rPr>
              <a:t>λ</a:t>
            </a:r>
            <a:r>
              <a:rPr lang="en-US" sz="2000">
                <a:latin typeface="Comic Sans MS" panose="030F0702030302020204" pitchFamily="66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>
                <a:latin typeface="Comic Sans MS" panose="030F0702030302020204" pitchFamily="66" charset="0"/>
              </a:rPr>
              <a:t>Bilangan m disebut orde gelap. Tidak ada gelap ke nol. Untuk m=1 disebut gelap ke-1, dst. Mengingat sin </a:t>
            </a:r>
            <a:r>
              <a:rPr lang="el-GR" sz="2000">
                <a:latin typeface="Comic Sans MS" panose="030F0702030302020204" pitchFamily="66" charset="0"/>
              </a:rPr>
              <a:t>θ</a:t>
            </a:r>
            <a:r>
              <a:rPr lang="en-US" sz="2000">
                <a:latin typeface="Comic Sans MS" panose="030F0702030302020204" pitchFamily="66" charset="0"/>
              </a:rPr>
              <a:t> = tan </a:t>
            </a:r>
            <a:r>
              <a:rPr lang="el-GR" sz="2000">
                <a:latin typeface="Comic Sans MS" panose="030F0702030302020204" pitchFamily="66" charset="0"/>
              </a:rPr>
              <a:t>θ</a:t>
            </a:r>
            <a:r>
              <a:rPr lang="en-US" sz="2000">
                <a:latin typeface="Comic Sans MS" panose="030F0702030302020204" pitchFamily="66" charset="0"/>
              </a:rPr>
              <a:t> = p/l, maka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>
                <a:latin typeface="Comic Sans MS" panose="030F0702030302020204" pitchFamily="66" charset="0"/>
              </a:rPr>
              <a:t>Dengan p adalah jarak terang ke-m ke pusat terang.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Jarak antara dua garis terang yg berurutan sama dgn jarak dua garis gelap berurutan</a:t>
            </a:r>
            <a:r>
              <a:rPr lang="en-US" sz="2000">
                <a:latin typeface="Comic Sans MS" panose="030F0702030302020204" pitchFamily="66" charset="0"/>
              </a:rPr>
              <a:t>. Jika jarak itu disebut </a:t>
            </a:r>
            <a:r>
              <a:rPr lang="el-GR" sz="2000">
                <a:latin typeface="Comic Sans MS" panose="030F0702030302020204" pitchFamily="66" charset="0"/>
              </a:rPr>
              <a:t>Δ</a:t>
            </a:r>
            <a:r>
              <a:rPr lang="en-US" sz="2000">
                <a:latin typeface="Comic Sans MS" panose="030F0702030302020204" pitchFamily="66" charset="0"/>
              </a:rPr>
              <a:t>p, maka</a:t>
            </a:r>
            <a:endParaRPr lang="el-GR" sz="2000">
              <a:latin typeface="Comic Sans MS" panose="030F0702030302020204" pitchFamily="66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8175" y="1495425"/>
          <a:ext cx="48244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3" imgW="2070000" imgH="228600" progId="Equation.3">
                  <p:embed/>
                </p:oleObj>
              </mc:Choice>
              <mc:Fallback>
                <p:oleObj name="Equation" r:id="rId3" imgW="2070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495425"/>
                        <a:ext cx="4824413" cy="533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39975" y="3141663"/>
          <a:ext cx="1655763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5" imgW="927000" imgH="393480" progId="Equation.3">
                  <p:embed/>
                </p:oleObj>
              </mc:Choice>
              <mc:Fallback>
                <p:oleObj name="Equation" r:id="rId5" imgW="9270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41663"/>
                        <a:ext cx="1655763" cy="7032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182938" y="5734050"/>
          <a:ext cx="12446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7" imgW="583920" imgH="393480" progId="Equation.3">
                  <p:embed/>
                </p:oleObj>
              </mc:Choice>
              <mc:Fallback>
                <p:oleObj name="Equation" r:id="rId7" imgW="5839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734050"/>
                        <a:ext cx="1244600" cy="8397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9163-E2A9-4309-ACE4-2AA46121594F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5936-84CE-424E-89E9-E9AEA6CD86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576" y="764704"/>
            <a:ext cx="7200800" cy="410373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Contoh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latin typeface="Comic Sans MS" panose="030F0702030302020204" pitchFamily="66" charset="0"/>
              </a:rPr>
              <a:t>Pada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suatu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percobaan</a:t>
            </a:r>
            <a:r>
              <a:rPr lang="en-US" sz="2000" dirty="0">
                <a:latin typeface="Comic Sans MS" panose="030F0702030302020204" pitchFamily="66" charset="0"/>
              </a:rPr>
              <a:t> YOUNG, </a:t>
            </a: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antara</a:t>
            </a:r>
            <a:r>
              <a:rPr lang="en-US" sz="2000" dirty="0">
                <a:latin typeface="Comic Sans MS" panose="030F0702030302020204" pitchFamily="66" charset="0"/>
              </a:rPr>
              <a:t> 2 </a:t>
            </a:r>
            <a:r>
              <a:rPr lang="en-US" sz="2000" dirty="0" err="1">
                <a:latin typeface="Comic Sans MS" panose="030F0702030302020204" pitchFamily="66" charset="0"/>
              </a:rPr>
              <a:t>celah</a:t>
            </a:r>
            <a:r>
              <a:rPr lang="en-US" sz="2000" dirty="0">
                <a:latin typeface="Comic Sans MS" panose="030F0702030302020204" pitchFamily="66" charset="0"/>
              </a:rPr>
              <a:t> d = 0,25 mm </a:t>
            </a:r>
            <a:r>
              <a:rPr lang="en-US" sz="2000" dirty="0" err="1">
                <a:latin typeface="Comic Sans MS" panose="030F0702030302020204" pitchFamily="66" charset="0"/>
              </a:rPr>
              <a:t>sedangkan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celah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layar</a:t>
            </a:r>
            <a:r>
              <a:rPr lang="en-US" sz="2000" dirty="0">
                <a:latin typeface="Comic Sans MS" panose="030F0702030302020204" pitchFamily="66" charset="0"/>
              </a:rPr>
              <a:t> l = 1 m. </a:t>
            </a: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garis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gelap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kedua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pusat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pola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interfernsi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pada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layar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adalah</a:t>
            </a:r>
            <a:r>
              <a:rPr lang="en-US" sz="2000" dirty="0">
                <a:latin typeface="Comic Sans MS" panose="030F0702030302020204" pitchFamily="66" charset="0"/>
              </a:rPr>
              <a:t> p = 3 mm. </a:t>
            </a:r>
            <a:r>
              <a:rPr lang="en-US" sz="2000" dirty="0" err="1">
                <a:latin typeface="Comic Sans MS" panose="030F0702030302020204" pitchFamily="66" charset="0"/>
              </a:rPr>
              <a:t>Tentukan</a:t>
            </a:r>
            <a:r>
              <a:rPr lang="en-US" sz="2000" dirty="0">
                <a:latin typeface="Comic Sans MS" panose="030F0702030302020204" pitchFamily="66" charset="0"/>
              </a:rPr>
              <a:t> :</a:t>
            </a:r>
          </a:p>
          <a:p>
            <a:pPr marL="571500" indent="-571500">
              <a:buFont typeface="Wingdings" panose="05000000000000000000" pitchFamily="2" charset="2"/>
              <a:buAutoNum type="alphaLcPeriod"/>
            </a:pPr>
            <a:r>
              <a:rPr lang="en-US" sz="2000" dirty="0" err="1">
                <a:latin typeface="Comic Sans MS" panose="030F0702030302020204" pitchFamily="66" charset="0"/>
              </a:rPr>
              <a:t>Panjang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gelombang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cahaya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yg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digunakan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AutoNum type="alphaLcPeriod"/>
            </a:pP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garis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terang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ketiga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dari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pusat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AutoNum type="alphaLcPeriod"/>
            </a:pP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garis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terang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ketiga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dari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pusat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jika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percobaan</a:t>
            </a:r>
            <a:r>
              <a:rPr lang="en-US" sz="2000" dirty="0">
                <a:latin typeface="Comic Sans MS" panose="030F0702030302020204" pitchFamily="66" charset="0"/>
              </a:rPr>
              <a:t> Young </a:t>
            </a:r>
            <a:r>
              <a:rPr lang="en-US" sz="2000" dirty="0" err="1">
                <a:latin typeface="Comic Sans MS" panose="030F0702030302020204" pitchFamily="66" charset="0"/>
              </a:rPr>
              <a:t>dicelupkan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dalam</a:t>
            </a:r>
            <a:r>
              <a:rPr lang="en-US" sz="2000" dirty="0">
                <a:latin typeface="Comic Sans MS" panose="030F0702030302020204" pitchFamily="66" charset="0"/>
              </a:rPr>
              <a:t> air </a:t>
            </a:r>
            <a:r>
              <a:rPr lang="en-US" sz="2000" dirty="0" err="1">
                <a:latin typeface="Comic Sans MS" panose="030F0702030302020204" pitchFamily="66" charset="0"/>
              </a:rPr>
              <a:t>yg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indeks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biasnya</a:t>
            </a:r>
            <a:r>
              <a:rPr lang="en-US" sz="2000" dirty="0">
                <a:latin typeface="Comic Sans MS" panose="030F0702030302020204" pitchFamily="66" charset="0"/>
              </a:rPr>
              <a:t> 4/3.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C3E6-AE0D-4446-AEAC-C7A7224EDADB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6719"/>
            <a:ext cx="7502104" cy="46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032" y="692696"/>
            <a:ext cx="4495800" cy="762000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Eksperimen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7E4E-21B3-47F6-AC17-664420FADCD0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9DCB-282F-4F10-846D-D21AA537F0D8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9F6-6E17-4F4A-9A18-AE05767E68ED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2" y="1916832"/>
            <a:ext cx="7531372" cy="425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915337"/>
            <a:ext cx="3744416" cy="42543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Interferensi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C954-C858-4B11-ADA8-7AFBC59A38E8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9DCB-282F-4F10-846D-D21AA537F0D8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3244334"/>
            <a:ext cx="477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1.1.4. </a:t>
            </a:r>
            <a:r>
              <a:rPr lang="en-U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Difraksi</a:t>
            </a:r>
            <a:r>
              <a:rPr lang="en-US" sz="3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Cahaya</a:t>
            </a:r>
            <a:endParaRPr lang="en-US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0377-4314-43D5-9A05-5CC29A7245CA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00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0"/>
            <a:ext cx="8218487" cy="64182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Difraksi</a:t>
            </a:r>
            <a:endParaRPr lang="en-US" sz="1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28575">
              <a:buFont typeface="Wingdings" panose="05000000000000000000" pitchFamily="2" charset="2"/>
              <a:buNone/>
            </a:pPr>
            <a:r>
              <a:rPr lang="en-US" sz="1800" dirty="0" err="1">
                <a:latin typeface="Comic Sans MS" panose="030F0702030302020204" pitchFamily="66" charset="0"/>
              </a:rPr>
              <a:t>Jika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muka</a:t>
            </a:r>
            <a:r>
              <a:rPr lang="en-US" sz="1800" dirty="0">
                <a:latin typeface="Comic Sans MS" panose="030F0702030302020204" pitchFamily="66" charset="0"/>
              </a:rPr>
              <a:t> gel </a:t>
            </a:r>
            <a:r>
              <a:rPr lang="en-US" sz="1800" dirty="0" err="1">
                <a:latin typeface="Comic Sans MS" panose="030F0702030302020204" pitchFamily="66" charset="0"/>
              </a:rPr>
              <a:t>bidang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tiba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pada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suatu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celah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sempit</a:t>
            </a:r>
            <a:r>
              <a:rPr lang="en-US" sz="1800" dirty="0">
                <a:latin typeface="Comic Sans MS" panose="030F0702030302020204" pitchFamily="66" charset="0"/>
              </a:rPr>
              <a:t> (</a:t>
            </a:r>
            <a:r>
              <a:rPr lang="en-US" sz="1800" dirty="0" err="1">
                <a:latin typeface="Comic Sans MS" panose="030F0702030302020204" pitchFamily="66" charset="0"/>
              </a:rPr>
              <a:t>lebarnya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lebih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kecil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dari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panjang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gelombang</a:t>
            </a:r>
            <a:r>
              <a:rPr lang="en-US" sz="1800" dirty="0">
                <a:latin typeface="Comic Sans MS" panose="030F0702030302020204" pitchFamily="66" charset="0"/>
              </a:rPr>
              <a:t>), </a:t>
            </a:r>
            <a:r>
              <a:rPr lang="en-US" sz="1800" dirty="0" err="1">
                <a:latin typeface="Comic Sans MS" panose="030F0702030302020204" pitchFamily="66" charset="0"/>
              </a:rPr>
              <a:t>maka</a:t>
            </a:r>
            <a:r>
              <a:rPr lang="en-US" sz="1800" dirty="0">
                <a:latin typeface="Comic Sans MS" panose="030F0702030302020204" pitchFamily="66" charset="0"/>
              </a:rPr>
              <a:t> gel </a:t>
            </a:r>
            <a:r>
              <a:rPr lang="en-US" sz="1800" dirty="0" err="1">
                <a:latin typeface="Comic Sans MS" panose="030F0702030302020204" pitchFamily="66" charset="0"/>
              </a:rPr>
              <a:t>ini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akan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mengalami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lenturan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sehingga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terjadi</a:t>
            </a:r>
            <a:r>
              <a:rPr lang="en-US" sz="1800" dirty="0">
                <a:latin typeface="Comic Sans MS" panose="030F0702030302020204" pitchFamily="66" charset="0"/>
              </a:rPr>
              <a:t> gel2 </a:t>
            </a:r>
            <a:r>
              <a:rPr lang="en-US" sz="1800" dirty="0" err="1">
                <a:latin typeface="Comic Sans MS" panose="030F0702030302020204" pitchFamily="66" charset="0"/>
              </a:rPr>
              <a:t>setengah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lingkaran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yg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melebar</a:t>
            </a:r>
            <a:r>
              <a:rPr lang="en-US" sz="1800" dirty="0">
                <a:latin typeface="Comic Sans MS" panose="030F0702030302020204" pitchFamily="66" charset="0"/>
              </a:rPr>
              <a:t> di </a:t>
            </a:r>
            <a:r>
              <a:rPr lang="en-US" sz="1800" dirty="0" err="1">
                <a:latin typeface="Comic Sans MS" panose="030F0702030302020204" pitchFamily="66" charset="0"/>
              </a:rPr>
              <a:t>belakang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celah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tsb</a:t>
            </a:r>
            <a:r>
              <a:rPr lang="en-US" sz="1800" dirty="0">
                <a:latin typeface="Comic Sans MS" panose="030F0702030302020204" pitchFamily="66" charset="0"/>
              </a:rPr>
              <a:t>. </a:t>
            </a:r>
            <a:r>
              <a:rPr lang="en-US" sz="1800" dirty="0" err="1">
                <a:latin typeface="Comic Sans MS" panose="030F0702030302020204" pitchFamily="66" charset="0"/>
              </a:rPr>
              <a:t>Gejala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ini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dikenal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dgn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peristiwa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difraksi</a:t>
            </a:r>
            <a:r>
              <a:rPr lang="en-US" sz="1800" dirty="0">
                <a:latin typeface="Comic Sans MS" panose="030F0702030302020204" pitchFamily="66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/>
            <a:r>
              <a:rPr lang="en-US" sz="18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Difraksi</a:t>
            </a:r>
            <a:r>
              <a:rPr lang="en-US" sz="18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Celah</a:t>
            </a:r>
            <a:r>
              <a:rPr lang="en-US" sz="1800" dirty="0">
                <a:solidFill>
                  <a:srgbClr val="FF33CC"/>
                </a:solidFill>
                <a:latin typeface="Comic Sans MS" panose="030F0702030302020204" pitchFamily="66" charset="0"/>
              </a:rPr>
              <a:t> Tunggal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Syarat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terjadinya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garis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gelap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ke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-m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adalah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 err="1">
                <a:latin typeface="Comic Sans MS" panose="030F0702030302020204" pitchFamily="66" charset="0"/>
              </a:rPr>
              <a:t>Untuk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sudut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l-GR" sz="1800" dirty="0">
                <a:latin typeface="Comic Sans MS" panose="030F0702030302020204" pitchFamily="66" charset="0"/>
              </a:rPr>
              <a:t>θ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yg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kecil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berlaku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Syarat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terjadinya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garis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terang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ke</a:t>
            </a:r>
            <a:r>
              <a:rPr lang="en-U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-m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adalah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1800" dirty="0" err="1">
                <a:latin typeface="Comic Sans MS" panose="030F0702030302020204" pitchFamily="66" charset="0"/>
              </a:rPr>
              <a:t>Untuk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sudut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l-GR" sz="1800" dirty="0">
                <a:latin typeface="Comic Sans MS" panose="030F0702030302020204" pitchFamily="66" charset="0"/>
              </a:rPr>
              <a:t>θ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yg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kecil</a:t>
            </a:r>
            <a:r>
              <a:rPr lang="en-US" sz="1800" dirty="0">
                <a:latin typeface="Comic Sans MS" panose="030F0702030302020204" pitchFamily="66" charset="0"/>
              </a:rPr>
              <a:t>, </a:t>
            </a:r>
            <a:r>
              <a:rPr lang="en-US" sz="1800" dirty="0" err="1">
                <a:latin typeface="Comic Sans MS" panose="030F0702030302020204" pitchFamily="66" charset="0"/>
              </a:rPr>
              <a:t>berlaku</a:t>
            </a:r>
            <a:endParaRPr lang="el-GR" sz="18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l-G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39939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80942320"/>
              </p:ext>
            </p:extLst>
          </p:nvPr>
        </p:nvGraphicFramePr>
        <p:xfrm>
          <a:off x="4931792" y="2492896"/>
          <a:ext cx="3735344" cy="43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3" imgW="1752480" imgH="203040" progId="Equation.3">
                  <p:embed/>
                </p:oleObj>
              </mc:Choice>
              <mc:Fallback>
                <p:oleObj name="Equation" r:id="rId3" imgW="1752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792" y="2492896"/>
                        <a:ext cx="3735344" cy="43160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83756449"/>
              </p:ext>
            </p:extLst>
          </p:nvPr>
        </p:nvGraphicFramePr>
        <p:xfrm>
          <a:off x="5076354" y="3140968"/>
          <a:ext cx="1099108" cy="69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354" y="3140968"/>
                        <a:ext cx="1099108" cy="69678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4770"/>
              </p:ext>
            </p:extLst>
          </p:nvPr>
        </p:nvGraphicFramePr>
        <p:xfrm>
          <a:off x="4067497" y="4581128"/>
          <a:ext cx="47529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Equation" r:id="rId7" imgW="2070000" imgH="228600" progId="Equation.3">
                  <p:embed/>
                </p:oleObj>
              </mc:Choice>
              <mc:Fallback>
                <p:oleObj name="Equation" r:id="rId7" imgW="2070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497" y="4581128"/>
                        <a:ext cx="4752975" cy="522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414404"/>
              </p:ext>
            </p:extLst>
          </p:nvPr>
        </p:nvGraphicFramePr>
        <p:xfrm>
          <a:off x="4846985" y="5373216"/>
          <a:ext cx="217328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Equation" r:id="rId9" imgW="939600" imgH="393480" progId="Equation.3">
                  <p:embed/>
                </p:oleObj>
              </mc:Choice>
              <mc:Fallback>
                <p:oleObj name="Equation" r:id="rId9" imgW="939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985" y="5373216"/>
                        <a:ext cx="2173287" cy="9128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79B3-BEE6-4C6C-8D1C-16C359E6EA02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5936-84CE-424E-89E9-E9AEA6CD863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2708920"/>
            <a:ext cx="5328592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1.1. </a:t>
            </a:r>
            <a:r>
              <a:rPr lang="en-US" dirty="0" err="1" smtClean="0">
                <a:solidFill>
                  <a:prstClr val="black"/>
                </a:solidFill>
              </a:rPr>
              <a:t>Sifat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Cahaya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A05C-9B96-49E5-A586-981EEE273DA5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18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50825"/>
            <a:ext cx="8218487" cy="6418263"/>
          </a:xfrm>
        </p:spPr>
        <p:txBody>
          <a:bodyPr/>
          <a:lstStyle/>
          <a:p>
            <a:pPr marL="571500" indent="-571500"/>
            <a:r>
              <a:rPr lang="en-US" sz="20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Difraksi</a:t>
            </a:r>
            <a:r>
              <a:rPr lang="en-US" sz="20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Celah</a:t>
            </a:r>
            <a:r>
              <a:rPr lang="en-US" sz="20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Majemuk</a:t>
            </a:r>
            <a:endParaRPr lang="en-US" sz="20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Pola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difraksi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maksimum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Pola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difraksi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minimum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Contoh</a:t>
            </a:r>
            <a:r>
              <a:rPr 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 err="1">
                <a:latin typeface="Comic Sans MS" panose="030F0702030302020204" pitchFamily="66" charset="0"/>
              </a:rPr>
              <a:t>Celah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tunggal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selebar</a:t>
            </a:r>
            <a:r>
              <a:rPr lang="en-US" sz="2000" dirty="0">
                <a:latin typeface="Comic Sans MS" panose="030F0702030302020204" pitchFamily="66" charset="0"/>
              </a:rPr>
              <a:t> 0,12 mm </a:t>
            </a:r>
            <a:r>
              <a:rPr lang="en-US" sz="2000" dirty="0" err="1">
                <a:latin typeface="Comic Sans MS" panose="030F0702030302020204" pitchFamily="66" charset="0"/>
              </a:rPr>
              <a:t>disinari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cahaya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monokromatik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sehingga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menghasilkan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antara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gelap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kedua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terang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pusat</a:t>
            </a:r>
            <a:r>
              <a:rPr lang="en-US" sz="2000" dirty="0">
                <a:latin typeface="Comic Sans MS" panose="030F0702030302020204" pitchFamily="66" charset="0"/>
              </a:rPr>
              <a:t> 15 mm. </a:t>
            </a:r>
            <a:r>
              <a:rPr lang="en-US" sz="2000" dirty="0" err="1">
                <a:latin typeface="Comic Sans MS" panose="030F0702030302020204" pitchFamily="66" charset="0"/>
              </a:rPr>
              <a:t>Jika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layar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celah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adalah</a:t>
            </a:r>
            <a:r>
              <a:rPr lang="en-US" sz="2000" dirty="0">
                <a:latin typeface="Comic Sans MS" panose="030F0702030302020204" pitchFamily="66" charset="0"/>
              </a:rPr>
              <a:t> 2 m, </a:t>
            </a:r>
            <a:r>
              <a:rPr lang="en-US" sz="2000" dirty="0" err="1">
                <a:latin typeface="Comic Sans MS" panose="030F0702030302020204" pitchFamily="66" charset="0"/>
              </a:rPr>
              <a:t>berapa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panjang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gelombang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cahaya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yg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digunakan</a:t>
            </a:r>
            <a:r>
              <a:rPr lang="en-US" sz="2000" dirty="0">
                <a:latin typeface="Comic Sans MS" panose="030F0702030302020204" pitchFamily="66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096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87450" y="1217613"/>
          <a:ext cx="41767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Equation" r:id="rId3" imgW="1752480" imgH="203040" progId="Equation.3">
                  <p:embed/>
                </p:oleObj>
              </mc:Choice>
              <mc:Fallback>
                <p:oleObj name="Equation" r:id="rId3" imgW="1752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217613"/>
                        <a:ext cx="4176713" cy="482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900113" y="2619375"/>
          <a:ext cx="47529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Equation" r:id="rId5" imgW="2070000" imgH="228600" progId="Equation.3">
                  <p:embed/>
                </p:oleObj>
              </mc:Choice>
              <mc:Fallback>
                <p:oleObj name="Equation" r:id="rId5" imgW="2070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19375"/>
                        <a:ext cx="4752975" cy="522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5317-4FA1-450A-8F4A-EEEA726C803B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5936-84CE-424E-89E9-E9AEA6CD8633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3212976"/>
            <a:ext cx="4856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II.   ALAT-ALAT </a:t>
            </a:r>
            <a:r>
              <a:rPr lang="en-US" sz="3600" dirty="0">
                <a:solidFill>
                  <a:srgbClr val="0000FF"/>
                </a:solidFill>
              </a:rPr>
              <a:t>OPTIK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E208-4791-4C9A-8676-C68A48FAB074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68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chemeClr val="accent1"/>
                </a:solidFill>
              </a:rPr>
              <a:t>Pengertian Alat Optik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/>
              <a:t>Alat</a:t>
            </a:r>
            <a:r>
              <a:rPr lang="en-US" b="1" dirty="0" smtClean="0"/>
              <a:t> </a:t>
            </a:r>
            <a:r>
              <a:rPr lang="en-US" b="1" dirty="0" err="1" smtClean="0"/>
              <a:t>Optik</a:t>
            </a:r>
            <a:r>
              <a:rPr lang="en-US" b="1" dirty="0" smtClean="0"/>
              <a:t> </a:t>
            </a:r>
            <a:r>
              <a:rPr lang="en-US" dirty="0" smtClean="0"/>
              <a:t>: 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err="1" smtClean="0"/>
              <a:t>Alamiah</a:t>
            </a:r>
            <a:r>
              <a:rPr lang="en-US" b="1" dirty="0" smtClean="0"/>
              <a:t>  : </a:t>
            </a:r>
            <a:r>
              <a:rPr lang="en-US" b="1" dirty="0" err="1" smtClean="0"/>
              <a:t>mata</a:t>
            </a:r>
            <a:endParaRPr lang="en-US" b="1" dirty="0" smtClean="0"/>
          </a:p>
          <a:p>
            <a:pPr marL="102870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en-US" b="1" dirty="0" smtClean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err="1" smtClean="0"/>
              <a:t>Buatan</a:t>
            </a:r>
            <a:r>
              <a:rPr lang="en-US" b="1" dirty="0" smtClean="0"/>
              <a:t>     : </a:t>
            </a:r>
            <a:r>
              <a:rPr lang="en-US" b="1" dirty="0" err="1" smtClean="0"/>
              <a:t>alat</a:t>
            </a:r>
            <a:r>
              <a:rPr lang="en-US" b="1" dirty="0" smtClean="0"/>
              <a:t> bantu </a:t>
            </a:r>
            <a:r>
              <a:rPr lang="en-US" b="1" dirty="0" err="1" smtClean="0"/>
              <a:t>penglihatan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mengamati</a:t>
            </a:r>
            <a:r>
              <a:rPr lang="en-US" b="1" dirty="0" smtClean="0"/>
              <a:t> </a:t>
            </a:r>
            <a:r>
              <a:rPr lang="en-US" b="1" dirty="0" err="1" smtClean="0"/>
              <a:t>benda-benda</a:t>
            </a:r>
            <a:r>
              <a:rPr lang="en-US" b="1" dirty="0" smtClean="0"/>
              <a:t> 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dilihat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jelas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mata</a:t>
            </a:r>
            <a:r>
              <a:rPr lang="en-US" b="1" dirty="0" smtClean="0"/>
              <a:t>: </a:t>
            </a:r>
            <a:r>
              <a:rPr lang="en-US" b="1" i="1" dirty="0" err="1" smtClean="0"/>
              <a:t>Kamera</a:t>
            </a:r>
            <a:r>
              <a:rPr lang="en-US" b="1" i="1" dirty="0" smtClean="0"/>
              <a:t> </a:t>
            </a:r>
            <a:r>
              <a:rPr lang="en-US" b="1" i="1" dirty="0" err="1" smtClean="0"/>
              <a:t>dan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Proyektor</a:t>
            </a:r>
            <a:r>
              <a:rPr lang="en-US" b="1" i="1" dirty="0" smtClean="0"/>
              <a:t>, </a:t>
            </a:r>
            <a:r>
              <a:rPr lang="en-US" b="1" i="1" dirty="0" err="1" smtClean="0"/>
              <a:t>Lup</a:t>
            </a:r>
            <a:r>
              <a:rPr lang="en-US" b="1" i="1" dirty="0" smtClean="0"/>
              <a:t>, </a:t>
            </a:r>
            <a:r>
              <a:rPr lang="en-US" b="1" i="1" dirty="0" err="1" smtClean="0"/>
              <a:t>Mikroskop</a:t>
            </a:r>
            <a:r>
              <a:rPr lang="en-US" b="1" i="1" dirty="0" smtClean="0"/>
              <a:t> , </a:t>
            </a:r>
            <a:r>
              <a:rPr lang="en-US" b="1" i="1" dirty="0" err="1" smtClean="0"/>
              <a:t>Teropong</a:t>
            </a:r>
            <a:r>
              <a:rPr lang="en-US" b="1" i="1" dirty="0" smtClean="0"/>
              <a:t>/</a:t>
            </a:r>
            <a:r>
              <a:rPr lang="en-US" b="1" i="1" dirty="0" err="1" smtClean="0"/>
              <a:t>Teleskop</a:t>
            </a:r>
            <a:endParaRPr lang="en-US" b="1" i="1" dirty="0" smtClean="0"/>
          </a:p>
          <a:p>
            <a:pPr marL="102870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102870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D88B-148A-40F3-808E-41B171475635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9DCB-282F-4F10-846D-D21AA537F0D8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60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124744"/>
            <a:ext cx="4546848" cy="5040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1.  MATA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741040" y="2254220"/>
            <a:ext cx="4191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latin typeface="Constantia" panose="02030602050306030303" pitchFamily="18" charset="0"/>
              </a:rPr>
              <a:t>Kornea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dan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lensa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berfungsi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sebagai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lensa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cembung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dan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menghasilkan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bayangan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pada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bagian</a:t>
            </a:r>
            <a:r>
              <a:rPr lang="en-US" sz="2400" dirty="0">
                <a:latin typeface="Constantia" panose="02030602050306030303" pitchFamily="18" charset="0"/>
              </a:rPr>
              <a:t> retina yang </a:t>
            </a:r>
            <a:r>
              <a:rPr lang="en-US" sz="2400" dirty="0" err="1">
                <a:latin typeface="Constantia" panose="02030602050306030303" pitchFamily="18" charset="0"/>
              </a:rPr>
              <a:t>sensitif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terhadap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cahaya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disebut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i="1" dirty="0">
                <a:latin typeface="Constantia" panose="02030602050306030303" pitchFamily="18" charset="0"/>
              </a:rPr>
              <a:t>fovea</a:t>
            </a:r>
            <a:r>
              <a:rPr lang="en-US" sz="2400" dirty="0">
                <a:latin typeface="Constantia" panose="02030602050306030303" pitchFamily="18" charset="0"/>
              </a:rPr>
              <a:t>.  </a:t>
            </a:r>
            <a:r>
              <a:rPr lang="en-US" sz="2400" i="1" dirty="0">
                <a:latin typeface="Constantia" panose="02030602050306030303" pitchFamily="18" charset="0"/>
              </a:rPr>
              <a:t>Iris </a:t>
            </a:r>
            <a:r>
              <a:rPr lang="en-US" sz="2400" dirty="0" err="1">
                <a:latin typeface="Constantia" panose="02030602050306030303" pitchFamily="18" charset="0"/>
              </a:rPr>
              <a:t>mengatur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banyaknya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cahaya</a:t>
            </a:r>
            <a:r>
              <a:rPr lang="en-US" sz="2400" dirty="0">
                <a:latin typeface="Constantia" panose="02030602050306030303" pitchFamily="18" charset="0"/>
              </a:rPr>
              <a:t> yang </a:t>
            </a:r>
            <a:r>
              <a:rPr lang="en-US" sz="2400" dirty="0" err="1">
                <a:latin typeface="Constantia" panose="02030602050306030303" pitchFamily="18" charset="0"/>
              </a:rPr>
              <a:t>masuk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ke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mata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385025"/>
              </p:ext>
            </p:extLst>
          </p:nvPr>
        </p:nvGraphicFramePr>
        <p:xfrm>
          <a:off x="5441442" y="2420888"/>
          <a:ext cx="3018990" cy="349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Presto! ImageFolio LE" r:id="rId3" imgW="2762195" imgH="1819660" progId="ImgFolio.Document">
                  <p:embed/>
                </p:oleObj>
              </mc:Choice>
              <mc:Fallback>
                <p:oleObj name="Presto! ImageFolio LE" r:id="rId3" imgW="2762195" imgH="1819660" progId="ImgFolio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442" y="2420888"/>
                        <a:ext cx="3018990" cy="349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1E99B-9EAA-4292-9E83-B4AC483C32FD}" type="datetime1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ARIEF, Ir,MSc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BB27-E306-47D1-9D3A-F64823F60DE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757238"/>
            <a:ext cx="6999684" cy="5373686"/>
          </a:xfrm>
        </p:spPr>
        <p:txBody>
          <a:bodyPr/>
          <a:lstStyle/>
          <a:p>
            <a:pPr marL="571500" indent="-571500"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Mata</a:t>
            </a:r>
          </a:p>
          <a:p>
            <a:pPr marL="571500" indent="-571500" algn="just">
              <a:lnSpc>
                <a:spcPct val="90000"/>
              </a:lnSpc>
            </a:pPr>
            <a:r>
              <a:rPr lang="en-US" sz="2400" dirty="0" err="1">
                <a:latin typeface="Comic Sans MS" panose="030F0702030302020204" pitchFamily="66" charset="0"/>
              </a:rPr>
              <a:t>Memiliki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sebuah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berfungsi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sbg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alat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optik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</a:p>
          <a:p>
            <a:pPr marL="571500" indent="-571500" algn="just"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Mata </a:t>
            </a:r>
            <a:r>
              <a:rPr lang="en-US" sz="2400" dirty="0" err="1">
                <a:latin typeface="Comic Sans MS" panose="030F0702030302020204" pitchFamily="66" charset="0"/>
              </a:rPr>
              <a:t>mempunyai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penglihatan</a:t>
            </a:r>
            <a:r>
              <a:rPr lang="en-US" sz="2400" dirty="0">
                <a:latin typeface="Comic Sans MS" panose="030F0702030302020204" pitchFamily="66" charset="0"/>
              </a:rPr>
              <a:t> yang </a:t>
            </a:r>
            <a:r>
              <a:rPr lang="en-US" sz="2400" dirty="0" err="1">
                <a:latin typeface="Comic Sans MS" panose="030F0702030302020204" pitchFamily="66" charset="0"/>
              </a:rPr>
              <a:t>jelas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pada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daerah</a:t>
            </a:r>
            <a:r>
              <a:rPr lang="en-US" sz="2400" dirty="0">
                <a:latin typeface="Comic Sans MS" panose="030F0702030302020204" pitchFamily="66" charset="0"/>
              </a:rPr>
              <a:t> yang </a:t>
            </a:r>
            <a:r>
              <a:rPr lang="en-US" sz="2400" dirty="0" err="1">
                <a:latin typeface="Comic Sans MS" panose="030F0702030302020204" pitchFamily="66" charset="0"/>
              </a:rPr>
              <a:t>dibatasi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oleh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dua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titik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yaitu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titik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dekat</a:t>
            </a:r>
            <a:r>
              <a:rPr lang="en-US" sz="2400" dirty="0">
                <a:latin typeface="Comic Sans MS" panose="030F0702030302020204" pitchFamily="66" charset="0"/>
              </a:rPr>
              <a:t>/ </a:t>
            </a:r>
            <a:r>
              <a:rPr lang="en-US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punctum</a:t>
            </a:r>
            <a:r>
              <a:rPr lang="en-US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proximum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titik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terdekat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masih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dilihat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jelas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oleh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berakomodasi</a:t>
            </a:r>
            <a:r>
              <a:rPr lang="en-US" sz="2400" dirty="0">
                <a:latin typeface="Comic Sans MS" panose="030F0702030302020204" pitchFamily="66" charset="0"/>
              </a:rPr>
              <a:t> sekuat2nya) </a:t>
            </a:r>
            <a:r>
              <a:rPr lang="en-US" sz="2400" dirty="0" err="1">
                <a:latin typeface="Comic Sans MS" panose="030F0702030302020204" pitchFamily="66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titik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jauh</a:t>
            </a:r>
            <a:r>
              <a:rPr lang="en-US" sz="2400" dirty="0">
                <a:latin typeface="Comic Sans MS" panose="030F0702030302020204" pitchFamily="66" charset="0"/>
              </a:rPr>
              <a:t>/</a:t>
            </a:r>
            <a:r>
              <a:rPr lang="en-US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punctum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remotum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titik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terjauh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masih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dilihat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jelas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oleh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berakomodasi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577D-4EC8-4648-A793-1A5672AF0B56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5936-84CE-424E-89E9-E9AEA6CD863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7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OPTIKA  MATA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19800" y="1676400"/>
            <a:ext cx="1447800" cy="1524000"/>
            <a:chOff x="2208" y="2064"/>
            <a:chExt cx="1584" cy="1488"/>
          </a:xfrm>
        </p:grpSpPr>
        <p:sp>
          <p:nvSpPr>
            <p:cNvPr id="12302" name="Oval 4"/>
            <p:cNvSpPr>
              <a:spLocks noChangeArrowheads="1"/>
            </p:cNvSpPr>
            <p:nvPr/>
          </p:nvSpPr>
          <p:spPr bwMode="auto">
            <a:xfrm>
              <a:off x="2304" y="2064"/>
              <a:ext cx="1488" cy="148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Constantia" panose="02030602050306030303" pitchFamily="18" charset="0"/>
              </a:endParaRPr>
            </a:p>
          </p:txBody>
        </p:sp>
        <p:sp>
          <p:nvSpPr>
            <p:cNvPr id="12303" name="Oval 5"/>
            <p:cNvSpPr>
              <a:spLocks noChangeArrowheads="1"/>
            </p:cNvSpPr>
            <p:nvPr/>
          </p:nvSpPr>
          <p:spPr bwMode="auto">
            <a:xfrm>
              <a:off x="2448" y="2208"/>
              <a:ext cx="1200" cy="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Constantia" panose="02030602050306030303" pitchFamily="18" charset="0"/>
              </a:endParaRPr>
            </a:p>
          </p:txBody>
        </p:sp>
        <p:sp>
          <p:nvSpPr>
            <p:cNvPr id="12304" name="AutoShape 9"/>
            <p:cNvSpPr>
              <a:spLocks noChangeArrowheads="1"/>
            </p:cNvSpPr>
            <p:nvPr/>
          </p:nvSpPr>
          <p:spPr bwMode="auto">
            <a:xfrm>
              <a:off x="2208" y="2400"/>
              <a:ext cx="336" cy="768"/>
            </a:xfrm>
            <a:prstGeom prst="flowChartMagneticDrum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Constantia" panose="02030602050306030303" pitchFamily="18" charset="0"/>
              </a:endParaRPr>
            </a:p>
          </p:txBody>
        </p:sp>
      </p:grp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838200" y="2438400"/>
            <a:ext cx="784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1524000" y="21336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990600" y="21336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352800" y="21336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6172200" y="2133600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524000" y="2133600"/>
            <a:ext cx="3124200" cy="152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572000" y="2286000"/>
            <a:ext cx="1447800" cy="76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5943600" y="2362200"/>
            <a:ext cx="13716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7315200" y="24384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33400" y="3276600"/>
            <a:ext cx="8610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0070C0"/>
                </a:solidFill>
              </a:rPr>
              <a:t>Ketika mata relaks (tidak berakomodasi), lensa mata pipih sehingga jarak fokusnya paling besar, dan benda yang sangat jauh difokuskan di retina.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002060"/>
                </a:solidFill>
              </a:rPr>
              <a:t>Agar benda pada jarak berbeda dapat difokuskan dengan cara menebal dan memipihkan lensa mata (akomodasi mata)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7030A0"/>
                </a:solidFill>
              </a:rPr>
              <a:t>Bayangan yang terjadi di retina adalah nyata, terbalik, diperkecil.</a:t>
            </a:r>
          </a:p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73C-9736-40D3-AB3B-363E3EAED838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9DCB-282F-4F10-846D-D21AA537F0D8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6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4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86600" cy="1066800"/>
          </a:xfrm>
        </p:spPr>
        <p:txBody>
          <a:bodyPr/>
          <a:lstStyle/>
          <a:p>
            <a:pPr eaLnBrk="1" hangingPunct="1"/>
            <a:r>
              <a:rPr lang="en-US" sz="3600" b="1" smtClean="0"/>
              <a:t>JANGKAUAN PENGLIHATAN</a:t>
            </a:r>
          </a:p>
        </p:txBody>
      </p:sp>
      <p:graphicFrame>
        <p:nvGraphicFramePr>
          <p:cNvPr id="983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831975"/>
          <a:ext cx="20955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Bitmap Image" r:id="rId3" imgW="2095793" imgH="1190476" progId="Paint.Picture">
                  <p:embed/>
                </p:oleObj>
              </mc:Choice>
              <mc:Fallback>
                <p:oleObj name="Bitmap Image" r:id="rId3" imgW="2095793" imgH="11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1975"/>
                        <a:ext cx="20955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2699792" y="2136775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4800600" y="2136775"/>
            <a:ext cx="3352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648200" y="16033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70C0"/>
                </a:solidFill>
                <a:latin typeface="Constantia" panose="02030602050306030303" pitchFamily="18" charset="0"/>
              </a:rPr>
              <a:t>PP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873875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nstantia" panose="02030602050306030303" pitchFamily="18" charset="0"/>
              </a:rPr>
              <a:t>PR</a:t>
            </a: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4724400" y="2517775"/>
            <a:ext cx="3505200" cy="0"/>
          </a:xfrm>
          <a:prstGeom prst="line">
            <a:avLst/>
          </a:prstGeom>
          <a:noFill/>
          <a:ln w="28575" cap="sq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4495800" y="2517775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  <a:latin typeface="Constantia" panose="02030602050306030303" pitchFamily="18" charset="0"/>
              </a:rPr>
              <a:t>Jangkauan Penglihatan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755848" y="3308350"/>
            <a:ext cx="7848600" cy="923330"/>
          </a:xfrm>
          <a:prstGeom prst="rect">
            <a:avLst/>
          </a:prstGeom>
          <a:noFill/>
          <a:ln w="12700" cap="sq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Tahoma" charset="0"/>
              </a:rPr>
              <a:t>Mata </a:t>
            </a:r>
            <a:r>
              <a:rPr lang="en-US" dirty="0" err="1">
                <a:latin typeface="Tahoma" charset="0"/>
              </a:rPr>
              <a:t>dapat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melihat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dengan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jelas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jika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letak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benda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dalam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jangkauan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penglihatan</a:t>
            </a:r>
            <a:r>
              <a:rPr lang="en-US" dirty="0">
                <a:latin typeface="Tahoma" charset="0"/>
              </a:rPr>
              <a:t>, </a:t>
            </a:r>
            <a:r>
              <a:rPr lang="en-US" dirty="0" err="1">
                <a:latin typeface="Tahoma" charset="0"/>
              </a:rPr>
              <a:t>yaitu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diantara</a:t>
            </a:r>
            <a:r>
              <a:rPr lang="en-US" dirty="0">
                <a:latin typeface="Tahoma" charset="0"/>
              </a:rPr>
              <a:t> </a:t>
            </a:r>
            <a:r>
              <a:rPr lang="en-US" b="1" i="1" dirty="0" err="1">
                <a:latin typeface="Tahoma" charset="0"/>
              </a:rPr>
              <a:t>titik</a:t>
            </a:r>
            <a:r>
              <a:rPr lang="en-US" b="1" i="1" dirty="0">
                <a:latin typeface="Tahoma" charset="0"/>
              </a:rPr>
              <a:t> </a:t>
            </a:r>
            <a:r>
              <a:rPr lang="en-US" b="1" i="1" dirty="0" err="1">
                <a:latin typeface="Tahoma" charset="0"/>
              </a:rPr>
              <a:t>dekat</a:t>
            </a:r>
            <a:r>
              <a:rPr lang="en-US" b="1" i="1" dirty="0">
                <a:latin typeface="Tahoma" charset="0"/>
              </a:rPr>
              <a:t> </a:t>
            </a:r>
            <a:r>
              <a:rPr lang="en-US" b="1" i="1" dirty="0" err="1">
                <a:latin typeface="Tahoma" charset="0"/>
              </a:rPr>
              <a:t>mata</a:t>
            </a:r>
            <a:r>
              <a:rPr lang="en-US" b="1" i="1" dirty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(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ahoma" charset="0"/>
              </a:rPr>
              <a:t>punctum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ahoma" charset="0"/>
              </a:rPr>
              <a:t>proximum</a:t>
            </a:r>
            <a:r>
              <a:rPr lang="en-US" dirty="0">
                <a:latin typeface="Tahoma" charset="0"/>
              </a:rPr>
              <a:t>) </a:t>
            </a:r>
            <a:r>
              <a:rPr lang="en-US" dirty="0" err="1">
                <a:latin typeface="Tahoma" charset="0"/>
              </a:rPr>
              <a:t>dan</a:t>
            </a:r>
            <a:r>
              <a:rPr lang="en-US" dirty="0">
                <a:latin typeface="Tahoma" charset="0"/>
              </a:rPr>
              <a:t> </a:t>
            </a:r>
            <a:r>
              <a:rPr lang="en-US" b="1" i="1" dirty="0" err="1">
                <a:latin typeface="Tahoma" charset="0"/>
              </a:rPr>
              <a:t>titik</a:t>
            </a:r>
            <a:r>
              <a:rPr lang="en-US" b="1" i="1" dirty="0">
                <a:latin typeface="Tahoma" charset="0"/>
              </a:rPr>
              <a:t> </a:t>
            </a:r>
            <a:r>
              <a:rPr lang="en-US" b="1" i="1" dirty="0" err="1">
                <a:latin typeface="Tahoma" charset="0"/>
              </a:rPr>
              <a:t>jauh</a:t>
            </a:r>
            <a:r>
              <a:rPr lang="en-US" b="1" i="1" dirty="0">
                <a:latin typeface="Tahoma" charset="0"/>
              </a:rPr>
              <a:t> </a:t>
            </a:r>
            <a:r>
              <a:rPr lang="en-US" b="1" i="1" dirty="0" err="1">
                <a:latin typeface="Tahoma" charset="0"/>
              </a:rPr>
              <a:t>mata</a:t>
            </a:r>
            <a:r>
              <a:rPr lang="en-US" b="1" i="1" dirty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Tahoma" charset="0"/>
              </a:rPr>
              <a:t>punctum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charset="0"/>
              </a:rPr>
              <a:t>remontum</a:t>
            </a:r>
            <a:r>
              <a:rPr lang="en-US" dirty="0">
                <a:latin typeface="Tahoma" charset="0"/>
              </a:rPr>
              <a:t>).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755848" y="4651375"/>
            <a:ext cx="2286000" cy="646331"/>
          </a:xfrm>
          <a:prstGeom prst="rect">
            <a:avLst/>
          </a:prstGeom>
          <a:noFill/>
          <a:ln w="12700" cap="sq">
            <a:solidFill>
              <a:srgbClr val="00CC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latin typeface="Tahoma" panose="020B0604030504040204" pitchFamily="34" charset="0"/>
              </a:rPr>
              <a:t>Untuk mata normal</a:t>
            </a: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>
            <a:off x="3277344" y="4550767"/>
            <a:ext cx="1066800" cy="1066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4648200" y="4755763"/>
            <a:ext cx="35506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</a:rPr>
              <a:t>Titik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</a:rPr>
              <a:t>dekat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 = 25 cm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</a:rPr>
              <a:t>Titik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</a:rPr>
              <a:t>jauh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 =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</a:rPr>
              <a:t>tak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</a:rPr>
              <a:t>terhingga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5121275" y="1603375"/>
            <a:ext cx="127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70C0"/>
                </a:solidFill>
                <a:latin typeface="Constantia" panose="02030602050306030303" pitchFamily="18" charset="0"/>
              </a:rPr>
              <a:t>=  25 cm</a:t>
            </a: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7308304" y="1291407"/>
            <a:ext cx="11855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Constantia" panose="02030602050306030303" pitchFamily="18" charset="0"/>
              </a:rPr>
              <a:t>=</a:t>
            </a:r>
            <a:r>
              <a:rPr lang="en-US" sz="44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ar-SA" sz="4400" dirty="0">
                <a:solidFill>
                  <a:srgbClr val="FF0000"/>
                </a:solidFill>
                <a:latin typeface="Constantia" panose="02030602050306030303" pitchFamily="18" charset="0"/>
                <a:ea typeface="Majalla UI"/>
              </a:rPr>
              <a:t>∞</a:t>
            </a:r>
            <a:r>
              <a:rPr lang="en-US" sz="4400" dirty="0">
                <a:latin typeface="Constantia" panose="02030602050306030303" pitchFamily="18" charset="0"/>
              </a:rPr>
              <a:t>  </a:t>
            </a:r>
            <a:endParaRPr lang="ar-SA" sz="4400" dirty="0">
              <a:latin typeface="Constantia" panose="02030602050306030303" pitchFamily="18" charset="0"/>
              <a:ea typeface="Majalla U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8D61-F237-4EFB-B430-749579496779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9DCB-282F-4F10-846D-D21AA537F0D8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7448E-7 L 0.12708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6" grpId="1"/>
      <p:bldP spid="98310" grpId="0" animBg="1"/>
      <p:bldP spid="98311" grpId="0" animBg="1"/>
      <p:bldP spid="98312" grpId="0"/>
      <p:bldP spid="98313" grpId="0"/>
      <p:bldP spid="98314" grpId="0" animBg="1"/>
      <p:bldP spid="98315" grpId="0"/>
      <p:bldP spid="98316" grpId="0" animBg="1"/>
      <p:bldP spid="98317" grpId="0" animBg="1"/>
      <p:bldP spid="98318" grpId="0" animBg="1"/>
      <p:bldP spid="98319" grpId="0"/>
      <p:bldP spid="98320" grpId="0"/>
      <p:bldP spid="983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368300"/>
            <a:ext cx="8893175" cy="579755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Mata Normal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Pada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mata</a:t>
            </a:r>
            <a:r>
              <a:rPr lang="en-US" sz="2400" dirty="0">
                <a:latin typeface="Comic Sans MS" panose="030F0702030302020204" pitchFamily="66" charset="0"/>
              </a:rPr>
              <a:t> normal (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emetropi</a:t>
            </a:r>
            <a:r>
              <a:rPr lang="en-US" sz="2400" dirty="0">
                <a:latin typeface="Comic Sans MS" panose="030F0702030302020204" pitchFamily="66" charset="0"/>
              </a:rPr>
              <a:t>) </a:t>
            </a:r>
            <a:r>
              <a:rPr lang="en-US" sz="2400" dirty="0" err="1">
                <a:latin typeface="Comic Sans MS" panose="030F0702030302020204" pitchFamily="66" charset="0"/>
              </a:rPr>
              <a:t>letak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titik</a:t>
            </a:r>
            <a:r>
              <a:rPr lang="en-US" sz="24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dekat</a:t>
            </a:r>
            <a:r>
              <a:rPr lang="en-US" sz="2400" dirty="0">
                <a:latin typeface="Comic Sans MS" panose="030F0702030302020204" pitchFamily="66" charset="0"/>
              </a:rPr>
              <a:t> (PP) </a:t>
            </a:r>
            <a:r>
              <a:rPr lang="en-US" sz="2400" dirty="0" err="1">
                <a:latin typeface="Comic Sans MS" panose="030F0702030302020204" pitchFamily="66" charset="0"/>
              </a:rPr>
              <a:t>terhadap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sekitar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25 cm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sedang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letak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titik</a:t>
            </a:r>
            <a:r>
              <a:rPr lang="en-US" sz="24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jauh</a:t>
            </a:r>
            <a:r>
              <a:rPr lang="en-US" sz="2400" dirty="0">
                <a:latin typeface="Comic Sans MS" panose="030F0702030302020204" pitchFamily="66" charset="0"/>
              </a:rPr>
              <a:t> (PR) </a:t>
            </a:r>
            <a:r>
              <a:rPr lang="en-US" sz="2400" dirty="0" err="1">
                <a:latin typeface="Comic Sans MS" panose="030F0702030302020204" pitchFamily="66" charset="0"/>
              </a:rPr>
              <a:t>terhadap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adalah</a:t>
            </a:r>
            <a:r>
              <a:rPr lang="en-US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~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Mata </a:t>
            </a:r>
            <a:r>
              <a:rPr lang="en-US" sz="2400" dirty="0">
                <a:latin typeface="Comic Sans MS" panose="030F0702030302020204" pitchFamily="66" charset="0"/>
              </a:rPr>
              <a:t>normal </a:t>
            </a:r>
            <a:r>
              <a:rPr lang="en-US" sz="2400" dirty="0" err="1">
                <a:latin typeface="Comic Sans MS" panose="030F0702030302020204" pitchFamily="66" charset="0"/>
              </a:rPr>
              <a:t>ini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melihat</a:t>
            </a:r>
            <a:r>
              <a:rPr lang="en-US" sz="2400" dirty="0">
                <a:latin typeface="Comic Sans MS" panose="030F0702030302020204" pitchFamily="66" charset="0"/>
              </a:rPr>
              <a:t> dg </a:t>
            </a:r>
            <a:r>
              <a:rPr lang="en-US" sz="2400" dirty="0" err="1">
                <a:latin typeface="Comic Sans MS" panose="030F0702030302020204" pitchFamily="66" charset="0"/>
              </a:rPr>
              <a:t>jelas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suatu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benda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letaknya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jauh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maupun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dekat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0" algn="l"/>
                <a:tab pos="357188" algn="l"/>
              </a:tabLst>
            </a:pPr>
            <a:r>
              <a:rPr lang="en-US" sz="2400" dirty="0">
                <a:latin typeface="Comic Sans MS" panose="030F0702030302020204" pitchFamily="66" charset="0"/>
              </a:rPr>
              <a:t>Benda </a:t>
            </a:r>
            <a:r>
              <a:rPr lang="en-US" sz="2400" dirty="0" err="1">
                <a:latin typeface="Comic Sans MS" panose="030F0702030302020204" pitchFamily="66" charset="0"/>
              </a:rPr>
              <a:t>jauh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dilihatnya</a:t>
            </a:r>
            <a:r>
              <a:rPr lang="en-US" sz="2400" dirty="0">
                <a:latin typeface="Comic Sans MS" panose="030F0702030302020204" pitchFamily="66" charset="0"/>
              </a:rPr>
              <a:t> dg </a:t>
            </a:r>
            <a:r>
              <a:rPr lang="en-US" sz="2400" dirty="0" err="1">
                <a:latin typeface="Comic Sans MS" panose="030F0702030302020204" pitchFamily="66" charset="0"/>
              </a:rPr>
              <a:t>mata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berakomodasi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sedang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benda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dekat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dilihatnya</a:t>
            </a:r>
            <a:r>
              <a:rPr lang="en-US" sz="2400" dirty="0">
                <a:latin typeface="Comic Sans MS" panose="030F0702030302020204" pitchFamily="66" charset="0"/>
              </a:rPr>
              <a:t> dg </a:t>
            </a:r>
            <a:r>
              <a:rPr lang="en-US" sz="2400" dirty="0" err="1">
                <a:latin typeface="Comic Sans MS" panose="030F0702030302020204" pitchFamily="66" charset="0"/>
              </a:rPr>
              <a:t>mata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berakomodasi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Cacat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Mata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Rabun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dekat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hipermetropi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)		Rabun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Jauh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miopi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latin typeface="Comic Sans MS" panose="030F0702030302020204" pitchFamily="66" charset="0"/>
              </a:rPr>
              <a:t>Tidak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mampu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melihat</a:t>
            </a:r>
            <a:r>
              <a:rPr lang="en-US" sz="2000" dirty="0">
                <a:latin typeface="Comic Sans MS" panose="030F0702030302020204" pitchFamily="66" charset="0"/>
              </a:rPr>
              <a:t> benda2 </a:t>
            </a:r>
            <a:r>
              <a:rPr lang="en-US" sz="2000" dirty="0" err="1">
                <a:latin typeface="Comic Sans MS" panose="030F0702030302020204" pitchFamily="66" charset="0"/>
              </a:rPr>
              <a:t>dekat</a:t>
            </a:r>
            <a:r>
              <a:rPr lang="en-US" sz="2000" dirty="0">
                <a:latin typeface="Comic Sans MS" panose="030F0702030302020204" pitchFamily="66" charset="0"/>
              </a:rPr>
              <a:t>	</a:t>
            </a:r>
            <a:r>
              <a:rPr lang="en-US" sz="2000" dirty="0" err="1">
                <a:latin typeface="Comic Sans MS" panose="030F0702030302020204" pitchFamily="66" charset="0"/>
              </a:rPr>
              <a:t>Tidak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mampu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melihat</a:t>
            </a:r>
            <a:r>
              <a:rPr lang="en-US" sz="2000" dirty="0">
                <a:latin typeface="Comic Sans MS" panose="030F0702030302020204" pitchFamily="66" charset="0"/>
              </a:rPr>
              <a:t> benda2 </a:t>
            </a:r>
            <a:r>
              <a:rPr lang="en-US" sz="2000" dirty="0" err="1">
                <a:latin typeface="Comic Sans MS" panose="030F0702030302020204" pitchFamily="66" charset="0"/>
              </a:rPr>
              <a:t>jauh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latin typeface="Comic Sans MS" panose="030F0702030302020204" pitchFamily="66" charset="0"/>
              </a:rPr>
              <a:t>Titik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dekatnya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&gt; 25 cm</a:t>
            </a:r>
            <a:r>
              <a:rPr lang="en-US" sz="2000" dirty="0">
                <a:latin typeface="Comic Sans MS" panose="030F0702030302020204" pitchFamily="66" charset="0"/>
              </a:rPr>
              <a:t>			</a:t>
            </a:r>
            <a:r>
              <a:rPr lang="en-US" sz="2000" dirty="0" err="1">
                <a:latin typeface="Comic Sans MS" panose="030F0702030302020204" pitchFamily="66" charset="0"/>
              </a:rPr>
              <a:t>Titik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dekatnya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= 25 cm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latin typeface="Comic Sans MS" panose="030F0702030302020204" pitchFamily="66" charset="0"/>
              </a:rPr>
              <a:t>Titik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jauhnya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~	</a:t>
            </a:r>
            <a:r>
              <a:rPr lang="en-US" sz="2000" dirty="0">
                <a:latin typeface="Comic Sans MS" panose="030F0702030302020204" pitchFamily="66" charset="0"/>
              </a:rPr>
              <a:t>			</a:t>
            </a:r>
            <a:r>
              <a:rPr lang="en-US" sz="2000" dirty="0" err="1">
                <a:latin typeface="Comic Sans MS" panose="030F0702030302020204" pitchFamily="66" charset="0"/>
              </a:rPr>
              <a:t>Titik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jauhnya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&lt; ~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latin typeface="Comic Sans MS" panose="030F0702030302020204" pitchFamily="66" charset="0"/>
              </a:rPr>
              <a:t>Dibantu</a:t>
            </a:r>
            <a:r>
              <a:rPr lang="en-US" sz="2000" dirty="0">
                <a:latin typeface="Comic Sans MS" panose="030F0702030302020204" pitchFamily="66" charset="0"/>
              </a:rPr>
              <a:t> dg </a:t>
            </a:r>
            <a:r>
              <a:rPr lang="en-US" sz="2000" dirty="0" err="1">
                <a:latin typeface="Comic Sans MS" panose="030F0702030302020204" pitchFamily="66" charset="0"/>
              </a:rPr>
              <a:t>kacamata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positif</a:t>
            </a:r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Dibantu</a:t>
            </a:r>
            <a:r>
              <a:rPr lang="en-US" sz="2000" dirty="0">
                <a:latin typeface="Comic Sans MS" panose="030F0702030302020204" pitchFamily="66" charset="0"/>
              </a:rPr>
              <a:t> dg </a:t>
            </a:r>
            <a:r>
              <a:rPr lang="en-US" sz="2000" dirty="0" err="1">
                <a:latin typeface="Comic Sans MS" panose="030F0702030302020204" pitchFamily="66" charset="0"/>
              </a:rPr>
              <a:t>kacamata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negatif</a:t>
            </a:r>
            <a:endParaRPr lang="en-US" sz="20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220F-E123-4031-9C73-776EC3CB3A23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5936-84CE-424E-89E9-E9AEA6CD8633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3608" y="980728"/>
            <a:ext cx="7343775" cy="467995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Contoh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sz="2400" dirty="0" err="1">
                <a:latin typeface="Comic Sans MS" panose="030F0702030302020204" pitchFamily="66" charset="0"/>
              </a:rPr>
              <a:t>Tentukan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kekuatan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kacamata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diperlukan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oleh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seseorang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mempunyai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titik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dekat</a:t>
            </a:r>
            <a:r>
              <a:rPr lang="en-US" sz="2400" dirty="0">
                <a:latin typeface="Comic Sans MS" panose="030F0702030302020204" pitchFamily="66" charset="0"/>
              </a:rPr>
              <a:t> 40 cm, </a:t>
            </a:r>
            <a:r>
              <a:rPr lang="en-US" sz="2400" dirty="0" err="1">
                <a:latin typeface="Comic Sans MS" panose="030F0702030302020204" pitchFamily="66" charset="0"/>
              </a:rPr>
              <a:t>supaya</a:t>
            </a:r>
            <a:r>
              <a:rPr lang="en-US" sz="2400" dirty="0">
                <a:latin typeface="Comic Sans MS" panose="030F0702030302020204" pitchFamily="66" charset="0"/>
              </a:rPr>
              <a:t> orang </a:t>
            </a:r>
            <a:r>
              <a:rPr lang="en-US" sz="2400" dirty="0" err="1">
                <a:latin typeface="Comic Sans MS" panose="030F0702030302020204" pitchFamily="66" charset="0"/>
              </a:rPr>
              <a:t>tsb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membaca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sebagaimana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halnya</a:t>
            </a:r>
            <a:r>
              <a:rPr lang="en-US" sz="2400" dirty="0">
                <a:latin typeface="Comic Sans MS" panose="030F0702030302020204" pitchFamily="66" charset="0"/>
              </a:rPr>
              <a:t> orang normal.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AutoNum type="arabicPeriod" startAt="2"/>
            </a:pPr>
            <a:r>
              <a:rPr lang="en-US" sz="2400" dirty="0" err="1">
                <a:latin typeface="Comic Sans MS" panose="030F0702030302020204" pitchFamily="66" charset="0"/>
              </a:rPr>
              <a:t>Seorang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anak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mempunyai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titik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jauh</a:t>
            </a:r>
            <a:r>
              <a:rPr lang="en-US" sz="2400" dirty="0">
                <a:latin typeface="Comic Sans MS" panose="030F0702030302020204" pitchFamily="66" charset="0"/>
              </a:rPr>
              <a:t> 4 m. </a:t>
            </a:r>
            <a:r>
              <a:rPr lang="en-US" sz="2400" dirty="0" err="1">
                <a:latin typeface="Comic Sans MS" panose="030F0702030302020204" pitchFamily="66" charset="0"/>
              </a:rPr>
              <a:t>Supaya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anak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tsb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melihat</a:t>
            </a:r>
            <a:r>
              <a:rPr lang="en-US" sz="2400" dirty="0">
                <a:latin typeface="Comic Sans MS" panose="030F0702030302020204" pitchFamily="66" charset="0"/>
              </a:rPr>
              <a:t> benda2 </a:t>
            </a:r>
            <a:r>
              <a:rPr lang="en-US" sz="2400" dirty="0" err="1">
                <a:latin typeface="Comic Sans MS" panose="030F0702030302020204" pitchFamily="66" charset="0"/>
              </a:rPr>
              <a:t>jauh</a:t>
            </a:r>
            <a:r>
              <a:rPr lang="en-US" sz="2400" dirty="0">
                <a:latin typeface="Comic Sans MS" panose="030F0702030302020204" pitchFamily="66" charset="0"/>
              </a:rPr>
              <a:t> dg normal, </a:t>
            </a:r>
            <a:r>
              <a:rPr lang="en-US" sz="2400" dirty="0" err="1">
                <a:latin typeface="Comic Sans MS" panose="030F0702030302020204" pitchFamily="66" charset="0"/>
              </a:rPr>
              <a:t>tentukan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kekuatan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kacamata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diperlukan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B98-DB48-4C32-A33C-130EB203AE3D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1628800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None/>
            </a:pPr>
            <a:r>
              <a:rPr lang="en-US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2. </a:t>
            </a:r>
            <a:r>
              <a:rPr lang="en-US" sz="6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Lup</a:t>
            </a:r>
            <a:endParaRPr 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85725" indent="-85725"/>
            <a:endParaRPr lang="en-US" dirty="0" smtClean="0">
              <a:latin typeface="Comic Sans MS" panose="030F0702030302020204" pitchFamily="66" charset="0"/>
            </a:endParaRPr>
          </a:p>
          <a:p>
            <a:pPr marL="85725" indent="-85725"/>
            <a:r>
              <a:rPr lang="en-US" dirty="0" err="1" smtClean="0">
                <a:latin typeface="Comic Sans MS" panose="030F0702030302020204" pitchFamily="66" charset="0"/>
              </a:rPr>
              <a:t>Menggunakan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sebuah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lensa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cembung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</a:p>
          <a:p>
            <a:pPr marL="571500" indent="-571500"/>
            <a:r>
              <a:rPr lang="en-US" dirty="0" err="1">
                <a:latin typeface="Comic Sans MS" panose="030F0702030302020204" pitchFamily="66" charset="0"/>
              </a:rPr>
              <a:t>Untuk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melihat</a:t>
            </a:r>
            <a:r>
              <a:rPr lang="en-US" dirty="0">
                <a:latin typeface="Comic Sans MS" panose="030F0702030302020204" pitchFamily="66" charset="0"/>
              </a:rPr>
              <a:t> benda2 </a:t>
            </a:r>
            <a:r>
              <a:rPr lang="en-US" dirty="0" err="1">
                <a:latin typeface="Comic Sans MS" panose="030F0702030302020204" pitchFamily="66" charset="0"/>
              </a:rPr>
              <a:t>kecil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sehingga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tampak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lebih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besar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jelas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A5F-C6E5-4EC4-BA6A-72D74E76EF0A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7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788" y="1431686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dirty="0" err="1">
                <a:solidFill>
                  <a:prstClr val="black"/>
                </a:solidFill>
              </a:rPr>
              <a:t>Cahaya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merupakan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salah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satu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contoh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gelombang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elektromagnetik</a:t>
            </a:r>
            <a:r>
              <a:rPr lang="en-US" dirty="0">
                <a:solidFill>
                  <a:prstClr val="black"/>
                </a:solidFill>
              </a:rPr>
              <a:t>,  yang  </a:t>
            </a:r>
            <a:r>
              <a:rPr lang="en-US" dirty="0" err="1">
                <a:solidFill>
                  <a:prstClr val="black"/>
                </a:solidFill>
              </a:rPr>
              <a:t>gelombang</a:t>
            </a:r>
            <a:r>
              <a:rPr lang="en-US" dirty="0">
                <a:solidFill>
                  <a:prstClr val="black"/>
                </a:solidFill>
              </a:rPr>
              <a:t>  yang </a:t>
            </a:r>
            <a:r>
              <a:rPr lang="en-US" dirty="0" err="1" smtClean="0">
                <a:solidFill>
                  <a:prstClr val="black"/>
                </a:solidFill>
              </a:rPr>
              <a:t>tidak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memerlukan</a:t>
            </a:r>
            <a:r>
              <a:rPr lang="en-US" dirty="0">
                <a:solidFill>
                  <a:prstClr val="black"/>
                </a:solidFill>
              </a:rPr>
              <a:t> medium </a:t>
            </a:r>
            <a:r>
              <a:rPr lang="en-US" dirty="0" err="1">
                <a:solidFill>
                  <a:prstClr val="black"/>
                </a:solidFill>
              </a:rPr>
              <a:t>sebagai</a:t>
            </a:r>
            <a:r>
              <a:rPr lang="en-US" dirty="0">
                <a:solidFill>
                  <a:prstClr val="black"/>
                </a:solidFill>
              </a:rPr>
              <a:t> media </a:t>
            </a:r>
            <a:r>
              <a:rPr lang="en-US" dirty="0" err="1" smtClean="0">
                <a:solidFill>
                  <a:prstClr val="black"/>
                </a:solidFill>
              </a:rPr>
              <a:t>perambatannya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Misalnya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pada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siang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hari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tampak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terang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karena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cahaya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matahari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menerangi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bumi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Walaupun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matahari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berada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jauh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dari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bumi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dipisahkan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oleh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ruang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hampa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ruang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angkasa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namun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cahaya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matahari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mampu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sampai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bumi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457200"/>
            <a:ext cx="1799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Defenisi</a:t>
            </a:r>
            <a:endParaRPr lang="en-US" sz="3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27584" y="3298725"/>
            <a:ext cx="7562607" cy="2362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dirty="0" err="1" smtClean="0">
                <a:solidFill>
                  <a:prstClr val="black"/>
                </a:solidFill>
              </a:rPr>
              <a:t>Cahaya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sebagai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gelombang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tabLst>
                <a:tab pos="85725" algn="l"/>
              </a:tabLst>
            </a:pPr>
            <a:r>
              <a:rPr lang="en-US" sz="2400" dirty="0" err="1" smtClean="0">
                <a:solidFill>
                  <a:prstClr val="black"/>
                </a:solidFill>
              </a:rPr>
              <a:t>Cahaya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dihasilkan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dari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getaran-listrik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dan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getaran</a:t>
            </a:r>
            <a:r>
              <a:rPr lang="en-US" sz="2400" dirty="0" smtClean="0">
                <a:solidFill>
                  <a:prstClr val="black"/>
                </a:solidFill>
              </a:rPr>
              <a:t> magnet yang </a:t>
            </a:r>
            <a:r>
              <a:rPr lang="en-US" sz="2400" dirty="0" err="1" smtClean="0">
                <a:solidFill>
                  <a:prstClr val="black"/>
                </a:solidFill>
              </a:rPr>
              <a:t>merambat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sehingga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cahaya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merupakan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gelombang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elektromagnetik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US" sz="2400" dirty="0" err="1" smtClean="0">
                <a:solidFill>
                  <a:prstClr val="black"/>
                </a:solidFill>
              </a:rPr>
              <a:t>Cahaya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merambat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tanpa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memerlukan</a:t>
            </a:r>
            <a:r>
              <a:rPr lang="en-US" sz="2400" dirty="0" smtClean="0">
                <a:solidFill>
                  <a:prstClr val="black"/>
                </a:solidFill>
              </a:rPr>
              <a:t> medium </a:t>
            </a:r>
            <a:r>
              <a:rPr lang="en-US" sz="2400" dirty="0" err="1" smtClean="0">
                <a:solidFill>
                  <a:prstClr val="black"/>
                </a:solidFill>
              </a:rPr>
              <a:t>dengan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kecepatan</a:t>
            </a:r>
            <a:r>
              <a:rPr lang="en-US" sz="2400" dirty="0" smtClean="0">
                <a:solidFill>
                  <a:prstClr val="black"/>
                </a:solidFill>
              </a:rPr>
              <a:t> 300 000 000 m/s.  </a:t>
            </a:r>
            <a:r>
              <a:rPr lang="en-US" sz="2400" dirty="0" err="1">
                <a:solidFill>
                  <a:prstClr val="black"/>
                </a:solidFill>
              </a:rPr>
              <a:t>a</a:t>
            </a:r>
            <a:r>
              <a:rPr lang="en-US" sz="2400" dirty="0" err="1" smtClean="0">
                <a:solidFill>
                  <a:prstClr val="black"/>
                </a:solidFill>
              </a:rPr>
              <a:t>tau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3 x 10</a:t>
            </a:r>
            <a:r>
              <a:rPr lang="en-US" sz="2400" baseline="30000" dirty="0">
                <a:solidFill>
                  <a:srgbClr val="FF0066"/>
                </a:solidFill>
                <a:latin typeface="Comic Sans MS" panose="030F0702030302020204" pitchFamily="66" charset="0"/>
              </a:rPr>
              <a:t>8</a:t>
            </a:r>
            <a:r>
              <a:rPr lang="en-US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m/s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  <a:endParaRPr lang="en-US" sz="24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5130-D699-441F-8D12-BCECBDBC8FAC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404292"/>
            <a:ext cx="8219256" cy="576138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None/>
            </a:pPr>
            <a:endParaRPr lang="en-US" sz="2000" dirty="0" smtClean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 smtClean="0">
                <a:solidFill>
                  <a:srgbClr val="FF33CC"/>
                </a:solidFill>
                <a:latin typeface="Comic Sans MS" panose="030F0702030302020204" pitchFamily="66" charset="0"/>
              </a:rPr>
              <a:t>Sifat</a:t>
            </a:r>
            <a:r>
              <a:rPr lang="en-US" sz="2000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Bayangan</a:t>
            </a:r>
            <a:r>
              <a:rPr lang="en-US" sz="2000" dirty="0">
                <a:solidFill>
                  <a:srgbClr val="FF33CC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>
                <a:latin typeface="Comic Sans MS" panose="030F0702030302020204" pitchFamily="66" charset="0"/>
              </a:rPr>
              <a:t>Maya (</a:t>
            </a:r>
            <a:r>
              <a:rPr lang="en-US" sz="2000" dirty="0" err="1">
                <a:latin typeface="Comic Sans MS" panose="030F0702030302020204" pitchFamily="66" charset="0"/>
              </a:rPr>
              <a:t>didepan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lup</a:t>
            </a:r>
            <a:r>
              <a:rPr lang="en-US" sz="2000" dirty="0">
                <a:latin typeface="Comic Sans MS" panose="030F0702030302020204" pitchFamily="66" charset="0"/>
              </a:rPr>
              <a:t>), </a:t>
            </a:r>
            <a:r>
              <a:rPr lang="en-US" sz="2000" dirty="0" err="1">
                <a:latin typeface="Comic Sans MS" panose="030F0702030302020204" pitchFamily="66" charset="0"/>
              </a:rPr>
              <a:t>tegak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diperbesar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0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Perbesaran</a:t>
            </a:r>
            <a:r>
              <a:rPr lang="en-US" sz="20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Anguler</a:t>
            </a:r>
            <a:r>
              <a:rPr lang="en-US" sz="2000" dirty="0">
                <a:solidFill>
                  <a:srgbClr val="FF33CC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>
              <a:buFontTx/>
              <a:buChar char="-"/>
            </a:pP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mata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tak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berakomodasi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mata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berakomodasi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maks</a:t>
            </a:r>
            <a:endParaRPr lang="en-US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Tx/>
              <a:buChar char="-"/>
            </a:pPr>
            <a:endParaRPr lang="en-US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Tx/>
              <a:buChar char="-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Tx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Tx/>
              <a:buNone/>
            </a:pPr>
            <a:r>
              <a:rPr lang="el-GR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γ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err="1">
                <a:latin typeface="Comic Sans MS" panose="030F0702030302020204" pitchFamily="66" charset="0"/>
              </a:rPr>
              <a:t>perbesaran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anguler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buFontTx/>
              <a:buNone/>
            </a:pPr>
            <a:r>
              <a:rPr lang="en-US" sz="2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S</a:t>
            </a:r>
            <a:r>
              <a:rPr lang="en-US" sz="2000" baseline="-25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n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err="1">
                <a:latin typeface="Comic Sans MS" panose="030F0702030302020204" pitchFamily="66" charset="0"/>
              </a:rPr>
              <a:t>titik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dekat</a:t>
            </a:r>
            <a:r>
              <a:rPr lang="en-US" sz="2000" dirty="0">
                <a:latin typeface="Comic Sans MS" panose="030F0702030302020204" pitchFamily="66" charset="0"/>
              </a:rPr>
              <a:t> orang normal</a:t>
            </a:r>
          </a:p>
          <a:p>
            <a:pPr marL="571500" indent="-571500">
              <a:buFontTx/>
              <a:buNone/>
            </a:pPr>
            <a:r>
              <a:rPr 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f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fokus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lup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985125" y="1600200"/>
          <a:ext cx="115887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1600200"/>
                        <a:ext cx="1158875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02938896"/>
              </p:ext>
            </p:extLst>
          </p:nvPr>
        </p:nvGraphicFramePr>
        <p:xfrm>
          <a:off x="2194768" y="3158480"/>
          <a:ext cx="10810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5" imgW="457200" imgH="419040" progId="Equation.3">
                  <p:embed/>
                </p:oleObj>
              </mc:Choice>
              <mc:Fallback>
                <p:oleObj name="Equation" r:id="rId5" imgW="45720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768" y="3158480"/>
                        <a:ext cx="1081088" cy="990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782311"/>
              </p:ext>
            </p:extLst>
          </p:nvPr>
        </p:nvGraphicFramePr>
        <p:xfrm>
          <a:off x="5796433" y="3356992"/>
          <a:ext cx="14398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7" imgW="634680" imgH="419040" progId="Equation.3">
                  <p:embed/>
                </p:oleObj>
              </mc:Choice>
              <mc:Fallback>
                <p:oleObj name="Equation" r:id="rId7" imgW="63468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433" y="3356992"/>
                        <a:ext cx="1439863" cy="9509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CD95-0A91-4974-97AE-6666F3F96D73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060848"/>
            <a:ext cx="7344816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3.   </a:t>
            </a:r>
            <a:r>
              <a:rPr lang="en-US" sz="44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Mikroskop</a:t>
            </a:r>
            <a:endParaRPr lang="en-US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 err="1" smtClean="0">
                <a:latin typeface="Comic Sans MS" panose="030F0702030302020204" pitchFamily="66" charset="0"/>
              </a:rPr>
              <a:t>Untuk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melihat</a:t>
            </a:r>
            <a:r>
              <a:rPr lang="en-US" sz="2400" dirty="0">
                <a:latin typeface="Comic Sans MS" panose="030F0702030302020204" pitchFamily="66" charset="0"/>
              </a:rPr>
              <a:t> detail </a:t>
            </a:r>
            <a:r>
              <a:rPr lang="en-US" sz="2400" dirty="0" err="1">
                <a:latin typeface="Comic Sans MS" panose="030F0702030302020204" pitchFamily="66" charset="0"/>
              </a:rPr>
              <a:t>benda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lebih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jelas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lebih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besar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400" dirty="0" err="1">
                <a:latin typeface="Comic Sans MS" panose="030F0702030302020204" pitchFamily="66" charset="0"/>
              </a:rPr>
              <a:t>Menggunakan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2 </a:t>
            </a:r>
            <a:r>
              <a:rPr lang="en-US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lensa</a:t>
            </a:r>
            <a:r>
              <a:rPr lang="en-US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positif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sebagai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objektif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okuler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C5F-4A0E-44C8-9C06-2B5DCAE5016C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81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17585" y="1196974"/>
            <a:ext cx="7186863" cy="4752305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Melihat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bayangan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benda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tanpa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akomodasi</a:t>
            </a:r>
            <a:endParaRPr lang="en-US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dirty="0" err="1">
                <a:latin typeface="Comic Sans MS" panose="030F0702030302020204" pitchFamily="66" charset="0"/>
              </a:rPr>
              <a:t>Perbesaran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bayangan</a:t>
            </a:r>
            <a:r>
              <a:rPr lang="en-US" sz="2000" dirty="0">
                <a:latin typeface="Comic Sans MS" panose="030F0702030302020204" pitchFamily="66" charset="0"/>
              </a:rPr>
              <a:t> :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Melihat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bayangan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benda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dengan</a:t>
            </a:r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berakomodasi</a:t>
            </a:r>
            <a:endParaRPr lang="en-US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dirty="0">
                <a:latin typeface="Comic Sans MS" panose="030F0702030302020204" pitchFamily="66" charset="0"/>
              </a:rPr>
              <a:t>				</a:t>
            </a:r>
            <a:r>
              <a:rPr 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S</a:t>
            </a:r>
            <a:r>
              <a:rPr lang="en-US" sz="2000" baseline="-25000" dirty="0">
                <a:solidFill>
                  <a:srgbClr val="FF0066"/>
                </a:solidFill>
                <a:latin typeface="Comic Sans MS" panose="030F0702030302020204" pitchFamily="66" charset="0"/>
              </a:rPr>
              <a:t>ob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benda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lensa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objektif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dirty="0">
                <a:latin typeface="Comic Sans MS" panose="030F0702030302020204" pitchFamily="66" charset="0"/>
              </a:rPr>
              <a:t>				</a:t>
            </a:r>
            <a:r>
              <a:rPr 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S</a:t>
            </a:r>
            <a:r>
              <a:rPr lang="en-US" sz="2000" baseline="-25000" dirty="0">
                <a:solidFill>
                  <a:srgbClr val="FF0066"/>
                </a:solidFill>
                <a:latin typeface="Comic Sans MS" panose="030F0702030302020204" pitchFamily="66" charset="0"/>
              </a:rPr>
              <a:t>ob</a:t>
            </a:r>
            <a:r>
              <a:rPr 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’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bayangan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lensa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objektif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dirty="0">
                <a:latin typeface="Comic Sans MS" panose="030F0702030302020204" pitchFamily="66" charset="0"/>
              </a:rPr>
              <a:t>				</a:t>
            </a:r>
            <a:r>
              <a:rPr lang="en-US" sz="2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S</a:t>
            </a:r>
            <a:r>
              <a:rPr lang="en-US" sz="2000" baseline="-25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n</a:t>
            </a:r>
            <a:r>
              <a:rPr 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= </a:t>
            </a: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titik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dekat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mata</a:t>
            </a:r>
            <a:r>
              <a:rPr lang="en-US" sz="2000" dirty="0">
                <a:latin typeface="Comic Sans MS" panose="030F0702030302020204" pitchFamily="66" charset="0"/>
              </a:rPr>
              <a:t> normal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dirty="0">
                <a:latin typeface="Comic Sans MS" panose="030F0702030302020204" pitchFamily="66" charset="0"/>
              </a:rPr>
              <a:t>				</a:t>
            </a:r>
            <a:r>
              <a:rPr lang="en-US" sz="2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f</a:t>
            </a:r>
            <a:r>
              <a:rPr lang="en-US" sz="2000" baseline="-25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ok</a:t>
            </a:r>
            <a:r>
              <a:rPr 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= </a:t>
            </a:r>
            <a:r>
              <a:rPr lang="en-US" sz="2000" dirty="0" err="1">
                <a:latin typeface="Comic Sans MS" panose="030F0702030302020204" pitchFamily="66" charset="0"/>
              </a:rPr>
              <a:t>jarak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fokus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lensa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okuler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28725008"/>
              </p:ext>
            </p:extLst>
          </p:nvPr>
        </p:nvGraphicFramePr>
        <p:xfrm>
          <a:off x="1980580" y="2211139"/>
          <a:ext cx="15113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3" imgW="927000" imgH="482400" progId="Equation.3">
                  <p:embed/>
                </p:oleObj>
              </mc:Choice>
              <mc:Fallback>
                <p:oleObj name="Equation" r:id="rId3" imgW="9270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580" y="2211139"/>
                        <a:ext cx="1511300" cy="7858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810646"/>
              </p:ext>
            </p:extLst>
          </p:nvPr>
        </p:nvGraphicFramePr>
        <p:xfrm>
          <a:off x="972270" y="3933056"/>
          <a:ext cx="20875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Equation" r:id="rId5" imgW="1231560" imgH="507960" progId="Equation.3">
                  <p:embed/>
                </p:oleObj>
              </mc:Choice>
              <mc:Fallback>
                <p:oleObj name="Equation" r:id="rId5" imgW="123156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270" y="3933056"/>
                        <a:ext cx="2087562" cy="8620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FA79-0635-47AC-BD9D-7094F1CDF36D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772816"/>
            <a:ext cx="7775575" cy="2665412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None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Contoh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33338" algn="just">
              <a:buFont typeface="Wingdings" panose="05000000000000000000" pitchFamily="2" charset="2"/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Sebuah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preparat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diletakkan</a:t>
            </a:r>
            <a:r>
              <a:rPr lang="en-US" sz="2400" dirty="0">
                <a:latin typeface="Comic Sans MS" panose="030F0702030302020204" pitchFamily="66" charset="0"/>
              </a:rPr>
              <a:t> 1 cm di </a:t>
            </a:r>
            <a:r>
              <a:rPr lang="en-US" sz="2400" dirty="0" err="1">
                <a:latin typeface="Comic Sans MS" panose="030F0702030302020204" pitchFamily="66" charset="0"/>
              </a:rPr>
              <a:t>depan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objektif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dari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sebuah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mikroskop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Jarak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fokus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objektifnya</a:t>
            </a:r>
            <a:r>
              <a:rPr lang="en-US" sz="2400" dirty="0">
                <a:latin typeface="Comic Sans MS" panose="030F0702030302020204" pitchFamily="66" charset="0"/>
              </a:rPr>
              <a:t> 0,9 cm, </a:t>
            </a:r>
            <a:r>
              <a:rPr lang="en-US" sz="2400" dirty="0" err="1">
                <a:latin typeface="Comic Sans MS" panose="030F0702030302020204" pitchFamily="66" charset="0"/>
              </a:rPr>
              <a:t>jarak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fokus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okuler</a:t>
            </a:r>
            <a:r>
              <a:rPr lang="en-US" sz="2400" dirty="0">
                <a:latin typeface="Comic Sans MS" panose="030F0702030302020204" pitchFamily="66" charset="0"/>
              </a:rPr>
              <a:t> 5 cm. </a:t>
            </a:r>
            <a:r>
              <a:rPr lang="en-US" sz="2400" dirty="0" err="1">
                <a:latin typeface="Comic Sans MS" panose="030F0702030302020204" pitchFamily="66" charset="0"/>
              </a:rPr>
              <a:t>Jarak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antara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kedua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lensa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tsb</a:t>
            </a:r>
            <a:r>
              <a:rPr lang="en-US" sz="2400" dirty="0">
                <a:latin typeface="Comic Sans MS" panose="030F0702030302020204" pitchFamily="66" charset="0"/>
              </a:rPr>
              <a:t> 13 cm. </a:t>
            </a:r>
            <a:r>
              <a:rPr lang="en-US" sz="2400" dirty="0" err="1">
                <a:latin typeface="Comic Sans MS" panose="030F0702030302020204" pitchFamily="66" charset="0"/>
              </a:rPr>
              <a:t>tentukan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perbesaran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oleh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mikroskop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tsb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A86A-6F0C-4F47-86FB-E7710F15EA4D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4475" y="1052736"/>
            <a:ext cx="7527925" cy="3817168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4. </a:t>
            </a:r>
            <a:r>
              <a:rPr lang="en-US" sz="32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Teropong</a:t>
            </a:r>
            <a:r>
              <a:rPr 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Bintang</a:t>
            </a:r>
            <a:endParaRPr lang="en-US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/>
            <a:r>
              <a:rPr lang="en-US" sz="2300" dirty="0" err="1">
                <a:latin typeface="Comic Sans MS" panose="030F0702030302020204" pitchFamily="66" charset="0"/>
              </a:rPr>
              <a:t>Menggunakan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rgbClr val="FF33CC"/>
                </a:solidFill>
                <a:latin typeface="Comic Sans MS" panose="030F0702030302020204" pitchFamily="66" charset="0"/>
              </a:rPr>
              <a:t>2 </a:t>
            </a:r>
            <a:r>
              <a:rPr lang="en-US" sz="23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lensa</a:t>
            </a:r>
            <a:r>
              <a:rPr lang="en-US" sz="23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positif</a:t>
            </a:r>
            <a:r>
              <a:rPr lang="en-US" sz="2300" dirty="0">
                <a:latin typeface="Comic Sans MS" panose="030F0702030302020204" pitchFamily="66" charset="0"/>
              </a:rPr>
              <a:t>.</a:t>
            </a:r>
          </a:p>
          <a:p>
            <a:pPr marL="571500" indent="-571500"/>
            <a:r>
              <a:rPr lang="en-US" sz="2300" dirty="0">
                <a:latin typeface="Comic Sans MS" panose="030F0702030302020204" pitchFamily="66" charset="0"/>
              </a:rPr>
              <a:t>Beda </a:t>
            </a:r>
            <a:r>
              <a:rPr lang="en-US" sz="2300" dirty="0" err="1">
                <a:latin typeface="Comic Sans MS" panose="030F0702030302020204" pitchFamily="66" charset="0"/>
              </a:rPr>
              <a:t>teropong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bintang</a:t>
            </a:r>
            <a:r>
              <a:rPr lang="en-US" sz="2300" dirty="0">
                <a:latin typeface="Comic Sans MS" panose="030F0702030302020204" pitchFamily="66" charset="0"/>
              </a:rPr>
              <a:t> dg </a:t>
            </a:r>
            <a:r>
              <a:rPr lang="en-US" sz="2300" dirty="0" err="1">
                <a:latin typeface="Comic Sans MS" panose="030F0702030302020204" pitchFamily="66" charset="0"/>
              </a:rPr>
              <a:t>mikroskop</a:t>
            </a:r>
            <a:r>
              <a:rPr lang="en-US" sz="2300" dirty="0">
                <a:latin typeface="Comic Sans MS" panose="030F0702030302020204" pitchFamily="66" charset="0"/>
              </a:rPr>
              <a:t> :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300" dirty="0">
                <a:latin typeface="Comic Sans MS" panose="030F0702030302020204" pitchFamily="66" charset="0"/>
              </a:rPr>
              <a:t>	</a:t>
            </a:r>
            <a:r>
              <a:rPr lang="en-US" sz="23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mikroskop</a:t>
            </a:r>
            <a:r>
              <a:rPr lang="en-US" sz="2300" dirty="0">
                <a:latin typeface="Comic Sans MS" panose="030F0702030302020204" pitchFamily="66" charset="0"/>
              </a:rPr>
              <a:t>	: </a:t>
            </a:r>
            <a:r>
              <a:rPr lang="en-US" sz="2300" dirty="0">
                <a:solidFill>
                  <a:srgbClr val="FF0066"/>
                </a:solidFill>
                <a:latin typeface="Comic Sans MS" panose="030F0702030302020204" pitchFamily="66" charset="0"/>
              </a:rPr>
              <a:t>f</a:t>
            </a:r>
            <a:r>
              <a:rPr lang="en-US" sz="2300" baseline="-25000" dirty="0">
                <a:solidFill>
                  <a:srgbClr val="FF0066"/>
                </a:solidFill>
                <a:latin typeface="Comic Sans MS" panose="030F0702030302020204" pitchFamily="66" charset="0"/>
              </a:rPr>
              <a:t>ob</a:t>
            </a:r>
            <a:r>
              <a:rPr lang="en-US" sz="2300" dirty="0">
                <a:solidFill>
                  <a:srgbClr val="FF0066"/>
                </a:solidFill>
                <a:latin typeface="Comic Sans MS" panose="030F0702030302020204" pitchFamily="66" charset="0"/>
              </a:rPr>
              <a:t> &lt; </a:t>
            </a:r>
            <a:r>
              <a:rPr lang="en-US" sz="23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f</a:t>
            </a:r>
            <a:r>
              <a:rPr lang="en-US" sz="2300" baseline="-25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ok</a:t>
            </a:r>
            <a:endParaRPr lang="en-US" sz="2300" baseline="-250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300" dirty="0">
                <a:latin typeface="Comic Sans MS" panose="030F0702030302020204" pitchFamily="66" charset="0"/>
              </a:rPr>
              <a:t>				  </a:t>
            </a:r>
            <a:r>
              <a:rPr lang="en-US" sz="2300" dirty="0" err="1">
                <a:latin typeface="Comic Sans MS" panose="030F0702030302020204" pitchFamily="66" charset="0"/>
              </a:rPr>
              <a:t>letak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benda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dekat</a:t>
            </a:r>
            <a:r>
              <a:rPr lang="en-US" sz="2300" dirty="0">
                <a:latin typeface="Comic Sans MS" panose="030F0702030302020204" pitchFamily="66" charset="0"/>
              </a:rPr>
              <a:t> dg </a:t>
            </a:r>
            <a:r>
              <a:rPr lang="en-US" sz="2300" dirty="0" err="1">
                <a:latin typeface="Comic Sans MS" panose="030F0702030302020204" pitchFamily="66" charset="0"/>
              </a:rPr>
              <a:t>lensa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objektif</a:t>
            </a:r>
            <a:endParaRPr lang="en-US" sz="23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300" dirty="0">
                <a:latin typeface="Comic Sans MS" panose="030F0702030302020204" pitchFamily="66" charset="0"/>
              </a:rPr>
              <a:t>	</a:t>
            </a:r>
            <a:r>
              <a:rPr lang="en-US" sz="23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teropong</a:t>
            </a:r>
            <a:r>
              <a:rPr lang="en-US" sz="23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bintang</a:t>
            </a:r>
            <a:r>
              <a:rPr lang="en-US" sz="2300" dirty="0">
                <a:latin typeface="Comic Sans MS" panose="030F0702030302020204" pitchFamily="66" charset="0"/>
              </a:rPr>
              <a:t>: </a:t>
            </a:r>
            <a:r>
              <a:rPr lang="en-US" sz="2300" dirty="0">
                <a:solidFill>
                  <a:srgbClr val="FF0066"/>
                </a:solidFill>
                <a:latin typeface="Comic Sans MS" panose="030F0702030302020204" pitchFamily="66" charset="0"/>
              </a:rPr>
              <a:t>f</a:t>
            </a:r>
            <a:r>
              <a:rPr lang="en-US" sz="2300" baseline="-25000" dirty="0">
                <a:solidFill>
                  <a:srgbClr val="FF0066"/>
                </a:solidFill>
                <a:latin typeface="Comic Sans MS" panose="030F0702030302020204" pitchFamily="66" charset="0"/>
              </a:rPr>
              <a:t>ob</a:t>
            </a:r>
            <a:r>
              <a:rPr lang="en-US" sz="2300" dirty="0">
                <a:solidFill>
                  <a:srgbClr val="FF0066"/>
                </a:solidFill>
                <a:latin typeface="Comic Sans MS" panose="030F0702030302020204" pitchFamily="66" charset="0"/>
              </a:rPr>
              <a:t> &gt;&gt; </a:t>
            </a:r>
            <a:r>
              <a:rPr lang="en-US" sz="23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F</a:t>
            </a:r>
            <a:r>
              <a:rPr lang="en-US" sz="2300" baseline="-25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ok</a:t>
            </a:r>
            <a:endParaRPr lang="en-US" sz="23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300" dirty="0">
                <a:latin typeface="Comic Sans MS" panose="030F0702030302020204" pitchFamily="66" charset="0"/>
              </a:rPr>
              <a:t>				  </a:t>
            </a:r>
            <a:r>
              <a:rPr lang="en-US" sz="2300" dirty="0" err="1">
                <a:latin typeface="Comic Sans MS" panose="030F0702030302020204" pitchFamily="66" charset="0"/>
              </a:rPr>
              <a:t>letak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benda</a:t>
            </a:r>
            <a:r>
              <a:rPr lang="en-US" sz="2300" dirty="0">
                <a:latin typeface="Comic Sans MS" panose="030F0702030302020204" pitchFamily="66" charset="0"/>
              </a:rPr>
              <a:t> di </a:t>
            </a:r>
            <a:r>
              <a:rPr lang="en-US" sz="2300" dirty="0" err="1">
                <a:latin typeface="Comic Sans MS" panose="030F0702030302020204" pitchFamily="66" charset="0"/>
              </a:rPr>
              <a:t>jauh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tak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berhingga</a:t>
            </a:r>
            <a:endParaRPr lang="en-US" sz="23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300" dirty="0">
              <a:latin typeface="Comic Sans MS" panose="030F0702030302020204" pitchFamily="66" charset="0"/>
            </a:endParaRP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985125" y="1600200"/>
          <a:ext cx="115887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1600200"/>
                        <a:ext cx="1158875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3D8C-77FF-4E80-88FA-E675759456C9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030176"/>
            <a:ext cx="7345858" cy="4191112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endParaRPr lang="en-US" sz="23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Untuk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mata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tanpa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akomodasi</a:t>
            </a:r>
            <a:endParaRPr lang="en-US" sz="23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3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3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Untuk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mata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berakomodasi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maksimum</a:t>
            </a:r>
            <a:endParaRPr lang="el-GR" sz="23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1600200"/>
          <a:ext cx="115887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600200"/>
                        <a:ext cx="1158875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8147054"/>
              </p:ext>
            </p:extLst>
          </p:nvPr>
        </p:nvGraphicFramePr>
        <p:xfrm>
          <a:off x="3276476" y="2060848"/>
          <a:ext cx="1079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quation" r:id="rId5" imgW="571320" imgH="482400" progId="Equation.3">
                  <p:embed/>
                </p:oleObj>
              </mc:Choice>
              <mc:Fallback>
                <p:oleObj name="Equation" r:id="rId5" imgW="571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476" y="2060848"/>
                        <a:ext cx="1079500" cy="9112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124823"/>
              </p:ext>
            </p:extLst>
          </p:nvPr>
        </p:nvGraphicFramePr>
        <p:xfrm>
          <a:off x="2051744" y="3717032"/>
          <a:ext cx="280828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Equation" r:id="rId7" imgW="1638000" imgH="507960" progId="Equation.3">
                  <p:embed/>
                </p:oleObj>
              </mc:Choice>
              <mc:Fallback>
                <p:oleObj name="Equation" r:id="rId7" imgW="1638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44" y="3717032"/>
                        <a:ext cx="2808288" cy="8715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407E-1DEF-4907-94B6-1910D75EB3A3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5936-84CE-424E-89E9-E9AEA6CD8633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5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5888"/>
            <a:ext cx="8686800" cy="6742112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en-US" sz="23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5.		</a:t>
            </a:r>
            <a:r>
              <a:rPr lang="en-US" sz="23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Teropong</a:t>
            </a:r>
            <a:r>
              <a:rPr lang="en-US" sz="23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Bumi</a:t>
            </a:r>
            <a:endParaRPr lang="en-US" sz="2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/>
            <a:r>
              <a:rPr lang="en-US" sz="2300" dirty="0" err="1">
                <a:latin typeface="Comic Sans MS" panose="030F0702030302020204" pitchFamily="66" charset="0"/>
              </a:rPr>
              <a:t>Menggunakan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rgbClr val="FF33CC"/>
                </a:solidFill>
                <a:latin typeface="Comic Sans MS" panose="030F0702030302020204" pitchFamily="66" charset="0"/>
              </a:rPr>
              <a:t>3 </a:t>
            </a:r>
            <a:r>
              <a:rPr lang="en-US" sz="23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lensa</a:t>
            </a:r>
            <a:r>
              <a:rPr lang="en-US" sz="23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positif</a:t>
            </a:r>
            <a:r>
              <a:rPr lang="en-US" sz="2300" dirty="0">
                <a:latin typeface="Comic Sans MS" panose="030F0702030302020204" pitchFamily="66" charset="0"/>
              </a:rPr>
              <a:t>, </a:t>
            </a:r>
            <a:r>
              <a:rPr lang="en-US" sz="2300" dirty="0" err="1">
                <a:latin typeface="Comic Sans MS" panose="030F0702030302020204" pitchFamily="66" charset="0"/>
              </a:rPr>
              <a:t>sebagai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lensa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objektif</a:t>
            </a:r>
            <a:r>
              <a:rPr lang="en-US" sz="2300" dirty="0">
                <a:latin typeface="Comic Sans MS" panose="030F0702030302020204" pitchFamily="66" charset="0"/>
              </a:rPr>
              <a:t>, </a:t>
            </a:r>
            <a:r>
              <a:rPr lang="en-US" sz="2300" dirty="0" err="1">
                <a:latin typeface="Comic Sans MS" panose="030F0702030302020204" pitchFamily="66" charset="0"/>
              </a:rPr>
              <a:t>pembalik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dan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okuler</a:t>
            </a:r>
            <a:r>
              <a:rPr lang="en-US" sz="2300" dirty="0">
                <a:latin typeface="Comic Sans MS" panose="030F0702030302020204" pitchFamily="66" charset="0"/>
              </a:rPr>
              <a:t>.</a:t>
            </a:r>
          </a:p>
          <a:p>
            <a:pPr marL="571500" indent="-571500"/>
            <a:endParaRPr lang="en-US" sz="23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Utk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mata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tanpa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akomodasi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		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Utk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mata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akomodasi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maks</a:t>
            </a:r>
            <a:endParaRPr lang="en-US" sz="23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3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3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n-US" sz="2300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3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Teropong</a:t>
            </a:r>
            <a:r>
              <a:rPr lang="en-US" sz="23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Panggung</a:t>
            </a:r>
            <a:endParaRPr lang="en-US" sz="2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/>
            <a:r>
              <a:rPr lang="en-US" sz="2300" dirty="0" err="1">
                <a:latin typeface="Comic Sans MS" panose="030F0702030302020204" pitchFamily="66" charset="0"/>
              </a:rPr>
              <a:t>Menggunakan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rgbClr val="FF33CC"/>
                </a:solidFill>
                <a:latin typeface="Comic Sans MS" panose="030F0702030302020204" pitchFamily="66" charset="0"/>
              </a:rPr>
              <a:t>2 </a:t>
            </a:r>
            <a:r>
              <a:rPr lang="en-US" sz="2300" dirty="0" err="1">
                <a:solidFill>
                  <a:srgbClr val="FF33CC"/>
                </a:solidFill>
                <a:latin typeface="Comic Sans MS" panose="030F0702030302020204" pitchFamily="66" charset="0"/>
              </a:rPr>
              <a:t>lensa</a:t>
            </a:r>
            <a:r>
              <a:rPr lang="en-US" sz="2300" dirty="0">
                <a:latin typeface="Comic Sans MS" panose="030F0702030302020204" pitchFamily="66" charset="0"/>
              </a:rPr>
              <a:t>; </a:t>
            </a:r>
            <a:r>
              <a:rPr lang="en-US" sz="2300" dirty="0" err="1">
                <a:latin typeface="Comic Sans MS" panose="030F0702030302020204" pitchFamily="66" charset="0"/>
              </a:rPr>
              <a:t>lensa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objektifnya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positif</a:t>
            </a:r>
            <a:r>
              <a:rPr lang="en-US" sz="2300" dirty="0">
                <a:latin typeface="Comic Sans MS" panose="030F0702030302020204" pitchFamily="66" charset="0"/>
              </a:rPr>
              <a:t>, </a:t>
            </a:r>
            <a:r>
              <a:rPr lang="en-US" sz="2300" dirty="0" err="1">
                <a:latin typeface="Comic Sans MS" panose="030F0702030302020204" pitchFamily="66" charset="0"/>
              </a:rPr>
              <a:t>lensa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okulernya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latin typeface="Comic Sans MS" panose="030F0702030302020204" pitchFamily="66" charset="0"/>
              </a:rPr>
              <a:t>negatif</a:t>
            </a:r>
            <a:r>
              <a:rPr lang="en-US" sz="2300" dirty="0">
                <a:latin typeface="Comic Sans MS" panose="030F0702030302020204" pitchFamily="66" charset="0"/>
              </a:rPr>
              <a:t>.</a:t>
            </a:r>
          </a:p>
          <a:p>
            <a:pPr marL="571500" indent="-571500"/>
            <a:endParaRPr lang="en-US" sz="23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Utk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mata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tanpa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akomodasi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		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Utk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mata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akomodasi</a:t>
            </a:r>
            <a:r>
              <a:rPr lang="en-US" sz="23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maks</a:t>
            </a:r>
            <a:endParaRPr lang="el-GR" sz="23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lang="el-GR" sz="23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1600200"/>
          <a:ext cx="115887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600200"/>
                        <a:ext cx="1158875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00113" y="2205038"/>
          <a:ext cx="1079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Equation" r:id="rId5" imgW="571320" imgH="482400" progId="Equation.3">
                  <p:embed/>
                </p:oleObj>
              </mc:Choice>
              <mc:Fallback>
                <p:oleObj name="Equation" r:id="rId5" imgW="5713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05038"/>
                        <a:ext cx="1079500" cy="9112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003800" y="2276475"/>
          <a:ext cx="280828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name="Equation" r:id="rId7" imgW="1638000" imgH="507960" progId="Equation.3">
                  <p:embed/>
                </p:oleObj>
              </mc:Choice>
              <mc:Fallback>
                <p:oleObj name="Equation" r:id="rId7" imgW="163800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276475"/>
                        <a:ext cx="2808288" cy="8715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827088" y="5516563"/>
          <a:ext cx="1079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name="Equation" r:id="rId9" imgW="571320" imgH="482400" progId="Equation.3">
                  <p:embed/>
                </p:oleObj>
              </mc:Choice>
              <mc:Fallback>
                <p:oleObj name="Equation" r:id="rId9" imgW="57132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516563"/>
                        <a:ext cx="1079500" cy="9112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5076825" y="5516563"/>
          <a:ext cx="280828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name="Equation" r:id="rId10" imgW="1638000" imgH="507960" progId="Equation.3">
                  <p:embed/>
                </p:oleObj>
              </mc:Choice>
              <mc:Fallback>
                <p:oleObj name="Equation" r:id="rId10" imgW="1638000" imgH="507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516563"/>
                        <a:ext cx="2808288" cy="8715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4C2A-8218-4587-83E3-9E320FA9835D}" type="datetime1">
              <a:rPr lang="en-US" altLang="en-US" smtClean="0"/>
              <a:t>5/23/2016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ARIEF, Ir,MSc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5936-84CE-424E-89E9-E9AEA6CD8633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640" y="1484784"/>
            <a:ext cx="6480719" cy="3168352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None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Contoh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0" indent="0" algn="just">
              <a:buFont typeface="Wingdings" panose="05000000000000000000" pitchFamily="2" charset="2"/>
              <a:buNone/>
              <a:tabLst>
                <a:tab pos="271463" algn="l"/>
              </a:tabLst>
            </a:pPr>
            <a:r>
              <a:rPr lang="en-US" sz="2400" dirty="0" err="1">
                <a:latin typeface="Comic Sans MS" panose="030F0702030302020204" pitchFamily="66" charset="0"/>
              </a:rPr>
              <a:t>Teropong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bintang</a:t>
            </a:r>
            <a:r>
              <a:rPr lang="en-US" sz="2400" dirty="0">
                <a:latin typeface="Comic Sans MS" panose="030F0702030302020204" pitchFamily="66" charset="0"/>
              </a:rPr>
              <a:t> dg </a:t>
            </a:r>
            <a:r>
              <a:rPr lang="en-US" sz="2400" dirty="0" err="1">
                <a:latin typeface="Comic Sans MS" panose="030F0702030302020204" pitchFamily="66" charset="0"/>
              </a:rPr>
              <a:t>jarak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fokus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objektifnya</a:t>
            </a:r>
            <a:r>
              <a:rPr lang="en-US" sz="2400" dirty="0">
                <a:latin typeface="Comic Sans MS" panose="030F0702030302020204" pitchFamily="66" charset="0"/>
              </a:rPr>
              <a:t> 4 m </a:t>
            </a:r>
            <a:r>
              <a:rPr lang="en-US" sz="2400" dirty="0" err="1">
                <a:latin typeface="Comic Sans MS" panose="030F0702030302020204" pitchFamily="66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jarak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fokus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okulernya</a:t>
            </a:r>
            <a:r>
              <a:rPr lang="en-US" sz="2400" dirty="0">
                <a:latin typeface="Comic Sans MS" panose="030F0702030302020204" pitchFamily="66" charset="0"/>
              </a:rPr>
              <a:t> 4 cm, </a:t>
            </a:r>
            <a:r>
              <a:rPr lang="en-US" sz="2400" dirty="0" err="1">
                <a:latin typeface="Comic Sans MS" panose="030F0702030302020204" pitchFamily="66" charset="0"/>
              </a:rPr>
              <a:t>tentukan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perbesaran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bayangan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dihasilkan</a:t>
            </a:r>
            <a:r>
              <a:rPr lang="en-US" sz="2400" dirty="0">
                <a:latin typeface="Comic Sans MS" panose="030F0702030302020204" pitchFamily="66" charset="0"/>
              </a:rPr>
              <a:t> masing2 </a:t>
            </a:r>
            <a:r>
              <a:rPr lang="en-US" sz="2400" dirty="0" err="1">
                <a:latin typeface="Comic Sans MS" panose="030F0702030302020204" pitchFamily="66" charset="0"/>
              </a:rPr>
              <a:t>untuk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berakomodasi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berakomodasi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maksimum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2EBF-BBAE-43B6-8D03-91F35DA9282E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6799857" y="3210116"/>
            <a:ext cx="3960440" cy="365760"/>
          </a:xfr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en-GB" sz="1800" smtClean="0">
                <a:solidFill>
                  <a:srgbClr val="FFC000"/>
                </a:solidFill>
                <a:latin typeface="Rockwell" pitchFamily="18" charset="0"/>
              </a:rPr>
              <a:t>LATAR MUHAMMAD ARIEF, Ir,MSc</a:t>
            </a:r>
            <a:endParaRPr lang="en-GB" sz="1800" dirty="0">
              <a:solidFill>
                <a:srgbClr val="FFC000"/>
              </a:solidFill>
              <a:latin typeface="Rockwell" pitchFamily="18" charset="0"/>
            </a:endParaRPr>
          </a:p>
        </p:txBody>
      </p:sp>
      <p:sp>
        <p:nvSpPr>
          <p:cNvPr id="768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43000"/>
            <a:ext cx="5832475" cy="13684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FFFF00"/>
              </a:buClr>
              <a:buFont typeface="Staccato222 BT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800" b="1" dirty="0" err="1" smtClean="0">
                <a:solidFill>
                  <a:schemeClr val="tx1"/>
                </a:solidFill>
                <a:latin typeface="Rage Italic" pitchFamily="66" charset="0"/>
              </a:rPr>
              <a:t>Terima</a:t>
            </a:r>
            <a:r>
              <a:rPr lang="en-GB" sz="8800" b="1" dirty="0" smtClean="0">
                <a:solidFill>
                  <a:schemeClr val="tx1"/>
                </a:solidFill>
                <a:latin typeface="Rage Italic" pitchFamily="66" charset="0"/>
              </a:rPr>
              <a:t> </a:t>
            </a:r>
            <a:r>
              <a:rPr lang="en-GB" sz="8800" b="1" dirty="0" err="1" smtClean="0">
                <a:solidFill>
                  <a:schemeClr val="tx1"/>
                </a:solidFill>
                <a:latin typeface="Rage Italic" pitchFamily="66" charset="0"/>
              </a:rPr>
              <a:t>Kasih</a:t>
            </a:r>
            <a:endParaRPr lang="en-GB" sz="8800" b="1" dirty="0" smtClean="0">
              <a:solidFill>
                <a:schemeClr val="tx1"/>
              </a:solidFill>
              <a:latin typeface="Rage Italic" pitchFamily="66" charset="0"/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819400"/>
            <a:ext cx="4723643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903777" y="960120"/>
            <a:ext cx="1752600" cy="365760"/>
          </a:xfrm>
        </p:spPr>
        <p:txBody>
          <a:bodyPr/>
          <a:lstStyle/>
          <a:p>
            <a:pPr algn="r">
              <a:defRPr/>
            </a:pPr>
            <a:fld id="{1B300112-ADE9-4770-A50D-19D4A49B349E}" type="datetime1">
              <a:rPr lang="en-US" smtClean="0">
                <a:solidFill>
                  <a:srgbClr val="EEECE1"/>
                </a:solidFill>
              </a:rPr>
              <a:t>5/23/2016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3" name="carbrake.wav"/>
          </p:stSnd>
        </p:sndAc>
      </p:transition>
    </mc:Choice>
    <mc:Fallback>
      <p:transition spd="slow">
        <p:dissolve/>
        <p:sndAc>
          <p:stSnd>
            <p:snd r:embed="rId3" name="carbrak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764704"/>
            <a:ext cx="7258000" cy="52943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Sifat2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cahaya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/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mengalami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pemantulan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refleksi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  <a:p>
            <a:pPr marL="571500" indent="-571500"/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mengalami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pembiasan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refraksi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  <a:p>
            <a:pPr marL="571500" indent="-571500"/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mengalami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pelenturan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difraksi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  <a:p>
            <a:pPr marL="571500" indent="-571500"/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dijumlahkan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interferensi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  <a:p>
            <a:pPr marL="571500" indent="-571500"/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diuraikan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dispersi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  <a:p>
            <a:pPr marL="571500" indent="-571500"/>
            <a:r>
              <a:rPr lang="en-US" sz="2400" dirty="0" err="1">
                <a:latin typeface="Comic Sans MS" panose="030F0702030302020204" pitchFamily="66" charset="0"/>
              </a:rPr>
              <a:t>Dapat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diserap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arah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getarnya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polarisasi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  <a:p>
            <a:pPr marL="571500" indent="-571500"/>
            <a:r>
              <a:rPr lang="en-US" sz="2400" dirty="0" err="1">
                <a:latin typeface="Comic Sans MS" panose="030F0702030302020204" pitchFamily="66" charset="0"/>
              </a:rPr>
              <a:t>Bersifat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sebagai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gelombang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partikel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0164-6EA9-4A6D-B517-3E140D38DE54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3244334"/>
            <a:ext cx="5356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1.1.1. </a:t>
            </a:r>
            <a:r>
              <a:rPr lang="en-US" sz="32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Pemantulan</a:t>
            </a:r>
            <a:r>
              <a:rPr lang="en-US" sz="32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Cahaya</a:t>
            </a:r>
            <a:endParaRPr 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08F7-B1D4-41B8-BB4D-AD9D430F67CD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3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429000"/>
            <a:ext cx="3462114" cy="206512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908720"/>
            <a:ext cx="7402016" cy="194421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buFont typeface="Wingdings" panose="05000000000000000000" pitchFamily="2" charset="2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Hukum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Pemantulan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Cahaya</a:t>
            </a:r>
            <a:endParaRPr lang="en-US" sz="20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 fontAlgn="auto"/>
            <a:r>
              <a:rPr lang="en-US" sz="2000" dirty="0" err="1" smtClean="0">
                <a:latin typeface="Comic Sans MS" panose="030F0702030302020204" pitchFamily="66" charset="0"/>
              </a:rPr>
              <a:t>Sinar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datang</a:t>
            </a:r>
            <a:r>
              <a:rPr 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sz="2000" dirty="0" err="1" smtClean="0">
                <a:latin typeface="Comic Sans MS" panose="030F0702030302020204" pitchFamily="66" charset="0"/>
              </a:rPr>
              <a:t>garis</a:t>
            </a:r>
            <a:r>
              <a:rPr lang="en-US" sz="2000" dirty="0" smtClean="0">
                <a:latin typeface="Comic Sans MS" panose="030F0702030302020204" pitchFamily="66" charset="0"/>
              </a:rPr>
              <a:t> normal, </a:t>
            </a:r>
            <a:r>
              <a:rPr lang="en-US" sz="2000" dirty="0" err="1" smtClean="0">
                <a:latin typeface="Comic Sans MS" panose="030F0702030302020204" pitchFamily="66" charset="0"/>
              </a:rPr>
              <a:t>dan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sinar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pantul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terletak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pada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satu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bidang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datar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  <a:p>
            <a:pPr marL="571500" indent="-571500" fontAlgn="auto"/>
            <a:r>
              <a:rPr lang="en-US" sz="2000" dirty="0" err="1" smtClean="0">
                <a:latin typeface="Comic Sans MS" panose="030F0702030302020204" pitchFamily="66" charset="0"/>
              </a:rPr>
              <a:t>Sudut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datang</a:t>
            </a:r>
            <a:r>
              <a:rPr lang="en-US" sz="2000" dirty="0" smtClean="0">
                <a:latin typeface="Comic Sans MS" panose="030F0702030302020204" pitchFamily="66" charset="0"/>
              </a:rPr>
              <a:t> (</a:t>
            </a:r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) = </a:t>
            </a:r>
            <a:r>
              <a:rPr lang="en-US" sz="2000" dirty="0" err="1" smtClean="0">
                <a:latin typeface="Comic Sans MS" panose="030F0702030302020204" pitchFamily="66" charset="0"/>
              </a:rPr>
              <a:t>sudut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pantul</a:t>
            </a:r>
            <a:r>
              <a:rPr lang="en-US" sz="2000" dirty="0" smtClean="0">
                <a:latin typeface="Comic Sans MS" panose="030F0702030302020204" pitchFamily="66" charset="0"/>
              </a:rPr>
              <a:t> (r)</a:t>
            </a:r>
          </a:p>
          <a:p>
            <a:pPr marL="571500" indent="-571500" fontAlgn="auto">
              <a:buFont typeface="Wingdings" panose="05000000000000000000" pitchFamily="2" charset="2"/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B73B-FDFC-41F3-A7E6-40C5880CF7D0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2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3648" y="404664"/>
            <a:ext cx="7092652" cy="302258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buFont typeface="Wingdings" panose="05000000000000000000" pitchFamily="2" charset="2"/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571500" indent="-571500" fontAlgn="auto">
              <a:buFont typeface="Wingdings" panose="05000000000000000000" pitchFamily="2" charset="2"/>
              <a:buAutoNum type="alphaLcPeriod"/>
            </a:pPr>
            <a:r>
              <a:rPr lang="en-US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Pemantulan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pada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Cermin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Datar</a:t>
            </a:r>
            <a:endParaRPr lang="en-US" sz="20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indent="-571500" fontAlgn="auto">
              <a:buFont typeface="Wingdings" panose="05000000000000000000" pitchFamily="2" charset="2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Sifat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pembentukan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bayangan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pada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cermin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datar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:</a:t>
            </a:r>
          </a:p>
          <a:p>
            <a:pPr marL="571500" indent="-571500" fontAlgn="auto"/>
            <a:r>
              <a:rPr lang="en-US" sz="2000" dirty="0" err="1" smtClean="0">
                <a:latin typeface="Comic Sans MS" panose="030F0702030302020204" pitchFamily="66" charset="0"/>
              </a:rPr>
              <a:t>Jarak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bayangan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ke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cermin</a:t>
            </a:r>
            <a:r>
              <a:rPr 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sz="2000" dirty="0" err="1" smtClean="0">
                <a:latin typeface="Comic Sans MS" panose="030F0702030302020204" pitchFamily="66" charset="0"/>
              </a:rPr>
              <a:t>jarak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benda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ke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cermin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571500" indent="-571500" fontAlgn="auto"/>
            <a:r>
              <a:rPr lang="en-US" sz="2000" dirty="0" err="1" smtClean="0">
                <a:latin typeface="Comic Sans MS" panose="030F0702030302020204" pitchFamily="66" charset="0"/>
              </a:rPr>
              <a:t>Tinggi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bayangan</a:t>
            </a:r>
            <a:r>
              <a:rPr 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sz="2000" dirty="0" err="1" smtClean="0">
                <a:latin typeface="Comic Sans MS" panose="030F0702030302020204" pitchFamily="66" charset="0"/>
              </a:rPr>
              <a:t>tinggi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benda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571500" indent="-571500" fontAlgn="auto"/>
            <a:r>
              <a:rPr lang="en-US" sz="2000" dirty="0" err="1" smtClean="0">
                <a:latin typeface="Comic Sans MS" panose="030F0702030302020204" pitchFamily="66" charset="0"/>
              </a:rPr>
              <a:t>Bayangan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bersifat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tegak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dan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maya</a:t>
            </a:r>
            <a:r>
              <a:rPr 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sz="2000" dirty="0" err="1" smtClean="0">
                <a:latin typeface="Comic Sans MS" panose="030F0702030302020204" pitchFamily="66" charset="0"/>
              </a:rPr>
              <a:t>dibelakang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cermin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8" descr="http://2.bp.blogspot.com/-56CvNYZzYZc/URPqhSu3SgI/AAAAAAAAGgg/noD8kVkAakA/s1600/cermin+da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04" y="3427246"/>
            <a:ext cx="3223964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7063-B3C0-40CC-9454-3925F8B2C86A}" type="datetime1">
              <a:rPr lang="en-US" smtClean="0">
                <a:solidFill>
                  <a:prstClr val="black"/>
                </a:solidFill>
              </a:rPr>
              <a:t>5/23/2016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LATAR MUHAMMAD ARIEF, Ir,MSc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0538-C239-4F96-BEEA-AC777BA8250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450</TotalTime>
  <Words>1973</Words>
  <Application>Microsoft Office PowerPoint</Application>
  <PresentationFormat>On-screen Show (4:3)</PresentationFormat>
  <Paragraphs>450</Paragraphs>
  <Slides>58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82" baseType="lpstr">
      <vt:lpstr>Agency FB</vt:lpstr>
      <vt:lpstr>Arial</vt:lpstr>
      <vt:lpstr>Arial Rounded MT Bold</vt:lpstr>
      <vt:lpstr>Calibri</vt:lpstr>
      <vt:lpstr>Calibri Light</vt:lpstr>
      <vt:lpstr>Cambria</vt:lpstr>
      <vt:lpstr>Comic Sans MS</vt:lpstr>
      <vt:lpstr>Constantia</vt:lpstr>
      <vt:lpstr>Garamond</vt:lpstr>
      <vt:lpstr>Majalla UI</vt:lpstr>
      <vt:lpstr>Rage Italic</vt:lpstr>
      <vt:lpstr>Rockwell</vt:lpstr>
      <vt:lpstr>Staccato222 BT</vt:lpstr>
      <vt:lpstr>Tahoma</vt:lpstr>
      <vt:lpstr>Times New Roman</vt:lpstr>
      <vt:lpstr>Wingdings</vt:lpstr>
      <vt:lpstr>Wingdings 2</vt:lpstr>
      <vt:lpstr>Edge</vt:lpstr>
      <vt:lpstr>Organic</vt:lpstr>
      <vt:lpstr>Office Theme</vt:lpstr>
      <vt:lpstr>2_Adjacency</vt:lpstr>
      <vt:lpstr>Equation</vt:lpstr>
      <vt:lpstr>Presto! ImageFolio LE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Syarat terjadinya interferensi</vt:lpstr>
      <vt:lpstr>PowerPoint Presentation</vt:lpstr>
      <vt:lpstr>PowerPoint Presentation</vt:lpstr>
      <vt:lpstr>PowerPoint Presentation</vt:lpstr>
      <vt:lpstr>Eksperimen Young</vt:lpstr>
      <vt:lpstr>PowerPoint Presentation</vt:lpstr>
      <vt:lpstr>Pola Interferensi</vt:lpstr>
      <vt:lpstr>PowerPoint Presentation</vt:lpstr>
      <vt:lpstr>PowerPoint Presentation</vt:lpstr>
      <vt:lpstr>PowerPoint Presentation</vt:lpstr>
      <vt:lpstr>PowerPoint Presentation</vt:lpstr>
      <vt:lpstr>Pengertian Alat Optik</vt:lpstr>
      <vt:lpstr>1.  MATA</vt:lpstr>
      <vt:lpstr>PowerPoint Presentation</vt:lpstr>
      <vt:lpstr>OPTIKA  MATA</vt:lpstr>
      <vt:lpstr>JANGKAUAN PENGLIHATAN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Zocam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CAHAYA</dc:title>
  <dc:creator>Amallia</dc:creator>
  <cp:lastModifiedBy>arif</cp:lastModifiedBy>
  <cp:revision>114</cp:revision>
  <dcterms:created xsi:type="dcterms:W3CDTF">2002-08-13T17:04:18Z</dcterms:created>
  <dcterms:modified xsi:type="dcterms:W3CDTF">2016-05-23T04:01:20Z</dcterms:modified>
</cp:coreProperties>
</file>