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775" r:id="rId2"/>
  </p:sldMasterIdLst>
  <p:notesMasterIdLst>
    <p:notesMasterId r:id="rId47"/>
  </p:notesMasterIdLst>
  <p:sldIdLst>
    <p:sldId id="287" r:id="rId3"/>
    <p:sldId id="288" r:id="rId4"/>
    <p:sldId id="308" r:id="rId5"/>
    <p:sldId id="327" r:id="rId6"/>
    <p:sldId id="300" r:id="rId7"/>
    <p:sldId id="312" r:id="rId8"/>
    <p:sldId id="316" r:id="rId9"/>
    <p:sldId id="317" r:id="rId10"/>
    <p:sldId id="304" r:id="rId11"/>
    <p:sldId id="331" r:id="rId12"/>
    <p:sldId id="337" r:id="rId13"/>
    <p:sldId id="332" r:id="rId14"/>
    <p:sldId id="333" r:id="rId15"/>
    <p:sldId id="341" r:id="rId16"/>
    <p:sldId id="342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5" r:id="rId25"/>
    <p:sldId id="352" r:id="rId26"/>
    <p:sldId id="353" r:id="rId27"/>
    <p:sldId id="329" r:id="rId28"/>
    <p:sldId id="357" r:id="rId29"/>
    <p:sldId id="358" r:id="rId30"/>
    <p:sldId id="330" r:id="rId31"/>
    <p:sldId id="265" r:id="rId32"/>
    <p:sldId id="309" r:id="rId33"/>
    <p:sldId id="267" r:id="rId34"/>
    <p:sldId id="274" r:id="rId35"/>
    <p:sldId id="272" r:id="rId36"/>
    <p:sldId id="273" r:id="rId37"/>
    <p:sldId id="278" r:id="rId38"/>
    <p:sldId id="279" r:id="rId39"/>
    <p:sldId id="280" r:id="rId40"/>
    <p:sldId id="284" r:id="rId41"/>
    <p:sldId id="281" r:id="rId42"/>
    <p:sldId id="360" r:id="rId43"/>
    <p:sldId id="282" r:id="rId44"/>
    <p:sldId id="290" r:id="rId45"/>
    <p:sldId id="362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9FA9FA-7A5A-4D11-A267-1D971E10EDB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D606F2C-0A12-44B9-81E3-60ECBD3023B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1800" b="1" dirty="0" smtClean="0"/>
            <a:t>Pemuaian Gas</a:t>
          </a:r>
          <a:endParaRPr lang="id-ID" sz="1800" b="1" dirty="0"/>
        </a:p>
      </dgm:t>
    </dgm:pt>
    <dgm:pt modelId="{2B4C723B-EF17-4270-8726-4726878FFF04}" type="parTrans" cxnId="{3E22D928-D9D1-44FC-A0E7-5546102445C0}">
      <dgm:prSet/>
      <dgm:spPr/>
      <dgm:t>
        <a:bodyPr/>
        <a:lstStyle/>
        <a:p>
          <a:endParaRPr lang="id-ID"/>
        </a:p>
      </dgm:t>
    </dgm:pt>
    <dgm:pt modelId="{F7A7DCD2-D2FF-4494-B03F-F7DC0898B972}" type="sibTrans" cxnId="{3E22D928-D9D1-44FC-A0E7-5546102445C0}">
      <dgm:prSet/>
      <dgm:spPr/>
      <dgm:t>
        <a:bodyPr/>
        <a:lstStyle/>
        <a:p>
          <a:endParaRPr lang="id-ID"/>
        </a:p>
      </dgm:t>
    </dgm:pt>
    <dgm:pt modelId="{3F522CFF-BE1A-42BA-9FEA-943A5E9B6F7A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1800" b="1" dirty="0" smtClean="0"/>
            <a:t>Hukum Gay-Lussac</a:t>
          </a:r>
          <a:endParaRPr lang="id-ID" sz="1800" b="1" dirty="0"/>
        </a:p>
      </dgm:t>
    </dgm:pt>
    <dgm:pt modelId="{60D135B8-31B7-4DA6-B028-FF7AA32847D8}" type="parTrans" cxnId="{05604D29-6A10-42CC-9226-8910AE939B20}">
      <dgm:prSet/>
      <dgm:spPr/>
      <dgm:t>
        <a:bodyPr/>
        <a:lstStyle/>
        <a:p>
          <a:endParaRPr lang="id-ID"/>
        </a:p>
      </dgm:t>
    </dgm:pt>
    <dgm:pt modelId="{221717B9-89E3-447C-8310-E89E00EE311A}" type="sibTrans" cxnId="{05604D29-6A10-42CC-9226-8910AE939B20}">
      <dgm:prSet/>
      <dgm:spPr/>
      <dgm:t>
        <a:bodyPr/>
        <a:lstStyle/>
        <a:p>
          <a:endParaRPr lang="id-ID"/>
        </a:p>
      </dgm:t>
    </dgm:pt>
    <dgm:pt modelId="{89BC1AA1-37E9-40E7-9C08-1E1AED7725B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1800" b="1" dirty="0" smtClean="0"/>
            <a:t>Hukum Boyle</a:t>
          </a:r>
          <a:endParaRPr lang="id-ID" sz="1800" b="1" dirty="0"/>
        </a:p>
      </dgm:t>
    </dgm:pt>
    <dgm:pt modelId="{066B98ED-22F7-4F92-94D3-874FB07F9039}" type="parTrans" cxnId="{6535FB63-4644-4C16-9C6C-D5843DB1E130}">
      <dgm:prSet/>
      <dgm:spPr/>
      <dgm:t>
        <a:bodyPr/>
        <a:lstStyle/>
        <a:p>
          <a:endParaRPr lang="id-ID"/>
        </a:p>
      </dgm:t>
    </dgm:pt>
    <dgm:pt modelId="{98AA8301-35D0-4FA8-88AA-916FCC6E0010}" type="sibTrans" cxnId="{6535FB63-4644-4C16-9C6C-D5843DB1E130}">
      <dgm:prSet/>
      <dgm:spPr/>
      <dgm:t>
        <a:bodyPr/>
        <a:lstStyle/>
        <a:p>
          <a:endParaRPr lang="id-ID"/>
        </a:p>
      </dgm:t>
    </dgm:pt>
    <dgm:pt modelId="{0E9F2560-E9D0-4D57-BC85-DE72AB0A601B}" type="pres">
      <dgm:prSet presAssocID="{1C9FA9FA-7A5A-4D11-A267-1D971E10ED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347576-DA4A-4337-BED3-B66A0616FC06}" type="pres">
      <dgm:prSet presAssocID="{0D606F2C-0A12-44B9-81E3-60ECBD3023BE}" presName="centerShape" presStyleLbl="node0" presStyleIdx="0" presStyleCnt="1" custScaleX="121018" custLinFactNeighborX="-4385" custLinFactNeighborY="-8603"/>
      <dgm:spPr/>
      <dgm:t>
        <a:bodyPr/>
        <a:lstStyle/>
        <a:p>
          <a:endParaRPr lang="en-US"/>
        </a:p>
      </dgm:t>
    </dgm:pt>
    <dgm:pt modelId="{0AA3EC8F-21EB-4C92-91BB-D07D2A005855}" type="pres">
      <dgm:prSet presAssocID="{3F522CFF-BE1A-42BA-9FEA-943A5E9B6F7A}" presName="node" presStyleLbl="node1" presStyleIdx="0" presStyleCnt="2" custScaleX="141930" custRadScaleRad="108585" custRadScaleInc="14171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19133B6-072D-4115-A90B-6DD6255CCAB5}" type="pres">
      <dgm:prSet presAssocID="{3F522CFF-BE1A-42BA-9FEA-943A5E9B6F7A}" presName="dummy" presStyleCnt="0"/>
      <dgm:spPr/>
    </dgm:pt>
    <dgm:pt modelId="{86E22E5C-6B65-4D3F-8A49-FB6351E2E423}" type="pres">
      <dgm:prSet presAssocID="{221717B9-89E3-447C-8310-E89E00EE311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24693FC-6F96-4056-B32B-4A0E233BCBB5}" type="pres">
      <dgm:prSet presAssocID="{89BC1AA1-37E9-40E7-9C08-1E1AED7725BB}" presName="node" presStyleLbl="node1" presStyleIdx="1" presStyleCnt="2" custScaleX="145273" custRadScaleRad="123460" custRadScaleInc="157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CE7ED-6332-462F-A9D0-207012DDDAA6}" type="pres">
      <dgm:prSet presAssocID="{89BC1AA1-37E9-40E7-9C08-1E1AED7725BB}" presName="dummy" presStyleCnt="0"/>
      <dgm:spPr/>
    </dgm:pt>
    <dgm:pt modelId="{2ECD4FCA-864C-4E57-A077-48A0053B5FDB}" type="pres">
      <dgm:prSet presAssocID="{98AA8301-35D0-4FA8-88AA-916FCC6E0010}" presName="sibTrans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3E22D928-D9D1-44FC-A0E7-5546102445C0}" srcId="{1C9FA9FA-7A5A-4D11-A267-1D971E10EDBD}" destId="{0D606F2C-0A12-44B9-81E3-60ECBD3023BE}" srcOrd="0" destOrd="0" parTransId="{2B4C723B-EF17-4270-8726-4726878FFF04}" sibTransId="{F7A7DCD2-D2FF-4494-B03F-F7DC0898B972}"/>
    <dgm:cxn modelId="{AD3E00D7-283D-4148-BA6C-DA4094B4647E}" type="presOf" srcId="{98AA8301-35D0-4FA8-88AA-916FCC6E0010}" destId="{2ECD4FCA-864C-4E57-A077-48A0053B5FDB}" srcOrd="0" destOrd="0" presId="urn:microsoft.com/office/officeart/2005/8/layout/radial6"/>
    <dgm:cxn modelId="{69A0BEC0-575D-46F6-855E-3C1FC025C055}" type="presOf" srcId="{3F522CFF-BE1A-42BA-9FEA-943A5E9B6F7A}" destId="{0AA3EC8F-21EB-4C92-91BB-D07D2A005855}" srcOrd="0" destOrd="0" presId="urn:microsoft.com/office/officeart/2005/8/layout/radial6"/>
    <dgm:cxn modelId="{05604D29-6A10-42CC-9226-8910AE939B20}" srcId="{0D606F2C-0A12-44B9-81E3-60ECBD3023BE}" destId="{3F522CFF-BE1A-42BA-9FEA-943A5E9B6F7A}" srcOrd="0" destOrd="0" parTransId="{60D135B8-31B7-4DA6-B028-FF7AA32847D8}" sibTransId="{221717B9-89E3-447C-8310-E89E00EE311A}"/>
    <dgm:cxn modelId="{382810CD-D455-40A6-9F1F-92035F6531CC}" type="presOf" srcId="{89BC1AA1-37E9-40E7-9C08-1E1AED7725BB}" destId="{524693FC-6F96-4056-B32B-4A0E233BCBB5}" srcOrd="0" destOrd="0" presId="urn:microsoft.com/office/officeart/2005/8/layout/radial6"/>
    <dgm:cxn modelId="{6535FB63-4644-4C16-9C6C-D5843DB1E130}" srcId="{0D606F2C-0A12-44B9-81E3-60ECBD3023BE}" destId="{89BC1AA1-37E9-40E7-9C08-1E1AED7725BB}" srcOrd="1" destOrd="0" parTransId="{066B98ED-22F7-4F92-94D3-874FB07F9039}" sibTransId="{98AA8301-35D0-4FA8-88AA-916FCC6E0010}"/>
    <dgm:cxn modelId="{B36013A2-9352-4106-928A-870377D212A5}" type="presOf" srcId="{1C9FA9FA-7A5A-4D11-A267-1D971E10EDBD}" destId="{0E9F2560-E9D0-4D57-BC85-DE72AB0A601B}" srcOrd="0" destOrd="0" presId="urn:microsoft.com/office/officeart/2005/8/layout/radial6"/>
    <dgm:cxn modelId="{E2D61BAF-99CC-43A4-88A7-383AAF49D7A8}" type="presOf" srcId="{221717B9-89E3-447C-8310-E89E00EE311A}" destId="{86E22E5C-6B65-4D3F-8A49-FB6351E2E423}" srcOrd="0" destOrd="0" presId="urn:microsoft.com/office/officeart/2005/8/layout/radial6"/>
    <dgm:cxn modelId="{63C64366-1D66-4E0B-AF11-1F8F1ECB7CAB}" type="presOf" srcId="{0D606F2C-0A12-44B9-81E3-60ECBD3023BE}" destId="{36347576-DA4A-4337-BED3-B66A0616FC06}" srcOrd="0" destOrd="0" presId="urn:microsoft.com/office/officeart/2005/8/layout/radial6"/>
    <dgm:cxn modelId="{921820E7-CBF6-490F-B770-0B73D2712B81}" type="presParOf" srcId="{0E9F2560-E9D0-4D57-BC85-DE72AB0A601B}" destId="{36347576-DA4A-4337-BED3-B66A0616FC06}" srcOrd="0" destOrd="0" presId="urn:microsoft.com/office/officeart/2005/8/layout/radial6"/>
    <dgm:cxn modelId="{D5058CB9-E2BC-4ABD-B1A0-E44021BBAE18}" type="presParOf" srcId="{0E9F2560-E9D0-4D57-BC85-DE72AB0A601B}" destId="{0AA3EC8F-21EB-4C92-91BB-D07D2A005855}" srcOrd="1" destOrd="0" presId="urn:microsoft.com/office/officeart/2005/8/layout/radial6"/>
    <dgm:cxn modelId="{F3D6C7E3-5A44-436A-8275-6C29ADAC8442}" type="presParOf" srcId="{0E9F2560-E9D0-4D57-BC85-DE72AB0A601B}" destId="{519133B6-072D-4115-A90B-6DD6255CCAB5}" srcOrd="2" destOrd="0" presId="urn:microsoft.com/office/officeart/2005/8/layout/radial6"/>
    <dgm:cxn modelId="{2779AA63-1F66-4FC8-BE04-15B49C91E4A1}" type="presParOf" srcId="{0E9F2560-E9D0-4D57-BC85-DE72AB0A601B}" destId="{86E22E5C-6B65-4D3F-8A49-FB6351E2E423}" srcOrd="3" destOrd="0" presId="urn:microsoft.com/office/officeart/2005/8/layout/radial6"/>
    <dgm:cxn modelId="{B30BF38F-1F5B-4525-AEA2-1B9F91540F65}" type="presParOf" srcId="{0E9F2560-E9D0-4D57-BC85-DE72AB0A601B}" destId="{524693FC-6F96-4056-B32B-4A0E233BCBB5}" srcOrd="4" destOrd="0" presId="urn:microsoft.com/office/officeart/2005/8/layout/radial6"/>
    <dgm:cxn modelId="{9AF28438-7DDD-4D4C-BFC4-32D18E894FFF}" type="presParOf" srcId="{0E9F2560-E9D0-4D57-BC85-DE72AB0A601B}" destId="{5A8CE7ED-6332-462F-A9D0-207012DDDAA6}" srcOrd="5" destOrd="0" presId="urn:microsoft.com/office/officeart/2005/8/layout/radial6"/>
    <dgm:cxn modelId="{F78BE21D-F33C-4BB7-80F4-62383C393949}" type="presParOf" srcId="{0E9F2560-E9D0-4D57-BC85-DE72AB0A601B}" destId="{2ECD4FCA-864C-4E57-A077-48A0053B5FDB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D4FCA-864C-4E57-A077-48A0053B5FDB}">
      <dsp:nvSpPr>
        <dsp:cNvPr id="0" name=""/>
        <dsp:cNvSpPr/>
      </dsp:nvSpPr>
      <dsp:spPr>
        <a:xfrm>
          <a:off x="1172128" y="96805"/>
          <a:ext cx="4101967" cy="4101967"/>
        </a:xfrm>
        <a:prstGeom prst="blockArc">
          <a:avLst>
            <a:gd name="adj1" fmla="val 10800015"/>
            <a:gd name="adj2" fmla="val 15"/>
            <a:gd name="adj3" fmla="val 40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22E5C-6B65-4D3F-8A49-FB6351E2E423}">
      <dsp:nvSpPr>
        <dsp:cNvPr id="0" name=""/>
        <dsp:cNvSpPr/>
      </dsp:nvSpPr>
      <dsp:spPr>
        <a:xfrm>
          <a:off x="1172128" y="96805"/>
          <a:ext cx="4101967" cy="4101967"/>
        </a:xfrm>
        <a:prstGeom prst="blockArc">
          <a:avLst>
            <a:gd name="adj1" fmla="val 15"/>
            <a:gd name="adj2" fmla="val 10800015"/>
            <a:gd name="adj3" fmla="val 40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47576-DA4A-4337-BED3-B66A0616FC06}">
      <dsp:nvSpPr>
        <dsp:cNvPr id="0" name=""/>
        <dsp:cNvSpPr/>
      </dsp:nvSpPr>
      <dsp:spPr>
        <a:xfrm>
          <a:off x="2209783" y="1193814"/>
          <a:ext cx="1981197" cy="1637109"/>
        </a:xfrm>
        <a:prstGeom prst="ellipse">
          <a:avLst/>
        </a:prstGeom>
        <a:solidFill>
          <a:schemeClr val="accent1">
            <a:tint val="55000"/>
          </a:schemeClr>
        </a:solidFill>
        <a:ln w="1270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Pemuaian Gas</a:t>
          </a:r>
          <a:endParaRPr lang="id-ID" sz="1800" b="1" kern="1200" dirty="0"/>
        </a:p>
      </dsp:txBody>
      <dsp:txXfrm>
        <a:off x="2499923" y="1433563"/>
        <a:ext cx="1400917" cy="1157611"/>
      </dsp:txXfrm>
    </dsp:sp>
    <dsp:sp modelId="{0AA3EC8F-21EB-4C92-91BB-D07D2A005855}">
      <dsp:nvSpPr>
        <dsp:cNvPr id="0" name=""/>
        <dsp:cNvSpPr/>
      </dsp:nvSpPr>
      <dsp:spPr>
        <a:xfrm>
          <a:off x="4419597" y="1574808"/>
          <a:ext cx="1626484" cy="1145976"/>
        </a:xfrm>
        <a:prstGeom prst="ellipse">
          <a:avLst/>
        </a:prstGeom>
        <a:solidFill>
          <a:schemeClr val="accent1">
            <a:tint val="55000"/>
          </a:schemeClr>
        </a:solidFill>
        <a:ln w="1270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Hukum Gay-Lussac</a:t>
          </a:r>
          <a:endParaRPr lang="id-ID" sz="1800" b="1" kern="1200" dirty="0"/>
        </a:p>
      </dsp:txBody>
      <dsp:txXfrm>
        <a:off x="4657790" y="1742632"/>
        <a:ext cx="1150098" cy="810328"/>
      </dsp:txXfrm>
    </dsp:sp>
    <dsp:sp modelId="{524693FC-6F96-4056-B32B-4A0E233BCBB5}">
      <dsp:nvSpPr>
        <dsp:cNvPr id="0" name=""/>
        <dsp:cNvSpPr/>
      </dsp:nvSpPr>
      <dsp:spPr>
        <a:xfrm>
          <a:off x="380986" y="1574791"/>
          <a:ext cx="1664794" cy="1145976"/>
        </a:xfrm>
        <a:prstGeom prst="ellipse">
          <a:avLst/>
        </a:prstGeom>
        <a:solidFill>
          <a:schemeClr val="accent1">
            <a:tint val="55000"/>
          </a:schemeClr>
        </a:solidFill>
        <a:ln w="1270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Hukum Boyle</a:t>
          </a:r>
          <a:endParaRPr lang="id-ID" sz="1800" b="1" kern="1200" dirty="0"/>
        </a:p>
      </dsp:txBody>
      <dsp:txXfrm>
        <a:off x="624789" y="1742615"/>
        <a:ext cx="1177188" cy="810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62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2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F51F027-623C-4620-B0AC-3890BE3C84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70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2B68A2-7ECF-462D-8DA0-204A78422D85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53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A413C5-E4FC-4C2B-940F-AD5876B16B41}" type="slidenum">
              <a:rPr lang="en-US"/>
              <a:pPr eaLnBrk="1" hangingPunct="1"/>
              <a:t>27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99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DAD7E2-EBDC-4747-9134-FD91D013DE07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52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F027-623C-4620-B0AC-3890BE3C844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4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F027-623C-4620-B0AC-3890BE3C844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1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F027-623C-4620-B0AC-3890BE3C844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0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F027-623C-4620-B0AC-3890BE3C844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2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531922B-735F-427B-AB7B-A62F27E3B3CC}" type="slidenum">
              <a:rPr lang="en-US">
                <a:latin typeface="Times New Roman" panose="02020603050405020304" pitchFamily="18" charset="0"/>
              </a:rPr>
              <a:pPr/>
              <a:t>16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6597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F027-623C-4620-B0AC-3890BE3C844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18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F027-623C-4620-B0AC-3890BE3C844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01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F027-623C-4620-B0AC-3890BE3C844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89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1F027-623C-4620-B0AC-3890BE3C844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5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4"/>
            <a:ext cx="7543800" cy="2593975"/>
          </a:xfrm>
        </p:spPr>
        <p:txBody>
          <a:bodyPr anchor="b"/>
          <a:lstStyle>
            <a:lvl1pPr>
              <a:defRPr sz="6092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4D39A6-525D-4CDE-9754-6E415513D39F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F7D25-0C1E-404E-A4DB-F8A00B6F65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6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3A56A8-0B22-47AA-B935-83FB0A4E097E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F3130-F327-4142-B34D-FC28CC2FBE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7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C09A0C-289A-4B54-AB7C-25A9025FEEAC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8090-1D40-4638-B1E8-4A0F875E1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2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3" y="1905000"/>
            <a:ext cx="3815862" cy="4114800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738" y="1905000"/>
            <a:ext cx="381586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80BB6-3B2F-4EB9-B292-2336256A4B34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C0449-C5FE-4CE6-96F0-D1818FA75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88796"/>
      </p:ext>
    </p:extLst>
  </p:cSld>
  <p:clrMapOvr>
    <a:masterClrMapping/>
  </p:clrMapOvr>
  <p:transition advTm="8000">
    <p:pull dir="ru"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0038"/>
          </a:xfrm>
        </p:spPr>
        <p:txBody>
          <a:bodyPr/>
          <a:lstStyle>
            <a:lvl1pPr>
              <a:defRPr/>
            </a:lvl1pPr>
          </a:lstStyle>
          <a:p>
            <a:fld id="{AD4C0152-98E2-4FB3-9E1F-C9597A784FB9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EEECE1"/>
                </a:solidFill>
              </a:rPr>
              <a:t>LATAR MUHAMMAD ARIF</a:t>
            </a:r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00038"/>
          </a:xfrm>
        </p:spPr>
        <p:txBody>
          <a:bodyPr/>
          <a:lstStyle>
            <a:lvl1pPr>
              <a:defRPr/>
            </a:lvl1pPr>
          </a:lstStyle>
          <a:p>
            <a:fld id="{50E7EEEB-76A0-4F48-B8D4-74C616934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310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0038"/>
          </a:xfrm>
        </p:spPr>
        <p:txBody>
          <a:bodyPr/>
          <a:lstStyle>
            <a:lvl1pPr>
              <a:defRPr/>
            </a:lvl1pPr>
          </a:lstStyle>
          <a:p>
            <a:fld id="{F590A4E8-2DC4-4DD7-948E-EF8900E73895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EEECE1"/>
                </a:solidFill>
              </a:rPr>
              <a:t>LATAR MUHAMMAD ARIF</a:t>
            </a:r>
            <a:endParaRPr lang="en-US" altLang="en-US">
              <a:solidFill>
                <a:srgbClr val="EEECE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00038"/>
          </a:xfrm>
        </p:spPr>
        <p:txBody>
          <a:bodyPr/>
          <a:lstStyle>
            <a:lvl1pPr>
              <a:defRPr/>
            </a:lvl1pPr>
          </a:lstStyle>
          <a:p>
            <a:fld id="{797DF7C1-FD17-4436-814A-CC8EED9EE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237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7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1"/>
            <a:ext cx="5123754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/>
            </a:lvl1pPr>
            <a:lvl2pPr marL="342909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1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9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049EDD-C040-42C1-AA57-9FA4367AB625}" type="datetime2">
              <a:rPr lang="id-ID" smtClean="0">
                <a:solidFill>
                  <a:srgbClr val="191B0E"/>
                </a:solidFill>
              </a:rPr>
              <a:pPr/>
              <a:t>Rabu, 08 Juni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3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4644" y="744471"/>
            <a:ext cx="8005588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33739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982C-6D09-474C-96F2-19D916EA0813}" type="datetime2">
              <a:rPr lang="id-ID" smtClean="0">
                <a:solidFill>
                  <a:srgbClr val="191B0E"/>
                </a:solidFill>
              </a:rPr>
              <a:pPr/>
              <a:t>Rabu, 08 Juni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52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70" y="1301362"/>
            <a:ext cx="7209728" cy="2852737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70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2" y="6453386"/>
            <a:ext cx="121680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1C0B74-B100-4B14-9F07-54BBE1E04EC6}" type="datetime2">
              <a:rPr lang="id-ID" smtClean="0">
                <a:solidFill>
                  <a:srgbClr val="EFEDE3"/>
                </a:solidFill>
              </a:rPr>
              <a:pPr/>
              <a:t>Rabu, 08 Juni 2016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FEDE3"/>
                </a:solidFill>
              </a:rPr>
              <a:t>LATAR MUHAMMAD ARIF</a:t>
            </a:r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3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EFEDE3"/>
                </a:solidFill>
              </a:rPr>
              <a:pPr/>
              <a:t>‹#›</a:t>
            </a:fld>
            <a:endParaRPr lang="en-US" dirty="0">
              <a:solidFill>
                <a:srgbClr val="EFEDE3"/>
              </a:solidFill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99192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1"/>
            <a:ext cx="3335839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3" y="2286001"/>
            <a:ext cx="3335839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6F97-44F8-4643-B0DF-800D9959B305}" type="datetime2">
              <a:rPr lang="id-ID" smtClean="0">
                <a:solidFill>
                  <a:srgbClr val="191B0E"/>
                </a:solidFill>
              </a:rPr>
              <a:pPr/>
              <a:t>Rabu, 08 Juni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27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1" b="0" baseline="0">
                <a:solidFill>
                  <a:schemeClr val="tx2"/>
                </a:solidFill>
              </a:defRPr>
            </a:lvl1pPr>
            <a:lvl2pPr marL="342909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9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1" b="0" baseline="0">
                <a:solidFill>
                  <a:schemeClr val="tx2"/>
                </a:solidFill>
              </a:defRPr>
            </a:lvl1pPr>
            <a:lvl2pPr marL="342909" indent="0">
              <a:buNone/>
              <a:defRPr sz="1500" b="1"/>
            </a:lvl2pPr>
            <a:lvl3pPr marL="685817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3" indent="0">
              <a:buNone/>
              <a:defRPr sz="1200" b="1"/>
            </a:lvl6pPr>
            <a:lvl7pPr marL="2057451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9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3305209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76A1-C7A5-499F-9A61-BF46378F2F30}" type="datetime2">
              <a:rPr lang="id-ID" smtClean="0">
                <a:solidFill>
                  <a:srgbClr val="191B0E"/>
                </a:solidFill>
              </a:rPr>
              <a:pPr/>
              <a:t>Rabu, 08 Juni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5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37241-9DBF-4040-AC47-1694A7B07F37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50DC9-2758-4388-AF6A-922750047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92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6F27-361D-4E04-8CBE-B53ACEA0226C}" type="datetime2">
              <a:rPr lang="id-ID" smtClean="0">
                <a:solidFill>
                  <a:srgbClr val="191B0E"/>
                </a:solidFill>
              </a:rPr>
              <a:pPr/>
              <a:t>Rabu, 08 Juni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31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391C-9C0A-4D86-B2E1-A7060223919F}" type="datetime2">
              <a:rPr lang="id-ID" smtClean="0">
                <a:solidFill>
                  <a:srgbClr val="191B0E"/>
                </a:solidFill>
              </a:rPr>
              <a:pPr/>
              <a:t>Rabu, 08 Juni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13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6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6" y="2856344"/>
            <a:ext cx="289179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9" indent="0">
              <a:buNone/>
              <a:defRPr sz="1050"/>
            </a:lvl2pPr>
            <a:lvl3pPr marL="685817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3" indent="0">
              <a:buNone/>
              <a:defRPr sz="750"/>
            </a:lvl6pPr>
            <a:lvl7pPr marL="2057451" indent="0">
              <a:buNone/>
              <a:defRPr sz="750"/>
            </a:lvl7pPr>
            <a:lvl8pPr marL="2400360" indent="0">
              <a:buNone/>
              <a:defRPr sz="750"/>
            </a:lvl8pPr>
            <a:lvl9pPr marL="2743269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6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EC2717-5FE5-46A3-8959-4BB080AAF92E}" type="datetime2">
              <a:rPr lang="id-ID" smtClean="0">
                <a:solidFill>
                  <a:srgbClr val="191B0E"/>
                </a:solidFill>
              </a:rPr>
              <a:pPr/>
              <a:t>Rabu, 08 Juni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60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9115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6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2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9" indent="0">
              <a:buNone/>
              <a:defRPr sz="1500"/>
            </a:lvl2pPr>
            <a:lvl3pPr marL="685817" indent="0">
              <a:buNone/>
              <a:defRPr sz="15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3" indent="0">
              <a:buNone/>
              <a:defRPr sz="1500"/>
            </a:lvl6pPr>
            <a:lvl7pPr marL="2057451" indent="0">
              <a:buNone/>
              <a:defRPr sz="1500"/>
            </a:lvl7pPr>
            <a:lvl8pPr marL="2400360" indent="0">
              <a:buNone/>
              <a:defRPr sz="1500"/>
            </a:lvl8pPr>
            <a:lvl9pPr marL="2743269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6" y="2855968"/>
            <a:ext cx="289179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9" indent="0">
              <a:buNone/>
              <a:defRPr sz="1050"/>
            </a:lvl2pPr>
            <a:lvl3pPr marL="685817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3" indent="0">
              <a:buNone/>
              <a:defRPr sz="750"/>
            </a:lvl6pPr>
            <a:lvl7pPr marL="2057451" indent="0">
              <a:buNone/>
              <a:defRPr sz="750"/>
            </a:lvl7pPr>
            <a:lvl8pPr marL="2400360" indent="0">
              <a:buNone/>
              <a:defRPr sz="750"/>
            </a:lvl8pPr>
            <a:lvl9pPr marL="2743269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6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01B20A-8C4C-4CCD-8C83-5AF3245AC832}" type="datetime2">
              <a:rPr lang="id-ID" smtClean="0">
                <a:solidFill>
                  <a:srgbClr val="191B0E"/>
                </a:solidFill>
              </a:rPr>
              <a:pPr/>
              <a:t>Rabu, 08 Juni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60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5444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7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28DA-D001-4DBD-8C29-934AB8323FE6}" type="datetime2">
              <a:rPr lang="id-ID" smtClean="0">
                <a:solidFill>
                  <a:srgbClr val="191B0E"/>
                </a:solidFill>
              </a:rPr>
              <a:pPr/>
              <a:t>Rabu, 08 Juni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2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624156"/>
            <a:ext cx="1174325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1" y="624156"/>
            <a:ext cx="6134730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D75E-08DC-4242-825B-08A8D3ACFBFE}" type="datetime2">
              <a:rPr lang="id-ID" smtClean="0">
                <a:solidFill>
                  <a:srgbClr val="191B0E"/>
                </a:solidFill>
              </a:rPr>
              <a:pPr/>
              <a:t>Rabu, 08 Juni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>
                <a:solidFill>
                  <a:srgbClr val="191B0E"/>
                </a:solidFill>
              </a:rPr>
              <a:pPr/>
              <a:t>‹#›</a:t>
            </a:fld>
            <a:endParaRPr lang="en-US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85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32954-7E39-4A19-8D5A-083205664369}" type="datetime2">
              <a:rPr lang="id-ID" smtClean="0">
                <a:solidFill>
                  <a:srgbClr val="191B0E"/>
                </a:solidFill>
              </a:rPr>
              <a:pPr>
                <a:defRPr/>
              </a:pPr>
              <a:t>Rabu, 08 Juni 2016</a:t>
            </a:fld>
            <a:endParaRPr lang="en-US">
              <a:solidFill>
                <a:srgbClr val="191B0E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>
              <a:solidFill>
                <a:srgbClr val="191B0E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16582-9D74-4CB6-950E-D86E59F9F516}" type="slidenum">
              <a:rPr lang="en-US">
                <a:solidFill>
                  <a:srgbClr val="191B0E"/>
                </a:solidFill>
              </a:rPr>
              <a:pPr/>
              <a:t>‹#›</a:t>
            </a:fld>
            <a:endParaRPr lang="en-US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2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323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71E10A-7F1A-4AA0-9302-0979D9744A89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37106-1D83-43BD-9EF4-0051EAA311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8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3F219-667B-4251-ACA8-588387BB06F6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8C497-B2C4-4AC3-9079-229CCD2A34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6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46" b="1">
                <a:solidFill>
                  <a:schemeClr val="tx2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1846" b="1">
                <a:solidFill>
                  <a:schemeClr val="tx2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2166D-9003-41D7-B586-37D17A1598D4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68F1B-3363-47B1-8FED-DDC1FFED5F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9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CEDA3-8DB1-40D5-8995-DD28835A5E18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613E9-AEEC-47E0-8A28-21DD9CF027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0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63F14B-4FE2-47EF-8CA5-52E668146B79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6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031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477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4D24A1-1636-42EF-88D4-1505FDDBBB40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188D7-A226-4D09-BA2D-40458686E7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5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031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477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CE364F-EC86-47E6-8D1A-92AE39113A51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E993D1-53FF-461F-A222-066A7B10C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4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46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1846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662">
                <a:solidFill>
                  <a:srgbClr val="FFFFFF"/>
                </a:solidFill>
              </a:defRPr>
            </a:lvl1pPr>
          </a:lstStyle>
          <a:p>
            <a:pPr eaLnBrk="1" hangingPunct="1">
              <a:defRPr/>
            </a:pPr>
            <a:fld id="{77EBED69-4535-4B4F-B94A-F01258086B54}" type="slidenum">
              <a:rPr lang="en-US" smtClean="0">
                <a:latin typeface="Tahoma" pitchFamily="34" charset="0"/>
              </a:rPr>
              <a:pPr eaLnBrk="1" hangingPunct="1">
                <a:defRPr/>
              </a:pPr>
              <a:t>‹#›</a:t>
            </a:fld>
            <a:endParaRPr lang="en-US"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2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bg2"/>
                </a:solidFill>
              </a:defRPr>
            </a:lvl1pPr>
          </a:lstStyle>
          <a:p>
            <a:pPr eaLnBrk="1" hangingPunct="1">
              <a:defRPr/>
            </a:pPr>
            <a:r>
              <a:rPr lang="en-US" smtClean="0">
                <a:solidFill>
                  <a:srgbClr val="EEECE1"/>
                </a:solidFill>
                <a:latin typeface="Tahoma" pitchFamily="34" charset="0"/>
              </a:rPr>
              <a:t>LATAR MUHAMMAD ARIF</a:t>
            </a:r>
            <a:endParaRPr lang="en-US">
              <a:solidFill>
                <a:srgbClr val="EEECE1"/>
              </a:solidFill>
              <a:latin typeface="Tahom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3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bg2"/>
                </a:solidFill>
              </a:defRPr>
            </a:lvl1pPr>
          </a:lstStyle>
          <a:p>
            <a:pPr eaLnBrk="1" hangingPunct="1">
              <a:defRPr/>
            </a:pPr>
            <a:fld id="{C8BD572F-8EBB-41E3-B4D9-48318A1E8B86}" type="datetime2">
              <a:rPr lang="id-ID" smtClean="0">
                <a:solidFill>
                  <a:srgbClr val="EEECE1"/>
                </a:solidFill>
                <a:latin typeface="Tahoma" pitchFamily="34" charset="0"/>
              </a:rPr>
              <a:t>Rabu, 08 Juni 2016</a:t>
            </a:fld>
            <a:endParaRPr lang="en-US">
              <a:solidFill>
                <a:srgbClr val="EEECE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9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hf hdr="0"/>
  <p:txStyles>
    <p:titleStyle>
      <a:lvl1pPr algn="l" defTabSz="844083" rtl="0" eaLnBrk="1" latinLnBrk="0" hangingPunct="1">
        <a:spcBef>
          <a:spcPct val="0"/>
        </a:spcBef>
        <a:buNone/>
        <a:defRPr sz="4246" kern="1200" cap="none" spc="-92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16531" indent="-211021" algn="l" defTabSz="8440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31" kern="1200">
          <a:solidFill>
            <a:schemeClr val="tx1"/>
          </a:solidFill>
          <a:latin typeface="+mn-lt"/>
          <a:ea typeface="+mn-ea"/>
          <a:cs typeface="+mn-cs"/>
        </a:defRPr>
      </a:lvl1pPr>
      <a:lvl2pPr marL="590858" indent="-211021" algn="l" defTabSz="84408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2pPr>
      <a:lvl3pPr marL="928491" indent="-211021" algn="l" defTabSz="84408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81716" indent="-211021" algn="l" defTabSz="84408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77" kern="1200">
          <a:solidFill>
            <a:schemeClr val="tx1"/>
          </a:solidFill>
          <a:latin typeface="+mn-lt"/>
          <a:ea typeface="+mn-ea"/>
          <a:cs typeface="+mn-cs"/>
        </a:defRPr>
      </a:lvl4pPr>
      <a:lvl5pPr marL="1434940" indent="-211021" algn="l" defTabSz="844083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292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03757" indent="-168817" algn="l" defTabSz="84408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92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72574" indent="-168817" algn="l" defTabSz="84408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7pPr>
      <a:lvl8pPr marL="1941390" indent="-168817" algn="l" defTabSz="84408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8pPr>
      <a:lvl9pPr marL="2110207" indent="-168817" algn="l" defTabSz="84408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8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pPr defTabSz="342909" eaLnBrk="1" fontAlgn="auto" hangingPunct="1">
              <a:spcBef>
                <a:spcPts val="0"/>
              </a:spcBef>
              <a:spcAft>
                <a:spcPts val="0"/>
              </a:spcAft>
            </a:pPr>
            <a:fld id="{A332F98E-E447-4EF1-9CBC-ECC422F67942}" type="datetime2">
              <a:rPr lang="id-ID" smtClean="0">
                <a:solidFill>
                  <a:srgbClr val="191B0E"/>
                </a:solidFill>
                <a:latin typeface="Franklin Gothic Book" panose="020B0503020102020204"/>
              </a:rPr>
              <a:pPr defTabSz="342909" eaLnBrk="1" fontAlgn="auto" hangingPunct="1">
                <a:spcBef>
                  <a:spcPts val="0"/>
                </a:spcBef>
                <a:spcAft>
                  <a:spcPts val="0"/>
                </a:spcAft>
              </a:pPr>
              <a:t>Rabu, 08 Juni 2016</a:t>
            </a:fld>
            <a:endParaRPr lang="en-US" dirty="0">
              <a:solidFill>
                <a:srgbClr val="191B0E"/>
              </a:solidFill>
              <a:latin typeface="Franklin Gothic Book" panose="020B05030201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pPr defTabSz="3429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191B0E"/>
                </a:solidFill>
                <a:latin typeface="Franklin Gothic Book" panose="020B0503020102020204"/>
              </a:rPr>
              <a:t>LATAR MUHAMMAD ARIF</a:t>
            </a:r>
            <a:endParaRPr lang="en-US" dirty="0">
              <a:solidFill>
                <a:srgbClr val="191B0E"/>
              </a:solidFill>
              <a:latin typeface="Franklin Gothic Book" panose="020B05030201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pPr defTabSz="342909" eaLnBrk="1" fontAlgn="auto" hangingPunct="1">
              <a:spcBef>
                <a:spcPts val="0"/>
              </a:spcBef>
              <a:spcAft>
                <a:spcPts val="0"/>
              </a:spcAft>
            </a:pPr>
            <a:fld id="{69E57DC2-970A-4B3E-BB1C-7A09969E49DF}" type="slidenum">
              <a:rPr lang="en-US" smtClean="0">
                <a:solidFill>
                  <a:srgbClr val="191B0E"/>
                </a:solidFill>
                <a:latin typeface="Franklin Gothic Book" panose="020B0503020102020204"/>
              </a:rPr>
              <a:pPr defTabSz="342909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191B0E"/>
              </a:solidFill>
              <a:latin typeface="Franklin Gothic Book" panose="020B0503020102020204"/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071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hf hdr="0"/>
  <p:txStyles>
    <p:titleStyle>
      <a:lvl1pPr algn="l" defTabSz="685817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43" indent="-288043" algn="l" defTabSz="685817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17" indent="-288043" algn="l" defTabSz="685817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26" indent="-288043" algn="l" defTabSz="685817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34" indent="-288043" algn="l" defTabSz="685817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43" indent="-288043" algn="l" defTabSz="685817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51" indent="-288043" algn="l" defTabSz="685817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60" indent="-288043" algn="l" defTabSz="685817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69" indent="-288043" algn="l" defTabSz="685817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77" indent="-288043" algn="l" defTabSz="685817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5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8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diagramQuickStyle" Target="../diagrams/quickStyle1.xml"/><Relationship Id="rId11" Type="http://schemas.openxmlformats.org/officeDocument/2006/relationships/oleObject" Target="../embeddings/oleObject41.bin"/><Relationship Id="rId5" Type="http://schemas.openxmlformats.org/officeDocument/2006/relationships/diagramLayout" Target="../diagrams/layout1.xml"/><Relationship Id="rId10" Type="http://schemas.openxmlformats.org/officeDocument/2006/relationships/image" Target="../media/image45.wmf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4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9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5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8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50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82C3C9E-1596-4112-ADAB-49FA446997D7}" type="slidenum">
              <a:rPr lang="en-US"/>
              <a:pPr/>
              <a:t>1</a:t>
            </a:fld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673335" y="1066800"/>
            <a:ext cx="5105400" cy="970279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SUHU DAN KALOR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A5DF26-3420-4A3A-BF49-619E7B301B58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43000" y="5328133"/>
            <a:ext cx="6139612" cy="736117"/>
          </a:xfrm>
          <a:prstGeom prst="rect">
            <a:avLst/>
          </a:prstGeom>
        </p:spPr>
        <p:txBody>
          <a:bodyPr>
            <a:noAutofit/>
          </a:bodyPr>
          <a:lstStyle>
            <a:lvl1pPr marL="316531" indent="-211021" algn="l" defTabSz="84408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0858" indent="-211021" algn="l" defTabSz="844083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491" indent="-211021" algn="l" defTabSz="844083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1716" indent="-211021" algn="l" defTabSz="844083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4940" indent="-211021" algn="l" defTabSz="84408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29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3757" indent="-168817" algn="l" defTabSz="84408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9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72574" indent="-168817" algn="l" defTabSz="844083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2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1390" indent="-168817" algn="l" defTabSz="844083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2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10207" indent="-168817" algn="l" defTabSz="844083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2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510" indent="0" fontAlgn="auto"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UNIVERSITAS ESA UNGGUL</a:t>
            </a:r>
            <a:endParaRPr lang="en-US" sz="32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9563" y="2586473"/>
            <a:ext cx="255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prstClr val="black"/>
                </a:solidFill>
              </a:rPr>
              <a:t>PERTEMUAN KE -  IX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 descr="I:\ESA UNGGUL\Logo Es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2052404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F1FB1F28-2DC7-468F-923E-057E5D4F4870}" type="slidenum">
              <a:rPr lang="en-US"/>
              <a:pPr/>
              <a:t>10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39013" y="2092635"/>
            <a:ext cx="7895804" cy="955364"/>
          </a:xfrm>
        </p:spPr>
        <p:txBody>
          <a:bodyPr/>
          <a:lstStyle/>
          <a:p>
            <a:pPr algn="just">
              <a:buFontTx/>
              <a:buChar char="•"/>
            </a:pP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kehidupan</a:t>
            </a:r>
            <a:r>
              <a:rPr lang="en-US" sz="2800" dirty="0"/>
              <a:t> </a:t>
            </a:r>
            <a:r>
              <a:rPr lang="en-US" sz="2800" dirty="0" err="1"/>
              <a:t>sehari-hari</a:t>
            </a:r>
            <a:r>
              <a:rPr lang="en-US" sz="2800" dirty="0"/>
              <a:t> </a:t>
            </a:r>
            <a:r>
              <a:rPr lang="en-US" sz="2800" dirty="0" err="1"/>
              <a:t>temperatur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ukuran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panas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dinginnya</a:t>
            </a:r>
            <a:r>
              <a:rPr lang="en-US" sz="2800" dirty="0"/>
              <a:t> </a:t>
            </a:r>
            <a:r>
              <a:rPr lang="en-US" sz="2800" dirty="0" err="1"/>
              <a:t>benda</a:t>
            </a:r>
            <a:r>
              <a:rPr lang="en-US" sz="2800" dirty="0"/>
              <a:t>.</a:t>
            </a:r>
          </a:p>
          <a:p>
            <a:pPr algn="just">
              <a:buFontTx/>
              <a:buChar char="•"/>
            </a:pPr>
            <a:endParaRPr lang="en-US" sz="1400" dirty="0"/>
          </a:p>
          <a:p>
            <a:pPr algn="just">
              <a:buFontTx/>
              <a:buChar char="•"/>
            </a:pPr>
            <a:endParaRPr lang="en-US" dirty="0"/>
          </a:p>
          <a:p>
            <a:pPr algn="just">
              <a:buFontTx/>
              <a:buChar char="•"/>
            </a:pPr>
            <a:endParaRPr lang="en-US" dirty="0"/>
          </a:p>
          <a:p>
            <a:pPr algn="just">
              <a:buFontTx/>
              <a:buChar char="•"/>
            </a:pP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>
              <a:buFontTx/>
              <a:buChar char="•"/>
            </a:pPr>
            <a:endParaRPr lang="en-US" dirty="0"/>
          </a:p>
        </p:txBody>
      </p:sp>
      <p:pic>
        <p:nvPicPr>
          <p:cNvPr id="2052" name="Picture 4" descr="DSCN00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1" y="4189130"/>
            <a:ext cx="2394299" cy="21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09602" y="3429000"/>
            <a:ext cx="28955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err="1"/>
              <a:t>Es</a:t>
            </a:r>
            <a:r>
              <a:rPr lang="en-US" sz="1600" dirty="0"/>
              <a:t> </a:t>
            </a:r>
            <a:r>
              <a:rPr lang="en-US" sz="1600" dirty="0" err="1"/>
              <a:t>dikatakan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temperatur</a:t>
            </a:r>
            <a:r>
              <a:rPr lang="en-US" sz="1600" dirty="0"/>
              <a:t> </a:t>
            </a:r>
            <a:r>
              <a:rPr lang="en-US" sz="1600" dirty="0" err="1"/>
              <a:t>rendah</a:t>
            </a:r>
            <a:endParaRPr lang="en-US" sz="1600" dirty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087234" y="3571017"/>
            <a:ext cx="29947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Api</a:t>
            </a:r>
            <a:r>
              <a:rPr lang="en-US" sz="1600" dirty="0"/>
              <a:t> </a:t>
            </a:r>
            <a:r>
              <a:rPr lang="en-US" sz="1600" dirty="0" err="1"/>
              <a:t>dikatakan</a:t>
            </a:r>
            <a:r>
              <a:rPr lang="en-US" sz="1600" dirty="0"/>
              <a:t> </a:t>
            </a:r>
            <a:r>
              <a:rPr lang="en-US" sz="1600" dirty="0" err="1"/>
              <a:t>panas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bertemperatur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013256-0879-4D7C-8BF4-1C310A8C81E7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pic>
        <p:nvPicPr>
          <p:cNvPr id="11" name="Picture 4" descr="j007614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07053"/>
            <a:ext cx="2514600" cy="207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043799" y="1487941"/>
            <a:ext cx="4686232" cy="609600"/>
          </a:xfrm>
          <a:prstGeom prst="rect">
            <a:avLst/>
          </a:prstGeom>
        </p:spPr>
        <p:txBody>
          <a:bodyPr/>
          <a:lstStyle>
            <a:lvl1pPr algn="l" defTabSz="844083" rtl="0" eaLnBrk="1" latinLnBrk="0" hangingPunct="1">
              <a:spcBef>
                <a:spcPct val="0"/>
              </a:spcBef>
              <a:buNone/>
              <a:defRPr sz="4246" kern="1200" cap="none" spc="-92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err="1" smtClean="0"/>
              <a:t>Suhu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Pemuaian</a:t>
            </a:r>
            <a:endParaRPr lang="en-US" sz="32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638177" y="326748"/>
            <a:ext cx="3578225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sz="4246" kern="1200" cap="none" spc="-92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 smtClean="0">
                <a:latin typeface="Arial Rounded MT Bold" panose="020F0704030504030204" pitchFamily="34" charset="0"/>
              </a:rPr>
              <a:t>2.2.   PEMUAIAN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00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92AB2-8E16-4FE1-A45E-1C004F71DE7F}" type="slidenum">
              <a:rPr lang="en-US"/>
              <a:pPr/>
              <a:t>11</a:t>
            </a:fld>
            <a:endParaRPr lang="en-US"/>
          </a:p>
        </p:txBody>
      </p:sp>
      <p:sp>
        <p:nvSpPr>
          <p:cNvPr id="9244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09600"/>
            <a:ext cx="7253288" cy="1219200"/>
          </a:xfrm>
        </p:spPr>
        <p:txBody>
          <a:bodyPr/>
          <a:lstStyle/>
          <a:p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Temperatur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merupakan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sifat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sistem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yang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menentukan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apakah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sistem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berada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dalam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keadaan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kesetimbangan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dengan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sistem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lain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64419" y="2644850"/>
            <a:ext cx="634365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chemeClr val="hlink"/>
                </a:solidFill>
              </a:rPr>
              <a:t>Kesetimbangan</a:t>
            </a:r>
            <a:r>
              <a:rPr lang="en-US" sz="3200" dirty="0">
                <a:solidFill>
                  <a:schemeClr val="hlink"/>
                </a:solidFill>
              </a:rPr>
              <a:t> </a:t>
            </a:r>
            <a:r>
              <a:rPr lang="en-US" sz="3200" dirty="0" smtClean="0">
                <a:solidFill>
                  <a:schemeClr val="hlink"/>
                </a:solidFill>
              </a:rPr>
              <a:t>thermal </a:t>
            </a:r>
            <a:r>
              <a:rPr lang="en-US" sz="3200" dirty="0">
                <a:solidFill>
                  <a:schemeClr val="hlink"/>
                </a:solidFill>
              </a:rPr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D44A82-67A6-4365-B5BB-A9BC2E7F9EDF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087" y="4466015"/>
            <a:ext cx="786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spcAft>
                <a:spcPts val="0"/>
              </a:spcAft>
            </a:pP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situasi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mana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keadaan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kontak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thermal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menukarkan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energi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termal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kesetimbangan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thermal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tergantung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kesetimbangan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thermal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temperatur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dirty="0">
                <a:latin typeface="Jester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Jeste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9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0A85-E76C-4B52-9A1D-72F701CF7FE1}" type="slidenum">
              <a:rPr lang="en-US"/>
              <a:pPr/>
              <a:t>12</a:t>
            </a:fld>
            <a:endParaRPr lang="en-US"/>
          </a:p>
        </p:txBody>
      </p:sp>
      <p:pic>
        <p:nvPicPr>
          <p:cNvPr id="77828" name="Picture 4" descr="DSCN011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226" y="1173133"/>
            <a:ext cx="3640627" cy="2730470"/>
          </a:xfrm>
        </p:spPr>
      </p:pic>
      <p:pic>
        <p:nvPicPr>
          <p:cNvPr id="77831" name="Picture 7" descr="DSCN011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5051" y="1173133"/>
            <a:ext cx="4038600" cy="3028950"/>
          </a:xfrm>
        </p:spPr>
      </p:pic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381001" y="4522729"/>
            <a:ext cx="7772400" cy="178510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7188" indent="-357188" algn="just">
              <a:spcBef>
                <a:spcPct val="50000"/>
              </a:spcBef>
              <a:buFontTx/>
              <a:buChar char="•"/>
            </a:pP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temperatur</a:t>
            </a:r>
            <a:r>
              <a:rPr lang="en-US" sz="2000" dirty="0"/>
              <a:t> yang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diletakkan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kontak</a:t>
            </a:r>
            <a:r>
              <a:rPr lang="en-US" sz="2000" dirty="0"/>
              <a:t> </a:t>
            </a:r>
            <a:r>
              <a:rPr lang="en-US" sz="2000" dirty="0" err="1"/>
              <a:t>termal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akhirnya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temperatur</a:t>
            </a:r>
            <a:r>
              <a:rPr lang="en-US" sz="2000" dirty="0"/>
              <a:t> yang </a:t>
            </a:r>
            <a:r>
              <a:rPr lang="en-US" sz="2000" dirty="0" err="1"/>
              <a:t>sama</a:t>
            </a:r>
            <a:r>
              <a:rPr lang="en-US" sz="2000" dirty="0"/>
              <a:t>.</a:t>
            </a:r>
          </a:p>
          <a:p>
            <a:pPr marL="357188" indent="-357188" algn="just">
              <a:spcBef>
                <a:spcPct val="50000"/>
              </a:spcBef>
              <a:buFontTx/>
              <a:buChar char="•"/>
            </a:pP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kesetimbangan</a:t>
            </a:r>
            <a:r>
              <a:rPr lang="en-US" sz="2000" dirty="0"/>
              <a:t> </a:t>
            </a:r>
            <a:r>
              <a:rPr lang="en-US" sz="2000" dirty="0" err="1"/>
              <a:t>termal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ketiga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kesetimbangan</a:t>
            </a:r>
            <a:r>
              <a:rPr lang="en-US" sz="2000" dirty="0"/>
              <a:t> </a:t>
            </a:r>
            <a:r>
              <a:rPr lang="en-US" sz="2000" dirty="0" err="1"/>
              <a:t>termal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lain</a:t>
            </a: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auto">
          <a:xfrm>
            <a:off x="2743200" y="76200"/>
            <a:ext cx="3886200" cy="762000"/>
          </a:xfrm>
          <a:prstGeom prst="curvedDownArrow">
            <a:avLst>
              <a:gd name="adj1" fmla="val 102000"/>
              <a:gd name="adj2" fmla="val 204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6629400" y="304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</a:t>
            </a:r>
            <a:r>
              <a:rPr lang="en-US" sz="2800" baseline="-25000"/>
              <a:t>setimbang</a:t>
            </a:r>
            <a:endParaRPr lang="en-US" sz="2800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1600200" y="2971800"/>
            <a:ext cx="11430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6EAB4-EB43-4757-9CBA-101674179D1E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1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749F-1DC5-4241-B397-125E460ED16F}" type="slidenum">
              <a:rPr lang="en-US"/>
              <a:pPr/>
              <a:t>13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5339" y="233679"/>
            <a:ext cx="3872524" cy="704850"/>
          </a:xfrm>
        </p:spPr>
        <p:txBody>
          <a:bodyPr/>
          <a:lstStyle/>
          <a:p>
            <a:r>
              <a:rPr lang="en-US" sz="4800" dirty="0" err="1"/>
              <a:t>Pemuaian</a:t>
            </a:r>
            <a:endParaRPr lang="en-US" sz="4800" dirty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47668" y="3259758"/>
            <a:ext cx="231158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ym typeface="Symbol" panose="05050102010706020507" pitchFamily="18" charset="2"/>
              </a:rPr>
              <a:t>L =  L</a:t>
            </a:r>
            <a:r>
              <a:rPr lang="en-US" sz="2000" baseline="-25000" dirty="0">
                <a:sym typeface="Symbol" panose="05050102010706020507" pitchFamily="18" charset="2"/>
              </a:rPr>
              <a:t>o</a:t>
            </a:r>
            <a:r>
              <a:rPr lang="en-US" sz="2000" dirty="0">
                <a:sym typeface="Symbol" panose="05050102010706020507" pitchFamily="18" charset="2"/>
              </a:rPr>
              <a:t> T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ym typeface="Symbol" panose="05050102010706020507" pitchFamily="18" charset="2"/>
              </a:rPr>
              <a:t>A =  </a:t>
            </a:r>
            <a:r>
              <a:rPr lang="en-US" sz="2000" dirty="0" err="1">
                <a:sym typeface="Symbol" panose="05050102010706020507" pitchFamily="18" charset="2"/>
              </a:rPr>
              <a:t>A</a:t>
            </a:r>
            <a:r>
              <a:rPr lang="en-US" sz="2000" baseline="-25000" dirty="0" err="1">
                <a:sym typeface="Symbol" panose="05050102010706020507" pitchFamily="18" charset="2"/>
              </a:rPr>
              <a:t>o</a:t>
            </a:r>
            <a:r>
              <a:rPr lang="en-US" sz="2000" dirty="0">
                <a:sym typeface="Symbol" panose="05050102010706020507" pitchFamily="18" charset="2"/>
              </a:rPr>
              <a:t> T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ym typeface="Symbol" panose="05050102010706020507" pitchFamily="18" charset="2"/>
              </a:rPr>
              <a:t>V =  V</a:t>
            </a:r>
            <a:r>
              <a:rPr lang="en-US" sz="2000" baseline="-25000" dirty="0">
                <a:sym typeface="Symbol" panose="05050102010706020507" pitchFamily="18" charset="2"/>
              </a:rPr>
              <a:t>o</a:t>
            </a:r>
            <a:r>
              <a:rPr lang="en-US" sz="2000" dirty="0">
                <a:sym typeface="Symbol" panose="05050102010706020507" pitchFamily="18" charset="2"/>
              </a:rPr>
              <a:t> T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068117" y="3921477"/>
            <a:ext cx="12525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21601" y="3141242"/>
            <a:ext cx="4495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ym typeface="Symbol" panose="05050102010706020507" pitchFamily="18" charset="2"/>
              </a:rPr>
              <a:t>L, </a:t>
            </a:r>
            <a:r>
              <a:rPr lang="en-US" sz="1600" dirty="0" smtClean="0">
                <a:sym typeface="Symbol" panose="05050102010706020507" pitchFamily="18" charset="2"/>
              </a:rPr>
              <a:t>A </a:t>
            </a:r>
            <a:r>
              <a:rPr lang="en-US" sz="1600" dirty="0">
                <a:sym typeface="Symbol" panose="05050102010706020507" pitchFamily="18" charset="2"/>
              </a:rPr>
              <a:t>=,  V </a:t>
            </a:r>
            <a:r>
              <a:rPr lang="en-US" sz="1600" dirty="0" err="1">
                <a:sym typeface="Symbol" panose="05050102010706020507" pitchFamily="18" charset="2"/>
              </a:rPr>
              <a:t>Perubahan</a:t>
            </a:r>
            <a:r>
              <a:rPr lang="en-US" sz="1600" dirty="0">
                <a:sym typeface="Symbol" panose="05050102010706020507" pitchFamily="18" charset="2"/>
              </a:rPr>
              <a:t>      </a:t>
            </a:r>
            <a:r>
              <a:rPr lang="en-US" sz="1600" dirty="0" err="1">
                <a:sym typeface="Symbol" panose="05050102010706020507" pitchFamily="18" charset="2"/>
              </a:rPr>
              <a:t>panjang</a:t>
            </a:r>
            <a:r>
              <a:rPr lang="en-US" sz="1600" dirty="0">
                <a:sym typeface="Symbol" panose="05050102010706020507" pitchFamily="18" charset="2"/>
              </a:rPr>
              <a:t>, </a:t>
            </a:r>
            <a:r>
              <a:rPr lang="en-US" sz="1600" dirty="0" err="1">
                <a:sym typeface="Symbol" panose="05050102010706020507" pitchFamily="18" charset="2"/>
              </a:rPr>
              <a:t>luas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sz="1600" dirty="0" err="1">
                <a:sym typeface="Symbol" panose="05050102010706020507" pitchFamily="18" charset="2"/>
              </a:rPr>
              <a:t>dan</a:t>
            </a:r>
            <a:r>
              <a:rPr lang="en-US" sz="1600" dirty="0">
                <a:sym typeface="Symbol" panose="05050102010706020507" pitchFamily="18" charset="2"/>
              </a:rPr>
              <a:t> volume</a:t>
            </a:r>
          </a:p>
          <a:p>
            <a:pPr algn="just">
              <a:spcBef>
                <a:spcPct val="50000"/>
              </a:spcBef>
            </a:pPr>
            <a:r>
              <a:rPr lang="en-US" sz="1600" dirty="0">
                <a:sym typeface="Symbol" panose="05050102010706020507" pitchFamily="18" charset="2"/>
              </a:rPr>
              <a:t>L</a:t>
            </a:r>
            <a:r>
              <a:rPr lang="en-US" sz="1600" baseline="-25000" dirty="0">
                <a:sym typeface="Symbol" panose="05050102010706020507" pitchFamily="18" charset="2"/>
              </a:rPr>
              <a:t>0</a:t>
            </a:r>
            <a:r>
              <a:rPr lang="en-US" sz="1600" dirty="0">
                <a:sym typeface="Symbol" panose="05050102010706020507" pitchFamily="18" charset="2"/>
              </a:rPr>
              <a:t>, </a:t>
            </a:r>
            <a:r>
              <a:rPr lang="en-US" sz="1400" dirty="0" err="1">
                <a:sym typeface="Symbol" panose="05050102010706020507" pitchFamily="18" charset="2"/>
              </a:rPr>
              <a:t>A</a:t>
            </a:r>
            <a:r>
              <a:rPr lang="en-US" sz="1400" baseline="-25000" dirty="0" err="1">
                <a:sym typeface="Symbol" panose="05050102010706020507" pitchFamily="18" charset="2"/>
              </a:rPr>
              <a:t>o</a:t>
            </a:r>
            <a:r>
              <a:rPr lang="en-US" sz="1600" baseline="-25000" dirty="0">
                <a:sym typeface="Symbol" panose="05050102010706020507" pitchFamily="18" charset="2"/>
              </a:rPr>
              <a:t>, </a:t>
            </a:r>
            <a:r>
              <a:rPr lang="en-US" sz="1600" dirty="0">
                <a:sym typeface="Symbol" panose="05050102010706020507" pitchFamily="18" charset="2"/>
              </a:rPr>
              <a:t>V</a:t>
            </a:r>
            <a:r>
              <a:rPr lang="en-US" sz="1600" baseline="-25000" dirty="0">
                <a:sym typeface="Symbol" panose="05050102010706020507" pitchFamily="18" charset="2"/>
              </a:rPr>
              <a:t>o </a:t>
            </a:r>
            <a:r>
              <a:rPr lang="en-US" sz="1600" dirty="0">
                <a:sym typeface="Symbol" panose="05050102010706020507" pitchFamily="18" charset="2"/>
              </a:rPr>
              <a:t> = </a:t>
            </a:r>
            <a:r>
              <a:rPr lang="en-US" sz="1600" dirty="0" err="1">
                <a:sym typeface="Symbol" panose="05050102010706020507" pitchFamily="18" charset="2"/>
              </a:rPr>
              <a:t>Panjang</a:t>
            </a:r>
            <a:r>
              <a:rPr lang="en-US" sz="1600" dirty="0">
                <a:sym typeface="Symbol" panose="05050102010706020507" pitchFamily="18" charset="2"/>
              </a:rPr>
              <a:t>, </a:t>
            </a:r>
            <a:r>
              <a:rPr lang="en-US" sz="1600" dirty="0" err="1">
                <a:sym typeface="Symbol" panose="05050102010706020507" pitchFamily="18" charset="2"/>
              </a:rPr>
              <a:t>luas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sz="1600" dirty="0" err="1">
                <a:sym typeface="Symbol" panose="05050102010706020507" pitchFamily="18" charset="2"/>
              </a:rPr>
              <a:t>dan</a:t>
            </a:r>
            <a:r>
              <a:rPr lang="en-US" sz="1600" dirty="0">
                <a:sym typeface="Symbol" panose="05050102010706020507" pitchFamily="18" charset="2"/>
              </a:rPr>
              <a:t> volume </a:t>
            </a:r>
            <a:r>
              <a:rPr lang="en-US" sz="1600" dirty="0" err="1">
                <a:sym typeface="Symbol" panose="05050102010706020507" pitchFamily="18" charset="2"/>
              </a:rPr>
              <a:t>awal</a:t>
            </a:r>
            <a:endParaRPr lang="en-US" sz="1600" dirty="0">
              <a:sym typeface="Symbol" panose="05050102010706020507" pitchFamily="18" charset="2"/>
            </a:endParaRPr>
          </a:p>
          <a:p>
            <a:pPr algn="just">
              <a:spcBef>
                <a:spcPct val="50000"/>
              </a:spcBef>
            </a:pPr>
            <a:r>
              <a:rPr lang="en-US" sz="1600" dirty="0">
                <a:sym typeface="Symbol" panose="05050102010706020507" pitchFamily="18" charset="2"/>
              </a:rPr>
              <a:t>T = </a:t>
            </a:r>
            <a:r>
              <a:rPr lang="en-US" sz="1600" dirty="0" err="1">
                <a:sym typeface="Symbol" panose="05050102010706020507" pitchFamily="18" charset="2"/>
              </a:rPr>
              <a:t>Perubahan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sz="1600" dirty="0" err="1">
                <a:sym typeface="Symbol" panose="05050102010706020507" pitchFamily="18" charset="2"/>
              </a:rPr>
              <a:t>suhu</a:t>
            </a:r>
            <a:r>
              <a:rPr lang="en-US" sz="1600" dirty="0">
                <a:sym typeface="Symbol" panose="05050102010706020507" pitchFamily="18" charset="2"/>
              </a:rPr>
              <a:t> (</a:t>
            </a:r>
            <a:r>
              <a:rPr lang="en-US" sz="1600" baseline="30000" dirty="0">
                <a:sym typeface="Symbol" panose="05050102010706020507" pitchFamily="18" charset="2"/>
              </a:rPr>
              <a:t>0</a:t>
            </a:r>
            <a:r>
              <a:rPr lang="en-US" sz="1600" dirty="0">
                <a:sym typeface="Symbol" panose="05050102010706020507" pitchFamily="18" charset="2"/>
              </a:rPr>
              <a:t>C)</a:t>
            </a:r>
          </a:p>
          <a:p>
            <a:pPr algn="just">
              <a:spcBef>
                <a:spcPct val="50000"/>
              </a:spcBef>
            </a:pPr>
            <a:r>
              <a:rPr lang="en-US" sz="1600" dirty="0">
                <a:sym typeface="Symbol" panose="05050102010706020507" pitchFamily="18" charset="2"/>
              </a:rPr>
              <a:t>, ,  = </a:t>
            </a:r>
            <a:r>
              <a:rPr lang="en-US" sz="1600" dirty="0" err="1">
                <a:sym typeface="Symbol" panose="05050102010706020507" pitchFamily="18" charset="2"/>
              </a:rPr>
              <a:t>Koefisien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sz="1600" dirty="0" err="1">
                <a:sym typeface="Symbol" panose="05050102010706020507" pitchFamily="18" charset="2"/>
              </a:rPr>
              <a:t>muai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sz="1600" dirty="0" err="1">
                <a:sym typeface="Symbol" panose="05050102010706020507" pitchFamily="18" charset="2"/>
              </a:rPr>
              <a:t>panjang</a:t>
            </a:r>
            <a:r>
              <a:rPr lang="en-US" sz="1600" dirty="0">
                <a:sym typeface="Symbol" panose="05050102010706020507" pitchFamily="18" charset="2"/>
              </a:rPr>
              <a:t>, </a:t>
            </a:r>
            <a:r>
              <a:rPr lang="en-US" sz="1600" dirty="0" err="1">
                <a:sym typeface="Symbol" panose="05050102010706020507" pitchFamily="18" charset="2"/>
              </a:rPr>
              <a:t>luas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sz="1600" dirty="0" err="1">
                <a:sym typeface="Symbol" panose="05050102010706020507" pitchFamily="18" charset="2"/>
              </a:rPr>
              <a:t>dan</a:t>
            </a:r>
            <a:r>
              <a:rPr lang="en-US" sz="1600" dirty="0">
                <a:sym typeface="Symbol" panose="05050102010706020507" pitchFamily="18" charset="2"/>
              </a:rPr>
              <a:t> volume (</a:t>
            </a:r>
            <a:r>
              <a:rPr lang="en-US" sz="1600" baseline="30000" dirty="0">
                <a:sym typeface="Symbol" panose="05050102010706020507" pitchFamily="18" charset="2"/>
              </a:rPr>
              <a:t>0</a:t>
            </a:r>
            <a:r>
              <a:rPr lang="en-US" sz="1600" dirty="0">
                <a:sym typeface="Symbol" panose="05050102010706020507" pitchFamily="18" charset="2"/>
              </a:rPr>
              <a:t>C</a:t>
            </a:r>
            <a:r>
              <a:rPr lang="en-US" sz="1600" baseline="30000" dirty="0">
                <a:sym typeface="Symbol" panose="05050102010706020507" pitchFamily="18" charset="2"/>
              </a:rPr>
              <a:t>-1</a:t>
            </a:r>
            <a:r>
              <a:rPr lang="en-US" sz="1600" dirty="0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143000" y="5724910"/>
            <a:ext cx="3756025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ym typeface="Symbol" panose="05050102010706020507" pitchFamily="18" charset="2"/>
              </a:rPr>
              <a:t> = 3 </a:t>
            </a:r>
            <a:r>
              <a:rPr lang="en-US" sz="2800" dirty="0" err="1">
                <a:sym typeface="Symbol" panose="05050102010706020507" pitchFamily="18" charset="2"/>
              </a:rPr>
              <a:t>dan</a:t>
            </a:r>
            <a:r>
              <a:rPr lang="en-US" sz="2800" dirty="0">
                <a:sym typeface="Symbol" panose="05050102010706020507" pitchFamily="18" charset="2"/>
              </a:rPr>
              <a:t>  = 2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AAC89-3069-472B-8FDE-77631981AC49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914" y="1352372"/>
            <a:ext cx="78696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Pemuaian adalah  perubahan ukuran suatu </a:t>
            </a:r>
            <a:r>
              <a:rPr lang="de-DE" sz="1600" dirty="0" smtClean="0"/>
              <a:t>benda  </a:t>
            </a:r>
            <a:r>
              <a:rPr lang="de-DE" sz="1600" dirty="0"/>
              <a:t>sebagai akibat adanya perubahan suhu.                </a:t>
            </a:r>
          </a:p>
          <a:p>
            <a:r>
              <a:rPr lang="de-DE" sz="1600" dirty="0"/>
              <a:t>       Dikenal tiga  macam pemuaian , yaitu  : pemuaian </a:t>
            </a:r>
            <a:r>
              <a:rPr lang="de-DE" sz="1600" dirty="0" smtClean="0"/>
              <a:t>panjang </a:t>
            </a:r>
            <a:r>
              <a:rPr lang="de-DE" sz="1600" dirty="0"/>
              <a:t>,  pemuaian </a:t>
            </a:r>
            <a:r>
              <a:rPr lang="de-DE" sz="1600" dirty="0" smtClean="0"/>
              <a:t>luas/bidang </a:t>
            </a:r>
            <a:r>
              <a:rPr lang="de-DE" sz="1600" dirty="0"/>
              <a:t>dan pemuaian </a:t>
            </a:r>
            <a:r>
              <a:rPr lang="de-DE" sz="1600" dirty="0" smtClean="0"/>
              <a:t>volume.</a:t>
            </a:r>
            <a:endParaRPr lang="de-DE" sz="1600" dirty="0"/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6019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4" y="1645920"/>
            <a:ext cx="2438399" cy="3657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652AA3BF-77F2-4459-9B72-7CBEA975B0F9}" type="datetime2">
              <a:rPr lang="id-ID" sz="1400" smtClean="0"/>
              <a:t>Rabu, 08 Juni 2016</a:t>
            </a:fld>
            <a:endParaRPr lang="en-US" sz="1400"/>
          </a:p>
        </p:txBody>
      </p:sp>
      <p:sp>
        <p:nvSpPr>
          <p:cNvPr id="5134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3" y="4048760"/>
            <a:ext cx="2367281" cy="3657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 dirty="0" smtClean="0"/>
              <a:t>LATAR MUHAMMAD ARIF</a:t>
            </a:r>
          </a:p>
        </p:txBody>
      </p:sp>
      <p:sp>
        <p:nvSpPr>
          <p:cNvPr id="5132" name="Content Placeholder 2"/>
          <p:cNvSpPr>
            <a:spLocks noGrp="1"/>
          </p:cNvSpPr>
          <p:nvPr>
            <p:ph idx="4294967295"/>
          </p:nvPr>
        </p:nvSpPr>
        <p:spPr>
          <a:xfrm>
            <a:off x="302188" y="465137"/>
            <a:ext cx="4803212" cy="5238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id-ID" smtClean="0"/>
              <a:t>1) Pemuaian Panjang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15739" y="1366044"/>
            <a:ext cx="2503088" cy="646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id-ID" dirty="0">
                <a:solidFill>
                  <a:schemeClr val="tx1"/>
                </a:solidFill>
              </a:rPr>
              <a:t>= </a:t>
            </a:r>
            <a:r>
              <a:rPr lang="id-ID" b="0" dirty="0">
                <a:solidFill>
                  <a:schemeClr val="tx1"/>
                </a:solidFill>
              </a:rPr>
              <a:t>Pertambahan </a:t>
            </a:r>
          </a:p>
          <a:p>
            <a:pPr algn="l">
              <a:defRPr/>
            </a:pPr>
            <a:r>
              <a:rPr lang="id-ID" b="0" dirty="0">
                <a:solidFill>
                  <a:schemeClr val="tx1"/>
                </a:solidFill>
              </a:rPr>
              <a:t>    panjang (m)</a:t>
            </a:r>
          </a:p>
        </p:txBody>
      </p:sp>
      <p:grpSp>
        <p:nvGrpSpPr>
          <p:cNvPr id="5136" name="Group 20"/>
          <p:cNvGrpSpPr>
            <a:grpSpLocks/>
          </p:cNvGrpSpPr>
          <p:nvPr/>
        </p:nvGrpSpPr>
        <p:grpSpPr bwMode="auto">
          <a:xfrm rot="5400000">
            <a:off x="1424339" y="662165"/>
            <a:ext cx="2057400" cy="4237922"/>
            <a:chOff x="5029200" y="914400"/>
            <a:chExt cx="2057400" cy="4495800"/>
          </a:xfrm>
        </p:grpSpPr>
        <p:grpSp>
          <p:nvGrpSpPr>
            <p:cNvPr id="5146" name="Group 18"/>
            <p:cNvGrpSpPr>
              <a:grpSpLocks/>
            </p:cNvGrpSpPr>
            <p:nvPr/>
          </p:nvGrpSpPr>
          <p:grpSpPr bwMode="auto">
            <a:xfrm>
              <a:off x="5029200" y="914400"/>
              <a:ext cx="1447800" cy="4495800"/>
              <a:chOff x="4800600" y="1524001"/>
              <a:chExt cx="1447800" cy="4495800"/>
            </a:xfrm>
          </p:grpSpPr>
          <p:grpSp>
            <p:nvGrpSpPr>
              <p:cNvPr id="5148" name="Group 2"/>
              <p:cNvGrpSpPr>
                <a:grpSpLocks/>
              </p:cNvGrpSpPr>
              <p:nvPr/>
            </p:nvGrpSpPr>
            <p:grpSpPr bwMode="auto">
              <a:xfrm rot="-5400000">
                <a:off x="3205162" y="3357563"/>
                <a:ext cx="4495800" cy="828675"/>
                <a:chOff x="3795" y="2265"/>
                <a:chExt cx="7080" cy="1305"/>
              </a:xfrm>
            </p:grpSpPr>
            <p:sp>
              <p:nvSpPr>
                <p:cNvPr id="5151" name="Oval 3"/>
                <p:cNvSpPr>
                  <a:spLocks noChangeArrowheads="1"/>
                </p:cNvSpPr>
                <p:nvPr/>
              </p:nvSpPr>
              <p:spPr bwMode="auto">
                <a:xfrm>
                  <a:off x="10500" y="2280"/>
                  <a:ext cx="375" cy="129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id-ID"/>
                </a:p>
              </p:txBody>
            </p:sp>
            <p:sp>
              <p:nvSpPr>
                <p:cNvPr id="5152" name="Oval 4"/>
                <p:cNvSpPr>
                  <a:spLocks noChangeArrowheads="1"/>
                </p:cNvSpPr>
                <p:nvPr/>
              </p:nvSpPr>
              <p:spPr bwMode="auto">
                <a:xfrm>
                  <a:off x="8955" y="2280"/>
                  <a:ext cx="375" cy="1290"/>
                </a:xfrm>
                <a:prstGeom prst="ellipse">
                  <a:avLst/>
                </a:prstGeom>
                <a:solidFill>
                  <a:srgbClr val="EEECE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id-ID"/>
                </a:p>
              </p:txBody>
            </p:sp>
            <p:cxnSp>
              <p:nvCxnSpPr>
                <p:cNvPr id="5153" name="AutoShape 5"/>
                <p:cNvCxnSpPr>
                  <a:cxnSpLocks noChangeShapeType="1"/>
                </p:cNvCxnSpPr>
                <p:nvPr/>
              </p:nvCxnSpPr>
              <p:spPr bwMode="auto">
                <a:xfrm flipH="1">
                  <a:off x="9165" y="2280"/>
                  <a:ext cx="1530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54" name="AutoShape 6"/>
                <p:cNvCxnSpPr>
                  <a:cxnSpLocks noChangeShapeType="1"/>
                </p:cNvCxnSpPr>
                <p:nvPr/>
              </p:nvCxnSpPr>
              <p:spPr bwMode="auto">
                <a:xfrm flipH="1">
                  <a:off x="9150" y="3555"/>
                  <a:ext cx="1530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55" name="Oval 7"/>
                <p:cNvSpPr>
                  <a:spLocks noChangeArrowheads="1"/>
                </p:cNvSpPr>
                <p:nvPr/>
              </p:nvSpPr>
              <p:spPr bwMode="auto">
                <a:xfrm>
                  <a:off x="3795" y="2280"/>
                  <a:ext cx="375" cy="129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id-ID"/>
                </a:p>
              </p:txBody>
            </p:sp>
            <p:sp>
              <p:nvSpPr>
                <p:cNvPr id="5156" name="Rectangle 8"/>
                <p:cNvSpPr>
                  <a:spLocks noChangeArrowheads="1"/>
                </p:cNvSpPr>
                <p:nvPr/>
              </p:nvSpPr>
              <p:spPr bwMode="auto">
                <a:xfrm>
                  <a:off x="4005" y="2280"/>
                  <a:ext cx="405" cy="12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id-ID"/>
                </a:p>
              </p:txBody>
            </p:sp>
            <p:cxnSp>
              <p:nvCxnSpPr>
                <p:cNvPr id="5157" name="AutoShape 9"/>
                <p:cNvCxnSpPr>
                  <a:cxnSpLocks noChangeShapeType="1"/>
                </p:cNvCxnSpPr>
                <p:nvPr/>
              </p:nvCxnSpPr>
              <p:spPr bwMode="auto">
                <a:xfrm flipH="1">
                  <a:off x="3960" y="2265"/>
                  <a:ext cx="517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58" name="AutoShape 10"/>
                <p:cNvCxnSpPr>
                  <a:cxnSpLocks noChangeShapeType="1"/>
                </p:cNvCxnSpPr>
                <p:nvPr/>
              </p:nvCxnSpPr>
              <p:spPr bwMode="auto">
                <a:xfrm flipH="1">
                  <a:off x="3990" y="3570"/>
                  <a:ext cx="517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7" name="Right Brace 16"/>
              <p:cNvSpPr/>
              <p:nvPr/>
            </p:nvSpPr>
            <p:spPr bwMode="auto">
              <a:xfrm>
                <a:off x="5943600" y="2590801"/>
                <a:ext cx="304800" cy="3352800"/>
              </a:xfrm>
              <a:prstGeom prst="rightBrac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id-ID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Left Brace 17"/>
              <p:cNvSpPr/>
              <p:nvPr/>
            </p:nvSpPr>
            <p:spPr bwMode="auto">
              <a:xfrm>
                <a:off x="4797425" y="1676401"/>
                <a:ext cx="152400" cy="990600"/>
              </a:xfrm>
              <a:prstGeom prst="leftBrac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id-ID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" name="Right Brace 19"/>
            <p:cNvSpPr/>
            <p:nvPr/>
          </p:nvSpPr>
          <p:spPr bwMode="auto">
            <a:xfrm>
              <a:off x="6324600" y="1066800"/>
              <a:ext cx="762000" cy="4267200"/>
            </a:xfrm>
            <a:prstGeom prst="rightBrac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51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445846"/>
              </p:ext>
            </p:extLst>
          </p:nvPr>
        </p:nvGraphicFramePr>
        <p:xfrm>
          <a:off x="3526371" y="1209155"/>
          <a:ext cx="576784" cy="50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3" name="Equation" r:id="rId4" imgW="203040" imgH="177480" progId="Equation.3">
                  <p:embed/>
                </p:oleObj>
              </mc:Choice>
              <mc:Fallback>
                <p:oleObj name="Equation" r:id="rId4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371" y="1209155"/>
                        <a:ext cx="576784" cy="50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285847"/>
              </p:ext>
            </p:extLst>
          </p:nvPr>
        </p:nvGraphicFramePr>
        <p:xfrm>
          <a:off x="1375754" y="2768085"/>
          <a:ext cx="542925" cy="698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4" name="Equation" r:id="rId6" imgW="177480" imgH="228600" progId="Equation.3">
                  <p:embed/>
                </p:oleObj>
              </mc:Choice>
              <mc:Fallback>
                <p:oleObj name="Equation" r:id="rId6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754" y="2768085"/>
                        <a:ext cx="542925" cy="698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769824"/>
              </p:ext>
            </p:extLst>
          </p:nvPr>
        </p:nvGraphicFramePr>
        <p:xfrm>
          <a:off x="1972135" y="3619657"/>
          <a:ext cx="504908" cy="571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5" name="Equation" r:id="rId8" imgW="190440" imgH="215640" progId="Equation.3">
                  <p:embed/>
                </p:oleObj>
              </mc:Choice>
              <mc:Fallback>
                <p:oleObj name="Equation" r:id="rId8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2135" y="3619657"/>
                        <a:ext cx="504908" cy="5713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19333"/>
              </p:ext>
            </p:extLst>
          </p:nvPr>
        </p:nvGraphicFramePr>
        <p:xfrm>
          <a:off x="5007727" y="1230311"/>
          <a:ext cx="54826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6" name="Equation" r:id="rId10" imgW="203040" imgH="177480" progId="Equation.3">
                  <p:embed/>
                </p:oleObj>
              </mc:Choice>
              <mc:Fallback>
                <p:oleObj name="Equation" r:id="rId10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7727" y="1230311"/>
                        <a:ext cx="54826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37" name="Group 32"/>
          <p:cNvGrpSpPr>
            <a:grpSpLocks/>
          </p:cNvGrpSpPr>
          <p:nvPr/>
        </p:nvGrpSpPr>
        <p:grpSpPr bwMode="auto">
          <a:xfrm>
            <a:off x="5151253" y="2101849"/>
            <a:ext cx="2980463" cy="750887"/>
            <a:chOff x="4943475" y="3962400"/>
            <a:chExt cx="4200525" cy="911423"/>
          </a:xfrm>
        </p:grpSpPr>
        <p:graphicFrame>
          <p:nvGraphicFramePr>
            <p:cNvPr id="5126" name="Object 25"/>
            <p:cNvGraphicFramePr>
              <a:graphicFrameLocks noChangeAspect="1"/>
            </p:cNvGraphicFramePr>
            <p:nvPr/>
          </p:nvGraphicFramePr>
          <p:xfrm>
            <a:off x="4943475" y="3962400"/>
            <a:ext cx="619125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27" name="Equation" r:id="rId11" imgW="177480" imgH="228600" progId="Equation.3">
                    <p:embed/>
                  </p:oleObj>
                </mc:Choice>
                <mc:Fallback>
                  <p:oleObj name="Equation" r:id="rId11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3475" y="3962400"/>
                          <a:ext cx="619125" cy="796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7"/>
            <p:cNvSpPr/>
            <p:nvPr/>
          </p:nvSpPr>
          <p:spPr>
            <a:xfrm>
              <a:off x="5410200" y="4165644"/>
              <a:ext cx="3733800" cy="7081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r>
                <a:rPr lang="id-ID" dirty="0">
                  <a:solidFill>
                    <a:schemeClr val="tx1"/>
                  </a:solidFill>
                </a:rPr>
                <a:t>= </a:t>
              </a:r>
              <a:r>
                <a:rPr lang="id-ID" b="0" dirty="0">
                  <a:solidFill>
                    <a:schemeClr val="tx1"/>
                  </a:solidFill>
                </a:rPr>
                <a:t>Panjang mula-mula(m)</a:t>
              </a:r>
            </a:p>
            <a:p>
              <a:pPr algn="l">
                <a:defRPr/>
              </a:pPr>
              <a:r>
                <a:rPr lang="id-ID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5138" name="Group 31"/>
          <p:cNvGrpSpPr>
            <a:grpSpLocks/>
          </p:cNvGrpSpPr>
          <p:nvPr/>
        </p:nvGrpSpPr>
        <p:grpSpPr bwMode="auto">
          <a:xfrm>
            <a:off x="5128676" y="2767646"/>
            <a:ext cx="3003040" cy="599123"/>
            <a:chOff x="914400" y="4964113"/>
            <a:chExt cx="3581400" cy="750887"/>
          </a:xfrm>
        </p:grpSpPr>
        <p:graphicFrame>
          <p:nvGraphicFramePr>
            <p:cNvPr id="5127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369428"/>
                </p:ext>
              </p:extLst>
            </p:nvPr>
          </p:nvGraphicFramePr>
          <p:xfrm>
            <a:off x="914400" y="4964113"/>
            <a:ext cx="663575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28" name="Equation" r:id="rId12" imgW="190440" imgH="215640" progId="Equation.3">
                    <p:embed/>
                  </p:oleObj>
                </mc:Choice>
                <mc:Fallback>
                  <p:oleObj name="Equation" r:id="rId12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4964113"/>
                          <a:ext cx="663575" cy="750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ectangle 30"/>
            <p:cNvSpPr/>
            <p:nvPr/>
          </p:nvSpPr>
          <p:spPr>
            <a:xfrm>
              <a:off x="1371600" y="5162550"/>
              <a:ext cx="3124200" cy="4000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r>
                <a:rPr lang="id-ID" dirty="0">
                  <a:solidFill>
                    <a:schemeClr val="tx1"/>
                  </a:solidFill>
                </a:rPr>
                <a:t>= </a:t>
              </a:r>
              <a:r>
                <a:rPr lang="id-ID" b="0" dirty="0">
                  <a:solidFill>
                    <a:schemeClr val="tx1"/>
                  </a:solidFill>
                </a:rPr>
                <a:t>Panjang akhir (m)</a:t>
              </a:r>
              <a:r>
                <a:rPr lang="id-ID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5139" name="Group 36"/>
          <p:cNvGrpSpPr>
            <a:grpSpLocks/>
          </p:cNvGrpSpPr>
          <p:nvPr/>
        </p:nvGrpSpPr>
        <p:grpSpPr bwMode="auto">
          <a:xfrm>
            <a:off x="409508" y="5320042"/>
            <a:ext cx="3886200" cy="1219200"/>
            <a:chOff x="2514600" y="4876800"/>
            <a:chExt cx="3886200" cy="1219200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2514600" y="4876800"/>
              <a:ext cx="3886200" cy="1219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5128" name="Object 29"/>
            <p:cNvGraphicFramePr>
              <a:graphicFrameLocks noChangeAspect="1"/>
            </p:cNvGraphicFramePr>
            <p:nvPr/>
          </p:nvGraphicFramePr>
          <p:xfrm>
            <a:off x="2743200" y="5070475"/>
            <a:ext cx="3406775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29" name="Equation" r:id="rId14" imgW="977760" imgH="228600" progId="Equation.3">
                    <p:embed/>
                  </p:oleObj>
                </mc:Choice>
                <mc:Fallback>
                  <p:oleObj name="Equation" r:id="rId14" imgW="9777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00" y="5070475"/>
                          <a:ext cx="3406775" cy="796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2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071182"/>
              </p:ext>
            </p:extLst>
          </p:nvPr>
        </p:nvGraphicFramePr>
        <p:xfrm>
          <a:off x="4854638" y="3619657"/>
          <a:ext cx="495061" cy="327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30" name="Equation" r:id="rId16" imgW="241200" imgH="164880" progId="Equation.3">
                  <p:embed/>
                </p:oleObj>
              </mc:Choice>
              <mc:Fallback>
                <p:oleObj name="Equation" r:id="rId16" imgW="2412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638" y="3619657"/>
                        <a:ext cx="495061" cy="327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" name="Rectangle 38"/>
          <p:cNvSpPr>
            <a:spLocks noChangeArrowheads="1"/>
          </p:cNvSpPr>
          <p:nvPr/>
        </p:nvSpPr>
        <p:spPr bwMode="auto">
          <a:xfrm>
            <a:off x="5314241" y="3692287"/>
            <a:ext cx="32175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sz="1800" b="0" dirty="0">
                <a:solidFill>
                  <a:schemeClr val="tx1"/>
                </a:solidFill>
              </a:rPr>
              <a:t>= Kenaikan suhu (</a:t>
            </a:r>
            <a:r>
              <a:rPr lang="id-ID" sz="1800" b="0" baseline="30000" dirty="0">
                <a:solidFill>
                  <a:schemeClr val="tx1"/>
                </a:solidFill>
              </a:rPr>
              <a:t>o </a:t>
            </a:r>
            <a:r>
              <a:rPr lang="id-ID" sz="1800" b="0" dirty="0">
                <a:solidFill>
                  <a:schemeClr val="tx1"/>
                </a:solidFill>
              </a:rPr>
              <a:t>C atau K) </a:t>
            </a:r>
            <a:endParaRPr lang="id-ID" sz="1800" b="0" dirty="0"/>
          </a:p>
        </p:txBody>
      </p:sp>
      <p:grpSp>
        <p:nvGrpSpPr>
          <p:cNvPr id="5141" name="Group 39"/>
          <p:cNvGrpSpPr>
            <a:grpSpLocks/>
          </p:cNvGrpSpPr>
          <p:nvPr/>
        </p:nvGrpSpPr>
        <p:grpSpPr bwMode="auto">
          <a:xfrm>
            <a:off x="4829108" y="4361191"/>
            <a:ext cx="3019492" cy="713005"/>
            <a:chOff x="981075" y="5095876"/>
            <a:chExt cx="3514725" cy="712743"/>
          </a:xfrm>
        </p:grpSpPr>
        <p:graphicFrame>
          <p:nvGraphicFramePr>
            <p:cNvPr id="5130" name="Object 31"/>
            <p:cNvGraphicFramePr>
              <a:graphicFrameLocks noChangeAspect="1"/>
            </p:cNvGraphicFramePr>
            <p:nvPr/>
          </p:nvGraphicFramePr>
          <p:xfrm>
            <a:off x="981075" y="5095876"/>
            <a:ext cx="53022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31" name="Equation" r:id="rId18" imgW="152280" imgH="139680" progId="Equation.3">
                    <p:embed/>
                  </p:oleObj>
                </mc:Choice>
                <mc:Fallback>
                  <p:oleObj name="Equation" r:id="rId18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1075" y="5095876"/>
                          <a:ext cx="530225" cy="485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Rectangle 41"/>
            <p:cNvSpPr/>
            <p:nvPr/>
          </p:nvSpPr>
          <p:spPr>
            <a:xfrm>
              <a:off x="1372052" y="5162526"/>
              <a:ext cx="3123748" cy="6460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r>
                <a:rPr lang="id-ID" dirty="0">
                  <a:solidFill>
                    <a:schemeClr val="tx1"/>
                  </a:solidFill>
                </a:rPr>
                <a:t>= </a:t>
              </a:r>
              <a:r>
                <a:rPr lang="id-ID" b="0" dirty="0">
                  <a:solidFill>
                    <a:schemeClr val="tx1"/>
                  </a:solidFill>
                </a:rPr>
                <a:t>Koefisien muai </a:t>
              </a:r>
              <a:r>
                <a:rPr lang="id-ID" b="0" dirty="0" smtClean="0">
                  <a:solidFill>
                    <a:schemeClr val="tx1"/>
                  </a:solidFill>
                </a:rPr>
                <a:t>panjang </a:t>
              </a:r>
              <a:r>
                <a:rPr lang="id-ID" b="0" dirty="0">
                  <a:solidFill>
                    <a:schemeClr val="tx1"/>
                  </a:solidFill>
                </a:rPr>
                <a:t>(</a:t>
              </a:r>
              <a:r>
                <a:rPr lang="id-ID" b="0" baseline="30000" dirty="0">
                  <a:solidFill>
                    <a:schemeClr val="tx1"/>
                  </a:solidFill>
                </a:rPr>
                <a:t>o </a:t>
              </a:r>
              <a:r>
                <a:rPr lang="id-ID" b="0" dirty="0">
                  <a:solidFill>
                    <a:schemeClr val="tx1"/>
                  </a:solidFill>
                </a:rPr>
                <a:t>C</a:t>
              </a:r>
              <a:r>
                <a:rPr lang="id-ID" b="0" baseline="30000" dirty="0">
                  <a:solidFill>
                    <a:schemeClr val="tx1"/>
                  </a:solidFill>
                </a:rPr>
                <a:t> -1</a:t>
              </a:r>
              <a:r>
                <a:rPr lang="id-ID" b="0" dirty="0">
                  <a:solidFill>
                    <a:schemeClr val="tx1"/>
                  </a:solidFill>
                </a:rPr>
                <a:t>atau K</a:t>
              </a:r>
              <a:r>
                <a:rPr lang="id-ID" b="0" baseline="30000" dirty="0">
                  <a:solidFill>
                    <a:schemeClr val="tx1"/>
                  </a:solidFill>
                </a:rPr>
                <a:t> -1</a:t>
              </a:r>
              <a:r>
                <a:rPr lang="id-ID" b="0" dirty="0">
                  <a:solidFill>
                    <a:schemeClr val="tx1"/>
                  </a:solidFill>
                </a:rPr>
                <a:t> )</a:t>
              </a:r>
              <a:r>
                <a:rPr lang="id-ID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5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FADD60-E0F1-4A1A-8FB1-92E10F3DC269}" type="datetime2">
              <a:rPr lang="id-ID" sz="1400" smtClean="0">
                <a:solidFill>
                  <a:schemeClr val="tx1"/>
                </a:solidFill>
              </a:rPr>
              <a:t>Rabu, 08 Juni 2016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 smtClean="0">
                <a:solidFill>
                  <a:schemeClr val="tx1"/>
                </a:solidFill>
              </a:rPr>
              <a:t>LATAR MUHAMMAD ARIF</a:t>
            </a:r>
          </a:p>
        </p:txBody>
      </p:sp>
      <p:sp>
        <p:nvSpPr>
          <p:cNvPr id="6153" name="Content Placeholder 2"/>
          <p:cNvSpPr>
            <a:spLocks noGrp="1"/>
          </p:cNvSpPr>
          <p:nvPr>
            <p:ph idx="4294967295"/>
          </p:nvPr>
        </p:nvSpPr>
        <p:spPr>
          <a:xfrm>
            <a:off x="0" y="1304925"/>
            <a:ext cx="8229600" cy="5238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id-ID" smtClean="0"/>
              <a:t>1) Pemuaian Panjang</a:t>
            </a:r>
          </a:p>
        </p:txBody>
      </p:sp>
      <p:sp>
        <p:nvSpPr>
          <p:cNvPr id="615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r>
              <a:rPr lang="id-ID" smtClean="0"/>
              <a:t>Pemuaian Benda</a:t>
            </a:r>
          </a:p>
        </p:txBody>
      </p:sp>
      <p:grpSp>
        <p:nvGrpSpPr>
          <p:cNvPr id="6156" name="Group 35"/>
          <p:cNvGrpSpPr>
            <a:grpSpLocks/>
          </p:cNvGrpSpPr>
          <p:nvPr/>
        </p:nvGrpSpPr>
        <p:grpSpPr bwMode="auto">
          <a:xfrm>
            <a:off x="381000" y="1828800"/>
            <a:ext cx="3048000" cy="1600200"/>
            <a:chOff x="381000" y="1752600"/>
            <a:chExt cx="4495800" cy="3124200"/>
          </a:xfrm>
        </p:grpSpPr>
        <p:grpSp>
          <p:nvGrpSpPr>
            <p:cNvPr id="6165" name="Group 20"/>
            <p:cNvGrpSpPr>
              <a:grpSpLocks/>
            </p:cNvGrpSpPr>
            <p:nvPr/>
          </p:nvGrpSpPr>
          <p:grpSpPr bwMode="auto">
            <a:xfrm rot="5400000">
              <a:off x="1600200" y="1143000"/>
              <a:ext cx="2057400" cy="4495800"/>
              <a:chOff x="5029200" y="914400"/>
              <a:chExt cx="2057400" cy="4495800"/>
            </a:xfrm>
          </p:grpSpPr>
          <p:grpSp>
            <p:nvGrpSpPr>
              <p:cNvPr id="6166" name="Group 18"/>
              <p:cNvGrpSpPr>
                <a:grpSpLocks/>
              </p:cNvGrpSpPr>
              <p:nvPr/>
            </p:nvGrpSpPr>
            <p:grpSpPr bwMode="auto">
              <a:xfrm>
                <a:off x="5029200" y="914400"/>
                <a:ext cx="1447800" cy="4495800"/>
                <a:chOff x="4800600" y="1524001"/>
                <a:chExt cx="1447800" cy="4495800"/>
              </a:xfrm>
            </p:grpSpPr>
            <p:grpSp>
              <p:nvGrpSpPr>
                <p:cNvPr id="6168" name="Group 2"/>
                <p:cNvGrpSpPr>
                  <a:grpSpLocks/>
                </p:cNvGrpSpPr>
                <p:nvPr/>
              </p:nvGrpSpPr>
              <p:grpSpPr bwMode="auto">
                <a:xfrm rot="-5400000">
                  <a:off x="3205162" y="3357563"/>
                  <a:ext cx="4495800" cy="828675"/>
                  <a:chOff x="3795" y="2265"/>
                  <a:chExt cx="7080" cy="1305"/>
                </a:xfrm>
              </p:grpSpPr>
              <p:sp>
                <p:nvSpPr>
                  <p:cNvPr id="6171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10500" y="2280"/>
                    <a:ext cx="375" cy="129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id-ID"/>
                  </a:p>
                </p:txBody>
              </p:sp>
              <p:sp>
                <p:nvSpPr>
                  <p:cNvPr id="617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8955" y="2280"/>
                    <a:ext cx="375" cy="1290"/>
                  </a:xfrm>
                  <a:prstGeom prst="ellipse">
                    <a:avLst/>
                  </a:prstGeom>
                  <a:solidFill>
                    <a:srgbClr val="EEECE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id-ID"/>
                  </a:p>
                </p:txBody>
              </p:sp>
              <p:cxnSp>
                <p:nvCxnSpPr>
                  <p:cNvPr id="6173" name="AutoShape 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9165" y="2280"/>
                    <a:ext cx="1530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174" name="AutoShape 6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9150" y="3555"/>
                    <a:ext cx="1530" cy="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6175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3795" y="2280"/>
                    <a:ext cx="375" cy="129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id-ID"/>
                  </a:p>
                </p:txBody>
              </p:sp>
              <p:sp>
                <p:nvSpPr>
                  <p:cNvPr id="6176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4005" y="2280"/>
                    <a:ext cx="405" cy="127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endParaRPr lang="id-ID"/>
                  </a:p>
                </p:txBody>
              </p:sp>
              <p:cxnSp>
                <p:nvCxnSpPr>
                  <p:cNvPr id="6177" name="AutoShape 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960" y="2265"/>
                    <a:ext cx="517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178" name="AutoShape 10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990" y="3570"/>
                    <a:ext cx="517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7" name="Right Brace 16"/>
                <p:cNvSpPr/>
                <p:nvPr/>
              </p:nvSpPr>
              <p:spPr bwMode="auto">
                <a:xfrm>
                  <a:off x="5945264" y="2594094"/>
                  <a:ext cx="303742" cy="3350777"/>
                </a:xfrm>
                <a:prstGeom prst="rightBrac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id-ID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" name="Left Brace 17"/>
                <p:cNvSpPr/>
                <p:nvPr/>
              </p:nvSpPr>
              <p:spPr bwMode="auto">
                <a:xfrm>
                  <a:off x="4798485" y="1678545"/>
                  <a:ext cx="154970" cy="990480"/>
                </a:xfrm>
                <a:prstGeom prst="leftBrac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id-ID">
                    <a:solidFill>
                      <a:schemeClr val="bg1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0" name="Right Brace 19"/>
              <p:cNvSpPr/>
              <p:nvPr/>
            </p:nvSpPr>
            <p:spPr bwMode="auto">
              <a:xfrm>
                <a:off x="6322635" y="1066601"/>
                <a:ext cx="762454" cy="4266327"/>
              </a:xfrm>
              <a:prstGeom prst="rightBrac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id-ID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3810000" y="1752600"/>
            <a:ext cx="707572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402" name="Equation" r:id="rId3" imgW="203040" imgH="177480" progId="Equation.3">
                    <p:embed/>
                  </p:oleObj>
                </mc:Choice>
                <mc:Fallback>
                  <p:oleObj name="Equation" r:id="rId3" imgW="20304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1752600"/>
                          <a:ext cx="707572" cy="619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7" name="Object 3"/>
            <p:cNvGraphicFramePr>
              <a:graphicFrameLocks noChangeAspect="1"/>
            </p:cNvGraphicFramePr>
            <p:nvPr/>
          </p:nvGraphicFramePr>
          <p:xfrm>
            <a:off x="1285875" y="3317875"/>
            <a:ext cx="619125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403" name="Equation" r:id="rId5" imgW="177480" imgH="228600" progId="Equation.3">
                    <p:embed/>
                  </p:oleObj>
                </mc:Choice>
                <mc:Fallback>
                  <p:oleObj name="Equation" r:id="rId5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875" y="3317875"/>
                          <a:ext cx="619125" cy="796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4"/>
            <p:cNvGraphicFramePr>
              <a:graphicFrameLocks noChangeAspect="1"/>
            </p:cNvGraphicFramePr>
            <p:nvPr/>
          </p:nvGraphicFramePr>
          <p:xfrm>
            <a:off x="2917825" y="4125913"/>
            <a:ext cx="663575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404" name="Equation" r:id="rId7" imgW="190440" imgH="215640" progId="Equation.3">
                    <p:embed/>
                  </p:oleObj>
                </mc:Choice>
                <mc:Fallback>
                  <p:oleObj name="Equation" r:id="rId7" imgW="1904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7825" y="4125913"/>
                          <a:ext cx="663575" cy="750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57" name="Group 36"/>
          <p:cNvGrpSpPr>
            <a:grpSpLocks/>
          </p:cNvGrpSpPr>
          <p:nvPr/>
        </p:nvGrpSpPr>
        <p:grpSpPr bwMode="auto">
          <a:xfrm>
            <a:off x="381000" y="3505200"/>
            <a:ext cx="3581400" cy="914400"/>
            <a:chOff x="2514600" y="4876800"/>
            <a:chExt cx="3886200" cy="1219200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2514600" y="4876800"/>
              <a:ext cx="3886200" cy="1219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6149" name="Object 8"/>
            <p:cNvGraphicFramePr>
              <a:graphicFrameLocks noChangeAspect="1"/>
            </p:cNvGraphicFramePr>
            <p:nvPr/>
          </p:nvGraphicFramePr>
          <p:xfrm>
            <a:off x="2743200" y="5070475"/>
            <a:ext cx="3406775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405" name="Equation" r:id="rId9" imgW="977760" imgH="228600" progId="Equation.3">
                    <p:embed/>
                  </p:oleObj>
                </mc:Choice>
                <mc:Fallback>
                  <p:oleObj name="Equation" r:id="rId9" imgW="9777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00" y="5070475"/>
                          <a:ext cx="3406775" cy="796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58" name="Group 36"/>
          <p:cNvGrpSpPr>
            <a:grpSpLocks/>
          </p:cNvGrpSpPr>
          <p:nvPr/>
        </p:nvGrpSpPr>
        <p:grpSpPr bwMode="auto">
          <a:xfrm>
            <a:off x="4876800" y="3505200"/>
            <a:ext cx="3581400" cy="914400"/>
            <a:chOff x="2514600" y="4876800"/>
            <a:chExt cx="3886200" cy="1219200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2514600" y="4876800"/>
              <a:ext cx="3886200" cy="1219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6150" name="Object 10"/>
            <p:cNvGraphicFramePr>
              <a:graphicFrameLocks noChangeAspect="1"/>
            </p:cNvGraphicFramePr>
            <p:nvPr/>
          </p:nvGraphicFramePr>
          <p:xfrm>
            <a:off x="3119235" y="5069417"/>
            <a:ext cx="2654536" cy="797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406" name="Equation" r:id="rId11" imgW="761760" imgH="228600" progId="Equation.3">
                    <p:embed/>
                  </p:oleObj>
                </mc:Choice>
                <mc:Fallback>
                  <p:oleObj name="Equation" r:id="rId11" imgW="7617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9235" y="5069417"/>
                          <a:ext cx="2654536" cy="797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2" name="Straight Arrow Connector 41"/>
          <p:cNvCxnSpPr/>
          <p:nvPr/>
        </p:nvCxnSpPr>
        <p:spPr bwMode="auto">
          <a:xfrm>
            <a:off x="3200400" y="4419600"/>
            <a:ext cx="91440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 rot="10800000" flipV="1">
            <a:off x="4343400" y="4419600"/>
            <a:ext cx="91440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161" name="Group 36"/>
          <p:cNvGrpSpPr>
            <a:grpSpLocks/>
          </p:cNvGrpSpPr>
          <p:nvPr/>
        </p:nvGrpSpPr>
        <p:grpSpPr bwMode="auto">
          <a:xfrm>
            <a:off x="2590800" y="5105400"/>
            <a:ext cx="3581400" cy="914400"/>
            <a:chOff x="2514600" y="4876800"/>
            <a:chExt cx="3886200" cy="1219200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2514600" y="4876800"/>
              <a:ext cx="3886200" cy="1219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6151" name="Object 11"/>
            <p:cNvGraphicFramePr>
              <a:graphicFrameLocks noChangeAspect="1"/>
            </p:cNvGraphicFramePr>
            <p:nvPr/>
          </p:nvGraphicFramePr>
          <p:xfrm>
            <a:off x="2655854" y="5069417"/>
            <a:ext cx="3581299" cy="797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9407" name="Equation" r:id="rId13" imgW="1028520" imgH="228600" progId="Equation.3">
                    <p:embed/>
                  </p:oleObj>
                </mc:Choice>
                <mc:Fallback>
                  <p:oleObj name="Equation" r:id="rId13" imgW="10285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5854" y="5069417"/>
                          <a:ext cx="3581299" cy="797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5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52400"/>
            <a:ext cx="83089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i="1">
                <a:solidFill>
                  <a:schemeClr val="accent1">
                    <a:tint val="88000"/>
                    <a:satMod val="150000"/>
                  </a:schemeClr>
                </a:solidFill>
              </a:rPr>
              <a:t>Contoh</a:t>
            </a:r>
          </a:p>
        </p:txBody>
      </p:sp>
      <p:sp>
        <p:nvSpPr>
          <p:cNvPr id="788483" name="Rectangle 3"/>
          <p:cNvSpPr>
            <a:spLocks noChangeArrowheads="1"/>
          </p:cNvSpPr>
          <p:nvPr/>
        </p:nvSpPr>
        <p:spPr bwMode="auto">
          <a:xfrm>
            <a:off x="318736" y="1265665"/>
            <a:ext cx="773306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kabel</a:t>
            </a:r>
            <a:r>
              <a:rPr lang="en-US" sz="2000" dirty="0"/>
              <a:t> </a:t>
            </a:r>
            <a:r>
              <a:rPr lang="en-US" sz="2000" dirty="0" err="1"/>
              <a:t>listrik</a:t>
            </a:r>
            <a:r>
              <a:rPr lang="en-US" sz="2000" dirty="0"/>
              <a:t> yang </a:t>
            </a:r>
            <a:r>
              <a:rPr lang="en-US" sz="2000" dirty="0" err="1"/>
              <a:t>terbuat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tembaga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tiang</a:t>
            </a:r>
            <a:r>
              <a:rPr lang="en-US" sz="2000" dirty="0"/>
              <a:t> 200 m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temperatur</a:t>
            </a:r>
            <a:r>
              <a:rPr lang="en-US" sz="2000" dirty="0"/>
              <a:t> 16.0°C. </a:t>
            </a:r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err="1"/>
              <a:t>pertambahan</a:t>
            </a:r>
            <a:r>
              <a:rPr lang="en-US" sz="2000" dirty="0"/>
              <a:t> </a:t>
            </a:r>
            <a:r>
              <a:rPr lang="en-US" sz="2000" dirty="0" err="1"/>
              <a:t>panjangnya</a:t>
            </a:r>
            <a:r>
              <a:rPr lang="en-US" sz="2000" dirty="0"/>
              <a:t>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temperaturnya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35.0°C? </a:t>
            </a:r>
            <a:r>
              <a:rPr lang="en-US" sz="2000" dirty="0" err="1"/>
              <a:t>Koefisien</a:t>
            </a:r>
            <a:r>
              <a:rPr lang="en-US" sz="2000" dirty="0"/>
              <a:t> </a:t>
            </a:r>
            <a:r>
              <a:rPr lang="en-US" sz="2000" dirty="0" err="1"/>
              <a:t>muai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 smtClean="0"/>
              <a:t>tembaga</a:t>
            </a:r>
            <a:r>
              <a:rPr lang="en-US" sz="2000" dirty="0" smtClean="0"/>
              <a:t> </a:t>
            </a:r>
            <a:r>
              <a:rPr lang="en-US" sz="3200" b="1" dirty="0" smtClean="0">
                <a:sym typeface="Symbol" panose="05050102010706020507" pitchFamily="18" charset="2"/>
              </a:rPr>
              <a:t></a:t>
            </a:r>
            <a:r>
              <a:rPr lang="en-US" sz="2000" dirty="0" smtClean="0">
                <a:sym typeface="Symbol" panose="05050102010706020507" pitchFamily="18" charset="2"/>
              </a:rPr>
              <a:t>=</a:t>
            </a:r>
            <a:r>
              <a:rPr lang="en-US" sz="2000" dirty="0" smtClean="0"/>
              <a:t> </a:t>
            </a:r>
            <a:r>
              <a:rPr lang="en-US" b="1" dirty="0"/>
              <a:t>0,000017/°</a:t>
            </a:r>
            <a:r>
              <a:rPr lang="en-US" dirty="0"/>
              <a:t>C.</a:t>
            </a:r>
          </a:p>
        </p:txBody>
      </p:sp>
      <p:sp>
        <p:nvSpPr>
          <p:cNvPr id="788485" name="Rectangle 5"/>
          <p:cNvSpPr>
            <a:spLocks noChangeArrowheads="1"/>
          </p:cNvSpPr>
          <p:nvPr/>
        </p:nvSpPr>
        <p:spPr bwMode="auto">
          <a:xfrm>
            <a:off x="1237434" y="4817963"/>
            <a:ext cx="68143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400" dirty="0" smtClean="0"/>
              <a:t>   ( </a:t>
            </a:r>
            <a:r>
              <a:rPr lang="en-US" sz="2400" dirty="0"/>
              <a:t>0,000017/°C )(200 m)(19,0°C) = 0,0646 m </a:t>
            </a:r>
          </a:p>
          <a:p>
            <a:r>
              <a:rPr lang="en-US" sz="2400" dirty="0"/>
              <a:t>= 6,46 cm</a:t>
            </a:r>
          </a:p>
        </p:txBody>
      </p:sp>
      <p:graphicFrame>
        <p:nvGraphicFramePr>
          <p:cNvPr id="788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339198"/>
              </p:ext>
            </p:extLst>
          </p:nvPr>
        </p:nvGraphicFramePr>
        <p:xfrm>
          <a:off x="4804784" y="3268990"/>
          <a:ext cx="20939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8" name="Equation" r:id="rId4" imgW="838080" imgH="228600" progId="Equation.3">
                  <p:embed/>
                </p:oleObj>
              </mc:Choice>
              <mc:Fallback>
                <p:oleObj name="Equation" r:id="rId4" imgW="83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784" y="3268990"/>
                        <a:ext cx="20939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726258"/>
              </p:ext>
            </p:extLst>
          </p:nvPr>
        </p:nvGraphicFramePr>
        <p:xfrm>
          <a:off x="826619" y="4720431"/>
          <a:ext cx="762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9" name="Equation" r:id="rId6" imgW="838080" imgH="228600" progId="Equation.3">
                  <p:embed/>
                </p:oleObj>
              </mc:Choice>
              <mc:Fallback>
                <p:oleObj name="Equation" r:id="rId6" imgW="83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r="58333"/>
                      <a:stretch>
                        <a:fillRect/>
                      </a:stretch>
                    </p:blipFill>
                    <p:spPr bwMode="auto">
                      <a:xfrm>
                        <a:off x="826619" y="4720431"/>
                        <a:ext cx="762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B51754-173D-4725-BD7F-37E1F060EB7D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613E9-AEEC-47E0-8A28-21DD9CF027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3131" y="2870935"/>
            <a:ext cx="7023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  <a:sym typeface="Symbol" panose="05050102010706020507" pitchFamily="18" charset="2"/>
              </a:rPr>
              <a:t>T = </a:t>
            </a:r>
            <a:r>
              <a:rPr lang="en-US" sz="2000" b="1" dirty="0" err="1">
                <a:latin typeface="Arial Narrow" panose="020B0606020202030204" pitchFamily="34" charset="0"/>
                <a:sym typeface="Symbol" panose="05050102010706020507" pitchFamily="18" charset="2"/>
              </a:rPr>
              <a:t>Perubahan</a:t>
            </a:r>
            <a:r>
              <a:rPr lang="en-US" sz="2000" b="1" dirty="0">
                <a:latin typeface="Arial Narrow" panose="020B0606020202030204" pitchFamily="34" charset="0"/>
                <a:sym typeface="Symbol" panose="05050102010706020507" pitchFamily="18" charset="2"/>
              </a:rPr>
              <a:t> </a:t>
            </a:r>
            <a:r>
              <a:rPr lang="en-US" sz="2000" b="1" dirty="0" err="1">
                <a:latin typeface="Arial Narrow" panose="020B0606020202030204" pitchFamily="34" charset="0"/>
                <a:sym typeface="Symbol" panose="05050102010706020507" pitchFamily="18" charset="2"/>
              </a:rPr>
              <a:t>suhu</a:t>
            </a:r>
            <a:r>
              <a:rPr lang="en-US" sz="2000" b="1" dirty="0">
                <a:latin typeface="Arial Narrow" panose="020B0606020202030204" pitchFamily="34" charset="0"/>
                <a:sym typeface="Symbol" panose="05050102010706020507" pitchFamily="18" charset="2"/>
              </a:rPr>
              <a:t> (</a:t>
            </a:r>
            <a:r>
              <a:rPr lang="en-US" sz="2000" b="1" baseline="30000" dirty="0" smtClean="0">
                <a:latin typeface="Arial Narrow" panose="020B0606020202030204" pitchFamily="34" charset="0"/>
                <a:sym typeface="Symbol" panose="05050102010706020507" pitchFamily="18" charset="2"/>
              </a:rPr>
              <a:t>0</a:t>
            </a:r>
            <a:r>
              <a:rPr lang="en-US" sz="2000" b="1" dirty="0" smtClean="0">
                <a:latin typeface="Arial Narrow" panose="020B0606020202030204" pitchFamily="34" charset="0"/>
                <a:sym typeface="Symbol" panose="05050102010706020507" pitchFamily="18" charset="2"/>
              </a:rPr>
              <a:t>C)  = </a:t>
            </a:r>
            <a:r>
              <a:rPr lang="en-US" sz="2000" b="1" dirty="0" smtClean="0">
                <a:latin typeface="Arial Narrow" panose="020B0606020202030204" pitchFamily="34" charset="0"/>
              </a:rPr>
              <a:t> </a:t>
            </a:r>
            <a:r>
              <a:rPr lang="en-US" sz="2000" b="1" dirty="0">
                <a:latin typeface="Arial Narrow" panose="020B0606020202030204" pitchFamily="34" charset="0"/>
              </a:rPr>
              <a:t>35.0°C – 16.0°C = 19,0°C</a:t>
            </a:r>
          </a:p>
        </p:txBody>
      </p:sp>
      <p:sp>
        <p:nvSpPr>
          <p:cNvPr id="6" name="Rectangle 5"/>
          <p:cNvSpPr/>
          <p:nvPr/>
        </p:nvSpPr>
        <p:spPr>
          <a:xfrm>
            <a:off x="687955" y="3395573"/>
            <a:ext cx="2712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 Narrow" panose="020B0606020202030204" pitchFamily="34" charset="0"/>
                <a:sym typeface="Symbol" panose="05050102010706020507" pitchFamily="18" charset="2"/>
              </a:rPr>
              <a:t></a:t>
            </a:r>
            <a:r>
              <a:rPr lang="en-US" sz="2000" b="1" dirty="0" smtClean="0">
                <a:latin typeface="Arial Narrow" panose="020B0606020202030204" pitchFamily="34" charset="0"/>
                <a:sym typeface="Symbol" panose="05050102010706020507" pitchFamily="18" charset="2"/>
              </a:rPr>
              <a:t>L = </a:t>
            </a:r>
            <a:r>
              <a:rPr lang="en-US" sz="2000" b="1" dirty="0" err="1">
                <a:latin typeface="Arial Narrow" panose="020B0606020202030204" pitchFamily="34" charset="0"/>
                <a:sym typeface="Symbol" panose="05050102010706020507" pitchFamily="18" charset="2"/>
              </a:rPr>
              <a:t>Perubahan</a:t>
            </a:r>
            <a:r>
              <a:rPr lang="en-US" sz="2000" b="1" dirty="0">
                <a:latin typeface="Arial Narrow" panose="020B0606020202030204" pitchFamily="34" charset="0"/>
                <a:sym typeface="Symbol" panose="05050102010706020507" pitchFamily="18" charset="2"/>
              </a:rPr>
              <a:t>  </a:t>
            </a:r>
            <a:r>
              <a:rPr lang="en-US" sz="2000" b="1" dirty="0" err="1" smtClean="0">
                <a:latin typeface="Arial Narrow" panose="020B0606020202030204" pitchFamily="34" charset="0"/>
                <a:sym typeface="Symbol" panose="05050102010706020507" pitchFamily="18" charset="2"/>
              </a:rPr>
              <a:t>panjang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66489" y="3591924"/>
            <a:ext cx="1006973" cy="37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03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8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8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E6807-804B-4215-AA40-F8D89D8EAC11}" type="slidenum">
              <a:rPr lang="en-US"/>
              <a:pPr/>
              <a:t>17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76200"/>
            <a:ext cx="8243888" cy="811213"/>
          </a:xfrm>
        </p:spPr>
        <p:txBody>
          <a:bodyPr/>
          <a:lstStyle/>
          <a:p>
            <a:pPr algn="just"/>
            <a:r>
              <a:rPr lang="en-US"/>
              <a:t>Contoh soal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1944" y="947421"/>
            <a:ext cx="7620000" cy="1671004"/>
          </a:xfrm>
        </p:spPr>
        <p:txBody>
          <a:bodyPr>
            <a:normAutofit/>
          </a:bodyPr>
          <a:lstStyle/>
          <a:p>
            <a:pPr marL="609600" indent="-609600" algn="just">
              <a:buFontTx/>
              <a:buAutoNum type="arabicPeriod"/>
            </a:pP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cincin</a:t>
            </a:r>
            <a:r>
              <a:rPr lang="en-US" sz="2400" dirty="0"/>
              <a:t> </a:t>
            </a:r>
            <a:r>
              <a:rPr lang="en-US" sz="2400" dirty="0" err="1"/>
              <a:t>besi</a:t>
            </a:r>
            <a:r>
              <a:rPr lang="en-US" sz="2400" dirty="0"/>
              <a:t> </a:t>
            </a:r>
            <a:r>
              <a:rPr lang="en-US" sz="2400" dirty="0" err="1"/>
              <a:t>berdiameter</a:t>
            </a:r>
            <a:r>
              <a:rPr lang="en-US" sz="2400" dirty="0"/>
              <a:t> 1,5 m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20</a:t>
            </a:r>
            <a:r>
              <a:rPr lang="en-US" sz="2400" baseline="30000" dirty="0"/>
              <a:t>0</a:t>
            </a:r>
            <a:r>
              <a:rPr lang="en-US" sz="2400" dirty="0"/>
              <a:t>C.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dipanaskan</a:t>
            </a:r>
            <a:r>
              <a:rPr lang="en-US" sz="2400" dirty="0"/>
              <a:t> </a:t>
            </a:r>
            <a:r>
              <a:rPr lang="en-US" sz="2400" dirty="0" err="1"/>
              <a:t>didalam</a:t>
            </a:r>
            <a:r>
              <a:rPr lang="en-US" sz="2400" dirty="0"/>
              <a:t> </a:t>
            </a:r>
            <a:r>
              <a:rPr lang="en-US" sz="2400" dirty="0" err="1"/>
              <a:t>ketel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</a:t>
            </a:r>
            <a:r>
              <a:rPr lang="en-US" sz="2400" dirty="0" err="1"/>
              <a:t>berapakah</a:t>
            </a:r>
            <a:r>
              <a:rPr lang="en-US" sz="2400" dirty="0"/>
              <a:t> </a:t>
            </a:r>
            <a:r>
              <a:rPr lang="en-US" sz="2400" dirty="0" err="1"/>
              <a:t>cincin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agar </a:t>
            </a:r>
            <a:r>
              <a:rPr lang="en-US" sz="2400" dirty="0" err="1"/>
              <a:t>diameternya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1,52 m,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</a:t>
            </a:r>
            <a:r>
              <a:rPr lang="en-US" sz="2400" baseline="-25000" dirty="0" err="1">
                <a:sym typeface="Symbol" panose="05050102010706020507" pitchFamily="18" charset="2"/>
              </a:rPr>
              <a:t>besi</a:t>
            </a:r>
            <a:r>
              <a:rPr lang="en-US" sz="2400" dirty="0">
                <a:sym typeface="Symbol" panose="05050102010706020507" pitchFamily="18" charset="2"/>
              </a:rPr>
              <a:t> = 12 x 10</a:t>
            </a:r>
            <a:r>
              <a:rPr lang="en-US" sz="2400" baseline="30000" dirty="0">
                <a:sym typeface="Symbol" panose="05050102010706020507" pitchFamily="18" charset="2"/>
              </a:rPr>
              <a:t>-6</a:t>
            </a:r>
            <a:r>
              <a:rPr lang="en-US" sz="2400" dirty="0">
                <a:sym typeface="Symbol" panose="05050102010706020507" pitchFamily="18" charset="2"/>
              </a:rPr>
              <a:t> / </a:t>
            </a:r>
            <a:r>
              <a:rPr lang="en-US" sz="2400" baseline="30000" dirty="0">
                <a:sym typeface="Symbol" panose="05050102010706020507" pitchFamily="18" charset="2"/>
              </a:rPr>
              <a:t>0</a:t>
            </a:r>
            <a:r>
              <a:rPr lang="en-US" sz="2400" dirty="0">
                <a:sym typeface="Symbol" panose="05050102010706020507" pitchFamily="18" charset="2"/>
              </a:rPr>
              <a:t>C</a:t>
            </a:r>
          </a:p>
          <a:p>
            <a:pPr marL="609600" indent="-609600" algn="just"/>
            <a:endParaRPr lang="en-US" sz="2400" dirty="0"/>
          </a:p>
        </p:txBody>
      </p:sp>
      <p:pic>
        <p:nvPicPr>
          <p:cNvPr id="60420" name="Picture 4" descr="top_img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27" y="3562349"/>
            <a:ext cx="2830830" cy="283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top_img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2" y="3452336"/>
            <a:ext cx="2964656" cy="29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3165879" y="4800600"/>
            <a:ext cx="13716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3851679" y="5386706"/>
            <a:ext cx="114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/>
              <a:t>T ?</a:t>
            </a: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2265164" y="4996815"/>
            <a:ext cx="1447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1A44C-391E-435D-9894-A274FA20A921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26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100637" cy="816708"/>
          </a:xfrm>
        </p:spPr>
        <p:txBody>
          <a:bodyPr/>
          <a:lstStyle/>
          <a:p>
            <a:r>
              <a:rPr lang="id-ID" dirty="0"/>
              <a:t>2) Pemuaian </a:t>
            </a:r>
            <a:r>
              <a:rPr lang="id-ID" dirty="0" smtClean="0"/>
              <a:t>Luas</a:t>
            </a:r>
            <a:endParaRPr lang="id-ID" dirty="0" smtClean="0"/>
          </a:p>
        </p:txBody>
      </p:sp>
      <p:sp>
        <p:nvSpPr>
          <p:cNvPr id="717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D917382-ABE3-4832-B4A1-6F22FD183973}" type="datetime2">
              <a:rPr lang="id-ID" sz="1400" smtClean="0"/>
              <a:t>Rabu, 08 Juni 2016</a:t>
            </a:fld>
            <a:endParaRPr lang="en-US" sz="1400"/>
          </a:p>
        </p:txBody>
      </p:sp>
      <p:sp>
        <p:nvSpPr>
          <p:cNvPr id="718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 smtClean="0"/>
              <a:t>LATAR MUHAMMAD ARIF</a:t>
            </a:r>
            <a:endParaRPr lang="en-US" sz="1400" smtClean="0"/>
          </a:p>
        </p:txBody>
      </p:sp>
      <p:sp>
        <p:nvSpPr>
          <p:cNvPr id="15" name="Rectangle 14"/>
          <p:cNvSpPr/>
          <p:nvPr/>
        </p:nvSpPr>
        <p:spPr>
          <a:xfrm>
            <a:off x="5557837" y="2011144"/>
            <a:ext cx="2377305" cy="3693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id-ID" dirty="0">
                <a:solidFill>
                  <a:schemeClr val="tx1"/>
                </a:solidFill>
              </a:rPr>
              <a:t>= </a:t>
            </a:r>
            <a:r>
              <a:rPr lang="id-ID" b="0" dirty="0" smtClean="0">
                <a:solidFill>
                  <a:schemeClr val="tx1"/>
                </a:solidFill>
              </a:rPr>
              <a:t>Per</a:t>
            </a:r>
            <a:r>
              <a:rPr lang="en-US" b="0" dirty="0" smtClean="0">
                <a:solidFill>
                  <a:schemeClr val="tx1"/>
                </a:solidFill>
              </a:rPr>
              <a:t>u</a:t>
            </a:r>
            <a:r>
              <a:rPr lang="id-ID" b="0" dirty="0" smtClean="0">
                <a:solidFill>
                  <a:schemeClr val="tx1"/>
                </a:solidFill>
              </a:rPr>
              <a:t>bahan </a:t>
            </a:r>
            <a:r>
              <a:rPr lang="id-ID" b="0" dirty="0">
                <a:solidFill>
                  <a:schemeClr val="tx1"/>
                </a:solidFill>
              </a:rPr>
              <a:t>luas (m</a:t>
            </a:r>
            <a:r>
              <a:rPr lang="id-ID" b="0" baseline="30000" dirty="0">
                <a:solidFill>
                  <a:schemeClr val="tx1"/>
                </a:solidFill>
              </a:rPr>
              <a:t> 2</a:t>
            </a:r>
            <a:r>
              <a:rPr lang="id-ID" b="0" dirty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084923"/>
              </p:ext>
            </p:extLst>
          </p:nvPr>
        </p:nvGraphicFramePr>
        <p:xfrm>
          <a:off x="4580605" y="2112963"/>
          <a:ext cx="60099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1" name="Equation" r:id="rId4" imgW="228600" imgH="164880" progId="Equation.3">
                  <p:embed/>
                </p:oleObj>
              </mc:Choice>
              <mc:Fallback>
                <p:oleObj name="Equation" r:id="rId4" imgW="2286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605" y="2112963"/>
                        <a:ext cx="60099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82" name="Group 32"/>
          <p:cNvGrpSpPr>
            <a:grpSpLocks/>
          </p:cNvGrpSpPr>
          <p:nvPr/>
        </p:nvGrpSpPr>
        <p:grpSpPr bwMode="auto">
          <a:xfrm>
            <a:off x="4547802" y="2641601"/>
            <a:ext cx="3725478" cy="911225"/>
            <a:chOff x="4921250" y="3962598"/>
            <a:chExt cx="4222750" cy="911225"/>
          </a:xfrm>
        </p:grpSpPr>
        <p:graphicFrame>
          <p:nvGraphicFramePr>
            <p:cNvPr id="7171" name="Object 6"/>
            <p:cNvGraphicFramePr>
              <a:graphicFrameLocks noChangeAspect="1"/>
            </p:cNvGraphicFramePr>
            <p:nvPr/>
          </p:nvGraphicFramePr>
          <p:xfrm>
            <a:off x="4921250" y="3962598"/>
            <a:ext cx="663575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42" name="Equation" r:id="rId6" imgW="190440" imgH="228600" progId="Equation.3">
                    <p:embed/>
                  </p:oleObj>
                </mc:Choice>
                <mc:Fallback>
                  <p:oleObj name="Equation" r:id="rId6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1250" y="3962598"/>
                          <a:ext cx="663575" cy="796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7"/>
            <p:cNvSpPr/>
            <p:nvPr/>
          </p:nvSpPr>
          <p:spPr>
            <a:xfrm>
              <a:off x="5410200" y="4165798"/>
              <a:ext cx="3733800" cy="7080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r>
                <a:rPr lang="id-ID" dirty="0">
                  <a:solidFill>
                    <a:schemeClr val="tx1"/>
                  </a:solidFill>
                </a:rPr>
                <a:t>= </a:t>
              </a:r>
              <a:r>
                <a:rPr lang="id-ID" b="0" dirty="0">
                  <a:solidFill>
                    <a:schemeClr val="tx1"/>
                  </a:solidFill>
                </a:rPr>
                <a:t>Luas mula-mula(m</a:t>
              </a:r>
              <a:r>
                <a:rPr lang="id-ID" b="0" baseline="30000" dirty="0">
                  <a:solidFill>
                    <a:schemeClr val="tx1"/>
                  </a:solidFill>
                </a:rPr>
                <a:t> 2</a:t>
              </a:r>
              <a:r>
                <a:rPr lang="id-ID" b="0" dirty="0">
                  <a:solidFill>
                    <a:schemeClr val="tx1"/>
                  </a:solidFill>
                </a:rPr>
                <a:t>)</a:t>
              </a:r>
            </a:p>
            <a:p>
              <a:pPr algn="l">
                <a:defRPr/>
              </a:pPr>
              <a:r>
                <a:rPr lang="id-ID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7183" name="Group 31"/>
          <p:cNvGrpSpPr>
            <a:grpSpLocks/>
          </p:cNvGrpSpPr>
          <p:nvPr/>
        </p:nvGrpSpPr>
        <p:grpSpPr bwMode="auto">
          <a:xfrm>
            <a:off x="4556792" y="3298032"/>
            <a:ext cx="3603625" cy="750887"/>
            <a:chOff x="892175" y="4964113"/>
            <a:chExt cx="3603625" cy="750887"/>
          </a:xfrm>
        </p:grpSpPr>
        <p:graphicFrame>
          <p:nvGraphicFramePr>
            <p:cNvPr id="7172" name="Object 7"/>
            <p:cNvGraphicFramePr>
              <a:graphicFrameLocks noChangeAspect="1"/>
            </p:cNvGraphicFramePr>
            <p:nvPr/>
          </p:nvGraphicFramePr>
          <p:xfrm>
            <a:off x="892175" y="4964113"/>
            <a:ext cx="708025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43" name="Equation" r:id="rId8" imgW="203040" imgH="215640" progId="Equation.3">
                    <p:embed/>
                  </p:oleObj>
                </mc:Choice>
                <mc:Fallback>
                  <p:oleObj name="Equation" r:id="rId8" imgW="203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2175" y="4964113"/>
                          <a:ext cx="708025" cy="750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ectangle 30"/>
            <p:cNvSpPr/>
            <p:nvPr/>
          </p:nvSpPr>
          <p:spPr>
            <a:xfrm>
              <a:off x="1371600" y="5162550"/>
              <a:ext cx="3124200" cy="4000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r>
                <a:rPr lang="id-ID" dirty="0">
                  <a:solidFill>
                    <a:schemeClr val="tx1"/>
                  </a:solidFill>
                </a:rPr>
                <a:t>= </a:t>
              </a:r>
              <a:r>
                <a:rPr lang="id-ID" b="0" dirty="0">
                  <a:solidFill>
                    <a:schemeClr val="tx1"/>
                  </a:solidFill>
                </a:rPr>
                <a:t>Panjang akhir (m</a:t>
              </a:r>
              <a:r>
                <a:rPr lang="id-ID" b="0" baseline="30000" dirty="0">
                  <a:solidFill>
                    <a:schemeClr val="tx1"/>
                  </a:solidFill>
                </a:rPr>
                <a:t> 2</a:t>
              </a:r>
              <a:r>
                <a:rPr lang="id-ID" b="0" dirty="0">
                  <a:solidFill>
                    <a:schemeClr val="tx1"/>
                  </a:solidFill>
                </a:rPr>
                <a:t>)</a:t>
              </a:r>
              <a:r>
                <a:rPr lang="id-ID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7184" name="Group 36"/>
          <p:cNvGrpSpPr>
            <a:grpSpLocks/>
          </p:cNvGrpSpPr>
          <p:nvPr/>
        </p:nvGrpSpPr>
        <p:grpSpPr bwMode="auto">
          <a:xfrm>
            <a:off x="457200" y="3937635"/>
            <a:ext cx="3657600" cy="1091565"/>
            <a:chOff x="2514600" y="4876800"/>
            <a:chExt cx="3886200" cy="1219200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2514600" y="4876800"/>
              <a:ext cx="3886200" cy="1219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7173" name="Object 8"/>
            <p:cNvGraphicFramePr>
              <a:graphicFrameLocks noChangeAspect="1"/>
            </p:cNvGraphicFramePr>
            <p:nvPr/>
          </p:nvGraphicFramePr>
          <p:xfrm>
            <a:off x="2678113" y="5070475"/>
            <a:ext cx="3538537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44" name="Equation" r:id="rId10" imgW="1015920" imgH="228600" progId="Equation.3">
                    <p:embed/>
                  </p:oleObj>
                </mc:Choice>
                <mc:Fallback>
                  <p:oleObj name="Equation" r:id="rId10" imgW="1015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8113" y="5070475"/>
                          <a:ext cx="3538537" cy="796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64790"/>
              </p:ext>
            </p:extLst>
          </p:nvPr>
        </p:nvGraphicFramePr>
        <p:xfrm>
          <a:off x="4485213" y="4124723"/>
          <a:ext cx="679142" cy="463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5" name="Equation" r:id="rId12" imgW="241200" imgH="164880" progId="Equation.3">
                  <p:embed/>
                </p:oleObj>
              </mc:Choice>
              <mc:Fallback>
                <p:oleObj name="Equation" r:id="rId12" imgW="2412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5213" y="4124723"/>
                        <a:ext cx="679142" cy="463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Rectangle 38"/>
          <p:cNvSpPr>
            <a:spLocks noChangeArrowheads="1"/>
          </p:cNvSpPr>
          <p:nvPr/>
        </p:nvSpPr>
        <p:spPr bwMode="auto">
          <a:xfrm>
            <a:off x="4998552" y="4259980"/>
            <a:ext cx="32175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sz="1800" b="0" dirty="0">
                <a:solidFill>
                  <a:schemeClr val="tx1"/>
                </a:solidFill>
              </a:rPr>
              <a:t>= Kenaikan suhu (</a:t>
            </a:r>
            <a:r>
              <a:rPr lang="id-ID" sz="1800" b="0" baseline="30000" dirty="0">
                <a:solidFill>
                  <a:schemeClr val="tx1"/>
                </a:solidFill>
              </a:rPr>
              <a:t>o </a:t>
            </a:r>
            <a:r>
              <a:rPr lang="id-ID" sz="1800" b="0" dirty="0">
                <a:solidFill>
                  <a:schemeClr val="tx1"/>
                </a:solidFill>
              </a:rPr>
              <a:t>C atau K) </a:t>
            </a:r>
            <a:endParaRPr lang="id-ID" sz="1800" b="0" dirty="0"/>
          </a:p>
        </p:txBody>
      </p:sp>
      <p:grpSp>
        <p:nvGrpSpPr>
          <p:cNvPr id="7186" name="Group 39"/>
          <p:cNvGrpSpPr>
            <a:grpSpLocks/>
          </p:cNvGrpSpPr>
          <p:nvPr/>
        </p:nvGrpSpPr>
        <p:grpSpPr bwMode="auto">
          <a:xfrm>
            <a:off x="4249719" y="4992773"/>
            <a:ext cx="4124325" cy="706598"/>
            <a:chOff x="981075" y="4986338"/>
            <a:chExt cx="3514725" cy="706438"/>
          </a:xfrm>
        </p:grpSpPr>
        <p:graphicFrame>
          <p:nvGraphicFramePr>
            <p:cNvPr id="7175" name="Object 10"/>
            <p:cNvGraphicFramePr>
              <a:graphicFrameLocks noChangeAspect="1"/>
            </p:cNvGraphicFramePr>
            <p:nvPr/>
          </p:nvGraphicFramePr>
          <p:xfrm>
            <a:off x="981075" y="4986338"/>
            <a:ext cx="530320" cy="706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46" name="Equation" r:id="rId14" imgW="152280" imgH="203040" progId="Equation.3">
                    <p:embed/>
                  </p:oleObj>
                </mc:Choice>
                <mc:Fallback>
                  <p:oleObj name="Equation" r:id="rId14" imgW="1522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1075" y="4986338"/>
                          <a:ext cx="530320" cy="706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Rectangle 41"/>
            <p:cNvSpPr/>
            <p:nvPr/>
          </p:nvSpPr>
          <p:spPr>
            <a:xfrm>
              <a:off x="1372051" y="5162511"/>
              <a:ext cx="3123749" cy="3692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r>
                <a:rPr lang="id-ID" dirty="0">
                  <a:solidFill>
                    <a:schemeClr val="tx1"/>
                  </a:solidFill>
                </a:rPr>
                <a:t>= </a:t>
              </a:r>
              <a:r>
                <a:rPr lang="id-ID" b="0" dirty="0">
                  <a:solidFill>
                    <a:schemeClr val="tx1"/>
                  </a:solidFill>
                </a:rPr>
                <a:t>Koefisien </a:t>
              </a:r>
              <a:r>
                <a:rPr lang="id-ID" b="0" dirty="0" smtClean="0">
                  <a:solidFill>
                    <a:schemeClr val="tx1"/>
                  </a:solidFill>
                </a:rPr>
                <a:t>muai </a:t>
              </a:r>
              <a:r>
                <a:rPr lang="id-ID" b="0" dirty="0">
                  <a:solidFill>
                    <a:schemeClr val="tx1"/>
                  </a:solidFill>
                </a:rPr>
                <a:t>luas (</a:t>
              </a:r>
              <a:r>
                <a:rPr lang="id-ID" b="0" baseline="30000" dirty="0">
                  <a:solidFill>
                    <a:schemeClr val="tx1"/>
                  </a:solidFill>
                </a:rPr>
                <a:t>o </a:t>
              </a:r>
              <a:r>
                <a:rPr lang="id-ID" b="0" dirty="0">
                  <a:solidFill>
                    <a:schemeClr val="tx1"/>
                  </a:solidFill>
                </a:rPr>
                <a:t>C</a:t>
              </a:r>
              <a:r>
                <a:rPr lang="id-ID" b="0" baseline="30000" dirty="0">
                  <a:solidFill>
                    <a:schemeClr val="tx1"/>
                  </a:solidFill>
                </a:rPr>
                <a:t> -1</a:t>
              </a:r>
              <a:r>
                <a:rPr lang="id-ID" b="0" dirty="0">
                  <a:solidFill>
                    <a:schemeClr val="tx1"/>
                  </a:solidFill>
                </a:rPr>
                <a:t>atau K</a:t>
              </a:r>
              <a:r>
                <a:rPr lang="id-ID" b="0" baseline="30000" dirty="0">
                  <a:solidFill>
                    <a:schemeClr val="tx1"/>
                  </a:solidFill>
                </a:rPr>
                <a:t> -1</a:t>
              </a:r>
              <a:r>
                <a:rPr lang="id-ID" b="0" dirty="0">
                  <a:solidFill>
                    <a:schemeClr val="tx1"/>
                  </a:solidFill>
                </a:rPr>
                <a:t> )</a:t>
              </a:r>
              <a:r>
                <a:rPr lang="id-ID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40" name="Flowchart: Data 39"/>
          <p:cNvSpPr/>
          <p:nvPr/>
        </p:nvSpPr>
        <p:spPr bwMode="auto">
          <a:xfrm>
            <a:off x="533400" y="2438400"/>
            <a:ext cx="914400" cy="685800"/>
          </a:xfrm>
          <a:prstGeom prst="flowChartInputOutp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Flowchart: Data 43"/>
          <p:cNvSpPr/>
          <p:nvPr/>
        </p:nvSpPr>
        <p:spPr bwMode="auto">
          <a:xfrm>
            <a:off x="2209800" y="2286000"/>
            <a:ext cx="1295400" cy="1066800"/>
          </a:xfrm>
          <a:prstGeom prst="flowChartInputOutp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>
            <a:off x="1600200" y="2743200"/>
            <a:ext cx="3810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7190" name="Group 47"/>
          <p:cNvGrpSpPr>
            <a:grpSpLocks/>
          </p:cNvGrpSpPr>
          <p:nvPr/>
        </p:nvGrpSpPr>
        <p:grpSpPr bwMode="auto">
          <a:xfrm>
            <a:off x="1293018" y="5644197"/>
            <a:ext cx="1866900" cy="706437"/>
            <a:chOff x="825500" y="5313363"/>
            <a:chExt cx="1866900" cy="706437"/>
          </a:xfrm>
        </p:grpSpPr>
        <p:sp>
          <p:nvSpPr>
            <p:cNvPr id="47" name="Rounded Rectangle 46"/>
            <p:cNvSpPr/>
            <p:nvPr/>
          </p:nvSpPr>
          <p:spPr bwMode="auto">
            <a:xfrm>
              <a:off x="838200" y="5334000"/>
              <a:ext cx="17526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7176" name="Object 12"/>
            <p:cNvGraphicFramePr>
              <a:graphicFrameLocks noChangeAspect="1"/>
            </p:cNvGraphicFramePr>
            <p:nvPr/>
          </p:nvGraphicFramePr>
          <p:xfrm>
            <a:off x="825500" y="5313363"/>
            <a:ext cx="1866900" cy="706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47" name="Equation" r:id="rId16" imgW="457200" imgH="203040" progId="Equation.3">
                    <p:embed/>
                  </p:oleObj>
                </mc:Choice>
                <mc:Fallback>
                  <p:oleObj name="Equation" r:id="rId16" imgW="4572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500" y="5313363"/>
                          <a:ext cx="1866900" cy="706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50DC9-2758-4388-AF6A-922750047E6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2EFEA02-2ACC-4FD1-902D-D28FEECD940E}" type="datetime2">
              <a:rPr lang="id-ID" sz="1400" smtClean="0"/>
              <a:t>Rabu, 08 Juni 2016</a:t>
            </a:fld>
            <a:endParaRPr lang="en-US" sz="1400" dirty="0"/>
          </a:p>
        </p:txBody>
      </p:sp>
      <p:sp>
        <p:nvSpPr>
          <p:cNvPr id="8200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605521" y="4067368"/>
            <a:ext cx="2357756" cy="3380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 dirty="0" smtClean="0"/>
              <a:t>LATAR</a:t>
            </a:r>
            <a:r>
              <a:rPr lang="en-US" sz="1400" dirty="0" smtClean="0">
                <a:solidFill>
                  <a:schemeClr val="tx1"/>
                </a:solidFill>
              </a:rPr>
              <a:t> MUHAMMAD ARIF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50DC9-2758-4388-AF6A-922750047E6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8198" name="Content Placeholder 2"/>
          <p:cNvSpPr>
            <a:spLocks noGrp="1"/>
          </p:cNvSpPr>
          <p:nvPr>
            <p:ph idx="4294967295"/>
          </p:nvPr>
        </p:nvSpPr>
        <p:spPr>
          <a:xfrm>
            <a:off x="543170" y="1171575"/>
            <a:ext cx="8229600" cy="5238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id-ID" dirty="0" smtClean="0"/>
              <a:t>2) Pemuaian Luas</a:t>
            </a:r>
          </a:p>
        </p:txBody>
      </p:sp>
      <p:grpSp>
        <p:nvGrpSpPr>
          <p:cNvPr id="8201" name="Group 36"/>
          <p:cNvGrpSpPr>
            <a:grpSpLocks/>
          </p:cNvGrpSpPr>
          <p:nvPr/>
        </p:nvGrpSpPr>
        <p:grpSpPr bwMode="auto">
          <a:xfrm>
            <a:off x="381000" y="3505200"/>
            <a:ext cx="3581400" cy="914400"/>
            <a:chOff x="2514600" y="4876800"/>
            <a:chExt cx="3886200" cy="1219200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2514600" y="4876800"/>
              <a:ext cx="3886200" cy="1219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8194" name="Object 5"/>
            <p:cNvGraphicFramePr>
              <a:graphicFrameLocks noChangeAspect="1"/>
            </p:cNvGraphicFramePr>
            <p:nvPr/>
          </p:nvGraphicFramePr>
          <p:xfrm>
            <a:off x="2678248" y="5069417"/>
            <a:ext cx="3538234" cy="797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6" name="Equation" r:id="rId3" imgW="1015920" imgH="228600" progId="Equation.3">
                    <p:embed/>
                  </p:oleObj>
                </mc:Choice>
                <mc:Fallback>
                  <p:oleObj name="Equation" r:id="rId3" imgW="1015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8248" y="5069417"/>
                          <a:ext cx="3538234" cy="797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02" name="Group 36"/>
          <p:cNvGrpSpPr>
            <a:grpSpLocks/>
          </p:cNvGrpSpPr>
          <p:nvPr/>
        </p:nvGrpSpPr>
        <p:grpSpPr bwMode="auto">
          <a:xfrm>
            <a:off x="4573678" y="3432969"/>
            <a:ext cx="3541010" cy="914400"/>
            <a:chOff x="2514600" y="4876800"/>
            <a:chExt cx="3886200" cy="1219200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2514600" y="4876800"/>
              <a:ext cx="3886200" cy="1219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819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2153029"/>
                </p:ext>
              </p:extLst>
            </p:nvPr>
          </p:nvGraphicFramePr>
          <p:xfrm>
            <a:off x="3031382" y="5069417"/>
            <a:ext cx="2831965" cy="797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7" name="Equation" r:id="rId5" imgW="812520" imgH="228600" progId="Equation.3">
                    <p:embed/>
                  </p:oleObj>
                </mc:Choice>
                <mc:Fallback>
                  <p:oleObj name="Equation" r:id="rId5" imgW="8125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1382" y="5069417"/>
                          <a:ext cx="2831965" cy="797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2" name="Straight Arrow Connector 41"/>
          <p:cNvCxnSpPr/>
          <p:nvPr/>
        </p:nvCxnSpPr>
        <p:spPr bwMode="auto">
          <a:xfrm>
            <a:off x="3200400" y="4419600"/>
            <a:ext cx="91440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 rot="10800000" flipV="1">
            <a:off x="4343400" y="4419600"/>
            <a:ext cx="91440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8205" name="Group 36"/>
          <p:cNvGrpSpPr>
            <a:grpSpLocks/>
          </p:cNvGrpSpPr>
          <p:nvPr/>
        </p:nvGrpSpPr>
        <p:grpSpPr bwMode="auto">
          <a:xfrm>
            <a:off x="2590800" y="5105400"/>
            <a:ext cx="3581400" cy="914400"/>
            <a:chOff x="2514600" y="4876800"/>
            <a:chExt cx="3886200" cy="1219200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2514600" y="4876800"/>
              <a:ext cx="3886200" cy="1219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8196" name="Object 7"/>
            <p:cNvGraphicFramePr>
              <a:graphicFrameLocks noChangeAspect="1"/>
            </p:cNvGraphicFramePr>
            <p:nvPr/>
          </p:nvGraphicFramePr>
          <p:xfrm>
            <a:off x="2590395" y="5069417"/>
            <a:ext cx="3713939" cy="797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8" name="Equation" r:id="rId7" imgW="1066680" imgH="228600" progId="Equation.3">
                    <p:embed/>
                  </p:oleObj>
                </mc:Choice>
                <mc:Fallback>
                  <p:oleObj name="Equation" r:id="rId7" imgW="1066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395" y="5069417"/>
                          <a:ext cx="3713939" cy="797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Flowchart: Data 35"/>
          <p:cNvSpPr/>
          <p:nvPr/>
        </p:nvSpPr>
        <p:spPr bwMode="auto">
          <a:xfrm>
            <a:off x="762000" y="2209800"/>
            <a:ext cx="914400" cy="685800"/>
          </a:xfrm>
          <a:prstGeom prst="flowChartInputOutp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Flowchart: Data 36"/>
          <p:cNvSpPr/>
          <p:nvPr/>
        </p:nvSpPr>
        <p:spPr bwMode="auto">
          <a:xfrm>
            <a:off x="2438400" y="2057400"/>
            <a:ext cx="1295400" cy="1066800"/>
          </a:xfrm>
          <a:prstGeom prst="flowChartInputOutp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1828800" y="2514600"/>
            <a:ext cx="3810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4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012F-A1F4-495A-AC3E-CD280B431133}" type="slidenum">
              <a:rPr lang="en-US"/>
              <a:pPr/>
              <a:t>2</a:t>
            </a:fld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1219200"/>
            <a:ext cx="3750700" cy="647700"/>
          </a:xfrm>
        </p:spPr>
        <p:txBody>
          <a:bodyPr/>
          <a:lstStyle/>
          <a:p>
            <a:r>
              <a:rPr lang="en-US" sz="2000" dirty="0"/>
              <a:t>TUJUAN INSTRUKSIONAL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2590800"/>
            <a:ext cx="7620000" cy="2209801"/>
          </a:xfrm>
        </p:spPr>
        <p:txBody>
          <a:bodyPr>
            <a:noAutofit/>
          </a:bodyPr>
          <a:lstStyle/>
          <a:p>
            <a:pPr marL="105510" indent="0">
              <a:buNone/>
            </a:pP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Menentukan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besaran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suhu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kalor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jenis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kalor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konduktivitas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dalam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kaitannya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dengan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pemuaian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, </a:t>
            </a:r>
            <a:r>
              <a:rPr lang="en-US" sz="3200" b="1" dirty="0" err="1">
                <a:latin typeface="Arial Narrow" panose="020B0606020202030204" pitchFamily="34" charset="0"/>
                <a:cs typeface="Aharoni" panose="02010803020104030203" pitchFamily="2" charset="-79"/>
              </a:rPr>
              <a:t>penjalaran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kalor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dan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perubahan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rial Narrow" panose="020B0606020202030204" pitchFamily="34" charset="0"/>
                <a:cs typeface="Aharoni" panose="02010803020104030203" pitchFamily="2" charset="-79"/>
              </a:rPr>
              <a:t>fasa</a:t>
            </a:r>
            <a:r>
              <a:rPr lang="en-US" sz="3200" dirty="0">
                <a:latin typeface="Arial Narrow" panose="020B0606020202030204" pitchFamily="34" charset="0"/>
                <a:cs typeface="Aharoni" panose="02010803020104030203" pitchFamily="2" charset="-79"/>
              </a:rPr>
              <a:t>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AFD44-9026-4E1E-9388-EB23943187EB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6BB5F1-D19B-4512-BB8E-F9CC71BC5C53}" type="datetime2">
              <a:rPr lang="id-ID" sz="1400" smtClean="0">
                <a:solidFill>
                  <a:schemeClr val="tx1"/>
                </a:solidFill>
              </a:rPr>
              <a:t>Rabu, 08 Juni 2016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228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444989" y="4062729"/>
            <a:ext cx="2367281" cy="3657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</a:rPr>
              <a:t>LATAR MUHAMMAD ARIF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50DC9-2758-4388-AF6A-922750047E6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22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620000" cy="1143000"/>
          </a:xfrm>
        </p:spPr>
        <p:txBody>
          <a:bodyPr/>
          <a:lstStyle/>
          <a:p>
            <a:r>
              <a:rPr lang="id-ID" dirty="0"/>
              <a:t>3) Pemuaian Volum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89040" y="2008187"/>
            <a:ext cx="3124200" cy="70802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>
              <a:defRPr/>
            </a:pPr>
            <a:r>
              <a:rPr lang="id-ID" dirty="0">
                <a:solidFill>
                  <a:schemeClr val="tx1"/>
                </a:solidFill>
              </a:rPr>
              <a:t>= </a:t>
            </a:r>
            <a:r>
              <a:rPr lang="id-ID" b="0" dirty="0">
                <a:solidFill>
                  <a:schemeClr val="tx1"/>
                </a:solidFill>
              </a:rPr>
              <a:t>Pertambahan </a:t>
            </a:r>
          </a:p>
          <a:p>
            <a:pPr algn="l">
              <a:defRPr/>
            </a:pPr>
            <a:r>
              <a:rPr lang="id-ID" b="0" dirty="0">
                <a:solidFill>
                  <a:schemeClr val="tx1"/>
                </a:solidFill>
              </a:rPr>
              <a:t>    volum (m</a:t>
            </a:r>
            <a:r>
              <a:rPr lang="id-ID" b="0" baseline="30000" dirty="0">
                <a:solidFill>
                  <a:schemeClr val="tx1"/>
                </a:solidFill>
              </a:rPr>
              <a:t> 3</a:t>
            </a:r>
            <a:r>
              <a:rPr lang="id-ID" b="0" dirty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879250"/>
              </p:ext>
            </p:extLst>
          </p:nvPr>
        </p:nvGraphicFramePr>
        <p:xfrm>
          <a:off x="4629396" y="2032794"/>
          <a:ext cx="66096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8" name="Equation" r:id="rId3" imgW="253800" imgH="177480" progId="Equation.3">
                  <p:embed/>
                </p:oleObj>
              </mc:Choice>
              <mc:Fallback>
                <p:oleObj name="Equation" r:id="rId3" imgW="253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396" y="2032794"/>
                        <a:ext cx="660962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30" name="Group 32"/>
          <p:cNvGrpSpPr>
            <a:grpSpLocks/>
          </p:cNvGrpSpPr>
          <p:nvPr/>
        </p:nvGrpSpPr>
        <p:grpSpPr bwMode="auto">
          <a:xfrm>
            <a:off x="4627808" y="2628900"/>
            <a:ext cx="4178300" cy="911225"/>
            <a:chOff x="4965700" y="3962598"/>
            <a:chExt cx="4178300" cy="911225"/>
          </a:xfrm>
        </p:grpSpPr>
        <p:graphicFrame>
          <p:nvGraphicFramePr>
            <p:cNvPr id="9219" name="Object 3"/>
            <p:cNvGraphicFramePr>
              <a:graphicFrameLocks noChangeAspect="1"/>
            </p:cNvGraphicFramePr>
            <p:nvPr/>
          </p:nvGraphicFramePr>
          <p:xfrm>
            <a:off x="4965700" y="3962598"/>
            <a:ext cx="574675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39" name="Equation" r:id="rId5" imgW="164880" imgH="228600" progId="Equation.3">
                    <p:embed/>
                  </p:oleObj>
                </mc:Choice>
                <mc:Fallback>
                  <p:oleObj name="Equation" r:id="rId5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5700" y="3962598"/>
                          <a:ext cx="574675" cy="796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7"/>
            <p:cNvSpPr/>
            <p:nvPr/>
          </p:nvSpPr>
          <p:spPr>
            <a:xfrm>
              <a:off x="5410200" y="4165798"/>
              <a:ext cx="3733800" cy="7080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r>
                <a:rPr lang="id-ID" dirty="0">
                  <a:solidFill>
                    <a:schemeClr val="tx1"/>
                  </a:solidFill>
                </a:rPr>
                <a:t>= </a:t>
              </a:r>
              <a:r>
                <a:rPr lang="id-ID" b="0" dirty="0">
                  <a:solidFill>
                    <a:schemeClr val="tx1"/>
                  </a:solidFill>
                </a:rPr>
                <a:t>Volum mula-mula(m</a:t>
              </a:r>
              <a:r>
                <a:rPr lang="id-ID" b="0" baseline="30000" dirty="0">
                  <a:solidFill>
                    <a:schemeClr val="tx1"/>
                  </a:solidFill>
                </a:rPr>
                <a:t> 3</a:t>
              </a:r>
              <a:r>
                <a:rPr lang="id-ID" b="0" dirty="0">
                  <a:solidFill>
                    <a:schemeClr val="tx1"/>
                  </a:solidFill>
                </a:rPr>
                <a:t>)</a:t>
              </a:r>
            </a:p>
            <a:p>
              <a:pPr algn="l">
                <a:defRPr/>
              </a:pPr>
              <a:r>
                <a:rPr lang="id-ID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9231" name="Group 31"/>
          <p:cNvGrpSpPr>
            <a:grpSpLocks/>
          </p:cNvGrpSpPr>
          <p:nvPr/>
        </p:nvGrpSpPr>
        <p:grpSpPr bwMode="auto">
          <a:xfrm>
            <a:off x="4627808" y="3271044"/>
            <a:ext cx="3559175" cy="750887"/>
            <a:chOff x="936625" y="4964113"/>
            <a:chExt cx="3559175" cy="750887"/>
          </a:xfrm>
        </p:grpSpPr>
        <p:graphicFrame>
          <p:nvGraphicFramePr>
            <p:cNvPr id="9220" name="Object 4"/>
            <p:cNvGraphicFramePr>
              <a:graphicFrameLocks noChangeAspect="1"/>
            </p:cNvGraphicFramePr>
            <p:nvPr/>
          </p:nvGraphicFramePr>
          <p:xfrm>
            <a:off x="936625" y="4964113"/>
            <a:ext cx="619125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40" name="Equation" r:id="rId7" imgW="177480" imgH="215640" progId="Equation.3">
                    <p:embed/>
                  </p:oleObj>
                </mc:Choice>
                <mc:Fallback>
                  <p:oleObj name="Equation" r:id="rId7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6625" y="4964113"/>
                          <a:ext cx="619125" cy="750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ectangle 30"/>
            <p:cNvSpPr/>
            <p:nvPr/>
          </p:nvSpPr>
          <p:spPr>
            <a:xfrm>
              <a:off x="1371600" y="5162550"/>
              <a:ext cx="3124200" cy="4000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r>
                <a:rPr lang="id-ID" dirty="0">
                  <a:solidFill>
                    <a:schemeClr val="tx1"/>
                  </a:solidFill>
                </a:rPr>
                <a:t>= </a:t>
              </a:r>
              <a:r>
                <a:rPr lang="id-ID" b="0" dirty="0">
                  <a:solidFill>
                    <a:schemeClr val="tx1"/>
                  </a:solidFill>
                </a:rPr>
                <a:t>Volum akhir (m</a:t>
              </a:r>
              <a:r>
                <a:rPr lang="id-ID" b="0" baseline="30000" dirty="0">
                  <a:solidFill>
                    <a:schemeClr val="tx1"/>
                  </a:solidFill>
                </a:rPr>
                <a:t> 3</a:t>
              </a:r>
              <a:r>
                <a:rPr lang="id-ID" b="0" dirty="0">
                  <a:solidFill>
                    <a:schemeClr val="tx1"/>
                  </a:solidFill>
                </a:rPr>
                <a:t>)</a:t>
              </a:r>
              <a:r>
                <a:rPr lang="id-ID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9232" name="Group 36"/>
          <p:cNvGrpSpPr>
            <a:grpSpLocks/>
          </p:cNvGrpSpPr>
          <p:nvPr/>
        </p:nvGrpSpPr>
        <p:grpSpPr bwMode="auto">
          <a:xfrm>
            <a:off x="457200" y="3810000"/>
            <a:ext cx="3886200" cy="1219200"/>
            <a:chOff x="2514600" y="4876800"/>
            <a:chExt cx="3886200" cy="1219200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2514600" y="4876800"/>
              <a:ext cx="3886200" cy="1219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9221" name="Object 5"/>
            <p:cNvGraphicFramePr>
              <a:graphicFrameLocks noChangeAspect="1"/>
            </p:cNvGraphicFramePr>
            <p:nvPr/>
          </p:nvGraphicFramePr>
          <p:xfrm>
            <a:off x="2700338" y="5070475"/>
            <a:ext cx="3494087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41" name="Equation" r:id="rId9" imgW="1002960" imgH="228600" progId="Equation.3">
                    <p:embed/>
                  </p:oleObj>
                </mc:Choice>
                <mc:Fallback>
                  <p:oleObj name="Equation" r:id="rId9" imgW="10029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0338" y="5070475"/>
                          <a:ext cx="3494087" cy="796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689932"/>
              </p:ext>
            </p:extLst>
          </p:nvPr>
        </p:nvGraphicFramePr>
        <p:xfrm>
          <a:off x="4781795" y="4035425"/>
          <a:ext cx="8413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2" name="Equation" r:id="rId11" imgW="241200" imgH="164880" progId="Equation.3">
                  <p:embed/>
                </p:oleObj>
              </mc:Choice>
              <mc:Fallback>
                <p:oleObj name="Equation" r:id="rId11" imgW="2412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795" y="4035425"/>
                        <a:ext cx="8413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Rectangle 38"/>
          <p:cNvSpPr>
            <a:spLocks noChangeArrowheads="1"/>
          </p:cNvSpPr>
          <p:nvPr/>
        </p:nvSpPr>
        <p:spPr bwMode="auto">
          <a:xfrm>
            <a:off x="5396640" y="4219575"/>
            <a:ext cx="29452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sz="1600" dirty="0">
                <a:solidFill>
                  <a:schemeClr val="tx1"/>
                </a:solidFill>
              </a:rPr>
              <a:t>= </a:t>
            </a:r>
            <a:r>
              <a:rPr lang="id-ID" sz="1600" b="0" dirty="0">
                <a:solidFill>
                  <a:schemeClr val="tx1"/>
                </a:solidFill>
              </a:rPr>
              <a:t>Kenaikan suhu (</a:t>
            </a:r>
            <a:r>
              <a:rPr lang="id-ID" sz="1600" b="0" baseline="30000" dirty="0">
                <a:solidFill>
                  <a:schemeClr val="tx1"/>
                </a:solidFill>
              </a:rPr>
              <a:t>o </a:t>
            </a:r>
            <a:r>
              <a:rPr lang="id-ID" sz="1600" b="0" dirty="0">
                <a:solidFill>
                  <a:schemeClr val="tx1"/>
                </a:solidFill>
              </a:rPr>
              <a:t>C atau K)</a:t>
            </a:r>
            <a:r>
              <a:rPr lang="id-ID" sz="1600" dirty="0">
                <a:solidFill>
                  <a:schemeClr val="tx1"/>
                </a:solidFill>
              </a:rPr>
              <a:t> </a:t>
            </a:r>
            <a:endParaRPr lang="id-ID" sz="1600" dirty="0"/>
          </a:p>
        </p:txBody>
      </p:sp>
      <p:grpSp>
        <p:nvGrpSpPr>
          <p:cNvPr id="9234" name="Group 39"/>
          <p:cNvGrpSpPr>
            <a:grpSpLocks/>
          </p:cNvGrpSpPr>
          <p:nvPr/>
        </p:nvGrpSpPr>
        <p:grpSpPr bwMode="auto">
          <a:xfrm>
            <a:off x="4841875" y="4964113"/>
            <a:ext cx="4073525" cy="819150"/>
            <a:chOff x="1024366" y="5051426"/>
            <a:chExt cx="3471434" cy="818950"/>
          </a:xfrm>
        </p:grpSpPr>
        <p:graphicFrame>
          <p:nvGraphicFramePr>
            <p:cNvPr id="9223" name="Object 7"/>
            <p:cNvGraphicFramePr>
              <a:graphicFrameLocks noChangeAspect="1"/>
            </p:cNvGraphicFramePr>
            <p:nvPr/>
          </p:nvGraphicFramePr>
          <p:xfrm>
            <a:off x="1024366" y="5051426"/>
            <a:ext cx="442385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43" name="Equation" r:id="rId13" imgW="126720" imgH="164880" progId="Equation.3">
                    <p:embed/>
                  </p:oleObj>
                </mc:Choice>
                <mc:Fallback>
                  <p:oleObj name="Equation" r:id="rId13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4366" y="5051426"/>
                          <a:ext cx="442385" cy="574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Rectangle 41"/>
            <p:cNvSpPr/>
            <p:nvPr/>
          </p:nvSpPr>
          <p:spPr>
            <a:xfrm>
              <a:off x="1372051" y="5162524"/>
              <a:ext cx="3123749" cy="7078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r>
                <a:rPr lang="id-ID" dirty="0">
                  <a:solidFill>
                    <a:schemeClr val="tx1"/>
                  </a:solidFill>
                </a:rPr>
                <a:t>= </a:t>
              </a:r>
              <a:r>
                <a:rPr lang="id-ID" b="0" dirty="0">
                  <a:solidFill>
                    <a:schemeClr val="tx1"/>
                  </a:solidFill>
                </a:rPr>
                <a:t>Koefisien muai </a:t>
              </a:r>
            </a:p>
            <a:p>
              <a:pPr algn="l">
                <a:defRPr/>
              </a:pPr>
              <a:r>
                <a:rPr lang="id-ID" b="0" dirty="0">
                  <a:solidFill>
                    <a:schemeClr val="tx1"/>
                  </a:solidFill>
                </a:rPr>
                <a:t>    volum (</a:t>
              </a:r>
              <a:r>
                <a:rPr lang="id-ID" b="0" baseline="30000" dirty="0">
                  <a:solidFill>
                    <a:schemeClr val="tx1"/>
                  </a:solidFill>
                </a:rPr>
                <a:t>o </a:t>
              </a:r>
              <a:r>
                <a:rPr lang="id-ID" b="0" dirty="0">
                  <a:solidFill>
                    <a:schemeClr val="tx1"/>
                  </a:solidFill>
                </a:rPr>
                <a:t>C</a:t>
              </a:r>
              <a:r>
                <a:rPr lang="id-ID" b="0" baseline="30000" dirty="0">
                  <a:solidFill>
                    <a:schemeClr val="tx1"/>
                  </a:solidFill>
                </a:rPr>
                <a:t> -1</a:t>
              </a:r>
              <a:r>
                <a:rPr lang="id-ID" b="0" dirty="0">
                  <a:solidFill>
                    <a:schemeClr val="tx1"/>
                  </a:solidFill>
                </a:rPr>
                <a:t>atau K</a:t>
              </a:r>
              <a:r>
                <a:rPr lang="id-ID" b="0" baseline="30000" dirty="0">
                  <a:solidFill>
                    <a:schemeClr val="tx1"/>
                  </a:solidFill>
                </a:rPr>
                <a:t> -1</a:t>
              </a:r>
              <a:r>
                <a:rPr lang="id-ID" b="0" dirty="0">
                  <a:solidFill>
                    <a:schemeClr val="tx1"/>
                  </a:solidFill>
                </a:rPr>
                <a:t> )</a:t>
              </a:r>
              <a:r>
                <a:rPr lang="id-ID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45" name="Right Arrow 44"/>
          <p:cNvSpPr/>
          <p:nvPr/>
        </p:nvSpPr>
        <p:spPr bwMode="auto">
          <a:xfrm>
            <a:off x="1600200" y="2743200"/>
            <a:ext cx="3810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9236" name="Group 47"/>
          <p:cNvGrpSpPr>
            <a:grpSpLocks/>
          </p:cNvGrpSpPr>
          <p:nvPr/>
        </p:nvGrpSpPr>
        <p:grpSpPr bwMode="auto">
          <a:xfrm>
            <a:off x="1422400" y="5313363"/>
            <a:ext cx="1801813" cy="706437"/>
            <a:chOff x="838200" y="5313363"/>
            <a:chExt cx="1801813" cy="706437"/>
          </a:xfrm>
        </p:grpSpPr>
        <p:sp>
          <p:nvSpPr>
            <p:cNvPr id="47" name="Rounded Rectangle 46"/>
            <p:cNvSpPr/>
            <p:nvPr/>
          </p:nvSpPr>
          <p:spPr bwMode="auto">
            <a:xfrm>
              <a:off x="838200" y="5334000"/>
              <a:ext cx="1752600" cy="609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9224" name="Object 8"/>
            <p:cNvGraphicFramePr>
              <a:graphicFrameLocks noChangeAspect="1"/>
            </p:cNvGraphicFramePr>
            <p:nvPr/>
          </p:nvGraphicFramePr>
          <p:xfrm>
            <a:off x="877888" y="5313363"/>
            <a:ext cx="1762125" cy="706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44" name="Equation" r:id="rId15" imgW="431640" imgH="203040" progId="Equation.3">
                    <p:embed/>
                  </p:oleObj>
                </mc:Choice>
                <mc:Fallback>
                  <p:oleObj name="Equation" r:id="rId15" imgW="4316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7888" y="5313363"/>
                          <a:ext cx="1762125" cy="706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Flowchart: Magnetic Disk 28"/>
          <p:cNvSpPr/>
          <p:nvPr/>
        </p:nvSpPr>
        <p:spPr bwMode="auto">
          <a:xfrm>
            <a:off x="381000" y="2362200"/>
            <a:ext cx="762000" cy="838200"/>
          </a:xfrm>
          <a:prstGeom prst="flowChartMagneticDisk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Flowchart: Magnetic Disk 29"/>
          <p:cNvSpPr/>
          <p:nvPr/>
        </p:nvSpPr>
        <p:spPr bwMode="auto">
          <a:xfrm>
            <a:off x="2438400" y="2133600"/>
            <a:ext cx="1371600" cy="1295400"/>
          </a:xfrm>
          <a:prstGeom prst="flowChartMagneticDisk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5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12474C-89D5-4FCE-9B8C-9343CBAEAE6C}" type="datetime2">
              <a:rPr lang="id-ID" sz="1400" smtClean="0">
                <a:solidFill>
                  <a:schemeClr val="tx1"/>
                </a:solidFill>
              </a:rPr>
              <a:t>Rabu, 08 Juni 2016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24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 smtClean="0">
                <a:solidFill>
                  <a:schemeClr val="tx1"/>
                </a:solidFill>
              </a:rPr>
              <a:t>LATAR MUHAMMAD ARIF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50DC9-2758-4388-AF6A-922750047E6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246" name="Content Placeholder 2"/>
          <p:cNvSpPr>
            <a:spLocks noGrp="1"/>
          </p:cNvSpPr>
          <p:nvPr>
            <p:ph idx="4294967295"/>
          </p:nvPr>
        </p:nvSpPr>
        <p:spPr>
          <a:xfrm>
            <a:off x="0" y="1304925"/>
            <a:ext cx="8229600" cy="5238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id-ID" smtClean="0"/>
              <a:t>3) Pemuaian Volum</a:t>
            </a:r>
          </a:p>
        </p:txBody>
      </p:sp>
      <p:grpSp>
        <p:nvGrpSpPr>
          <p:cNvPr id="10249" name="Group 36"/>
          <p:cNvGrpSpPr>
            <a:grpSpLocks/>
          </p:cNvGrpSpPr>
          <p:nvPr/>
        </p:nvGrpSpPr>
        <p:grpSpPr bwMode="auto">
          <a:xfrm>
            <a:off x="381000" y="3505200"/>
            <a:ext cx="3581400" cy="914400"/>
            <a:chOff x="2514600" y="4876800"/>
            <a:chExt cx="3886200" cy="1219200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2514600" y="4876800"/>
              <a:ext cx="3886200" cy="1219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0242" name="Object 2"/>
            <p:cNvGraphicFramePr>
              <a:graphicFrameLocks noChangeAspect="1"/>
            </p:cNvGraphicFramePr>
            <p:nvPr/>
          </p:nvGraphicFramePr>
          <p:xfrm>
            <a:off x="2700641" y="5069417"/>
            <a:ext cx="3493446" cy="797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71" name="Equation" r:id="rId3" imgW="1002960" imgH="228600" progId="Equation.3">
                    <p:embed/>
                  </p:oleObj>
                </mc:Choice>
                <mc:Fallback>
                  <p:oleObj name="Equation" r:id="rId3" imgW="10029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0641" y="5069417"/>
                          <a:ext cx="3493446" cy="797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50" name="Group 36"/>
          <p:cNvGrpSpPr>
            <a:grpSpLocks/>
          </p:cNvGrpSpPr>
          <p:nvPr/>
        </p:nvGrpSpPr>
        <p:grpSpPr bwMode="auto">
          <a:xfrm>
            <a:off x="4876800" y="3505200"/>
            <a:ext cx="3215572" cy="914400"/>
            <a:chOff x="2514600" y="4876800"/>
            <a:chExt cx="3886200" cy="1219200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2514600" y="4876800"/>
              <a:ext cx="3886200" cy="1219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0243" name="Object 3"/>
            <p:cNvGraphicFramePr>
              <a:graphicFrameLocks noChangeAspect="1"/>
            </p:cNvGraphicFramePr>
            <p:nvPr/>
          </p:nvGraphicFramePr>
          <p:xfrm>
            <a:off x="3052053" y="5069417"/>
            <a:ext cx="2788900" cy="797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72" name="Equation" r:id="rId5" imgW="799920" imgH="228600" progId="Equation.3">
                    <p:embed/>
                  </p:oleObj>
                </mc:Choice>
                <mc:Fallback>
                  <p:oleObj name="Equation" r:id="rId5" imgW="799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2053" y="5069417"/>
                          <a:ext cx="2788900" cy="797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2" name="Straight Arrow Connector 41"/>
          <p:cNvCxnSpPr/>
          <p:nvPr/>
        </p:nvCxnSpPr>
        <p:spPr bwMode="auto">
          <a:xfrm>
            <a:off x="3200400" y="4419600"/>
            <a:ext cx="91440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 rot="10800000" flipV="1">
            <a:off x="4343400" y="4419600"/>
            <a:ext cx="914400" cy="457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253" name="Group 36"/>
          <p:cNvGrpSpPr>
            <a:grpSpLocks/>
          </p:cNvGrpSpPr>
          <p:nvPr/>
        </p:nvGrpSpPr>
        <p:grpSpPr bwMode="auto">
          <a:xfrm>
            <a:off x="2590800" y="5105400"/>
            <a:ext cx="3581400" cy="914400"/>
            <a:chOff x="2514600" y="4876800"/>
            <a:chExt cx="3886200" cy="1219200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2514600" y="4876800"/>
              <a:ext cx="3886200" cy="1219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0244" name="Object 4"/>
            <p:cNvGraphicFramePr>
              <a:graphicFrameLocks noChangeAspect="1"/>
            </p:cNvGraphicFramePr>
            <p:nvPr/>
          </p:nvGraphicFramePr>
          <p:xfrm>
            <a:off x="2723036" y="5069417"/>
            <a:ext cx="3448658" cy="797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73" name="Equation" r:id="rId7" imgW="990360" imgH="228600" progId="Equation.3">
                    <p:embed/>
                  </p:oleObj>
                </mc:Choice>
                <mc:Fallback>
                  <p:oleObj name="Equation" r:id="rId7" imgW="990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3036" y="5069417"/>
                          <a:ext cx="3448658" cy="797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ight Arrow 19"/>
          <p:cNvSpPr/>
          <p:nvPr/>
        </p:nvSpPr>
        <p:spPr bwMode="auto">
          <a:xfrm>
            <a:off x="2057400" y="2590800"/>
            <a:ext cx="3810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Flowchart: Magnetic Disk 20"/>
          <p:cNvSpPr/>
          <p:nvPr/>
        </p:nvSpPr>
        <p:spPr bwMode="auto">
          <a:xfrm>
            <a:off x="838200" y="2209800"/>
            <a:ext cx="762000" cy="838200"/>
          </a:xfrm>
          <a:prstGeom prst="flowChartMagneticDisk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lowchart: Magnetic Disk 21"/>
          <p:cNvSpPr/>
          <p:nvPr/>
        </p:nvSpPr>
        <p:spPr bwMode="auto">
          <a:xfrm>
            <a:off x="2895600" y="1981200"/>
            <a:ext cx="1371600" cy="1295400"/>
          </a:xfrm>
          <a:prstGeom prst="flowChartMagneticDisk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3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Pemuaian Benda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>
          <a:xfrm>
            <a:off x="457200" y="1304925"/>
            <a:ext cx="4648200" cy="600075"/>
          </a:xfrm>
        </p:spPr>
        <p:txBody>
          <a:bodyPr/>
          <a:lstStyle/>
          <a:p>
            <a:r>
              <a:rPr lang="id-ID" smtClean="0"/>
              <a:t>Pemuaian Zat Cair </a:t>
            </a:r>
          </a:p>
        </p:txBody>
      </p:sp>
      <p:sp>
        <p:nvSpPr>
          <p:cNvPr id="112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0D8D56-3B59-4645-AFE2-E6DE7D3434CF}" type="datetime2">
              <a:rPr lang="id-ID" sz="1400" smtClean="0">
                <a:solidFill>
                  <a:schemeClr val="tx1"/>
                </a:solidFill>
              </a:rPr>
              <a:t>Rabu, 08 Juni 2016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2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 smtClean="0">
                <a:solidFill>
                  <a:schemeClr val="tx1"/>
                </a:solidFill>
              </a:rPr>
              <a:t>LATAR MUHAMMAD ARIF</a:t>
            </a:r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981200"/>
            <a:ext cx="7048500" cy="4619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d-ID" sz="2400" dirty="0"/>
              <a:t>Zat cair hanya mengalami pemuaian volum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3657600" y="2667000"/>
            <a:ext cx="533400" cy="6096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endParaRPr lang="id-ID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274" name="Group 36"/>
          <p:cNvGrpSpPr>
            <a:grpSpLocks/>
          </p:cNvGrpSpPr>
          <p:nvPr/>
        </p:nvGrpSpPr>
        <p:grpSpPr bwMode="auto">
          <a:xfrm>
            <a:off x="4191000" y="3505200"/>
            <a:ext cx="3581400" cy="914400"/>
            <a:chOff x="2514600" y="4876800"/>
            <a:chExt cx="3886200" cy="12192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2514600" y="4876800"/>
              <a:ext cx="3886200" cy="1219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1266" name="Object 2"/>
            <p:cNvGraphicFramePr>
              <a:graphicFrameLocks noChangeAspect="1"/>
            </p:cNvGraphicFramePr>
            <p:nvPr/>
          </p:nvGraphicFramePr>
          <p:xfrm>
            <a:off x="2700641" y="5069417"/>
            <a:ext cx="3493446" cy="797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88" name="Equation" r:id="rId3" imgW="1002960" imgH="228600" progId="Equation.3">
                    <p:embed/>
                  </p:oleObj>
                </mc:Choice>
                <mc:Fallback>
                  <p:oleObj name="Equation" r:id="rId3" imgW="10029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0641" y="5069417"/>
                          <a:ext cx="3493446" cy="797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75" name="Group 36"/>
          <p:cNvGrpSpPr>
            <a:grpSpLocks/>
          </p:cNvGrpSpPr>
          <p:nvPr/>
        </p:nvGrpSpPr>
        <p:grpSpPr bwMode="auto">
          <a:xfrm>
            <a:off x="4267200" y="4800600"/>
            <a:ext cx="3581400" cy="914400"/>
            <a:chOff x="2514600" y="4876800"/>
            <a:chExt cx="3886200" cy="12192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2514600" y="4876800"/>
              <a:ext cx="3886200" cy="1219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1267" name="Object 3"/>
            <p:cNvGraphicFramePr>
              <a:graphicFrameLocks noChangeAspect="1"/>
            </p:cNvGraphicFramePr>
            <p:nvPr/>
          </p:nvGraphicFramePr>
          <p:xfrm>
            <a:off x="2723036" y="5069417"/>
            <a:ext cx="3448658" cy="797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89" name="Equation" r:id="rId5" imgW="990360" imgH="228600" progId="Equation.3">
                    <p:embed/>
                  </p:oleObj>
                </mc:Choice>
                <mc:Fallback>
                  <p:oleObj name="Equation" r:id="rId5" imgW="990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3036" y="5069417"/>
                          <a:ext cx="3448658" cy="797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2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49600"/>
            <a:ext cx="30480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ctangle 14"/>
          <p:cNvSpPr>
            <a:spLocks noChangeArrowheads="1"/>
          </p:cNvSpPr>
          <p:nvPr/>
        </p:nvSpPr>
        <p:spPr bwMode="auto">
          <a:xfrm>
            <a:off x="3810000" y="6200775"/>
            <a:ext cx="548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d-ID" sz="1200">
                <a:solidFill>
                  <a:schemeClr val="tx1"/>
                </a:solidFill>
              </a:rPr>
              <a:t>Sumber gambar http://forum.detik.com/showthread.php?p=6902243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50DC9-2758-4388-AF6A-922750047E6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2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426C-51B3-48DD-9049-83A52380B3DD}" type="slidenum">
              <a:rPr lang="en-US"/>
              <a:pPr/>
              <a:t>23</a:t>
            </a:fld>
            <a:endParaRPr lang="en-US"/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914400"/>
            <a:ext cx="4876800" cy="823596"/>
          </a:xfrm>
        </p:spPr>
        <p:txBody>
          <a:bodyPr/>
          <a:lstStyle/>
          <a:p>
            <a:r>
              <a:rPr lang="en-US" dirty="0"/>
              <a:t>ANOMALI AIR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90488" y="1981200"/>
            <a:ext cx="7910512" cy="230832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4</a:t>
            </a:r>
            <a:r>
              <a:rPr lang="en-US" sz="2400" baseline="30000" dirty="0">
                <a:solidFill>
                  <a:schemeClr val="tx1"/>
                </a:solidFill>
              </a:rPr>
              <a:t>o</a:t>
            </a:r>
            <a:r>
              <a:rPr lang="en-US" sz="2400" dirty="0">
                <a:solidFill>
                  <a:schemeClr val="tx1"/>
                </a:solidFill>
              </a:rPr>
              <a:t>C 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→ </a:t>
            </a:r>
            <a:r>
              <a:rPr lang="en-US" sz="2400" dirty="0">
                <a:solidFill>
                  <a:schemeClr val="tx1"/>
                </a:solidFill>
              </a:rPr>
              <a:t>0</a:t>
            </a:r>
            <a:r>
              <a:rPr lang="en-US" sz="2400" baseline="30000" dirty="0">
                <a:solidFill>
                  <a:schemeClr val="tx1"/>
                </a:solidFill>
              </a:rPr>
              <a:t>o</a:t>
            </a:r>
            <a:r>
              <a:rPr lang="en-US" sz="2400" dirty="0">
                <a:solidFill>
                  <a:schemeClr val="tx1"/>
                </a:solidFill>
              </a:rPr>
              <a:t>C : </a:t>
            </a:r>
            <a:r>
              <a:rPr lang="en-US" sz="2400" dirty="0" err="1">
                <a:solidFill>
                  <a:schemeClr val="tx1"/>
                </a:solidFill>
              </a:rPr>
              <a:t>Volumenya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membesar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0</a:t>
            </a:r>
            <a:r>
              <a:rPr lang="en-US" sz="2400" baseline="30000" dirty="0">
                <a:solidFill>
                  <a:schemeClr val="tx1"/>
                </a:solidFill>
              </a:rPr>
              <a:t>o</a:t>
            </a:r>
            <a:r>
              <a:rPr lang="en-US" sz="2400" dirty="0">
                <a:solidFill>
                  <a:schemeClr val="tx1"/>
                </a:solidFill>
              </a:rPr>
              <a:t>C  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</a:rPr>
              <a:t>4</a:t>
            </a:r>
            <a:r>
              <a:rPr lang="en-US" sz="2400" baseline="30000" dirty="0">
                <a:solidFill>
                  <a:schemeClr val="tx1"/>
                </a:solidFill>
              </a:rPr>
              <a:t>o</a:t>
            </a:r>
            <a:r>
              <a:rPr lang="en-US" sz="2400" dirty="0">
                <a:solidFill>
                  <a:schemeClr val="tx1"/>
                </a:solidFill>
              </a:rPr>
              <a:t>C : </a:t>
            </a:r>
            <a:r>
              <a:rPr lang="en-US" sz="2400" dirty="0" err="1">
                <a:solidFill>
                  <a:schemeClr val="tx1"/>
                </a:solidFill>
              </a:rPr>
              <a:t>Volumenya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mengecil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massa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jenis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l-GR" sz="2400" dirty="0">
                <a:solidFill>
                  <a:schemeClr val="tx1"/>
                </a:solidFill>
                <a:cs typeface="Arial" panose="020B0604020202020204" pitchFamily="34" charset="0"/>
              </a:rPr>
              <a:t>ρ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r>
              <a:rPr lang="en-US" sz="2400" dirty="0">
                <a:solidFill>
                  <a:schemeClr val="tx1"/>
                </a:solidFill>
              </a:rPr>
              <a:t> paling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tinggi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sehingga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en-US" sz="2400" dirty="0" err="1">
                <a:solidFill>
                  <a:schemeClr val="tx1"/>
                </a:solidFill>
              </a:rPr>
              <a:t>erilaku</a:t>
            </a:r>
            <a:r>
              <a:rPr lang="en-US" sz="2400" dirty="0">
                <a:solidFill>
                  <a:schemeClr val="tx1"/>
                </a:solidFill>
              </a:rPr>
              <a:t> air </a:t>
            </a:r>
            <a:r>
              <a:rPr lang="en-US" sz="2400" dirty="0" err="1">
                <a:solidFill>
                  <a:schemeClr val="tx1"/>
                </a:solidFill>
              </a:rPr>
              <a:t>ini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sangat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penting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bertahannya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kehidupan</a:t>
            </a:r>
            <a:r>
              <a:rPr lang="en-US" sz="2400" dirty="0">
                <a:solidFill>
                  <a:schemeClr val="tx1"/>
                </a:solidFill>
              </a:rPr>
              <a:t> di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air </a:t>
            </a:r>
            <a:r>
              <a:rPr lang="en-US" sz="2400" dirty="0" err="1">
                <a:solidFill>
                  <a:schemeClr val="tx1"/>
                </a:solidFill>
              </a:rPr>
              <a:t>laut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selama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musim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dingin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l-GR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79793-C964-49D2-B95B-C27ED87F7C5A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1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Pemuaian Benda</a:t>
            </a:r>
          </a:p>
        </p:txBody>
      </p:sp>
      <p:sp>
        <p:nvSpPr>
          <p:cNvPr id="12293" name="Content Placeholder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676275"/>
          </a:xfrm>
        </p:spPr>
        <p:txBody>
          <a:bodyPr/>
          <a:lstStyle/>
          <a:p>
            <a:r>
              <a:rPr lang="id-ID" smtClean="0"/>
              <a:t>Pemuaian Gas </a:t>
            </a:r>
          </a:p>
        </p:txBody>
      </p:sp>
      <p:sp>
        <p:nvSpPr>
          <p:cNvPr id="122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BF2949-D1AA-4204-B93E-3ED6163EA565}" type="datetime2">
              <a:rPr lang="id-ID" sz="1400" smtClean="0">
                <a:solidFill>
                  <a:schemeClr val="tx1"/>
                </a:solidFill>
              </a:rPr>
              <a:t>Rabu, 08 Juni 2016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22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 smtClean="0">
                <a:solidFill>
                  <a:schemeClr val="tx1"/>
                </a:solidFill>
              </a:rPr>
              <a:t>LATAR MUHAMMAD ARIF</a:t>
            </a:r>
            <a:endParaRPr lang="en-US" sz="1400" smtClean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1701800"/>
          <a:ext cx="67056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297" name="Group 10"/>
          <p:cNvGrpSpPr>
            <a:grpSpLocks/>
          </p:cNvGrpSpPr>
          <p:nvPr/>
        </p:nvGrpSpPr>
        <p:grpSpPr bwMode="auto">
          <a:xfrm>
            <a:off x="4876800" y="1676400"/>
            <a:ext cx="1344613" cy="1371600"/>
            <a:chOff x="6324600" y="2743200"/>
            <a:chExt cx="1344612" cy="1371600"/>
          </a:xfrm>
        </p:grpSpPr>
        <p:sp>
          <p:nvSpPr>
            <p:cNvPr id="9" name="Cloud Callout 8"/>
            <p:cNvSpPr/>
            <p:nvPr/>
          </p:nvSpPr>
          <p:spPr bwMode="auto">
            <a:xfrm>
              <a:off x="6324600" y="2743200"/>
              <a:ext cx="1219199" cy="1371600"/>
            </a:xfrm>
            <a:prstGeom prst="cloud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2290" name="Object 3"/>
            <p:cNvGraphicFramePr>
              <a:graphicFrameLocks noChangeAspect="1"/>
            </p:cNvGraphicFramePr>
            <p:nvPr/>
          </p:nvGraphicFramePr>
          <p:xfrm>
            <a:off x="6477000" y="2819400"/>
            <a:ext cx="1192212" cy="1155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10" name="Equation" r:id="rId9" imgW="406080" imgH="393480" progId="Equation.3">
                    <p:embed/>
                  </p:oleObj>
                </mc:Choice>
                <mc:Fallback>
                  <p:oleObj name="Equation" r:id="rId9" imgW="4060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2819400"/>
                          <a:ext cx="1192212" cy="1155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298" name="Group 18"/>
          <p:cNvGrpSpPr>
            <a:grpSpLocks/>
          </p:cNvGrpSpPr>
          <p:nvPr/>
        </p:nvGrpSpPr>
        <p:grpSpPr bwMode="auto">
          <a:xfrm>
            <a:off x="76200" y="4343400"/>
            <a:ext cx="2819400" cy="1295400"/>
            <a:chOff x="5867400" y="4343400"/>
            <a:chExt cx="2819400" cy="1295400"/>
          </a:xfrm>
        </p:grpSpPr>
        <p:sp>
          <p:nvSpPr>
            <p:cNvPr id="17" name="Cloud Callout 16"/>
            <p:cNvSpPr/>
            <p:nvPr/>
          </p:nvSpPr>
          <p:spPr bwMode="auto">
            <a:xfrm>
              <a:off x="5867400" y="4343400"/>
              <a:ext cx="2819400" cy="1295400"/>
            </a:xfrm>
            <a:prstGeom prst="cloud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2291" name="Object 5"/>
            <p:cNvGraphicFramePr>
              <a:graphicFrameLocks noChangeAspect="1"/>
            </p:cNvGraphicFramePr>
            <p:nvPr/>
          </p:nvGraphicFramePr>
          <p:xfrm>
            <a:off x="6156325" y="4660900"/>
            <a:ext cx="249713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11" name="Equation" r:id="rId11" imgW="850680" imgH="203040" progId="Equation.3">
                    <p:embed/>
                  </p:oleObj>
                </mc:Choice>
                <mc:Fallback>
                  <p:oleObj name="Equation" r:id="rId11" imgW="850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6325" y="4660900"/>
                          <a:ext cx="2497138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19"/>
          <p:cNvSpPr/>
          <p:nvPr/>
        </p:nvSpPr>
        <p:spPr>
          <a:xfrm>
            <a:off x="6553200" y="1828800"/>
            <a:ext cx="1797050" cy="10779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>
              <a:defRPr/>
            </a:pPr>
            <a:r>
              <a:rPr lang="id-ID" sz="1600" dirty="0">
                <a:solidFill>
                  <a:schemeClr val="tx1"/>
                </a:solidFill>
              </a:rPr>
              <a:t>P = tekanan</a:t>
            </a:r>
          </a:p>
          <a:p>
            <a:pPr algn="l">
              <a:defRPr/>
            </a:pPr>
            <a:r>
              <a:rPr lang="id-ID" sz="1600" dirty="0">
                <a:solidFill>
                  <a:schemeClr val="tx1"/>
                </a:solidFill>
              </a:rPr>
              <a:t>V = volum</a:t>
            </a:r>
          </a:p>
          <a:p>
            <a:pPr algn="l">
              <a:defRPr/>
            </a:pPr>
            <a:r>
              <a:rPr lang="id-ID" sz="1600" dirty="0">
                <a:solidFill>
                  <a:schemeClr val="tx1"/>
                </a:solidFill>
              </a:rPr>
              <a:t>T = suhu ( K )</a:t>
            </a:r>
          </a:p>
          <a:p>
            <a:pPr algn="l">
              <a:defRPr/>
            </a:pPr>
            <a:endParaRPr lang="id-ID" sz="1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50DC9-2758-4388-AF6A-922750047E6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64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Pemuaian Benda</a:t>
            </a:r>
          </a:p>
        </p:txBody>
      </p:sp>
      <p:sp>
        <p:nvSpPr>
          <p:cNvPr id="13321" name="Content Placeholder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600075"/>
          </a:xfrm>
        </p:spPr>
        <p:txBody>
          <a:bodyPr/>
          <a:lstStyle/>
          <a:p>
            <a:r>
              <a:rPr lang="id-ID" smtClean="0"/>
              <a:t>Pemuaian Gas</a:t>
            </a:r>
          </a:p>
        </p:txBody>
      </p:sp>
      <p:sp>
        <p:nvSpPr>
          <p:cNvPr id="13322" name="Date Placeholder 3"/>
          <p:cNvSpPr>
            <a:spLocks noGrp="1"/>
          </p:cNvSpPr>
          <p:nvPr>
            <p:ph type="dt" sz="quarter" idx="10"/>
          </p:nvPr>
        </p:nvSpPr>
        <p:spPr>
          <a:xfrm rot="16200000">
            <a:off x="7551354" y="1645920"/>
            <a:ext cx="2438399" cy="3657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8E5DF7D-10C3-4C0B-9C46-8AC09682FB74}" type="datetime2">
              <a:rPr lang="id-ID" sz="1400" smtClean="0"/>
              <a:pPr algn="r"/>
              <a:t>Rabu, 08 Juni 2016</a:t>
            </a:fld>
            <a:endParaRPr lang="en-US" sz="1400" dirty="0"/>
          </a:p>
        </p:txBody>
      </p:sp>
      <p:sp>
        <p:nvSpPr>
          <p:cNvPr id="13323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9488" y="4046184"/>
            <a:ext cx="2381250" cy="3848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 dirty="0" smtClean="0"/>
              <a:t>LATAR MUHAMMAD ARIF</a:t>
            </a:r>
            <a:endParaRPr lang="en-US" sz="1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621088" y="1905000"/>
            <a:ext cx="2246312" cy="10779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d-ID" sz="1600" dirty="0">
                <a:solidFill>
                  <a:schemeClr val="tx1"/>
                </a:solidFill>
              </a:rPr>
              <a:t>Berdasarkan Hukum Boyle </a:t>
            </a:r>
          </a:p>
          <a:p>
            <a:pPr>
              <a:defRPr/>
            </a:pPr>
            <a:r>
              <a:rPr lang="id-ID" sz="1600" dirty="0">
                <a:solidFill>
                  <a:schemeClr val="tx1"/>
                </a:solidFill>
              </a:rPr>
              <a:t>&amp; Hukum Gay-Lussac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7600" y="3200400"/>
            <a:ext cx="2201863" cy="400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d-ID" dirty="0">
                <a:solidFill>
                  <a:schemeClr val="tx1"/>
                </a:solidFill>
              </a:rPr>
              <a:t>Pemuaian gas</a:t>
            </a:r>
            <a:endParaRPr lang="id-ID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 bwMode="auto">
          <a:xfrm rot="16200000" flipH="1">
            <a:off x="5470526" y="2887662"/>
            <a:ext cx="438150" cy="18637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rot="10800000" flipV="1">
            <a:off x="2667000" y="3600450"/>
            <a:ext cx="1828800" cy="3619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95400" y="4095750"/>
            <a:ext cx="2992438" cy="400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d-ID" dirty="0">
                <a:solidFill>
                  <a:schemeClr val="tx1"/>
                </a:solidFill>
              </a:rPr>
              <a:t>Pada tekanan tetap</a:t>
            </a:r>
            <a:endParaRPr lang="id-ID" dirty="0"/>
          </a:p>
        </p:txBody>
      </p:sp>
      <p:sp>
        <p:nvSpPr>
          <p:cNvPr id="16" name="Rectangle 15"/>
          <p:cNvSpPr/>
          <p:nvPr/>
        </p:nvSpPr>
        <p:spPr>
          <a:xfrm>
            <a:off x="5341938" y="4095750"/>
            <a:ext cx="2711450" cy="400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d-ID" dirty="0">
                <a:solidFill>
                  <a:schemeClr val="tx1"/>
                </a:solidFill>
              </a:rPr>
              <a:t>Pada volum tetap</a:t>
            </a:r>
            <a:endParaRPr lang="id-ID" dirty="0"/>
          </a:p>
        </p:txBody>
      </p:sp>
      <p:grpSp>
        <p:nvGrpSpPr>
          <p:cNvPr id="13330" name="Group 36"/>
          <p:cNvGrpSpPr>
            <a:grpSpLocks/>
          </p:cNvGrpSpPr>
          <p:nvPr/>
        </p:nvGrpSpPr>
        <p:grpSpPr bwMode="auto">
          <a:xfrm>
            <a:off x="453231" y="4702174"/>
            <a:ext cx="3581400" cy="914400"/>
            <a:chOff x="2514600" y="4876800"/>
            <a:chExt cx="3886200" cy="1219200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2514600" y="4876800"/>
              <a:ext cx="3886200" cy="1219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3314" name="Object 2"/>
            <p:cNvGraphicFramePr>
              <a:graphicFrameLocks noChangeAspect="1"/>
            </p:cNvGraphicFramePr>
            <p:nvPr/>
          </p:nvGraphicFramePr>
          <p:xfrm>
            <a:off x="2791940" y="5069417"/>
            <a:ext cx="3271229" cy="797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58" name="Equation" r:id="rId3" imgW="939600" imgH="228600" progId="Equation.3">
                    <p:embed/>
                  </p:oleObj>
                </mc:Choice>
                <mc:Fallback>
                  <p:oleObj name="Equation" r:id="rId3" imgW="939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1940" y="5069417"/>
                          <a:ext cx="3271229" cy="797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31" name="Group 36"/>
          <p:cNvGrpSpPr>
            <a:grpSpLocks/>
          </p:cNvGrpSpPr>
          <p:nvPr/>
        </p:nvGrpSpPr>
        <p:grpSpPr bwMode="auto">
          <a:xfrm>
            <a:off x="4647056" y="4678362"/>
            <a:ext cx="3581400" cy="914400"/>
            <a:chOff x="2514600" y="4876800"/>
            <a:chExt cx="3886200" cy="12192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2514600" y="4876800"/>
              <a:ext cx="3886200" cy="1219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endParaRPr lang="id-ID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3315" name="Object 3"/>
            <p:cNvGraphicFramePr>
              <a:graphicFrameLocks noChangeAspect="1"/>
            </p:cNvGraphicFramePr>
            <p:nvPr/>
          </p:nvGraphicFramePr>
          <p:xfrm>
            <a:off x="2810888" y="5069417"/>
            <a:ext cx="3271230" cy="797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59" name="Equation" r:id="rId5" imgW="939600" imgH="228600" progId="Equation.3">
                    <p:embed/>
                  </p:oleObj>
                </mc:Choice>
                <mc:Fallback>
                  <p:oleObj name="Equation" r:id="rId5" imgW="939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0888" y="5069417"/>
                          <a:ext cx="3271230" cy="7979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332" name="Group 39"/>
          <p:cNvGrpSpPr>
            <a:grpSpLocks/>
          </p:cNvGrpSpPr>
          <p:nvPr/>
        </p:nvGrpSpPr>
        <p:grpSpPr bwMode="auto">
          <a:xfrm>
            <a:off x="193675" y="2305050"/>
            <a:ext cx="4073525" cy="819150"/>
            <a:chOff x="1024366" y="5051426"/>
            <a:chExt cx="3471434" cy="818950"/>
          </a:xfrm>
        </p:grpSpPr>
        <p:graphicFrame>
          <p:nvGraphicFramePr>
            <p:cNvPr id="13316" name="Object 4"/>
            <p:cNvGraphicFramePr>
              <a:graphicFrameLocks noChangeAspect="1"/>
            </p:cNvGraphicFramePr>
            <p:nvPr/>
          </p:nvGraphicFramePr>
          <p:xfrm>
            <a:off x="1024366" y="5051426"/>
            <a:ext cx="442385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60" name="Equation" r:id="rId7" imgW="126720" imgH="164880" progId="Equation.3">
                    <p:embed/>
                  </p:oleObj>
                </mc:Choice>
                <mc:Fallback>
                  <p:oleObj name="Equation" r:id="rId7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4366" y="5051426"/>
                          <a:ext cx="442385" cy="574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/>
            <p:cNvSpPr/>
            <p:nvPr/>
          </p:nvSpPr>
          <p:spPr>
            <a:xfrm>
              <a:off x="1372051" y="5162524"/>
              <a:ext cx="3123749" cy="7078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r>
                <a:rPr lang="id-ID" dirty="0">
                  <a:solidFill>
                    <a:schemeClr val="tx1"/>
                  </a:solidFill>
                </a:rPr>
                <a:t>= </a:t>
              </a:r>
              <a:r>
                <a:rPr lang="id-ID" b="0" dirty="0">
                  <a:solidFill>
                    <a:schemeClr val="tx1"/>
                  </a:solidFill>
                </a:rPr>
                <a:t>Koefisien muai </a:t>
              </a:r>
            </a:p>
            <a:p>
              <a:pPr algn="l">
                <a:defRPr/>
              </a:pPr>
              <a:r>
                <a:rPr lang="id-ID" b="0" dirty="0">
                  <a:solidFill>
                    <a:schemeClr val="tx1"/>
                  </a:solidFill>
                </a:rPr>
                <a:t>    gas (</a:t>
              </a:r>
              <a:r>
                <a:rPr lang="id-ID" b="0" baseline="30000" dirty="0">
                  <a:solidFill>
                    <a:schemeClr val="tx1"/>
                  </a:solidFill>
                </a:rPr>
                <a:t>o </a:t>
              </a:r>
              <a:r>
                <a:rPr lang="id-ID" b="0" dirty="0">
                  <a:solidFill>
                    <a:schemeClr val="tx1"/>
                  </a:solidFill>
                </a:rPr>
                <a:t>C</a:t>
              </a:r>
              <a:r>
                <a:rPr lang="id-ID" b="0" baseline="30000" dirty="0">
                  <a:solidFill>
                    <a:schemeClr val="tx1"/>
                  </a:solidFill>
                </a:rPr>
                <a:t> -1</a:t>
              </a:r>
              <a:r>
                <a:rPr lang="id-ID" b="0" dirty="0">
                  <a:solidFill>
                    <a:schemeClr val="tx1"/>
                  </a:solidFill>
                </a:rPr>
                <a:t>atau K</a:t>
              </a:r>
              <a:r>
                <a:rPr lang="id-ID" b="0" baseline="30000" dirty="0">
                  <a:solidFill>
                    <a:schemeClr val="tx1"/>
                  </a:solidFill>
                </a:rPr>
                <a:t> -1</a:t>
              </a:r>
              <a:r>
                <a:rPr lang="id-ID" b="0" dirty="0">
                  <a:solidFill>
                    <a:schemeClr val="tx1"/>
                  </a:solidFill>
                </a:rPr>
                <a:t> )</a:t>
              </a:r>
              <a:r>
                <a:rPr lang="id-ID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13333" name="Group 32"/>
          <p:cNvGrpSpPr>
            <a:grpSpLocks/>
          </p:cNvGrpSpPr>
          <p:nvPr/>
        </p:nvGrpSpPr>
        <p:grpSpPr bwMode="auto">
          <a:xfrm>
            <a:off x="4648200" y="5603875"/>
            <a:ext cx="4483100" cy="796925"/>
            <a:chOff x="4965700" y="3962598"/>
            <a:chExt cx="4178300" cy="796925"/>
          </a:xfrm>
        </p:grpSpPr>
        <p:graphicFrame>
          <p:nvGraphicFramePr>
            <p:cNvPr id="13317" name="Object 5"/>
            <p:cNvGraphicFramePr>
              <a:graphicFrameLocks noChangeAspect="1"/>
            </p:cNvGraphicFramePr>
            <p:nvPr/>
          </p:nvGraphicFramePr>
          <p:xfrm>
            <a:off x="4965700" y="3962598"/>
            <a:ext cx="574675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61" name="Equation" r:id="rId9" imgW="164880" imgH="228600" progId="Equation.3">
                    <p:embed/>
                  </p:oleObj>
                </mc:Choice>
                <mc:Fallback>
                  <p:oleObj name="Equation" r:id="rId9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5700" y="3962598"/>
                          <a:ext cx="574675" cy="796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7"/>
            <p:cNvSpPr/>
            <p:nvPr/>
          </p:nvSpPr>
          <p:spPr>
            <a:xfrm>
              <a:off x="5409570" y="4165798"/>
              <a:ext cx="3734430" cy="4000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r>
                <a:rPr lang="id-ID" dirty="0">
                  <a:solidFill>
                    <a:schemeClr val="tx1"/>
                  </a:solidFill>
                </a:rPr>
                <a:t>= </a:t>
              </a:r>
              <a:r>
                <a:rPr lang="id-ID" b="0" dirty="0">
                  <a:solidFill>
                    <a:schemeClr val="tx1"/>
                  </a:solidFill>
                </a:rPr>
                <a:t>tekanan mula-mula(N/m)</a:t>
              </a:r>
              <a:r>
                <a:rPr lang="id-ID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13334" name="Group 31"/>
          <p:cNvGrpSpPr>
            <a:grpSpLocks/>
          </p:cNvGrpSpPr>
          <p:nvPr/>
        </p:nvGrpSpPr>
        <p:grpSpPr bwMode="auto">
          <a:xfrm>
            <a:off x="762000" y="5715000"/>
            <a:ext cx="3516313" cy="574675"/>
            <a:chOff x="979488" y="5051425"/>
            <a:chExt cx="3516312" cy="574675"/>
          </a:xfrm>
        </p:grpSpPr>
        <p:graphicFrame>
          <p:nvGraphicFramePr>
            <p:cNvPr id="13318" name="Object 6"/>
            <p:cNvGraphicFramePr>
              <a:graphicFrameLocks noChangeAspect="1"/>
            </p:cNvGraphicFramePr>
            <p:nvPr/>
          </p:nvGraphicFramePr>
          <p:xfrm>
            <a:off x="979488" y="5051425"/>
            <a:ext cx="531812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62" name="Equation" r:id="rId11" imgW="152280" imgH="164880" progId="Equation.3">
                    <p:embed/>
                  </p:oleObj>
                </mc:Choice>
                <mc:Fallback>
                  <p:oleObj name="Equation" r:id="rId11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9488" y="5051425"/>
                          <a:ext cx="531812" cy="574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Rectangle 30"/>
            <p:cNvSpPr/>
            <p:nvPr/>
          </p:nvSpPr>
          <p:spPr>
            <a:xfrm>
              <a:off x="1371601" y="5162550"/>
              <a:ext cx="3124199" cy="4000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r>
                <a:rPr lang="id-ID" dirty="0">
                  <a:solidFill>
                    <a:schemeClr val="tx1"/>
                  </a:solidFill>
                </a:rPr>
                <a:t>= </a:t>
              </a:r>
              <a:r>
                <a:rPr lang="id-ID" b="0" dirty="0">
                  <a:solidFill>
                    <a:schemeClr val="tx1"/>
                  </a:solidFill>
                </a:rPr>
                <a:t>tekanan akhir (N/m)</a:t>
              </a:r>
              <a:r>
                <a:rPr lang="id-ID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5992813" y="2320925"/>
          <a:ext cx="2770187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3" name="Equation" r:id="rId13" imgW="863280" imgH="393480" progId="Equation.3">
                  <p:embed/>
                </p:oleObj>
              </mc:Choice>
              <mc:Fallback>
                <p:oleObj name="Equation" r:id="rId13" imgW="863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13" y="2320925"/>
                        <a:ext cx="2770187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50DC9-2758-4388-AF6A-922750047E6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09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5BB2D8-6BD9-45A4-83D7-7DB46B8D1C6A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878174"/>
            <a:ext cx="78486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a-DK" sz="2000" b="1" dirty="0" smtClean="0"/>
              <a:t>Tegangan </a:t>
            </a:r>
            <a:r>
              <a:rPr lang="da-DK" sz="2000" b="1" dirty="0"/>
              <a:t>termal :                                                                              </a:t>
            </a:r>
            <a:r>
              <a:rPr lang="da-DK" sz="2000" b="1" dirty="0">
                <a:solidFill>
                  <a:schemeClr val="bg1"/>
                </a:solidFill>
              </a:rPr>
              <a:t>...   </a:t>
            </a:r>
            <a:r>
              <a:rPr lang="da-DK" sz="2000" b="1" dirty="0"/>
              <a:t>   </a:t>
            </a:r>
            <a:endParaRPr lang="da-DK" sz="2000" b="1" dirty="0" smtClean="0"/>
          </a:p>
          <a:p>
            <a:pPr eaLnBrk="0" hangingPunct="0">
              <a:spcBef>
                <a:spcPct val="50000"/>
              </a:spcBef>
            </a:pPr>
            <a:r>
              <a:rPr lang="da-DK" sz="2000" dirty="0" smtClean="0"/>
              <a:t>Pada </a:t>
            </a:r>
            <a:r>
              <a:rPr lang="da-DK" sz="2000" dirty="0"/>
              <a:t>berbagai bangunan , terdapat </a:t>
            </a:r>
            <a:r>
              <a:rPr lang="da-DK" sz="2000" dirty="0" smtClean="0"/>
              <a:t>bagian-bagian </a:t>
            </a:r>
            <a:r>
              <a:rPr lang="da-DK" sz="2000" dirty="0"/>
              <a:t>tertentu yang dirancang secara khusus agar tidak </a:t>
            </a:r>
            <a:r>
              <a:rPr lang="da-DK" sz="2000" dirty="0" smtClean="0">
                <a:solidFill>
                  <a:schemeClr val="bg1"/>
                </a:solidFill>
              </a:rPr>
              <a:t>.</a:t>
            </a:r>
            <a:r>
              <a:rPr lang="da-DK" sz="2000" dirty="0" smtClean="0"/>
              <a:t>dapat </a:t>
            </a:r>
            <a:r>
              <a:rPr lang="da-DK" sz="2000" dirty="0"/>
              <a:t>memuai atupun </a:t>
            </a:r>
            <a:r>
              <a:rPr lang="da-DK" sz="2000" dirty="0" smtClean="0"/>
              <a:t>menyusut </a:t>
            </a:r>
            <a:r>
              <a:rPr lang="da-DK" sz="2000" dirty="0"/>
              <a:t>dikala suhu </a:t>
            </a:r>
            <a:r>
              <a:rPr lang="da-DK" sz="2000" dirty="0" smtClean="0"/>
              <a:t>berubah.Karena </a:t>
            </a:r>
            <a:r>
              <a:rPr lang="da-DK" sz="2000" dirty="0"/>
              <a:t>ukuran bendanya </a:t>
            </a:r>
            <a:r>
              <a:rPr lang="da-DK" sz="2000" dirty="0" smtClean="0"/>
              <a:t>tidak </a:t>
            </a:r>
            <a:r>
              <a:rPr lang="da-DK" sz="2000" dirty="0"/>
              <a:t>dapat berubah </a:t>
            </a:r>
            <a:r>
              <a:rPr lang="da-DK" sz="2000" dirty="0" smtClean="0"/>
              <a:t>maka </a:t>
            </a:r>
            <a:r>
              <a:rPr lang="da-DK" sz="2000" dirty="0"/>
              <a:t>dalam bahan akan terjadi tegangan yang            </a:t>
            </a:r>
            <a:r>
              <a:rPr lang="da-DK" sz="2000" dirty="0" smtClean="0"/>
              <a:t> </a:t>
            </a:r>
            <a:r>
              <a:rPr lang="da-DK" sz="2000" dirty="0"/>
              <a:t>disebut tegangan termal </a:t>
            </a:r>
            <a:r>
              <a:rPr lang="da-DK" sz="2000" dirty="0" smtClean="0"/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da-DK" sz="2000" dirty="0" smtClean="0">
                <a:solidFill>
                  <a:schemeClr val="bg1"/>
                </a:solidFill>
              </a:rPr>
              <a:t> </a:t>
            </a:r>
            <a:r>
              <a:rPr lang="da-DK" sz="2000" dirty="0" smtClean="0"/>
              <a:t> </a:t>
            </a:r>
            <a:r>
              <a:rPr lang="da-DK" sz="2000" dirty="0"/>
              <a:t>Besarnya tegangan (</a:t>
            </a:r>
            <a:r>
              <a:rPr lang="el-GR" sz="2000" dirty="0">
                <a:cs typeface="Arial" panose="020B0604020202020204" pitchFamily="34" charset="0"/>
              </a:rPr>
              <a:t>σ</a:t>
            </a:r>
            <a:r>
              <a:rPr lang="en-US" sz="2000" dirty="0">
                <a:cs typeface="Arial" panose="020B0604020202020204" pitchFamily="34" charset="0"/>
              </a:rPr>
              <a:t>) </a:t>
            </a:r>
            <a:r>
              <a:rPr lang="da-DK" sz="2000" dirty="0"/>
              <a:t>termal ini adalah :</a:t>
            </a:r>
          </a:p>
          <a:p>
            <a:pPr eaLnBrk="0" hangingPunct="0">
              <a:spcBef>
                <a:spcPct val="50000"/>
              </a:spcBef>
            </a:pPr>
            <a:r>
              <a:rPr lang="da-DK" sz="2400" b="1" dirty="0"/>
              <a:t>         </a:t>
            </a:r>
            <a:r>
              <a:rPr lang="da-DK" sz="2400" b="1" dirty="0" smtClean="0"/>
              <a:t>      </a:t>
            </a:r>
            <a:r>
              <a:rPr lang="el-GR" sz="2000" b="1" dirty="0">
                <a:cs typeface="Arial" panose="020B0604020202020204" pitchFamily="34" charset="0"/>
              </a:rPr>
              <a:t>σ</a:t>
            </a:r>
            <a:r>
              <a:rPr lang="en-US" sz="2000" b="1" dirty="0">
                <a:cs typeface="Arial" panose="020B0604020202020204" pitchFamily="34" charset="0"/>
              </a:rPr>
              <a:t> (=F/A) = Y (∆L/L</a:t>
            </a:r>
            <a:r>
              <a:rPr lang="en-US" sz="2000" b="1" baseline="-25000" dirty="0">
                <a:cs typeface="Arial" panose="020B0604020202020204" pitchFamily="34" charset="0"/>
              </a:rPr>
              <a:t>0</a:t>
            </a:r>
            <a:r>
              <a:rPr lang="en-US" sz="2000" b="1" dirty="0">
                <a:cs typeface="Arial" panose="020B0604020202020204" pitchFamily="34" charset="0"/>
              </a:rPr>
              <a:t> )</a:t>
            </a:r>
            <a:r>
              <a:rPr lang="en-US" sz="2400" b="1" dirty="0">
                <a:cs typeface="Arial" panose="020B0604020202020204" pitchFamily="34" charset="0"/>
              </a:rPr>
              <a:t>   </a:t>
            </a:r>
            <a:r>
              <a:rPr lang="en-US" sz="2000" dirty="0" err="1">
                <a:cs typeface="Arial" panose="020B0604020202020204" pitchFamily="34" charset="0"/>
              </a:rPr>
              <a:t>dengan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Verdana" panose="020B0604030504040204" pitchFamily="34" charset="0"/>
              </a:rPr>
              <a:t>∆L = </a:t>
            </a:r>
            <a:r>
              <a:rPr lang="el-GR" sz="2000" b="1" dirty="0">
                <a:cs typeface="Arial" panose="020B0604020202020204" pitchFamily="34" charset="0"/>
              </a:rPr>
              <a:t>α</a:t>
            </a:r>
            <a:r>
              <a:rPr lang="en-US" sz="2000" b="1" dirty="0">
                <a:latin typeface="Verdana" panose="020B0604030504040204" pitchFamily="34" charset="0"/>
              </a:rPr>
              <a:t> L</a:t>
            </a:r>
            <a:r>
              <a:rPr lang="en-US" sz="2000" b="1" baseline="-25000" dirty="0">
                <a:latin typeface="Verdana" panose="020B0604030504040204" pitchFamily="34" charset="0"/>
              </a:rPr>
              <a:t>0</a:t>
            </a:r>
            <a:r>
              <a:rPr lang="en-US" sz="2000" b="1" dirty="0"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Verdana" panose="020B0604030504040204" pitchFamily="34" charset="0"/>
              </a:rPr>
              <a:t>∆T</a:t>
            </a:r>
            <a:r>
              <a:rPr lang="en-US" sz="2000" dirty="0">
                <a:latin typeface="Verdana" panose="020B0604030504040204" pitchFamily="34" charset="0"/>
              </a:rPr>
              <a:t> </a:t>
            </a:r>
            <a:endParaRPr lang="en-US" sz="2000" b="1" dirty="0">
              <a:cs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cs typeface="Arial" panose="020B0604020202020204" pitchFamily="34" charset="0"/>
              </a:rPr>
              <a:t>          </a:t>
            </a:r>
            <a:r>
              <a:rPr lang="en-US" sz="2000" b="1" dirty="0" err="1">
                <a:cs typeface="Arial" panose="020B0604020202020204" pitchFamily="34" charset="0"/>
              </a:rPr>
              <a:t>atau</a:t>
            </a:r>
            <a:r>
              <a:rPr lang="en-US" sz="2000" b="1" dirty="0">
                <a:cs typeface="Arial" panose="020B0604020202020204" pitchFamily="34" charset="0"/>
              </a:rPr>
              <a:t> </a:t>
            </a:r>
            <a:endParaRPr lang="en-US" sz="2000" b="1" dirty="0" smtClean="0">
              <a:cs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b="1" dirty="0"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cs typeface="Arial" panose="020B0604020202020204" pitchFamily="34" charset="0"/>
              </a:rPr>
              <a:t>                          </a:t>
            </a:r>
            <a:r>
              <a:rPr lang="el-GR" sz="2000" b="1" dirty="0">
                <a:solidFill>
                  <a:srgbClr val="FF0066"/>
                </a:solidFill>
                <a:cs typeface="Arial" panose="020B0604020202020204" pitchFamily="34" charset="0"/>
              </a:rPr>
              <a:t>σ</a:t>
            </a:r>
            <a:r>
              <a:rPr 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= Y </a:t>
            </a:r>
            <a:r>
              <a:rPr lang="el-GR" sz="2000" b="1" dirty="0">
                <a:solidFill>
                  <a:srgbClr val="FF0066"/>
                </a:solidFill>
                <a:cs typeface="Arial" panose="020B0604020202020204" pitchFamily="34" charset="0"/>
              </a:rPr>
              <a:t>α</a:t>
            </a:r>
            <a:r>
              <a:rPr lang="en-US" sz="2000" b="1" dirty="0">
                <a:solidFill>
                  <a:srgbClr val="FF0066"/>
                </a:solidFill>
                <a:cs typeface="Arial" panose="020B0604020202020204" pitchFamily="34" charset="0"/>
              </a:rPr>
              <a:t> ∆T</a:t>
            </a:r>
            <a:r>
              <a:rPr lang="en-US" sz="2000" b="1" dirty="0">
                <a:solidFill>
                  <a:srgbClr val="00FFFF"/>
                </a:solidFill>
                <a:cs typeface="Arial" panose="020B0604020202020204" pitchFamily="34" charset="0"/>
              </a:rPr>
              <a:t>        </a:t>
            </a:r>
            <a:endParaRPr lang="en-US" sz="2000" b="1" dirty="0" smtClean="0">
              <a:solidFill>
                <a:srgbClr val="00FFFF"/>
              </a:solidFill>
              <a:cs typeface="Arial" panose="020B0604020202020204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FFFF"/>
                </a:solidFill>
                <a:cs typeface="Arial" panose="020B0604020202020204" pitchFamily="34" charset="0"/>
              </a:rPr>
              <a:t>          </a:t>
            </a:r>
            <a:endParaRPr lang="en-US" sz="2000" b="1" dirty="0"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</a:pPr>
            <a:r>
              <a:rPr lang="da-DK" sz="2000" b="1" dirty="0"/>
              <a:t>  </a:t>
            </a:r>
            <a:r>
              <a:rPr lang="da-DK" sz="2000" dirty="0" smtClean="0"/>
              <a:t>Y </a:t>
            </a:r>
            <a:r>
              <a:rPr lang="da-DK" sz="2000" dirty="0"/>
              <a:t>= modulus Young  </a:t>
            </a:r>
            <a:r>
              <a:rPr lang="da-DK" sz="2000" dirty="0" smtClean="0"/>
              <a:t>,</a:t>
            </a:r>
          </a:p>
          <a:p>
            <a:pPr eaLnBrk="0" hangingPunct="0">
              <a:spcBef>
                <a:spcPts val="0"/>
              </a:spcBef>
            </a:pPr>
            <a:r>
              <a:rPr lang="da-DK" sz="2000" dirty="0" smtClean="0"/>
              <a:t> </a:t>
            </a:r>
            <a:r>
              <a:rPr lang="da-DK" sz="2000" dirty="0">
                <a:cs typeface="Arial" panose="020B0604020202020204" pitchFamily="34" charset="0"/>
              </a:rPr>
              <a:t>∆T = kenaikan suhu 		</a:t>
            </a:r>
            <a:endParaRPr lang="da-DK" sz="2000" dirty="0" smtClean="0"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</a:pPr>
            <a:r>
              <a:rPr lang="el-GR" sz="2000" dirty="0" smtClean="0">
                <a:cs typeface="Arial" panose="020B0604020202020204" pitchFamily="34" charset="0"/>
              </a:rPr>
              <a:t>α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>
                <a:cs typeface="Arial" panose="020B0604020202020204" pitchFamily="34" charset="0"/>
              </a:rPr>
              <a:t>= </a:t>
            </a:r>
            <a:r>
              <a:rPr lang="en-US" sz="2000" dirty="0" err="1">
                <a:cs typeface="Arial" panose="020B0604020202020204" pitchFamily="34" charset="0"/>
              </a:rPr>
              <a:t>koefisien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muai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panjang</a:t>
            </a:r>
            <a:r>
              <a:rPr lang="da-DK" sz="2000" dirty="0"/>
              <a:t>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5812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9900FF"/>
                </a:solidFill>
                <a:latin typeface="Brush Script MT" panose="03060802040406070304" pitchFamily="66" charset="0"/>
              </a:rPr>
              <a:t>Soal Latihan: Pemuaian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68414"/>
            <a:ext cx="7467601" cy="5016500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sv-SE" sz="1600" dirty="0" smtClean="0"/>
              <a:t>1.	Sebatang rel kereta api panjangnya 10 m dan suhu awalnya 30 </a:t>
            </a:r>
            <a:r>
              <a:rPr lang="sv-SE" sz="1600" baseline="30000" dirty="0" smtClean="0"/>
              <a:t>O</a:t>
            </a:r>
            <a:r>
              <a:rPr lang="sv-SE" sz="1600" dirty="0" smtClean="0"/>
              <a:t>C. Karena gesekan dengan roda kereta api suhu rel menjadi 60 </a:t>
            </a:r>
            <a:r>
              <a:rPr lang="sv-SE" sz="1600" baseline="30000" dirty="0" smtClean="0"/>
              <a:t>O</a:t>
            </a:r>
            <a:r>
              <a:rPr lang="sv-SE" sz="1600" dirty="0" smtClean="0"/>
              <a:t>C. Jika koefisien muai panjang rel 1,1.10</a:t>
            </a:r>
            <a:r>
              <a:rPr lang="sv-SE" sz="1600" baseline="30000" dirty="0" smtClean="0"/>
              <a:t>-5</a:t>
            </a:r>
            <a:r>
              <a:rPr lang="sv-SE" sz="1600" dirty="0" smtClean="0"/>
              <a:t>/K , tentukan jarak renggang minimal yang aman pada tiap sambungan agar tidak mengalami pembengkokan pada suhu 60 </a:t>
            </a:r>
            <a:r>
              <a:rPr lang="sv-SE" sz="1600" baseline="30000" dirty="0" smtClean="0"/>
              <a:t>O</a:t>
            </a:r>
            <a:r>
              <a:rPr lang="sv-SE" sz="1600" dirty="0" smtClean="0"/>
              <a:t>C?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sv-SE" sz="1600" dirty="0" smtClean="0"/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sv-SE" sz="1600" dirty="0" smtClean="0"/>
              <a:t>2.	Sebuah batang logam mula-mula mempunyai panjang 1m, setelah dipanaskan hingga perubahan suhunya 100 K, batang bertambah panjang 1/5000 m. </a:t>
            </a:r>
            <a:r>
              <a:rPr lang="en-US" sz="1600" dirty="0" err="1" smtClean="0"/>
              <a:t>Koefisien</a:t>
            </a:r>
            <a:r>
              <a:rPr lang="en-US" sz="1600" dirty="0" smtClean="0"/>
              <a:t> </a:t>
            </a:r>
            <a:r>
              <a:rPr lang="en-US" sz="1600" dirty="0" err="1" smtClean="0"/>
              <a:t>muai</a:t>
            </a:r>
            <a:r>
              <a:rPr lang="en-US" sz="1600" dirty="0" smtClean="0"/>
              <a:t> </a:t>
            </a:r>
            <a:r>
              <a:rPr lang="en-US" sz="1600" dirty="0" err="1" smtClean="0"/>
              <a:t>panjang</a:t>
            </a:r>
            <a:r>
              <a:rPr lang="en-US" sz="1600" dirty="0" smtClean="0"/>
              <a:t> </a:t>
            </a:r>
            <a:r>
              <a:rPr lang="en-US" sz="1600" dirty="0" err="1" smtClean="0"/>
              <a:t>batang</a:t>
            </a:r>
            <a:r>
              <a:rPr lang="en-US" sz="1600" dirty="0" smtClean="0"/>
              <a:t> </a:t>
            </a:r>
            <a:r>
              <a:rPr lang="en-US" sz="1600" dirty="0" err="1" smtClean="0"/>
              <a:t>logam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….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3.	</a:t>
            </a:r>
            <a:r>
              <a:rPr lang="en-US" sz="1600" dirty="0" err="1" smtClean="0"/>
              <a:t>Sebatang</a:t>
            </a:r>
            <a:r>
              <a:rPr lang="en-US" sz="1600" dirty="0" smtClean="0"/>
              <a:t> </a:t>
            </a:r>
            <a:r>
              <a:rPr lang="en-US" sz="1600" dirty="0" err="1" smtClean="0"/>
              <a:t>perak</a:t>
            </a:r>
            <a:r>
              <a:rPr lang="en-US" sz="1600" dirty="0" smtClean="0"/>
              <a:t> </a:t>
            </a:r>
            <a:r>
              <a:rPr lang="en-US" sz="1600" dirty="0" err="1" smtClean="0"/>
              <a:t>suhu</a:t>
            </a:r>
            <a:r>
              <a:rPr lang="en-US" sz="1600" dirty="0" smtClean="0"/>
              <a:t> </a:t>
            </a:r>
            <a:r>
              <a:rPr lang="en-US" sz="1600" dirty="0" err="1" smtClean="0"/>
              <a:t>awalnya</a:t>
            </a:r>
            <a:r>
              <a:rPr lang="en-US" sz="1600" dirty="0" smtClean="0"/>
              <a:t> 40 </a:t>
            </a:r>
            <a:r>
              <a:rPr lang="sv-SE" sz="1600" baseline="30000" dirty="0" smtClean="0"/>
              <a:t>O</a:t>
            </a:r>
            <a:r>
              <a:rPr lang="sv-SE" sz="1600" dirty="0" smtClean="0"/>
              <a:t>C</a:t>
            </a:r>
            <a:r>
              <a:rPr lang="en-US" sz="1600" dirty="0" smtClean="0"/>
              <a:t> </a:t>
            </a:r>
            <a:r>
              <a:rPr lang="en-US" sz="1600" dirty="0" err="1" smtClean="0"/>
              <a:t>dipanaskan</a:t>
            </a:r>
            <a:r>
              <a:rPr lang="en-US" sz="1600" dirty="0" smtClean="0"/>
              <a:t>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suhunya</a:t>
            </a:r>
            <a:r>
              <a:rPr lang="en-US" sz="1600" dirty="0" smtClean="0"/>
              <a:t> </a:t>
            </a:r>
            <a:r>
              <a:rPr lang="en-US" sz="1600" dirty="0" err="1" smtClean="0"/>
              <a:t>naik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sv-SE" sz="1600" dirty="0" smtClean="0"/>
              <a:t>90 </a:t>
            </a:r>
            <a:r>
              <a:rPr lang="sv-SE" sz="1600" baseline="30000" dirty="0" smtClean="0"/>
              <a:t>O</a:t>
            </a:r>
            <a:r>
              <a:rPr lang="sv-SE" sz="1600" dirty="0" smtClean="0"/>
              <a:t>C. Setelah diteliti ternyata batang perak tersebut bertambah panjang 0,19 mm. Jika koefisien muai panjang perak    19.10</a:t>
            </a:r>
            <a:r>
              <a:rPr lang="sv-SE" sz="1600" baseline="30000" dirty="0" smtClean="0"/>
              <a:t>-6 </a:t>
            </a:r>
            <a:r>
              <a:rPr lang="sv-SE" sz="1600" dirty="0" smtClean="0"/>
              <a:t>/</a:t>
            </a:r>
            <a:r>
              <a:rPr lang="sv-SE" sz="1600" baseline="30000" dirty="0" smtClean="0"/>
              <a:t>O</a:t>
            </a:r>
            <a:r>
              <a:rPr lang="sv-SE" sz="1600" dirty="0" smtClean="0"/>
              <a:t>C.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sv-SE" sz="1600" dirty="0" smtClean="0"/>
              <a:t>	Berapakah panjang mula-mula batang perak ?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sv-SE" sz="1600" dirty="0" smtClean="0"/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sv-SE" sz="1600" dirty="0" smtClean="0"/>
              <a:t>4.	Keping tembaga panjang 10 cm, lebar 10 cm, dan suhunya 20 </a:t>
            </a:r>
            <a:r>
              <a:rPr lang="sv-SE" sz="1600" baseline="30000" dirty="0" smtClean="0"/>
              <a:t>O</a:t>
            </a:r>
            <a:r>
              <a:rPr lang="sv-SE" sz="1600" dirty="0" smtClean="0"/>
              <a:t>C. Bila koefisien muai panjang tembaga 1,8.10</a:t>
            </a:r>
            <a:r>
              <a:rPr lang="sv-SE" sz="1600" baseline="30000" dirty="0" smtClean="0"/>
              <a:t>-5</a:t>
            </a:r>
            <a:r>
              <a:rPr lang="sv-SE" sz="1600" dirty="0" smtClean="0"/>
              <a:t>/ K. </a:t>
            </a:r>
            <a:r>
              <a:rPr lang="en-US" sz="1600" dirty="0" err="1" smtClean="0"/>
              <a:t>Berapakah</a:t>
            </a:r>
            <a:r>
              <a:rPr lang="en-US" sz="1600" dirty="0" smtClean="0"/>
              <a:t> </a:t>
            </a:r>
            <a:r>
              <a:rPr lang="en-US" sz="1600" dirty="0" err="1" smtClean="0"/>
              <a:t>luas</a:t>
            </a:r>
            <a:r>
              <a:rPr lang="en-US" sz="1600" dirty="0" smtClean="0"/>
              <a:t> </a:t>
            </a:r>
            <a:r>
              <a:rPr lang="en-US" sz="1600" dirty="0" err="1" smtClean="0"/>
              <a:t>keping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bila</a:t>
            </a:r>
            <a:r>
              <a:rPr lang="en-US" sz="1600" dirty="0" smtClean="0"/>
              <a:t> </a:t>
            </a:r>
            <a:r>
              <a:rPr lang="en-US" sz="1600" dirty="0" err="1" smtClean="0"/>
              <a:t>suhunya</a:t>
            </a:r>
            <a:r>
              <a:rPr lang="en-US" sz="1600" dirty="0" smtClean="0"/>
              <a:t> </a:t>
            </a:r>
            <a:r>
              <a:rPr lang="en-US" sz="1600" dirty="0" err="1" smtClean="0"/>
              <a:t>dinaikkan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80 </a:t>
            </a:r>
            <a:r>
              <a:rPr lang="sv-SE" sz="1600" baseline="30000" dirty="0" smtClean="0"/>
              <a:t>O</a:t>
            </a:r>
            <a:r>
              <a:rPr lang="sv-SE" sz="1600" dirty="0" smtClean="0"/>
              <a:t>C</a:t>
            </a:r>
            <a:r>
              <a:rPr lang="en-US" sz="1600" dirty="0" smtClean="0"/>
              <a:t>?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-4213225" y="6284913"/>
            <a:ext cx="4032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Halinis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S.Si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SMA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Negeri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3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Dumai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31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1.47257 -0.00162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2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067550" cy="32781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5. </a:t>
            </a:r>
            <a:r>
              <a:rPr lang="en-US" sz="1600" dirty="0" err="1" smtClean="0"/>
              <a:t>Suatu</a:t>
            </a:r>
            <a:r>
              <a:rPr lang="en-US" sz="1600" dirty="0" smtClean="0"/>
              <a:t> </a:t>
            </a:r>
            <a:r>
              <a:rPr lang="en-US" sz="1600" dirty="0" err="1" smtClean="0"/>
              <a:t>balok</a:t>
            </a:r>
            <a:r>
              <a:rPr lang="en-US" sz="1600" dirty="0" smtClean="0"/>
              <a:t> </a:t>
            </a:r>
            <a:r>
              <a:rPr lang="en-US" sz="1600" dirty="0" err="1" smtClean="0"/>
              <a:t>besi</a:t>
            </a:r>
            <a:r>
              <a:rPr lang="en-US" sz="1600" dirty="0" smtClean="0"/>
              <a:t> </a:t>
            </a:r>
            <a:r>
              <a:rPr lang="en-US" sz="1600" dirty="0" err="1" smtClean="0"/>
              <a:t>berukuran</a:t>
            </a:r>
            <a:r>
              <a:rPr lang="en-US" sz="1600" dirty="0" smtClean="0"/>
              <a:t> 4 cm x 10 cm x 5. cm </a:t>
            </a:r>
            <a:r>
              <a:rPr lang="en-US" sz="1600" dirty="0" err="1" smtClean="0"/>
              <a:t>Hitunglah</a:t>
            </a:r>
            <a:r>
              <a:rPr lang="en-US" sz="1600" dirty="0" smtClean="0"/>
              <a:t> </a:t>
            </a:r>
            <a:r>
              <a:rPr lang="en-US" sz="1600" dirty="0" err="1" smtClean="0"/>
              <a:t>perubahan</a:t>
            </a:r>
            <a:r>
              <a:rPr lang="en-US" sz="1600" dirty="0" smtClean="0"/>
              <a:t> volume </a:t>
            </a:r>
            <a:r>
              <a:rPr lang="en-US" sz="1600" dirty="0" err="1" smtClean="0"/>
              <a:t>ketika</a:t>
            </a:r>
            <a:r>
              <a:rPr lang="en-US" sz="1600" dirty="0" smtClean="0"/>
              <a:t> </a:t>
            </a:r>
            <a:r>
              <a:rPr lang="en-US" sz="1600" dirty="0" err="1" smtClean="0"/>
              <a:t>temperaturnya</a:t>
            </a:r>
            <a:r>
              <a:rPr lang="en-US" sz="1600" dirty="0" smtClean="0"/>
              <a:t> </a:t>
            </a:r>
            <a:r>
              <a:rPr lang="en-US" sz="1600" dirty="0" err="1" smtClean="0"/>
              <a:t>dinaikkan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15 </a:t>
            </a:r>
            <a:r>
              <a:rPr lang="sv-SE" sz="1600" baseline="30000" dirty="0" smtClean="0"/>
              <a:t>O</a:t>
            </a:r>
            <a:r>
              <a:rPr lang="sv-SE" sz="1600" dirty="0" smtClean="0"/>
              <a:t>C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65 </a:t>
            </a:r>
            <a:r>
              <a:rPr lang="sv-SE" sz="1600" baseline="30000" dirty="0" smtClean="0"/>
              <a:t>O</a:t>
            </a:r>
            <a:r>
              <a:rPr lang="sv-SE" sz="1600" dirty="0" smtClean="0"/>
              <a:t>C</a:t>
            </a:r>
            <a:r>
              <a:rPr lang="en-US" sz="1600" dirty="0" smtClean="0"/>
              <a:t>! (</a:t>
            </a:r>
            <a:r>
              <a:rPr lang="en-US" sz="1600" dirty="0" err="1" smtClean="0"/>
              <a:t>koefisien</a:t>
            </a:r>
            <a:r>
              <a:rPr lang="en-US" sz="1600" dirty="0" smtClean="0"/>
              <a:t> </a:t>
            </a:r>
            <a:r>
              <a:rPr lang="en-US" sz="1600" dirty="0" err="1" smtClean="0"/>
              <a:t>muai</a:t>
            </a:r>
            <a:r>
              <a:rPr lang="en-US" sz="1600" dirty="0" smtClean="0"/>
              <a:t> </a:t>
            </a:r>
            <a:r>
              <a:rPr lang="en-US" sz="1600" dirty="0" err="1" smtClean="0"/>
              <a:t>panjang</a:t>
            </a:r>
            <a:r>
              <a:rPr lang="en-US" sz="1600" dirty="0" smtClean="0"/>
              <a:t> </a:t>
            </a:r>
            <a:r>
              <a:rPr lang="en-US" sz="1600" dirty="0" err="1" smtClean="0"/>
              <a:t>besi</a:t>
            </a:r>
            <a:r>
              <a:rPr lang="en-US" sz="1600" dirty="0" smtClean="0"/>
              <a:t> 10</a:t>
            </a:r>
            <a:r>
              <a:rPr lang="en-US" sz="1600" baseline="30000" dirty="0" smtClean="0"/>
              <a:t>-5</a:t>
            </a:r>
            <a:r>
              <a:rPr lang="en-US" sz="1600" dirty="0" smtClean="0"/>
              <a:t>/ </a:t>
            </a:r>
            <a:r>
              <a:rPr lang="sv-SE" sz="1600" baseline="30000" dirty="0" smtClean="0"/>
              <a:t>O</a:t>
            </a:r>
            <a:r>
              <a:rPr lang="sv-SE" sz="1600" dirty="0" smtClean="0"/>
              <a:t>C).</a:t>
            </a:r>
            <a:endParaRPr lang="en-US" sz="16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6.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suhu</a:t>
            </a:r>
            <a:r>
              <a:rPr lang="en-US" sz="1600" dirty="0" smtClean="0"/>
              <a:t> 10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 </a:t>
            </a:r>
            <a:r>
              <a:rPr lang="en-US" sz="1600" dirty="0" err="1" smtClean="0"/>
              <a:t>sebuah</a:t>
            </a:r>
            <a:r>
              <a:rPr lang="en-US" sz="1600" dirty="0" smtClean="0"/>
              <a:t> </a:t>
            </a:r>
            <a:r>
              <a:rPr lang="en-US" sz="1600" dirty="0" err="1" smtClean="0"/>
              <a:t>gelas</a:t>
            </a:r>
            <a:r>
              <a:rPr lang="en-US" sz="1600" dirty="0" smtClean="0"/>
              <a:t> </a:t>
            </a:r>
            <a:r>
              <a:rPr lang="en-US" sz="1600" dirty="0" err="1" smtClean="0"/>
              <a:t>kaca</a:t>
            </a:r>
            <a:r>
              <a:rPr lang="en-US" sz="1600" dirty="0" smtClean="0"/>
              <a:t> </a:t>
            </a:r>
            <a:r>
              <a:rPr lang="en-US" sz="1600" dirty="0" err="1" smtClean="0"/>
              <a:t>volumenya</a:t>
            </a:r>
            <a:r>
              <a:rPr lang="en-US" sz="1600" dirty="0" smtClean="0"/>
              <a:t> 1000 mL </a:t>
            </a:r>
            <a:r>
              <a:rPr lang="en-US" sz="1600" dirty="0" err="1" smtClean="0"/>
              <a:t>penuh</a:t>
            </a:r>
            <a:r>
              <a:rPr lang="en-US" sz="1600" dirty="0" smtClean="0"/>
              <a:t> </a:t>
            </a:r>
            <a:r>
              <a:rPr lang="en-US" sz="1600" dirty="0" err="1" smtClean="0"/>
              <a:t>berisi</a:t>
            </a:r>
            <a:r>
              <a:rPr lang="en-US" sz="1600" dirty="0" smtClean="0"/>
              <a:t> </a:t>
            </a:r>
            <a:r>
              <a:rPr lang="en-US" sz="1600" dirty="0" err="1" smtClean="0"/>
              <a:t>alkohol</a:t>
            </a:r>
            <a:r>
              <a:rPr lang="en-US" sz="1600" dirty="0" smtClean="0"/>
              <a:t>. </a:t>
            </a:r>
            <a:r>
              <a:rPr lang="en-US" sz="1600" dirty="0" err="1" smtClean="0"/>
              <a:t>Jika</a:t>
            </a:r>
            <a:r>
              <a:rPr lang="en-US" sz="1600" dirty="0" smtClean="0"/>
              <a:t> </a:t>
            </a:r>
            <a:r>
              <a:rPr lang="en-US" sz="1600" dirty="0" err="1" smtClean="0"/>
              <a:t>gelas</a:t>
            </a:r>
            <a:r>
              <a:rPr lang="en-US" sz="1600" dirty="0" smtClean="0"/>
              <a:t> </a:t>
            </a:r>
            <a:r>
              <a:rPr lang="en-US" sz="1600" dirty="0" err="1" smtClean="0"/>
              <a:t>dipanaskan</a:t>
            </a:r>
            <a:r>
              <a:rPr lang="en-US" sz="1600" dirty="0" smtClean="0"/>
              <a:t>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suhu</a:t>
            </a:r>
            <a:r>
              <a:rPr lang="en-US" sz="1600" dirty="0" smtClean="0"/>
              <a:t> </a:t>
            </a:r>
            <a:r>
              <a:rPr lang="en-US" sz="1600" dirty="0" err="1" smtClean="0"/>
              <a:t>gelas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alkohol</a:t>
            </a:r>
            <a:r>
              <a:rPr lang="en-US" sz="1600" dirty="0" smtClean="0"/>
              <a:t> 50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C. </a:t>
            </a:r>
            <a:r>
              <a:rPr lang="en-US" sz="1600" dirty="0" err="1" smtClean="0"/>
              <a:t>Berapakah</a:t>
            </a:r>
            <a:r>
              <a:rPr lang="en-US" sz="1600" dirty="0" smtClean="0"/>
              <a:t> </a:t>
            </a:r>
            <a:r>
              <a:rPr lang="en-US" sz="1600" dirty="0" err="1" smtClean="0"/>
              <a:t>alkohol</a:t>
            </a:r>
            <a:r>
              <a:rPr lang="en-US" sz="1600" dirty="0" smtClean="0"/>
              <a:t> yang </a:t>
            </a:r>
            <a:r>
              <a:rPr lang="en-US" sz="1600" dirty="0" err="1" smtClean="0"/>
              <a:t>tumpah</a:t>
            </a:r>
            <a:r>
              <a:rPr lang="en-US" sz="1600" dirty="0" smtClean="0"/>
              <a:t>? (</a:t>
            </a:r>
            <a:r>
              <a:rPr lang="en-US" sz="1600" dirty="0" err="1" smtClean="0"/>
              <a:t>koef</a:t>
            </a:r>
            <a:r>
              <a:rPr lang="en-US" sz="1600" dirty="0" smtClean="0"/>
              <a:t>. </a:t>
            </a:r>
            <a:r>
              <a:rPr lang="en-US" sz="1600" dirty="0" err="1" smtClean="0"/>
              <a:t>muai</a:t>
            </a:r>
            <a:r>
              <a:rPr lang="en-US" sz="1600" dirty="0" smtClean="0"/>
              <a:t> </a:t>
            </a:r>
            <a:r>
              <a:rPr lang="en-US" sz="1600" dirty="0" err="1" smtClean="0"/>
              <a:t>panjang</a:t>
            </a:r>
            <a:r>
              <a:rPr lang="en-US" sz="1600" dirty="0" smtClean="0"/>
              <a:t> </a:t>
            </a:r>
            <a:r>
              <a:rPr lang="en-US" sz="1600" dirty="0" err="1" smtClean="0"/>
              <a:t>gelas</a:t>
            </a:r>
            <a:r>
              <a:rPr lang="en-US" sz="1600" dirty="0" smtClean="0"/>
              <a:t> </a:t>
            </a:r>
            <a:r>
              <a:rPr lang="en-US" sz="1600" dirty="0" err="1" smtClean="0"/>
              <a:t>kaca</a:t>
            </a:r>
            <a:r>
              <a:rPr lang="en-US" sz="1600" dirty="0" smtClean="0"/>
              <a:t>   = 3.10</a:t>
            </a:r>
            <a:r>
              <a:rPr lang="en-US" sz="1600" baseline="30000" dirty="0" smtClean="0"/>
              <a:t>-6</a:t>
            </a:r>
            <a:r>
              <a:rPr lang="en-US" sz="1600" dirty="0" smtClean="0"/>
              <a:t>/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koef</a:t>
            </a:r>
            <a:r>
              <a:rPr lang="en-US" sz="1600" dirty="0" smtClean="0"/>
              <a:t>. </a:t>
            </a:r>
            <a:r>
              <a:rPr lang="en-US" sz="1600" dirty="0" err="1" smtClean="0"/>
              <a:t>muai</a:t>
            </a:r>
            <a:r>
              <a:rPr lang="en-US" sz="1600" dirty="0" smtClean="0"/>
              <a:t> </a:t>
            </a:r>
            <a:r>
              <a:rPr lang="en-US" sz="1600" dirty="0" err="1" smtClean="0"/>
              <a:t>alkohol</a:t>
            </a:r>
            <a:r>
              <a:rPr lang="en-US" sz="1600" dirty="0" smtClean="0"/>
              <a:t>= 10</a:t>
            </a:r>
            <a:r>
              <a:rPr lang="en-US" sz="1600" baseline="30000" dirty="0" smtClean="0"/>
              <a:t>-6</a:t>
            </a:r>
            <a:r>
              <a:rPr lang="en-US" sz="1600" dirty="0" smtClean="0"/>
              <a:t>/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C).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7. Gas </a:t>
            </a:r>
            <a:r>
              <a:rPr lang="en-US" sz="1600" dirty="0" err="1" smtClean="0"/>
              <a:t>mula-mula</a:t>
            </a:r>
            <a:r>
              <a:rPr lang="en-US" sz="1600" dirty="0" smtClean="0"/>
              <a:t> </a:t>
            </a:r>
            <a:r>
              <a:rPr lang="en-US" sz="1600" dirty="0" err="1" smtClean="0"/>
              <a:t>mempunyai</a:t>
            </a:r>
            <a:r>
              <a:rPr lang="en-US" sz="1600" dirty="0" smtClean="0"/>
              <a:t> volume V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. </a:t>
            </a:r>
            <a:r>
              <a:rPr lang="en-US" sz="1600" dirty="0" err="1" smtClean="0"/>
              <a:t>Jika</a:t>
            </a:r>
            <a:r>
              <a:rPr lang="en-US" sz="1600" dirty="0" smtClean="0"/>
              <a:t> gas </a:t>
            </a:r>
            <a:r>
              <a:rPr lang="en-US" sz="1600" dirty="0" err="1" smtClean="0"/>
              <a:t>dipanaskan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tekanan</a:t>
            </a:r>
            <a:r>
              <a:rPr lang="en-US" sz="1600" dirty="0" smtClean="0"/>
              <a:t> </a:t>
            </a:r>
            <a:r>
              <a:rPr lang="en-US" sz="1600" dirty="0" err="1" smtClean="0"/>
              <a:t>tetap</a:t>
            </a:r>
            <a:r>
              <a:rPr lang="en-US" sz="1600" baseline="-25000" dirty="0" smtClean="0"/>
              <a:t>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volumenya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tiga</a:t>
            </a:r>
            <a:r>
              <a:rPr lang="en-US" sz="1600" dirty="0" smtClean="0"/>
              <a:t> kali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semula</a:t>
            </a:r>
            <a:r>
              <a:rPr lang="en-US" sz="1600" dirty="0" smtClean="0"/>
              <a:t>. </a:t>
            </a:r>
            <a:r>
              <a:rPr lang="en-US" sz="1600" dirty="0" err="1" smtClean="0"/>
              <a:t>Berapakah</a:t>
            </a:r>
            <a:r>
              <a:rPr lang="en-US" sz="1600" dirty="0" smtClean="0"/>
              <a:t> </a:t>
            </a:r>
            <a:r>
              <a:rPr lang="en-US" sz="1600" dirty="0" err="1" smtClean="0"/>
              <a:t>suhu</a:t>
            </a:r>
            <a:r>
              <a:rPr lang="en-US" sz="1600" dirty="0" smtClean="0"/>
              <a:t> gas 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dinaikkan</a:t>
            </a:r>
            <a:r>
              <a:rPr lang="en-US" sz="1600" dirty="0" smtClean="0"/>
              <a:t> ? (</a:t>
            </a:r>
            <a:r>
              <a:rPr lang="en-US" sz="1600" dirty="0" err="1" smtClean="0"/>
              <a:t>jawaban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satuan</a:t>
            </a:r>
            <a:r>
              <a:rPr lang="en-US" sz="1600" dirty="0" smtClean="0"/>
              <a:t> </a:t>
            </a:r>
            <a:r>
              <a:rPr lang="en-US" sz="1600" dirty="0" err="1" smtClean="0"/>
              <a:t>celcius</a:t>
            </a:r>
            <a:r>
              <a:rPr lang="en-US" sz="1600" dirty="0" smtClean="0"/>
              <a:t>)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-4213225" y="6284913"/>
            <a:ext cx="4032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Halinis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S.Si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SMA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Negeri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3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Dumai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1.47257 -0.00162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2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8AE601-7652-4323-9E51-75F588731A53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4600" y="2514600"/>
            <a:ext cx="3505200" cy="704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844083" rtl="0" eaLnBrk="1" latinLnBrk="0" hangingPunct="1">
              <a:spcBef>
                <a:spcPct val="0"/>
              </a:spcBef>
              <a:buNone/>
              <a:defRPr sz="4246" kern="1200" cap="none" spc="-92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latin typeface="Arial Rounded MT Bold" panose="020F0704030504030204" pitchFamily="34" charset="0"/>
              </a:rPr>
              <a:t>III. KALOR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75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65A022-B813-4544-9DAF-FD8E58964F32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2286000"/>
            <a:ext cx="7848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42925" indent="-542925" algn="just" eaLnBrk="0" hangingPunct="0">
              <a:buFont typeface="Courier New" panose="02070309020205020404" pitchFamily="49" charset="0"/>
              <a:buChar char="o"/>
            </a:pPr>
            <a:r>
              <a:rPr lang="sv-SE" sz="2800" b="1" dirty="0" smtClean="0"/>
              <a:t>Suhu : </a:t>
            </a:r>
            <a:r>
              <a:rPr lang="sv-SE" sz="2800" dirty="0" smtClean="0"/>
              <a:t>menyatakan </a:t>
            </a:r>
            <a:r>
              <a:rPr lang="sv-SE" sz="2800" dirty="0"/>
              <a:t>ukuran kuantitatif keadaan </a:t>
            </a:r>
            <a:r>
              <a:rPr lang="sv-SE" sz="2800" dirty="0" smtClean="0"/>
              <a:t>  panas dinginnya suatu benda</a:t>
            </a:r>
          </a:p>
          <a:p>
            <a:pPr marL="542925" indent="-542925" algn="just" eaLnBrk="0" hangingPunct="0">
              <a:buFont typeface="Courier New" panose="02070309020205020404" pitchFamily="49" charset="0"/>
              <a:buChar char="o"/>
            </a:pPr>
            <a:endParaRPr lang="sv-SE" sz="2800" dirty="0" smtClean="0"/>
          </a:p>
          <a:p>
            <a:pPr marL="542925" indent="-542925" algn="just" eaLnBrk="0" hangingPunct="0">
              <a:buFont typeface="Courier New" panose="02070309020205020404" pitchFamily="49" charset="0"/>
              <a:buChar char="o"/>
            </a:pPr>
            <a:r>
              <a:rPr lang="sv-SE" sz="2800" b="1" dirty="0" smtClean="0"/>
              <a:t>Panas </a:t>
            </a:r>
            <a:r>
              <a:rPr lang="sv-SE" sz="2800" b="1" dirty="0"/>
              <a:t>(kalor) : </a:t>
            </a:r>
            <a:r>
              <a:rPr lang="sv-SE" sz="2800" dirty="0"/>
              <a:t>menyatakan ukuran energi </a:t>
            </a:r>
            <a:r>
              <a:rPr lang="sv-SE" sz="2800" dirty="0" smtClean="0"/>
              <a:t>panas yang terdapat pada suatu benda  karena pengaruh perbedaan suhu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914400"/>
            <a:ext cx="4876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Rounded MT Bold" panose="020F0704030504030204" pitchFamily="34" charset="0"/>
              </a:rPr>
              <a:t>I.  PENDAHULUAN 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4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987F-B1FC-41E4-ADE3-622BD722F774}" type="slidenum">
              <a:rPr lang="en-US"/>
              <a:pPr/>
              <a:t>30</a:t>
            </a:fld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7467600" cy="4379913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/>
              <a:t>Kalor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transfer </a:t>
            </a:r>
            <a:r>
              <a:rPr lang="en-US" sz="2800" dirty="0" err="1"/>
              <a:t>energi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benda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benda</a:t>
            </a:r>
            <a:r>
              <a:rPr lang="en-US" sz="2800" dirty="0"/>
              <a:t> lain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adanya</a:t>
            </a:r>
            <a:r>
              <a:rPr lang="en-US" sz="2800" dirty="0"/>
              <a:t> </a:t>
            </a:r>
            <a:r>
              <a:rPr lang="en-US" sz="2800" dirty="0" err="1"/>
              <a:t>perbedaan</a:t>
            </a:r>
            <a:r>
              <a:rPr lang="en-US" sz="2800" dirty="0"/>
              <a:t> </a:t>
            </a:r>
            <a:r>
              <a:rPr lang="en-US" sz="2800" dirty="0" err="1"/>
              <a:t>temperatur</a:t>
            </a:r>
            <a:endParaRPr lang="en-US" sz="2800" dirty="0"/>
          </a:p>
          <a:p>
            <a:pPr algn="just"/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satuan</a:t>
            </a:r>
            <a:r>
              <a:rPr lang="en-US" sz="2800" dirty="0"/>
              <a:t> SI, </a:t>
            </a:r>
            <a:r>
              <a:rPr lang="en-US" sz="2800" dirty="0" err="1"/>
              <a:t>satuan</a:t>
            </a:r>
            <a:r>
              <a:rPr lang="en-US" sz="2800" dirty="0"/>
              <a:t> </a:t>
            </a:r>
            <a:r>
              <a:rPr lang="en-US" sz="2800" dirty="0" err="1"/>
              <a:t>kalor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joule </a:t>
            </a:r>
            <a:r>
              <a:rPr lang="en-US" sz="2800" dirty="0" err="1"/>
              <a:t>dengan</a:t>
            </a:r>
            <a:r>
              <a:rPr lang="en-US" sz="2800" dirty="0"/>
              <a:t> 1 </a:t>
            </a:r>
            <a:r>
              <a:rPr lang="en-US" sz="2800" dirty="0" err="1"/>
              <a:t>kal</a:t>
            </a:r>
            <a:r>
              <a:rPr lang="en-US" sz="2800" dirty="0"/>
              <a:t> = 4.186 J</a:t>
            </a:r>
          </a:p>
          <a:p>
            <a:pPr algn="just"/>
            <a:r>
              <a:rPr lang="en-US" sz="2800" dirty="0"/>
              <a:t> 1 </a:t>
            </a:r>
            <a:r>
              <a:rPr lang="en-US" sz="2800" dirty="0" err="1"/>
              <a:t>kalori</a:t>
            </a:r>
            <a:r>
              <a:rPr lang="en-US" sz="2800" dirty="0"/>
              <a:t> (</a:t>
            </a:r>
            <a:r>
              <a:rPr lang="en-US" sz="2800" dirty="0" err="1"/>
              <a:t>kal</a:t>
            </a:r>
            <a:r>
              <a:rPr lang="en-US" sz="2800" dirty="0"/>
              <a:t>) = </a:t>
            </a:r>
            <a:r>
              <a:rPr lang="en-US" sz="2800" dirty="0" err="1"/>
              <a:t>kalor</a:t>
            </a:r>
            <a:r>
              <a:rPr lang="en-US" sz="2800" dirty="0"/>
              <a:t> yang </a:t>
            </a:r>
            <a:r>
              <a:rPr lang="en-US" sz="2800" dirty="0" err="1"/>
              <a:t>dibutuhkan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menaikkan</a:t>
            </a:r>
            <a:r>
              <a:rPr lang="en-US" sz="2800" dirty="0"/>
              <a:t> </a:t>
            </a:r>
            <a:r>
              <a:rPr lang="en-US" sz="2800" dirty="0" err="1"/>
              <a:t>temperatur</a:t>
            </a:r>
            <a:r>
              <a:rPr lang="en-US" sz="2800" dirty="0"/>
              <a:t> 1 gr air </a:t>
            </a:r>
            <a:r>
              <a:rPr lang="en-US" sz="2800" dirty="0" err="1"/>
              <a:t>sebesar</a:t>
            </a:r>
            <a:r>
              <a:rPr lang="en-US" sz="2800" dirty="0"/>
              <a:t>  1</a:t>
            </a:r>
            <a:r>
              <a:rPr lang="en-US" sz="2800" baseline="30000" dirty="0"/>
              <a:t>o</a:t>
            </a:r>
            <a:r>
              <a:rPr lang="en-US" sz="2800" dirty="0"/>
              <a:t>C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FC891-FD14-444D-B8BA-6950F001440D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CB7361-9DBE-4C20-A764-445C06540B52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195" y="304800"/>
            <a:ext cx="8901983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5B3B-7BFD-4D5B-AA8E-4251A5190D94}" type="slidenum">
              <a:rPr lang="en-US"/>
              <a:pPr/>
              <a:t>32</a:t>
            </a:fld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7200"/>
            <a:ext cx="8382000" cy="5599113"/>
          </a:xfrm>
        </p:spPr>
        <p:txBody>
          <a:bodyPr/>
          <a:lstStyle/>
          <a:p>
            <a:pPr algn="just"/>
            <a:r>
              <a:rPr lang="en-US" sz="2800"/>
              <a:t>Jumlah kalor yang diperlukan untuk mengubah suhu suatu sistem</a:t>
            </a:r>
          </a:p>
          <a:p>
            <a:pPr algn="just">
              <a:buFont typeface="Wingdings" panose="05000000000000000000" pitchFamily="2" charset="2"/>
              <a:buNone/>
            </a:pPr>
            <a:endParaRPr lang="en-US" sz="2800"/>
          </a:p>
          <a:p>
            <a:pPr algn="just">
              <a:buFont typeface="Wingdings" panose="05000000000000000000" pitchFamily="2" charset="2"/>
              <a:buNone/>
            </a:pPr>
            <a:r>
              <a:rPr lang="en-US" sz="2800"/>
              <a:t>               </a:t>
            </a:r>
            <a:endParaRPr lang="en-US" sz="2800">
              <a:sym typeface="Symbol" panose="05050102010706020507" pitchFamily="18" charset="2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n-US" sz="2800">
                <a:sym typeface="Symbol" panose="05050102010706020507" pitchFamily="18" charset="2"/>
              </a:rPr>
              <a:t>  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sz="2800">
                <a:sym typeface="Symbol" panose="05050102010706020507" pitchFamily="18" charset="2"/>
              </a:rPr>
              <a:t>   </a:t>
            </a:r>
          </a:p>
        </p:txBody>
      </p:sp>
      <p:pic>
        <p:nvPicPr>
          <p:cNvPr id="59399" name="Picture 7" descr="DSCN012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29000"/>
            <a:ext cx="4648200" cy="3276600"/>
          </a:xfrm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191000" y="54102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562600" y="25146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838200" y="1949450"/>
            <a:ext cx="3200400" cy="717550"/>
          </a:xfrm>
          <a:prstGeom prst="rect">
            <a:avLst/>
          </a:prstGeom>
          <a:solidFill>
            <a:schemeClr val="bg2"/>
          </a:solidFill>
          <a:ln w="762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 Q = m c </a:t>
            </a:r>
            <a:r>
              <a:rPr lang="en-US" sz="3600">
                <a:sym typeface="Symbol" panose="05050102010706020507" pitchFamily="18" charset="2"/>
              </a:rPr>
              <a:t>T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724400" y="1752600"/>
            <a:ext cx="4419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ym typeface="Symbol" panose="05050102010706020507" pitchFamily="18" charset="2"/>
              </a:rPr>
              <a:t>m  = massa (gr)</a:t>
            </a:r>
          </a:p>
          <a:p>
            <a:r>
              <a:rPr lang="en-US" sz="2800">
                <a:sym typeface="Symbol" panose="05050102010706020507" pitchFamily="18" charset="2"/>
              </a:rPr>
              <a:t>c   = kalor jenis (kal/g</a:t>
            </a:r>
            <a:r>
              <a:rPr lang="en-US" sz="2800" baseline="30000">
                <a:sym typeface="Symbol" panose="05050102010706020507" pitchFamily="18" charset="2"/>
              </a:rPr>
              <a:t>0</a:t>
            </a:r>
            <a:r>
              <a:rPr lang="en-US" sz="2800">
                <a:sym typeface="Symbol" panose="05050102010706020507" pitchFamily="18" charset="2"/>
              </a:rPr>
              <a:t>C)</a:t>
            </a:r>
          </a:p>
          <a:p>
            <a:r>
              <a:rPr lang="en-US" sz="2800">
                <a:sym typeface="Symbol" panose="05050102010706020507" pitchFamily="18" charset="2"/>
              </a:rPr>
              <a:t>T = Perubahan suhu (</a:t>
            </a:r>
            <a:r>
              <a:rPr lang="en-US" sz="2800" baseline="30000">
                <a:sym typeface="Symbol" panose="05050102010706020507" pitchFamily="18" charset="2"/>
              </a:rPr>
              <a:t>0</a:t>
            </a:r>
            <a:r>
              <a:rPr lang="en-US" sz="2800">
                <a:sym typeface="Symbol" panose="05050102010706020507" pitchFamily="18" charset="2"/>
              </a:rPr>
              <a:t>C)</a:t>
            </a:r>
            <a:endParaRPr lang="en-US" sz="2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4A91A6-6DF5-4A9E-B840-575C7A0226F0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21EC5-ECF9-47CA-ABFA-F051119EA010}" type="slidenum">
              <a:rPr lang="en-US"/>
              <a:pPr/>
              <a:t>33</a:t>
            </a:fld>
            <a:endParaRPr lang="en-US"/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381000"/>
            <a:ext cx="8229600" cy="2895600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yang </a:t>
            </a:r>
            <a:r>
              <a:rPr lang="en-US" sz="2800" dirty="0" err="1"/>
              <a:t>berbeda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yang </a:t>
            </a:r>
            <a:r>
              <a:rPr lang="en-US" sz="2800" dirty="0" err="1"/>
              <a:t>terisolasi</a:t>
            </a:r>
            <a:r>
              <a:rPr lang="en-US" sz="2800" dirty="0"/>
              <a:t> </a:t>
            </a:r>
            <a:r>
              <a:rPr lang="en-US" sz="2800" dirty="0" err="1"/>
              <a:t>berada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temperatur</a:t>
            </a:r>
            <a:r>
              <a:rPr lang="en-US" sz="2800" dirty="0"/>
              <a:t> yang </a:t>
            </a:r>
            <a:r>
              <a:rPr lang="en-US" sz="2800" dirty="0" err="1"/>
              <a:t>berbeda</a:t>
            </a:r>
            <a:r>
              <a:rPr lang="en-US" sz="2800" dirty="0"/>
              <a:t>, </a:t>
            </a:r>
            <a:r>
              <a:rPr lang="en-US" sz="2800" dirty="0" err="1"/>
              <a:t>kalor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mengalir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temperatur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rendah</a:t>
            </a:r>
            <a:endParaRPr lang="en-US" sz="2800" dirty="0"/>
          </a:p>
          <a:p>
            <a:pPr algn="just"/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terisolasi</a:t>
            </a:r>
            <a:r>
              <a:rPr lang="en-US" sz="2800" dirty="0"/>
              <a:t> </a:t>
            </a:r>
            <a:r>
              <a:rPr lang="en-US" sz="2800" dirty="0" err="1"/>
              <a:t>seluruhnya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energi</a:t>
            </a:r>
            <a:r>
              <a:rPr lang="en-US" sz="2800" dirty="0"/>
              <a:t> yang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mengalir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keluar</a:t>
            </a:r>
            <a:r>
              <a:rPr lang="en-US" sz="2800" dirty="0"/>
              <a:t>,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berlaku</a:t>
            </a:r>
            <a:r>
              <a:rPr lang="en-US" sz="2800" dirty="0"/>
              <a:t> </a:t>
            </a:r>
            <a:r>
              <a:rPr lang="en-US" sz="2800" dirty="0" err="1"/>
              <a:t>kekekalan</a:t>
            </a:r>
            <a:r>
              <a:rPr lang="en-US" sz="2800" dirty="0"/>
              <a:t> </a:t>
            </a:r>
            <a:r>
              <a:rPr lang="en-US" sz="2800" dirty="0" err="1"/>
              <a:t>energi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endParaRPr lang="en-US" sz="2800" dirty="0"/>
          </a:p>
          <a:p>
            <a:pPr algn="just">
              <a:buFont typeface="Wingdings" panose="05000000000000000000" pitchFamily="2" charset="2"/>
              <a:buNone/>
            </a:pPr>
            <a:r>
              <a:rPr lang="en-US" sz="2800" dirty="0"/>
              <a:t>  				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2286000" y="5029200"/>
            <a:ext cx="4267200" cy="8191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Q</a:t>
            </a:r>
            <a:r>
              <a:rPr lang="en-US" sz="4400" baseline="-25000"/>
              <a:t>serap</a:t>
            </a:r>
            <a:r>
              <a:rPr lang="en-US" sz="4400"/>
              <a:t>  =  Q</a:t>
            </a:r>
            <a:r>
              <a:rPr lang="en-US" sz="4400" baseline="-25000"/>
              <a:t>lepas</a:t>
            </a:r>
            <a:endParaRPr lang="en-US" sz="44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1D43F7-F447-4BEC-89F2-CDACD5134EDB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036A5-855C-4EF4-A4BE-FD2556AC92FF}" type="slidenum">
              <a:rPr lang="en-US"/>
              <a:pPr/>
              <a:t>34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9545" y="313212"/>
            <a:ext cx="4395855" cy="735012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soal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524001"/>
            <a:ext cx="7010400" cy="43434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US" sz="2400" dirty="0" err="1"/>
              <a:t>Hitunglah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kalor</a:t>
            </a:r>
            <a:r>
              <a:rPr lang="en-US" sz="2400" dirty="0"/>
              <a:t> yang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menaikkan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20 Kg </a:t>
            </a:r>
            <a:r>
              <a:rPr lang="en-US" sz="2400" dirty="0" err="1"/>
              <a:t>besi</a:t>
            </a:r>
            <a:r>
              <a:rPr lang="en-US" sz="2400" dirty="0"/>
              <a:t> (c = 0,11 </a:t>
            </a:r>
            <a:r>
              <a:rPr lang="en-US" sz="2400" dirty="0" err="1"/>
              <a:t>kal</a:t>
            </a:r>
            <a:r>
              <a:rPr lang="en-US" sz="2400" dirty="0"/>
              <a:t>/g</a:t>
            </a:r>
            <a:r>
              <a:rPr lang="en-US" sz="2400" baseline="30000" dirty="0"/>
              <a:t>0</a:t>
            </a:r>
            <a:r>
              <a:rPr lang="en-US" sz="2400" dirty="0"/>
              <a:t>C) </a:t>
            </a:r>
            <a:r>
              <a:rPr lang="en-US" sz="2400" dirty="0" err="1"/>
              <a:t>dari</a:t>
            </a:r>
            <a:r>
              <a:rPr lang="en-US" sz="2400" dirty="0"/>
              <a:t> 10</a:t>
            </a:r>
            <a:r>
              <a:rPr lang="en-US" sz="2400" baseline="30000" dirty="0"/>
              <a:t>0</a:t>
            </a:r>
            <a:r>
              <a:rPr lang="en-US" sz="2400" dirty="0"/>
              <a:t>C </a:t>
            </a:r>
            <a:r>
              <a:rPr lang="en-US" sz="2400" dirty="0" err="1"/>
              <a:t>ke</a:t>
            </a:r>
            <a:r>
              <a:rPr lang="en-US" sz="2400" dirty="0"/>
              <a:t> 90</a:t>
            </a:r>
            <a:r>
              <a:rPr lang="en-US" sz="2400" baseline="30000" dirty="0"/>
              <a:t>0</a:t>
            </a:r>
            <a:r>
              <a:rPr lang="en-US" sz="2400" dirty="0"/>
              <a:t>C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US" sz="2400" dirty="0" err="1"/>
              <a:t>Jawab</a:t>
            </a:r>
            <a:r>
              <a:rPr lang="en-US" sz="2400" dirty="0"/>
              <a:t>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US" sz="2400" dirty="0"/>
              <a:t>Q = m c </a:t>
            </a:r>
            <a:r>
              <a:rPr lang="en-US" sz="2400" dirty="0">
                <a:sym typeface="Symbol" panose="05050102010706020507" pitchFamily="18" charset="2"/>
              </a:rPr>
              <a:t>T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panose="05050102010706020507" pitchFamily="18" charset="2"/>
              </a:rPr>
              <a:t>   = 20 x 10</a:t>
            </a:r>
            <a:r>
              <a:rPr lang="en-US" sz="2400" baseline="30000" dirty="0">
                <a:sym typeface="Symbol" panose="05050102010706020507" pitchFamily="18" charset="2"/>
              </a:rPr>
              <a:t>3 </a:t>
            </a:r>
            <a:r>
              <a:rPr lang="en-US" sz="2400" dirty="0">
                <a:sym typeface="Symbol" panose="05050102010706020507" pitchFamily="18" charset="2"/>
              </a:rPr>
              <a:t>g x 0,11 </a:t>
            </a:r>
            <a:r>
              <a:rPr lang="en-US" sz="2400" dirty="0" err="1">
                <a:sym typeface="Symbol" panose="05050102010706020507" pitchFamily="18" charset="2"/>
              </a:rPr>
              <a:t>cal</a:t>
            </a:r>
            <a:r>
              <a:rPr lang="en-US" sz="2400" dirty="0">
                <a:sym typeface="Symbol" panose="05050102010706020507" pitchFamily="18" charset="2"/>
              </a:rPr>
              <a:t>/g</a:t>
            </a:r>
            <a:r>
              <a:rPr lang="en-US" sz="2400" baseline="30000" dirty="0">
                <a:sym typeface="Symbol" panose="05050102010706020507" pitchFamily="18" charset="2"/>
              </a:rPr>
              <a:t>0</a:t>
            </a:r>
            <a:r>
              <a:rPr lang="en-US" sz="2400" dirty="0">
                <a:sym typeface="Symbol" panose="05050102010706020507" pitchFamily="18" charset="2"/>
              </a:rPr>
              <a:t>C x (90 – 10)</a:t>
            </a:r>
            <a:r>
              <a:rPr lang="en-US" sz="2400" baseline="30000" dirty="0">
                <a:sym typeface="Symbol" panose="05050102010706020507" pitchFamily="18" charset="2"/>
              </a:rPr>
              <a:t>0</a:t>
            </a:r>
            <a:r>
              <a:rPr lang="en-US" sz="2400" dirty="0">
                <a:sym typeface="Symbol" panose="05050102010706020507" pitchFamily="18" charset="2"/>
              </a:rPr>
              <a:t>C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en-US" sz="2400" dirty="0">
                <a:sym typeface="Symbol" panose="05050102010706020507" pitchFamily="18" charset="2"/>
              </a:rPr>
              <a:t>   = 17600000 </a:t>
            </a:r>
            <a:r>
              <a:rPr lang="en-US" sz="2400" dirty="0" err="1">
                <a:sym typeface="Symbol" panose="05050102010706020507" pitchFamily="18" charset="2"/>
              </a:rPr>
              <a:t>cal</a:t>
            </a:r>
            <a:endParaRPr lang="en-US" sz="2400" dirty="0">
              <a:sym typeface="Symbol" panose="05050102010706020507" pitchFamily="18" charset="2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E8D8E-7772-4A63-9830-66F847FB0C8A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986A-F565-4236-B732-C870AB5AC54E}" type="slidenum">
              <a:rPr lang="en-US"/>
              <a:pPr/>
              <a:t>35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771525"/>
          </a:xfrm>
        </p:spPr>
        <p:txBody>
          <a:bodyPr/>
          <a:lstStyle/>
          <a:p>
            <a:r>
              <a:rPr lang="en-US"/>
              <a:t>Perubahan Fasa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229600" cy="5181600"/>
          </a:xfrm>
        </p:spPr>
        <p:txBody>
          <a:bodyPr/>
          <a:lstStyle/>
          <a:p>
            <a:pPr algn="just"/>
            <a:r>
              <a:rPr lang="en-US" sz="2800"/>
              <a:t>Zat dapat berbentuk padat, cair atau gas. Ketika terjadi perubahan fasa, sejumlah kalor dilepas atau diserap suatu zat yaitu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sz="2800"/>
              <a:t>   Q = m L		        Q = kalor  (kalori)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sz="2800"/>
              <a:t>					m = massa (gr)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sz="2800"/>
              <a:t>					L = kalor laten (kal/gr)</a:t>
            </a:r>
          </a:p>
          <a:p>
            <a:pPr algn="just">
              <a:buFont typeface="Wingdings" panose="05000000000000000000" pitchFamily="2" charset="2"/>
              <a:buNone/>
            </a:pPr>
            <a:endParaRPr lang="en-US" sz="2800"/>
          </a:p>
          <a:p>
            <a:pPr algn="just">
              <a:buFont typeface="Wingdings" panose="05000000000000000000" pitchFamily="2" charset="2"/>
              <a:buNone/>
            </a:pPr>
            <a:endParaRPr lang="en-US" sz="2800"/>
          </a:p>
          <a:p>
            <a:pPr algn="just">
              <a:buFont typeface="Wingdings" panose="05000000000000000000" pitchFamily="2" charset="2"/>
              <a:buNone/>
            </a:pPr>
            <a:r>
              <a:rPr lang="en-US" sz="2800"/>
              <a:t>Kalor penguapan air                Kalor peleburan es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sz="2800"/>
              <a:t>(100</a:t>
            </a:r>
            <a:r>
              <a:rPr lang="en-US" sz="2800" baseline="30000"/>
              <a:t>0</a:t>
            </a:r>
            <a:r>
              <a:rPr lang="en-US" sz="2800"/>
              <a:t>C) = 530 kal/gr               (0</a:t>
            </a:r>
            <a:r>
              <a:rPr lang="en-US" sz="2800" baseline="30000"/>
              <a:t>0</a:t>
            </a:r>
            <a:r>
              <a:rPr lang="en-US" sz="2800"/>
              <a:t>C) = 80 kal/gr</a:t>
            </a: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 flipH="1">
            <a:off x="1600200" y="4267200"/>
            <a:ext cx="2743200" cy="762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4267200" y="4267200"/>
            <a:ext cx="3124200" cy="685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1905000" y="2819400"/>
            <a:ext cx="1219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B96EF-F73C-4972-914C-A990A74B3F23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53876-2D0D-4419-9E22-1BBE3100C784}" type="slidenum">
              <a:rPr lang="en-US"/>
              <a:pPr/>
              <a:t>36</a:t>
            </a:fld>
            <a:endParaRPr lang="en-US"/>
          </a:p>
        </p:txBody>
      </p:sp>
      <p:sp>
        <p:nvSpPr>
          <p:cNvPr id="839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540750" cy="639763"/>
          </a:xfrm>
        </p:spPr>
        <p:txBody>
          <a:bodyPr/>
          <a:lstStyle/>
          <a:p>
            <a:pPr algn="just"/>
            <a:r>
              <a:rPr lang="en-US"/>
              <a:t>Contoh</a:t>
            </a:r>
          </a:p>
        </p:txBody>
      </p:sp>
      <p:sp>
        <p:nvSpPr>
          <p:cNvPr id="83978" name="Rectangle 10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066800"/>
            <a:ext cx="8229600" cy="4989513"/>
          </a:xfrm>
        </p:spPr>
        <p:txBody>
          <a:bodyPr/>
          <a:lstStyle/>
          <a:p>
            <a:pPr algn="just"/>
            <a:r>
              <a:rPr lang="en-US" sz="2800"/>
              <a:t>Berapa banyak energi yang harus dikeluarkan lemari es dari 150 kg air pada 20</a:t>
            </a:r>
            <a:r>
              <a:rPr lang="en-US" sz="2800" baseline="30000"/>
              <a:t>0</a:t>
            </a:r>
            <a:r>
              <a:rPr lang="en-US" sz="2800"/>
              <a:t>C untuk membuat es pada – 12</a:t>
            </a:r>
            <a:r>
              <a:rPr lang="en-US" sz="2800" baseline="30000"/>
              <a:t>0</a:t>
            </a:r>
            <a:r>
              <a:rPr lang="en-US" sz="2800"/>
              <a:t>C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n-US" sz="2800"/>
              <a:t>Jawab</a:t>
            </a:r>
          </a:p>
          <a:p>
            <a:pPr algn="just">
              <a:buFont typeface="Arial" panose="020B0604020202020204" pitchFamily="34" charset="0"/>
              <a:buNone/>
            </a:pPr>
            <a:endParaRPr lang="en-US" sz="2800"/>
          </a:p>
        </p:txBody>
      </p:sp>
      <p:grpSp>
        <p:nvGrpSpPr>
          <p:cNvPr id="84006" name="Group 38"/>
          <p:cNvGrpSpPr>
            <a:grpSpLocks/>
          </p:cNvGrpSpPr>
          <p:nvPr/>
        </p:nvGrpSpPr>
        <p:grpSpPr bwMode="auto">
          <a:xfrm>
            <a:off x="0" y="3235325"/>
            <a:ext cx="4953000" cy="3622675"/>
            <a:chOff x="144" y="1968"/>
            <a:chExt cx="3120" cy="1779"/>
          </a:xfrm>
        </p:grpSpPr>
        <p:grpSp>
          <p:nvGrpSpPr>
            <p:cNvPr id="84005" name="Group 37"/>
            <p:cNvGrpSpPr>
              <a:grpSpLocks/>
            </p:cNvGrpSpPr>
            <p:nvPr/>
          </p:nvGrpSpPr>
          <p:grpSpPr bwMode="auto">
            <a:xfrm>
              <a:off x="384" y="1968"/>
              <a:ext cx="2880" cy="1779"/>
              <a:chOff x="144" y="1968"/>
              <a:chExt cx="2880" cy="1779"/>
            </a:xfrm>
          </p:grpSpPr>
          <p:sp>
            <p:nvSpPr>
              <p:cNvPr id="83992" name="Text Box 24"/>
              <p:cNvSpPr txBox="1">
                <a:spLocks noChangeArrowheads="1"/>
              </p:cNvSpPr>
              <p:nvPr/>
            </p:nvSpPr>
            <p:spPr bwMode="auto">
              <a:xfrm>
                <a:off x="144" y="3264"/>
                <a:ext cx="52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chemeClr val="tx2"/>
                    </a:solidFill>
                  </a:rPr>
                  <a:t>-12  </a:t>
                </a:r>
              </a:p>
            </p:txBody>
          </p:sp>
          <p:grpSp>
            <p:nvGrpSpPr>
              <p:cNvPr id="84004" name="Group 36"/>
              <p:cNvGrpSpPr>
                <a:grpSpLocks/>
              </p:cNvGrpSpPr>
              <p:nvPr/>
            </p:nvGrpSpPr>
            <p:grpSpPr bwMode="auto">
              <a:xfrm>
                <a:off x="144" y="1968"/>
                <a:ext cx="2880" cy="1779"/>
                <a:chOff x="144" y="1968"/>
                <a:chExt cx="2880" cy="1779"/>
              </a:xfrm>
            </p:grpSpPr>
            <p:sp>
              <p:nvSpPr>
                <p:cNvPr id="83979" name="Line 11"/>
                <p:cNvSpPr>
                  <a:spLocks noChangeShapeType="1"/>
                </p:cNvSpPr>
                <p:nvPr/>
              </p:nvSpPr>
              <p:spPr bwMode="auto">
                <a:xfrm>
                  <a:off x="528" y="196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80" name="Line 12"/>
                <p:cNvSpPr>
                  <a:spLocks noChangeShapeType="1"/>
                </p:cNvSpPr>
                <p:nvPr/>
              </p:nvSpPr>
              <p:spPr bwMode="auto">
                <a:xfrm>
                  <a:off x="528" y="3408"/>
                  <a:ext cx="24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8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528" y="2832"/>
                  <a:ext cx="57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83" name="Line 15"/>
                <p:cNvSpPr>
                  <a:spLocks noChangeShapeType="1"/>
                </p:cNvSpPr>
                <p:nvPr/>
              </p:nvSpPr>
              <p:spPr bwMode="auto">
                <a:xfrm>
                  <a:off x="1104" y="2832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8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968" y="2304"/>
                  <a:ext cx="768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8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912" y="2976"/>
                  <a:ext cx="1296" cy="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>
                      <a:solidFill>
                        <a:schemeClr val="tx2"/>
                      </a:solidFill>
                    </a:rPr>
                    <a:t>Q</a:t>
                  </a:r>
                  <a:r>
                    <a:rPr lang="en-US" sz="2400" baseline="-25000">
                      <a:solidFill>
                        <a:schemeClr val="tx2"/>
                      </a:solidFill>
                    </a:rPr>
                    <a:t>3</a:t>
                  </a:r>
                  <a:r>
                    <a:rPr lang="en-US" sz="2400">
                      <a:solidFill>
                        <a:schemeClr val="tx2"/>
                      </a:solidFill>
                    </a:rPr>
                    <a:t>=m</a:t>
                  </a:r>
                  <a:r>
                    <a:rPr lang="en-US" sz="2400" baseline="-25000">
                      <a:solidFill>
                        <a:schemeClr val="tx2"/>
                      </a:solidFill>
                    </a:rPr>
                    <a:t>es</a:t>
                  </a:r>
                  <a:r>
                    <a:rPr lang="en-US" sz="2400">
                      <a:solidFill>
                        <a:schemeClr val="tx2"/>
                      </a:solidFill>
                    </a:rPr>
                    <a:t>c</a:t>
                  </a:r>
                  <a:r>
                    <a:rPr lang="en-US" sz="2400" baseline="-25000">
                      <a:solidFill>
                        <a:schemeClr val="tx2"/>
                      </a:solidFill>
                    </a:rPr>
                    <a:t>es</a:t>
                  </a:r>
                  <a:r>
                    <a:rPr lang="en-US" sz="2400">
                      <a:solidFill>
                        <a:schemeClr val="tx2"/>
                      </a:solidFill>
                      <a:sym typeface="Symbol" panose="05050102010706020507" pitchFamily="18" charset="2"/>
                    </a:rPr>
                    <a:t>T</a:t>
                  </a:r>
                </a:p>
              </p:txBody>
            </p:sp>
            <p:sp>
              <p:nvSpPr>
                <p:cNvPr id="8398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912" y="2496"/>
                  <a:ext cx="1104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>
                      <a:solidFill>
                        <a:schemeClr val="tx2"/>
                      </a:solidFill>
                    </a:rPr>
                    <a:t>Q</a:t>
                  </a:r>
                  <a:r>
                    <a:rPr lang="en-US" sz="2400" baseline="-25000">
                      <a:solidFill>
                        <a:schemeClr val="tx2"/>
                      </a:solidFill>
                    </a:rPr>
                    <a:t>2</a:t>
                  </a:r>
                  <a:r>
                    <a:rPr lang="en-US" sz="2400">
                      <a:solidFill>
                        <a:schemeClr val="tx2"/>
                      </a:solidFill>
                    </a:rPr>
                    <a:t>=m</a:t>
                  </a:r>
                  <a:r>
                    <a:rPr lang="en-US" sz="2400" baseline="-25000">
                      <a:solidFill>
                        <a:schemeClr val="tx2"/>
                      </a:solidFill>
                    </a:rPr>
                    <a:t>es </a:t>
                  </a:r>
                  <a:r>
                    <a:rPr lang="en-US" sz="2400">
                      <a:solidFill>
                        <a:schemeClr val="tx2"/>
                      </a:solidFill>
                    </a:rPr>
                    <a:t>L</a:t>
                  </a:r>
                  <a:r>
                    <a:rPr lang="en-US" sz="2400" baseline="-25000">
                      <a:solidFill>
                        <a:schemeClr val="tx2"/>
                      </a:solidFill>
                    </a:rPr>
                    <a:t>es</a:t>
                  </a:r>
                  <a:endParaRPr lang="en-US" sz="2400">
                    <a:solidFill>
                      <a:schemeClr val="tx2"/>
                    </a:solidFill>
                    <a:sym typeface="Symbol" panose="05050102010706020507" pitchFamily="18" charset="2"/>
                  </a:endParaRPr>
                </a:p>
              </p:txBody>
            </p:sp>
            <p:sp>
              <p:nvSpPr>
                <p:cNvPr id="839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344" y="2112"/>
                  <a:ext cx="1296" cy="2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>
                      <a:solidFill>
                        <a:schemeClr val="tx2"/>
                      </a:solidFill>
                    </a:rPr>
                    <a:t>Q</a:t>
                  </a:r>
                  <a:r>
                    <a:rPr lang="en-US" sz="2400" baseline="-25000">
                      <a:solidFill>
                        <a:schemeClr val="tx2"/>
                      </a:solidFill>
                    </a:rPr>
                    <a:t>1</a:t>
                  </a:r>
                  <a:r>
                    <a:rPr lang="en-US" sz="2400">
                      <a:solidFill>
                        <a:schemeClr val="tx2"/>
                      </a:solidFill>
                    </a:rPr>
                    <a:t>=m</a:t>
                  </a:r>
                  <a:r>
                    <a:rPr lang="en-US" sz="2400" baseline="-25000">
                      <a:solidFill>
                        <a:schemeClr val="tx2"/>
                      </a:solidFill>
                    </a:rPr>
                    <a:t>air</a:t>
                  </a:r>
                  <a:r>
                    <a:rPr lang="en-US" sz="2400">
                      <a:solidFill>
                        <a:schemeClr val="tx2"/>
                      </a:solidFill>
                    </a:rPr>
                    <a:t>c</a:t>
                  </a:r>
                  <a:r>
                    <a:rPr lang="en-US" sz="2400" baseline="-25000">
                      <a:solidFill>
                        <a:schemeClr val="tx2"/>
                      </a:solidFill>
                    </a:rPr>
                    <a:t>air</a:t>
                  </a:r>
                  <a:r>
                    <a:rPr lang="en-US" sz="2400">
                      <a:solidFill>
                        <a:schemeClr val="tx2"/>
                      </a:solidFill>
                      <a:sym typeface="Symbol" panose="05050102010706020507" pitchFamily="18" charset="2"/>
                    </a:rPr>
                    <a:t>T</a:t>
                  </a:r>
                </a:p>
              </p:txBody>
            </p:sp>
            <p:sp>
              <p:nvSpPr>
                <p:cNvPr id="83988" name="Line 20"/>
                <p:cNvSpPr>
                  <a:spLocks noChangeShapeType="1"/>
                </p:cNvSpPr>
                <p:nvPr/>
              </p:nvSpPr>
              <p:spPr bwMode="auto">
                <a:xfrm>
                  <a:off x="432" y="278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89" name="Line 21"/>
                <p:cNvSpPr>
                  <a:spLocks noChangeShapeType="1"/>
                </p:cNvSpPr>
                <p:nvPr/>
              </p:nvSpPr>
              <p:spPr bwMode="auto">
                <a:xfrm>
                  <a:off x="432" y="225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90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92" y="2640"/>
                  <a:ext cx="336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>
                      <a:solidFill>
                        <a:schemeClr val="tx2"/>
                      </a:solidFill>
                    </a:rPr>
                    <a:t>0  </a:t>
                  </a:r>
                </a:p>
              </p:txBody>
            </p:sp>
            <p:sp>
              <p:nvSpPr>
                <p:cNvPr id="8399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44" y="2112"/>
                  <a:ext cx="336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>
                      <a:solidFill>
                        <a:schemeClr val="tx2"/>
                      </a:solidFill>
                    </a:rPr>
                    <a:t>20  </a:t>
                  </a:r>
                </a:p>
              </p:txBody>
            </p:sp>
            <p:sp>
              <p:nvSpPr>
                <p:cNvPr id="8399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816" y="3552"/>
                  <a:ext cx="2016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>
                      <a:solidFill>
                        <a:schemeClr val="tx2"/>
                      </a:solidFill>
                    </a:rPr>
                    <a:t>Kalor yang ditambahkan</a:t>
                  </a:r>
                </a:p>
              </p:txBody>
            </p:sp>
          </p:grpSp>
        </p:grpSp>
        <p:sp>
          <p:nvSpPr>
            <p:cNvPr id="83994" name="Text Box 26"/>
            <p:cNvSpPr txBox="1">
              <a:spLocks noChangeArrowheads="1"/>
            </p:cNvSpPr>
            <p:nvPr/>
          </p:nvSpPr>
          <p:spPr bwMode="auto">
            <a:xfrm rot="-5400000">
              <a:off x="-451" y="2563"/>
              <a:ext cx="14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Temperatur (</a:t>
              </a:r>
              <a:r>
                <a:rPr lang="en-US" sz="2000" baseline="30000">
                  <a:solidFill>
                    <a:schemeClr val="tx2"/>
                  </a:solidFill>
                </a:rPr>
                <a:t>0</a:t>
              </a:r>
              <a:r>
                <a:rPr lang="en-US" sz="2000">
                  <a:solidFill>
                    <a:schemeClr val="tx2"/>
                  </a:solidFill>
                </a:rPr>
                <a:t>C)</a:t>
              </a:r>
            </a:p>
          </p:txBody>
        </p:sp>
      </p:grpSp>
      <p:sp>
        <p:nvSpPr>
          <p:cNvPr id="84007" name="Text Box 39"/>
          <p:cNvSpPr txBox="1">
            <a:spLocks noChangeArrowheads="1"/>
          </p:cNvSpPr>
          <p:nvPr/>
        </p:nvSpPr>
        <p:spPr bwMode="auto">
          <a:xfrm>
            <a:off x="4446236" y="3130553"/>
            <a:ext cx="3630964" cy="5889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Q</a:t>
            </a:r>
            <a:r>
              <a:rPr lang="en-US" sz="3200" baseline="-25000"/>
              <a:t>tot</a:t>
            </a:r>
            <a:r>
              <a:rPr lang="en-US" sz="3200"/>
              <a:t> = Q</a:t>
            </a:r>
            <a:r>
              <a:rPr lang="en-US" sz="3200" baseline="-25000"/>
              <a:t>1</a:t>
            </a:r>
            <a:r>
              <a:rPr lang="en-US" sz="3200"/>
              <a:t> + Q</a:t>
            </a:r>
            <a:r>
              <a:rPr lang="en-US" sz="3200" baseline="-25000"/>
              <a:t>2</a:t>
            </a:r>
            <a:r>
              <a:rPr lang="en-US" sz="3200"/>
              <a:t> + Q</a:t>
            </a:r>
            <a:r>
              <a:rPr lang="en-US" sz="3200" baseline="-25000"/>
              <a:t>3</a:t>
            </a:r>
            <a:endParaRPr lang="en-US" sz="32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51FD5D-0EDF-4413-9AB0-8EA238136CFE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1905-6F86-40A5-811D-F34E3DF5E9EC}" type="slidenum">
              <a:rPr lang="en-US"/>
              <a:pPr/>
              <a:t>37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066800"/>
            <a:ext cx="5538855" cy="563562"/>
          </a:xfrm>
        </p:spPr>
        <p:txBody>
          <a:bodyPr/>
          <a:lstStyle/>
          <a:p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kalor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1" y="2667000"/>
            <a:ext cx="7467600" cy="3389313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en-US" sz="3200" dirty="0"/>
              <a:t>  </a:t>
            </a:r>
            <a:r>
              <a:rPr lang="en-US" sz="3200" dirty="0" err="1"/>
              <a:t>Kalor</a:t>
            </a:r>
            <a:r>
              <a:rPr lang="en-US" sz="3200" dirty="0"/>
              <a:t> </a:t>
            </a:r>
            <a:r>
              <a:rPr lang="en-US" sz="3200" dirty="0" err="1"/>
              <a:t>berpindah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benda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yang lain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tiga</a:t>
            </a:r>
            <a:r>
              <a:rPr lang="en-US" sz="3200" dirty="0"/>
              <a:t> </a:t>
            </a:r>
            <a:r>
              <a:rPr lang="en-US" sz="3200" dirty="0" err="1"/>
              <a:t>cara</a:t>
            </a:r>
            <a:r>
              <a:rPr lang="en-US" sz="3200" dirty="0"/>
              <a:t> :</a:t>
            </a:r>
          </a:p>
          <a:p>
            <a:pPr algn="just">
              <a:buFontTx/>
              <a:buNone/>
            </a:pPr>
            <a:r>
              <a:rPr lang="en-US" sz="3200" dirty="0"/>
              <a:t>   1. </a:t>
            </a:r>
            <a:r>
              <a:rPr lang="en-US" sz="3200" dirty="0" err="1"/>
              <a:t>konduksi</a:t>
            </a:r>
            <a:endParaRPr lang="en-US" sz="3200" dirty="0"/>
          </a:p>
          <a:p>
            <a:pPr algn="just">
              <a:buFontTx/>
              <a:buNone/>
            </a:pPr>
            <a:r>
              <a:rPr lang="en-US" sz="3200" dirty="0"/>
              <a:t>   2. </a:t>
            </a:r>
            <a:r>
              <a:rPr lang="en-US" sz="3200" dirty="0" err="1"/>
              <a:t>konveksi</a:t>
            </a:r>
            <a:endParaRPr lang="en-US" sz="3200" dirty="0"/>
          </a:p>
          <a:p>
            <a:pPr algn="just">
              <a:buFontTx/>
              <a:buNone/>
            </a:pPr>
            <a:r>
              <a:rPr lang="en-US" sz="3200" dirty="0"/>
              <a:t>   3. </a:t>
            </a:r>
            <a:r>
              <a:rPr lang="en-US" sz="3200" dirty="0" err="1"/>
              <a:t>radiasi</a:t>
            </a:r>
            <a:endParaRPr lang="en-US" sz="3200" dirty="0"/>
          </a:p>
          <a:p>
            <a:pPr algn="just"/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8B686-DAE2-42BE-9BF6-1FE535FD1255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19726-F6DB-4595-A710-6D0EF92A3E86}" type="slidenum">
              <a:rPr lang="en-US"/>
              <a:pPr/>
              <a:t>38</a:t>
            </a:fld>
            <a:endParaRPr lang="en-US"/>
          </a:p>
        </p:txBody>
      </p:sp>
      <p:sp>
        <p:nvSpPr>
          <p:cNvPr id="9115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7620000" cy="887412"/>
          </a:xfrm>
        </p:spPr>
        <p:txBody>
          <a:bodyPr/>
          <a:lstStyle/>
          <a:p>
            <a:pPr algn="ctr"/>
            <a:r>
              <a:rPr lang="en-US" dirty="0" smtClean="0"/>
              <a:t>3.1.  </a:t>
            </a:r>
            <a:r>
              <a:rPr lang="en-US" dirty="0" err="1" smtClean="0"/>
              <a:t>Konduksi</a:t>
            </a:r>
            <a:endParaRPr lang="en-US" dirty="0"/>
          </a:p>
        </p:txBody>
      </p:sp>
      <p:pic>
        <p:nvPicPr>
          <p:cNvPr id="91143" name="Picture 7" descr="DSCN012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979" y="4157981"/>
            <a:ext cx="3962400" cy="2514600"/>
          </a:xfrm>
        </p:spPr>
      </p:pic>
      <p:graphicFrame>
        <p:nvGraphicFramePr>
          <p:cNvPr id="91149" name="Object 1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68894490"/>
              </p:ext>
            </p:extLst>
          </p:nvPr>
        </p:nvGraphicFramePr>
        <p:xfrm>
          <a:off x="381000" y="2699913"/>
          <a:ext cx="3124200" cy="90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5" name="Equation" r:id="rId4" imgW="2108160" imgH="609480" progId="Equation.3">
                  <p:embed/>
                </p:oleObj>
              </mc:Choice>
              <mc:Fallback>
                <p:oleObj name="Equation" r:id="rId4" imgW="2108160" imgH="609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699913"/>
                        <a:ext cx="3124200" cy="903656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76200" cmpd="sng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28508" y="1050926"/>
            <a:ext cx="78447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 err="1"/>
              <a:t>Berpindahnya</a:t>
            </a:r>
            <a:r>
              <a:rPr lang="en-US" sz="2000" dirty="0"/>
              <a:t> </a:t>
            </a:r>
            <a:r>
              <a:rPr lang="en-US" sz="2000" dirty="0" err="1"/>
              <a:t>kalor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tempat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tempat</a:t>
            </a:r>
            <a:r>
              <a:rPr lang="en-US" sz="2000" dirty="0"/>
              <a:t> lain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tumbukan</a:t>
            </a:r>
            <a:r>
              <a:rPr lang="en-US" sz="2000" dirty="0"/>
              <a:t> </a:t>
            </a:r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molekul</a:t>
            </a:r>
            <a:r>
              <a:rPr lang="en-US" sz="2000" dirty="0"/>
              <a:t>,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laju</a:t>
            </a:r>
            <a:r>
              <a:rPr lang="en-US" sz="2000" dirty="0"/>
              <a:t> </a:t>
            </a:r>
            <a:r>
              <a:rPr lang="en-US" sz="2000" dirty="0" err="1"/>
              <a:t>aliran</a:t>
            </a:r>
            <a:r>
              <a:rPr lang="en-US" sz="2000" dirty="0"/>
              <a:t> </a:t>
            </a:r>
            <a:r>
              <a:rPr lang="en-US" sz="2000" dirty="0" err="1" smtClean="0"/>
              <a:t>kalor</a:t>
            </a:r>
            <a:r>
              <a:rPr lang="en-US" sz="2000" dirty="0" smtClean="0"/>
              <a:t> (H)</a:t>
            </a:r>
            <a:endParaRPr lang="en-US" sz="2000" dirty="0"/>
          </a:p>
        </p:txBody>
      </p:sp>
      <p:sp>
        <p:nvSpPr>
          <p:cNvPr id="91154" name="Line 18"/>
          <p:cNvSpPr>
            <a:spLocks noChangeShapeType="1"/>
          </p:cNvSpPr>
          <p:nvPr/>
        </p:nvSpPr>
        <p:spPr bwMode="auto">
          <a:xfrm>
            <a:off x="3505200" y="3200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5" name="Text Box 19"/>
          <p:cNvSpPr txBox="1">
            <a:spLocks noChangeArrowheads="1"/>
          </p:cNvSpPr>
          <p:nvPr/>
        </p:nvSpPr>
        <p:spPr bwMode="auto">
          <a:xfrm>
            <a:off x="4557679" y="2523426"/>
            <a:ext cx="3672772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K = </a:t>
            </a:r>
            <a:r>
              <a:rPr lang="en-US" sz="1600" dirty="0" err="1"/>
              <a:t>Konduktivitas</a:t>
            </a:r>
            <a:r>
              <a:rPr lang="en-US" sz="1600" dirty="0"/>
              <a:t> </a:t>
            </a:r>
            <a:r>
              <a:rPr lang="en-US" sz="1600" dirty="0" err="1"/>
              <a:t>termal</a:t>
            </a:r>
            <a:r>
              <a:rPr lang="en-US" sz="1600" dirty="0"/>
              <a:t> (J/s.m.</a:t>
            </a:r>
            <a:r>
              <a:rPr lang="en-US" sz="1600" baseline="30000" dirty="0"/>
              <a:t>0</a:t>
            </a:r>
            <a:r>
              <a:rPr lang="en-US" sz="1600" dirty="0"/>
              <a:t>C)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A = </a:t>
            </a:r>
            <a:r>
              <a:rPr lang="en-US" sz="1600" dirty="0" err="1"/>
              <a:t>Luas</a:t>
            </a:r>
            <a:r>
              <a:rPr lang="en-US" sz="1600" dirty="0"/>
              <a:t> </a:t>
            </a:r>
            <a:r>
              <a:rPr lang="en-US" sz="1600" dirty="0" err="1"/>
              <a:t>penampang</a:t>
            </a:r>
            <a:r>
              <a:rPr lang="en-US" sz="1600" dirty="0"/>
              <a:t> (m</a:t>
            </a:r>
            <a:r>
              <a:rPr lang="en-US" sz="1600" baseline="30000" dirty="0"/>
              <a:t>2</a:t>
            </a:r>
            <a:r>
              <a:rPr lang="en-US" sz="1600" dirty="0"/>
              <a:t>)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T = </a:t>
            </a:r>
            <a:r>
              <a:rPr lang="en-US" sz="1600" dirty="0" err="1"/>
              <a:t>Suhu</a:t>
            </a:r>
            <a:r>
              <a:rPr lang="en-US" sz="1600" dirty="0"/>
              <a:t> (</a:t>
            </a:r>
            <a:r>
              <a:rPr lang="en-US" sz="1600" baseline="30000" dirty="0"/>
              <a:t>0</a:t>
            </a:r>
            <a:r>
              <a:rPr lang="en-US" sz="1600" dirty="0"/>
              <a:t>C)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L = </a:t>
            </a:r>
            <a:r>
              <a:rPr lang="en-US" sz="1600" dirty="0" err="1"/>
              <a:t>Tebal</a:t>
            </a:r>
            <a:r>
              <a:rPr lang="en-US" sz="1600" dirty="0"/>
              <a:t> / </a:t>
            </a:r>
            <a:r>
              <a:rPr lang="en-US" sz="1600" dirty="0" err="1"/>
              <a:t>panjang</a:t>
            </a:r>
            <a:r>
              <a:rPr lang="en-US" sz="1600" dirty="0"/>
              <a:t> (m)</a:t>
            </a:r>
          </a:p>
        </p:txBody>
      </p:sp>
      <p:sp>
        <p:nvSpPr>
          <p:cNvPr id="91156" name="Text Box 20"/>
          <p:cNvSpPr txBox="1">
            <a:spLocks noChangeArrowheads="1"/>
          </p:cNvSpPr>
          <p:nvPr/>
        </p:nvSpPr>
        <p:spPr bwMode="auto">
          <a:xfrm>
            <a:off x="228600" y="4495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T</a:t>
            </a:r>
            <a:r>
              <a:rPr lang="en-US" sz="2400" baseline="-25000">
                <a:solidFill>
                  <a:schemeClr val="bg1"/>
                </a:solidFill>
              </a:rPr>
              <a:t>1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3733800" y="4495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T</a:t>
            </a:r>
            <a:r>
              <a:rPr lang="en-US" sz="2400" baseline="-25000">
                <a:solidFill>
                  <a:schemeClr val="bg1"/>
                </a:solidFill>
              </a:rPr>
              <a:t>2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1158" name="Text Box 22"/>
          <p:cNvSpPr txBox="1">
            <a:spLocks noChangeArrowheads="1"/>
          </p:cNvSpPr>
          <p:nvPr/>
        </p:nvSpPr>
        <p:spPr bwMode="auto">
          <a:xfrm>
            <a:off x="1676400" y="6172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4572000" y="4953000"/>
            <a:ext cx="3658451" cy="78483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 besar               konduktor</a:t>
            </a:r>
          </a:p>
          <a:p>
            <a:pPr>
              <a:spcBef>
                <a:spcPct val="50000"/>
              </a:spcBef>
            </a:pPr>
            <a:r>
              <a:rPr lang="en-US"/>
              <a:t>K kecil                 isolator</a:t>
            </a:r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>
            <a:off x="56388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1" name="Line 25"/>
          <p:cNvSpPr>
            <a:spLocks noChangeShapeType="1"/>
          </p:cNvSpPr>
          <p:nvPr/>
        </p:nvSpPr>
        <p:spPr bwMode="auto">
          <a:xfrm>
            <a:off x="5638800" y="5601335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2" name="Line 26"/>
          <p:cNvSpPr>
            <a:spLocks noChangeShapeType="1"/>
          </p:cNvSpPr>
          <p:nvPr/>
        </p:nvSpPr>
        <p:spPr bwMode="auto">
          <a:xfrm>
            <a:off x="914400" y="4724400"/>
            <a:ext cx="2590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D32F5A-2C68-404A-A5FB-CE27B49664EB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AC64D-2CAD-4B9B-8ABD-F5BCA3700183}" type="slidenum">
              <a:rPr lang="en-US"/>
              <a:pPr/>
              <a:t>39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8243888" cy="811212"/>
          </a:xfrm>
        </p:spPr>
        <p:txBody>
          <a:bodyPr/>
          <a:lstStyle/>
          <a:p>
            <a:pPr algn="just"/>
            <a:r>
              <a:rPr lang="en-US" sz="4000"/>
              <a:t>Contoh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752601"/>
            <a:ext cx="7315200" cy="2286000"/>
          </a:xfrm>
        </p:spPr>
        <p:txBody>
          <a:bodyPr>
            <a:normAutofit/>
          </a:bodyPr>
          <a:lstStyle/>
          <a:p>
            <a:pPr marL="609600" indent="-609600" algn="just">
              <a:buFontTx/>
              <a:buAutoNum type="arabicPeriod"/>
            </a:pPr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err="1"/>
              <a:t>laju</a:t>
            </a:r>
            <a:r>
              <a:rPr lang="en-US" sz="2000" dirty="0"/>
              <a:t> </a:t>
            </a:r>
            <a:r>
              <a:rPr lang="en-US" sz="2000" dirty="0" err="1"/>
              <a:t>aliran</a:t>
            </a:r>
            <a:r>
              <a:rPr lang="en-US" sz="2000" dirty="0"/>
              <a:t> </a:t>
            </a:r>
            <a:r>
              <a:rPr lang="en-US" sz="2000" dirty="0" err="1"/>
              <a:t>kalor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jendela</a:t>
            </a:r>
            <a:r>
              <a:rPr lang="en-US" sz="2000" dirty="0"/>
              <a:t> </a:t>
            </a:r>
            <a:r>
              <a:rPr lang="en-US" sz="2000" dirty="0" err="1"/>
              <a:t>kaca</a:t>
            </a:r>
            <a:r>
              <a:rPr lang="en-US" sz="2000" dirty="0"/>
              <a:t> yang </a:t>
            </a:r>
            <a:r>
              <a:rPr lang="en-US" sz="2000" dirty="0" err="1"/>
              <a:t>luasnya</a:t>
            </a:r>
            <a:r>
              <a:rPr lang="en-US" sz="2000" dirty="0"/>
              <a:t> 2.0 m x 1.5 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tebalnya</a:t>
            </a:r>
            <a:r>
              <a:rPr lang="en-US" sz="2000" dirty="0"/>
              <a:t> 3.2 mm,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temperatur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permukaan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luar</a:t>
            </a:r>
            <a:r>
              <a:rPr lang="en-US" sz="2000" dirty="0"/>
              <a:t> </a:t>
            </a:r>
            <a:r>
              <a:rPr lang="en-US" sz="2000" dirty="0" err="1"/>
              <a:t>jendela</a:t>
            </a:r>
            <a:r>
              <a:rPr lang="en-US" sz="2000" dirty="0"/>
              <a:t> 15</a:t>
            </a:r>
            <a:r>
              <a:rPr lang="en-US" sz="2000" baseline="30000" dirty="0"/>
              <a:t>0</a:t>
            </a:r>
            <a:r>
              <a:rPr lang="en-US" sz="2000" dirty="0"/>
              <a:t>C </a:t>
            </a:r>
            <a:r>
              <a:rPr lang="en-US" sz="2000" dirty="0" err="1"/>
              <a:t>dan</a:t>
            </a:r>
            <a:r>
              <a:rPr lang="en-US" sz="2000" dirty="0"/>
              <a:t> 30</a:t>
            </a:r>
            <a:r>
              <a:rPr lang="en-US" sz="2000" baseline="30000" dirty="0"/>
              <a:t>0</a:t>
            </a:r>
            <a:r>
              <a:rPr lang="en-US" sz="2000" dirty="0"/>
              <a:t>C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konduktivitas</a:t>
            </a:r>
            <a:r>
              <a:rPr lang="en-US" sz="2000" dirty="0"/>
              <a:t> </a:t>
            </a:r>
            <a:r>
              <a:rPr lang="en-US" sz="2000" dirty="0" err="1"/>
              <a:t>termal</a:t>
            </a:r>
            <a:r>
              <a:rPr lang="en-US" sz="2000" dirty="0"/>
              <a:t> 0.84 J/s.m.</a:t>
            </a:r>
            <a:r>
              <a:rPr lang="en-US" sz="2000" baseline="30000" dirty="0"/>
              <a:t>0</a:t>
            </a:r>
            <a:r>
              <a:rPr lang="en-US" sz="2000" dirty="0"/>
              <a:t>C</a:t>
            </a:r>
          </a:p>
        </p:txBody>
      </p:sp>
      <p:grpSp>
        <p:nvGrpSpPr>
          <p:cNvPr id="142346" name="Group 10"/>
          <p:cNvGrpSpPr>
            <a:grpSpLocks/>
          </p:cNvGrpSpPr>
          <p:nvPr/>
        </p:nvGrpSpPr>
        <p:grpSpPr bwMode="auto">
          <a:xfrm>
            <a:off x="1447800" y="3810000"/>
            <a:ext cx="1752600" cy="2819400"/>
            <a:chOff x="1008" y="2352"/>
            <a:chExt cx="1104" cy="1776"/>
          </a:xfrm>
        </p:grpSpPr>
        <p:grpSp>
          <p:nvGrpSpPr>
            <p:cNvPr id="142347" name="Group 11"/>
            <p:cNvGrpSpPr>
              <a:grpSpLocks/>
            </p:cNvGrpSpPr>
            <p:nvPr/>
          </p:nvGrpSpPr>
          <p:grpSpPr bwMode="auto">
            <a:xfrm>
              <a:off x="1008" y="2352"/>
              <a:ext cx="1104" cy="1776"/>
              <a:chOff x="1008" y="2352"/>
              <a:chExt cx="1104" cy="1776"/>
            </a:xfrm>
          </p:grpSpPr>
          <p:sp>
            <p:nvSpPr>
              <p:cNvPr id="142348" name="Rectangle 12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96" cy="14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349" name="Line 13"/>
              <p:cNvSpPr>
                <a:spLocks noChangeShapeType="1"/>
              </p:cNvSpPr>
              <p:nvPr/>
            </p:nvSpPr>
            <p:spPr bwMode="auto">
              <a:xfrm flipV="1">
                <a:off x="1008" y="2352"/>
                <a:ext cx="100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50" name="Line 14"/>
              <p:cNvSpPr>
                <a:spLocks noChangeShapeType="1"/>
              </p:cNvSpPr>
              <p:nvPr/>
            </p:nvSpPr>
            <p:spPr bwMode="auto">
              <a:xfrm flipV="1">
                <a:off x="1104" y="2352"/>
                <a:ext cx="100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51" name="Line 15"/>
              <p:cNvSpPr>
                <a:spLocks noChangeShapeType="1"/>
              </p:cNvSpPr>
              <p:nvPr/>
            </p:nvSpPr>
            <p:spPr bwMode="auto">
              <a:xfrm>
                <a:off x="2064" y="2352"/>
                <a:ext cx="0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2352" name="Line 16"/>
            <p:cNvSpPr>
              <a:spLocks noChangeShapeType="1"/>
            </p:cNvSpPr>
            <p:nvPr/>
          </p:nvSpPr>
          <p:spPr bwMode="auto">
            <a:xfrm flipV="1">
              <a:off x="1056" y="3792"/>
              <a:ext cx="100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38E5B0-7763-42DC-A078-05B2C5959625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2321AE-F7AF-4DE9-9C63-B293C9140666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3352800"/>
            <a:ext cx="6253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 Rounded MT Bold" panose="020F0704030504030204" pitchFamily="34" charset="0"/>
              </a:rPr>
              <a:t>II.    SUHU DAN PEMUAIAN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8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9354-1333-4E7C-9FDD-BFDB9784CF1A}" type="slidenum">
              <a:rPr lang="en-US"/>
              <a:pPr/>
              <a:t>40</a:t>
            </a:fld>
            <a:endParaRPr lang="en-US"/>
          </a:p>
        </p:txBody>
      </p:sp>
      <p:sp>
        <p:nvSpPr>
          <p:cNvPr id="9421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43888" cy="1905000"/>
          </a:xfrm>
        </p:spPr>
        <p:txBody>
          <a:bodyPr/>
          <a:lstStyle/>
          <a:p>
            <a:pPr algn="just"/>
            <a:r>
              <a:rPr lang="en-US" sz="3200" dirty="0" smtClean="0"/>
              <a:t>3.2.Konveksi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/>
              <a:t>kalor</a:t>
            </a:r>
            <a:r>
              <a:rPr lang="en-US" sz="3200" dirty="0"/>
              <a:t> </a:t>
            </a:r>
            <a:r>
              <a:rPr lang="en-US" sz="3200" dirty="0" err="1"/>
              <a:t>ditransfer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tempat</a:t>
            </a:r>
            <a:r>
              <a:rPr lang="en-US" sz="3200" dirty="0"/>
              <a:t> yang lain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pergerakan</a:t>
            </a:r>
            <a:r>
              <a:rPr lang="en-US" sz="3200" dirty="0"/>
              <a:t> </a:t>
            </a:r>
            <a:r>
              <a:rPr lang="en-US" sz="3200" dirty="0" err="1"/>
              <a:t>molekul</a:t>
            </a:r>
            <a:r>
              <a:rPr lang="en-US" sz="3200" dirty="0"/>
              <a:t>, </a:t>
            </a:r>
            <a:r>
              <a:rPr lang="en-US" sz="3200" dirty="0" err="1"/>
              <a:t>zat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materi</a:t>
            </a:r>
            <a:endParaRPr lang="en-US" sz="3200" dirty="0"/>
          </a:p>
        </p:txBody>
      </p:sp>
      <p:pic>
        <p:nvPicPr>
          <p:cNvPr id="94212" name="Picture 4" descr="DSCN012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944" y="2748272"/>
            <a:ext cx="3810000" cy="2857500"/>
          </a:xfrm>
        </p:spPr>
      </p:pic>
      <p:pic>
        <p:nvPicPr>
          <p:cNvPr id="94215" name="Picture 7" descr="Azu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2626" y="2704941"/>
            <a:ext cx="3734224" cy="2800668"/>
          </a:xfrm>
          <a:noFill/>
          <a:ln/>
        </p:spPr>
      </p:pic>
      <p:sp>
        <p:nvSpPr>
          <p:cNvPr id="94219" name="AutoShape 11"/>
          <p:cNvSpPr>
            <a:spLocks noChangeArrowheads="1"/>
          </p:cNvSpPr>
          <p:nvPr/>
        </p:nvSpPr>
        <p:spPr bwMode="auto">
          <a:xfrm>
            <a:off x="1676400" y="3124200"/>
            <a:ext cx="457200" cy="838200"/>
          </a:xfrm>
          <a:prstGeom prst="curvedRightArrow">
            <a:avLst>
              <a:gd name="adj1" fmla="val 36667"/>
              <a:gd name="adj2" fmla="val 733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2" name="AutoShape 14"/>
          <p:cNvSpPr>
            <a:spLocks noChangeArrowheads="1"/>
          </p:cNvSpPr>
          <p:nvPr/>
        </p:nvSpPr>
        <p:spPr bwMode="auto">
          <a:xfrm rot="16056844">
            <a:off x="2209800" y="3124200"/>
            <a:ext cx="685800" cy="685800"/>
          </a:xfrm>
          <a:prstGeom prst="curvedUp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381000" y="2133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Konveksi paksa</a:t>
            </a: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4724400" y="2133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Konveksi alami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4472872" y="5619750"/>
            <a:ext cx="4114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err="1"/>
              <a:t>Aliran</a:t>
            </a:r>
            <a:r>
              <a:rPr lang="en-US" sz="1600" dirty="0"/>
              <a:t> </a:t>
            </a:r>
            <a:r>
              <a:rPr lang="en-US" sz="1600" dirty="0" err="1"/>
              <a:t>udara</a:t>
            </a:r>
            <a:r>
              <a:rPr lang="en-US" sz="1600" dirty="0"/>
              <a:t> </a:t>
            </a:r>
            <a:r>
              <a:rPr lang="en-US" sz="1600" dirty="0" err="1"/>
              <a:t>panas</a:t>
            </a:r>
            <a:r>
              <a:rPr lang="en-US" sz="1600" dirty="0"/>
              <a:t>/</a:t>
            </a:r>
            <a:r>
              <a:rPr lang="en-US" sz="1600" dirty="0" err="1"/>
              <a:t>dingin</a:t>
            </a:r>
            <a:r>
              <a:rPr lang="en-US" sz="1600" dirty="0"/>
              <a:t> </a:t>
            </a:r>
            <a:r>
              <a:rPr lang="en-US" sz="1600" dirty="0" err="1"/>
              <a:t>dipantai</a:t>
            </a:r>
            <a:endParaRPr lang="en-US" sz="16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 err="1"/>
              <a:t>Arus</a:t>
            </a:r>
            <a:r>
              <a:rPr lang="en-US" sz="1600" dirty="0"/>
              <a:t> </a:t>
            </a:r>
            <a:r>
              <a:rPr lang="en-US" sz="1600" dirty="0" err="1"/>
              <a:t>samudra</a:t>
            </a:r>
            <a:r>
              <a:rPr lang="en-US" sz="1600" dirty="0"/>
              <a:t> yang </a:t>
            </a:r>
            <a:r>
              <a:rPr lang="en-US" sz="1600" dirty="0" err="1"/>
              <a:t>hangat</a:t>
            </a:r>
            <a:r>
              <a:rPr lang="en-US" sz="1600" dirty="0"/>
              <a:t>/</a:t>
            </a:r>
            <a:r>
              <a:rPr lang="en-US" sz="1600" dirty="0" err="1"/>
              <a:t>dingin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perubahan</a:t>
            </a:r>
            <a:r>
              <a:rPr lang="en-US" sz="1600" dirty="0"/>
              <a:t> </a:t>
            </a:r>
            <a:r>
              <a:rPr lang="en-US" sz="1600" dirty="0" err="1"/>
              <a:t>cuaca</a:t>
            </a:r>
            <a:endParaRPr lang="en-US" sz="1600" dirty="0"/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609600" y="59436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Sepanci air dipanaskan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E6E063-1F42-4941-8C4F-76F40ED08E54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63F14B-4FE2-47EF-8CA5-52E668146B79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253493"/>
              </p:ext>
            </p:extLst>
          </p:nvPr>
        </p:nvGraphicFramePr>
        <p:xfrm>
          <a:off x="2133600" y="2505855"/>
          <a:ext cx="3809999" cy="1246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1" name="Equation" r:id="rId3" imgW="1054080" imgH="393480" progId="Equation.3">
                  <p:embed/>
                </p:oleObj>
              </mc:Choice>
              <mc:Fallback>
                <p:oleObj name="Equation" r:id="rId3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505855"/>
                        <a:ext cx="3809999" cy="1246385"/>
                      </a:xfrm>
                      <a:prstGeom prst="rect">
                        <a:avLst/>
                      </a:prstGeom>
                      <a:solidFill>
                        <a:srgbClr val="FF0066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95600" y="4202748"/>
            <a:ext cx="4103687" cy="144621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/>
              <a:t>(Q/t)= </a:t>
            </a:r>
            <a:r>
              <a:rPr lang="en-US" sz="1600" dirty="0" err="1"/>
              <a:t>laju</a:t>
            </a:r>
            <a:r>
              <a:rPr lang="en-US" sz="1600" dirty="0"/>
              <a:t> </a:t>
            </a:r>
            <a:r>
              <a:rPr lang="en-US" sz="1600" dirty="0" err="1"/>
              <a:t>perpindahan</a:t>
            </a:r>
            <a:r>
              <a:rPr lang="en-US" sz="1600" dirty="0"/>
              <a:t> </a:t>
            </a:r>
            <a:r>
              <a:rPr lang="en-US" sz="1600" dirty="0" err="1"/>
              <a:t>kalor</a:t>
            </a:r>
            <a:r>
              <a:rPr lang="en-US" sz="1600" dirty="0"/>
              <a:t> (J/s=W)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A     = </a:t>
            </a:r>
            <a:r>
              <a:rPr lang="en-US" sz="1600" dirty="0" err="1"/>
              <a:t>luas</a:t>
            </a:r>
            <a:r>
              <a:rPr lang="en-US" sz="1600" dirty="0"/>
              <a:t> </a:t>
            </a:r>
            <a:r>
              <a:rPr lang="en-US" sz="1600" dirty="0" err="1"/>
              <a:t>penampang</a:t>
            </a:r>
            <a:r>
              <a:rPr lang="en-US" sz="1600" dirty="0"/>
              <a:t> (m</a:t>
            </a:r>
            <a:r>
              <a:rPr lang="en-US" sz="1600" baseline="30000" dirty="0"/>
              <a:t>2</a:t>
            </a:r>
            <a:r>
              <a:rPr lang="en-US" sz="1600" dirty="0"/>
              <a:t>)</a:t>
            </a:r>
            <a:endParaRPr lang="en-US" sz="1600" baseline="30000" dirty="0"/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h     = </a:t>
            </a:r>
            <a:r>
              <a:rPr lang="en-US" sz="1600" dirty="0" err="1"/>
              <a:t>koef</a:t>
            </a:r>
            <a:r>
              <a:rPr lang="en-US" sz="1600" dirty="0"/>
              <a:t>. </a:t>
            </a:r>
            <a:r>
              <a:rPr lang="en-US" sz="1600" dirty="0" err="1"/>
              <a:t>konveksi</a:t>
            </a:r>
            <a:r>
              <a:rPr lang="en-US" sz="1600" dirty="0"/>
              <a:t> (W/m</a:t>
            </a:r>
            <a:r>
              <a:rPr lang="en-US" sz="1600" baseline="30000" dirty="0"/>
              <a:t>2</a:t>
            </a:r>
            <a:r>
              <a:rPr lang="en-US" sz="1600" dirty="0"/>
              <a:t>.K)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/>
              <a:t>Δ T  = </a:t>
            </a:r>
            <a:r>
              <a:rPr lang="en-US" sz="1600" dirty="0" err="1"/>
              <a:t>selisih</a:t>
            </a:r>
            <a:r>
              <a:rPr lang="en-US" sz="1600" dirty="0"/>
              <a:t> </a:t>
            </a:r>
            <a:r>
              <a:rPr lang="en-US" sz="1600" dirty="0" err="1"/>
              <a:t>suhu</a:t>
            </a:r>
            <a:r>
              <a:rPr lang="en-US" sz="1600" dirty="0"/>
              <a:t> (</a:t>
            </a:r>
            <a:r>
              <a:rPr lang="en-US" sz="1600" baseline="30000" dirty="0"/>
              <a:t>O</a:t>
            </a:r>
            <a:r>
              <a:rPr lang="en-US" sz="1600" dirty="0"/>
              <a:t>C </a:t>
            </a:r>
            <a:r>
              <a:rPr lang="en-US" sz="1600" dirty="0" err="1"/>
              <a:t>atau</a:t>
            </a:r>
            <a:r>
              <a:rPr lang="en-US" sz="1600" dirty="0"/>
              <a:t> K)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1143000"/>
            <a:ext cx="25362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9900FF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Formula:</a:t>
            </a:r>
            <a:endParaRPr lang="en-US" sz="4400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479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1BD0-7F58-4CC1-B82E-BB23AB4DFCAC}" type="slidenum">
              <a:rPr lang="en-US"/>
              <a:pPr/>
              <a:t>42</a:t>
            </a:fld>
            <a:endParaRPr lang="en-US"/>
          </a:p>
        </p:txBody>
      </p:sp>
      <p:graphicFrame>
        <p:nvGraphicFramePr>
          <p:cNvPr id="97288" name="Rectangle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75463192"/>
              </p:ext>
            </p:extLst>
          </p:nvPr>
        </p:nvGraphicFramePr>
        <p:xfrm>
          <a:off x="3733800" y="2274887"/>
          <a:ext cx="2734492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8" name="Equation" r:id="rId4" imgW="927000" imgH="393480" progId="Equation.3">
                  <p:embed/>
                </p:oleObj>
              </mc:Choice>
              <mc:Fallback>
                <p:oleObj name="Equation" r:id="rId4" imgW="927000" imgH="393480" progId="Equation.3">
                  <p:embed/>
                  <p:pic>
                    <p:nvPicPr>
                      <p:cNvPr id="0" name="Rectangle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74887"/>
                        <a:ext cx="2734492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152400" y="120650"/>
            <a:ext cx="86868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3.3  </a:t>
            </a:r>
            <a:r>
              <a:rPr lang="en-US" sz="3600" dirty="0" err="1" smtClean="0"/>
              <a:t>Radiasi</a:t>
            </a:r>
            <a:endParaRPr lang="en-US" sz="3600" b="1" dirty="0" smtClean="0"/>
          </a:p>
          <a:p>
            <a:pPr>
              <a:spcBef>
                <a:spcPct val="50000"/>
              </a:spcBef>
            </a:pPr>
            <a:r>
              <a:rPr lang="en-US" sz="3600" dirty="0" err="1" smtClean="0"/>
              <a:t>Kecepatan</a:t>
            </a:r>
            <a:r>
              <a:rPr lang="en-US" sz="3600" dirty="0" smtClean="0"/>
              <a:t> </a:t>
            </a:r>
            <a:r>
              <a:rPr lang="en-US" sz="3600" dirty="0" err="1"/>
              <a:t>sebuah</a:t>
            </a:r>
            <a:r>
              <a:rPr lang="en-US" sz="3600" dirty="0"/>
              <a:t> </a:t>
            </a:r>
            <a:r>
              <a:rPr lang="en-US" sz="3600" dirty="0" err="1"/>
              <a:t>benda</a:t>
            </a:r>
            <a:r>
              <a:rPr lang="en-US" sz="3600" dirty="0"/>
              <a:t> </a:t>
            </a:r>
            <a:r>
              <a:rPr lang="en-US" sz="3600" dirty="0" err="1"/>
              <a:t>meradiasikan</a:t>
            </a:r>
            <a:r>
              <a:rPr lang="en-US" sz="3600" dirty="0"/>
              <a:t> </a:t>
            </a:r>
            <a:r>
              <a:rPr lang="en-US" sz="3600" dirty="0" err="1"/>
              <a:t>energi</a:t>
            </a:r>
            <a:r>
              <a:rPr lang="en-US" sz="3600" dirty="0"/>
              <a:t>/ </a:t>
            </a:r>
            <a:r>
              <a:rPr lang="en-US" sz="3600" dirty="0" err="1"/>
              <a:t>persamaan</a:t>
            </a:r>
            <a:r>
              <a:rPr lang="en-US" sz="3600" dirty="0"/>
              <a:t> </a:t>
            </a:r>
            <a:r>
              <a:rPr lang="en-US" sz="3600" dirty="0" err="1"/>
              <a:t>stefan</a:t>
            </a:r>
            <a:r>
              <a:rPr lang="en-US" sz="3600" dirty="0"/>
              <a:t>-Boltzmann</a:t>
            </a: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1371600" y="3921542"/>
            <a:ext cx="4495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 =</a:t>
            </a:r>
            <a:r>
              <a:rPr lang="en-US" sz="2400" dirty="0" err="1"/>
              <a:t>koefisien</a:t>
            </a:r>
            <a:r>
              <a:rPr lang="en-US" sz="2400" dirty="0"/>
              <a:t> </a:t>
            </a:r>
            <a:r>
              <a:rPr lang="en-US" sz="2400" dirty="0" err="1"/>
              <a:t>pemancaran</a:t>
            </a:r>
            <a:endParaRPr lang="en-US" sz="2400" dirty="0"/>
          </a:p>
          <a:p>
            <a:pPr>
              <a:spcBef>
                <a:spcPct val="50000"/>
              </a:spcBef>
              <a:buFont typeface="Symbol" panose="05050102010706020507" pitchFamily="18" charset="2"/>
              <a:buChar char="s"/>
            </a:pPr>
            <a:r>
              <a:rPr lang="en-US" sz="2400" dirty="0">
                <a:sym typeface="Symbol" panose="05050102010706020507" pitchFamily="18" charset="2"/>
              </a:rPr>
              <a:t>= 5.67 x 10</a:t>
            </a:r>
            <a:r>
              <a:rPr lang="en-US" sz="2400" baseline="30000" dirty="0">
                <a:sym typeface="Symbol" panose="05050102010706020507" pitchFamily="18" charset="2"/>
              </a:rPr>
              <a:t>-8</a:t>
            </a:r>
            <a:r>
              <a:rPr lang="en-US" sz="2400" dirty="0">
                <a:sym typeface="Symbol" panose="05050102010706020507" pitchFamily="18" charset="2"/>
              </a:rPr>
              <a:t>  W/m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K</a:t>
            </a:r>
            <a:r>
              <a:rPr lang="en-US" sz="2400" baseline="30000" dirty="0">
                <a:sym typeface="Symbol" panose="05050102010706020507" pitchFamily="18" charset="2"/>
              </a:rPr>
              <a:t>4</a:t>
            </a:r>
            <a:endParaRPr lang="en-US" sz="2400" dirty="0"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sz="2400" dirty="0">
                <a:sym typeface="Symbol" panose="05050102010706020507" pitchFamily="18" charset="2"/>
              </a:rPr>
              <a:t>A = </a:t>
            </a:r>
            <a:r>
              <a:rPr lang="en-US" sz="2400" dirty="0" err="1">
                <a:sym typeface="Symbol" panose="05050102010706020507" pitchFamily="18" charset="2"/>
              </a:rPr>
              <a:t>Luas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permukaan</a:t>
            </a:r>
            <a:endParaRPr lang="en-US" sz="2400" dirty="0"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sz="2400" dirty="0">
                <a:sym typeface="Symbol" panose="05050102010706020507" pitchFamily="18" charset="2"/>
              </a:rPr>
              <a:t>T = </a:t>
            </a:r>
            <a:r>
              <a:rPr lang="en-US" sz="2400" dirty="0" err="1">
                <a:sym typeface="Symbol" panose="05050102010706020507" pitchFamily="18" charset="2"/>
              </a:rPr>
              <a:t>suhu</a:t>
            </a:r>
            <a:endParaRPr lang="en-US" sz="2400" dirty="0">
              <a:sym typeface="Symbol" panose="05050102010706020507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C70D9-73AC-48BA-87F3-5C9C8360010C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14FC2-EB13-45FC-84DD-E16E626EA337}" type="slidenum">
              <a:rPr lang="en-US"/>
              <a:pPr/>
              <a:t>43</a:t>
            </a:fld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3188"/>
            <a:ext cx="8243888" cy="1314450"/>
          </a:xfrm>
        </p:spPr>
        <p:txBody>
          <a:bodyPr/>
          <a:lstStyle/>
          <a:p>
            <a:r>
              <a:rPr lang="en-US"/>
              <a:t>Penutup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456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Kita telah mempelajari masalah: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Suhu dan pemuaian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Suhu dan perpindahan kalor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Suhu, kalor dan perubahan fasa</a:t>
            </a:r>
          </a:p>
          <a:p>
            <a:pPr>
              <a:lnSpc>
                <a:spcPct val="90000"/>
              </a:lnSpc>
            </a:pPr>
            <a:r>
              <a:rPr lang="en-US" sz="2800"/>
              <a:t>Bahasan selanjutnya adalah hukum-hukum termodinamika yang mencakup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Hukum I: mengenai hubungan antara energi dalam, kerja dan kalor yang terjadi pada suatu sistem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Hukum II: mengenai arah berjalannya suatu proses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57D35-7569-4BE6-BDF7-9FD725F42833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1315-B8EB-409B-86B4-1652B0336524}" type="datetime2">
              <a:rPr lang="id-ID" smtClean="0">
                <a:solidFill>
                  <a:srgbClr val="191B0E"/>
                </a:solidFill>
              </a:rPr>
              <a:pPr/>
              <a:t>Rabu, 08 Juni 2016</a:t>
            </a:fld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191B0E"/>
                </a:solidFill>
              </a:rPr>
              <a:t>LATAR MUHAMMAD ARIF</a:t>
            </a:r>
            <a:endParaRPr lang="en-US" dirty="0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>
                <a:solidFill>
                  <a:srgbClr val="191B0E"/>
                </a:solidFill>
              </a:rPr>
              <a:pPr/>
              <a:t>44</a:t>
            </a:fld>
            <a:endParaRPr lang="en-US" dirty="0">
              <a:solidFill>
                <a:srgbClr val="191B0E"/>
              </a:solidFill>
            </a:endParaRPr>
          </a:p>
        </p:txBody>
      </p:sp>
      <p:pic>
        <p:nvPicPr>
          <p:cNvPr id="10" name="Picture 7" descr="animasi_koca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30" y="1940548"/>
            <a:ext cx="2141934" cy="208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67207" y="3478113"/>
            <a:ext cx="3109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600" dirty="0" err="1">
                <a:solidFill>
                  <a:prstClr val="black"/>
                </a:solidFill>
                <a:latin typeface="Pristina" panose="03060402040406080204" pitchFamily="66" charset="0"/>
              </a:rPr>
              <a:t>Sekian</a:t>
            </a:r>
            <a:endParaRPr lang="en-US" sz="6600" dirty="0">
              <a:solidFill>
                <a:prstClr val="black"/>
              </a:solidFill>
              <a:latin typeface="Pristina" panose="03060402040406080204" pitchFamily="66" charset="0"/>
            </a:endParaRPr>
          </a:p>
        </p:txBody>
      </p:sp>
      <p:pic>
        <p:nvPicPr>
          <p:cNvPr id="7" name="Picture 4" descr="TRIMAKS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1199" y="2343850"/>
            <a:ext cx="4076185" cy="102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28833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5882E0-8ED7-446E-96E1-46F24F0C9BAE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774190"/>
            <a:ext cx="7606737" cy="2068196"/>
          </a:xfrm>
          <a:prstGeom prst="rect">
            <a:avLst/>
          </a:prstGeom>
        </p:spPr>
        <p:txBody>
          <a:bodyPr/>
          <a:lstStyle>
            <a:lvl1pPr marL="316531" indent="-211021" algn="l" defTabSz="84408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0858" indent="-211021" algn="l" defTabSz="844083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491" indent="-211021" algn="l" defTabSz="844083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1716" indent="-211021" algn="l" defTabSz="844083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4940" indent="-211021" algn="l" defTabSz="844083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29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3757" indent="-168817" algn="l" defTabSz="844083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29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72574" indent="-168817" algn="l" defTabSz="844083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2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1390" indent="-168817" algn="l" defTabSz="844083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2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10207" indent="-168817" algn="l" defTabSz="844083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2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90000"/>
              </a:lnSpc>
              <a:spcAft>
                <a:spcPts val="0"/>
              </a:spcAft>
              <a:buClr>
                <a:srgbClr val="4F81BD"/>
              </a:buClr>
              <a:buFontTx/>
              <a:buNone/>
            </a:pPr>
            <a:r>
              <a:rPr lang="sv-SE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  Suhu didefinisikan sebagai derajat panas dinginnya suatu benda. Alat untuk mengukur suhu adalah termometer, termometer ini memiliki sifat termometrik zat yang berubah jika dipanaskan. 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Clr>
                <a:srgbClr val="4F81BD"/>
              </a:buClr>
              <a:buFontTx/>
              <a:buNone/>
            </a:pPr>
            <a:endParaRPr lang="sv-SE" sz="28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47800" y="590550"/>
            <a:ext cx="5338762" cy="928688"/>
          </a:xfrm>
          <a:prstGeom prst="rect">
            <a:avLst/>
          </a:prstGeom>
        </p:spPr>
        <p:txBody>
          <a:bodyPr/>
          <a:lstStyle>
            <a:lvl1pPr algn="l" defTabSz="844083" rtl="0" eaLnBrk="1" latinLnBrk="0" hangingPunct="1">
              <a:spcBef>
                <a:spcPct val="0"/>
              </a:spcBef>
              <a:buNone/>
              <a:defRPr sz="4246" kern="1200" cap="none" spc="-92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b="1" dirty="0" smtClean="0">
                <a:latin typeface="Arial Narrow" panose="020B0606020202030204" pitchFamily="34" charset="0"/>
              </a:rPr>
              <a:t> 2.1.    SUHU/TEMPERATUR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4097338"/>
            <a:ext cx="75490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chemeClr val="tx2"/>
                </a:solidFill>
                <a:latin typeface="Arial Narrow" panose="020B0606020202030204" pitchFamily="34" charset="0"/>
              </a:rPr>
              <a:t>Prinsip semua termometer mempunyai acuan yang sama dalam menetapkan skala yaitu titik lebur es murni dipakai sebagai titik tetap bawah, sedangkan suhu uap  air yang sedang mendidih pada tekanan 1 atm sebagai titik tetap atas</a:t>
            </a:r>
            <a:endParaRPr lang="en-US" sz="28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0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B0C16-BE57-4177-8326-006E702C486D}" type="slidenum">
              <a:rPr lang="en-US"/>
              <a:pPr/>
              <a:t>6</a:t>
            </a:fld>
            <a:endParaRPr lang="en-US"/>
          </a:p>
        </p:txBody>
      </p:sp>
      <p:pic>
        <p:nvPicPr>
          <p:cNvPr id="23579" name="Picture 27" descr="therm-bul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513" y="2752130"/>
            <a:ext cx="914400" cy="388620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BF553-1AEB-4277-B713-EE87964DA71E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9094" y="1638300"/>
            <a:ext cx="6277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temperatur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,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numerik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, </a:t>
            </a:r>
            <a:r>
              <a:rPr lang="en-US" baseline="30000" dirty="0" err="1"/>
              <a:t>o</a:t>
            </a:r>
            <a:r>
              <a:rPr lang="en-US" dirty="0" err="1"/>
              <a:t>F</a:t>
            </a:r>
            <a:r>
              <a:rPr lang="en-US" dirty="0"/>
              <a:t>, K, </a:t>
            </a:r>
            <a:r>
              <a:rPr lang="en-US" baseline="30000" dirty="0" err="1"/>
              <a:t>o</a:t>
            </a:r>
            <a:r>
              <a:rPr lang="en-US" dirty="0" err="1"/>
              <a:t>R</a:t>
            </a:r>
            <a:endParaRPr lang="en-US" dirty="0"/>
          </a:p>
          <a:p>
            <a:pPr algn="just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2542" y="609600"/>
            <a:ext cx="707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Alat ukur suhu ( termometer)</a:t>
            </a:r>
            <a:r>
              <a:rPr lang="sv-SE" dirty="0"/>
              <a:t> </a:t>
            </a:r>
          </a:p>
          <a:p>
            <a:r>
              <a:rPr lang="sv-SE" dirty="0"/>
              <a:t>          Prinsip kerja termometer adalah berdasarkan </a:t>
            </a:r>
          </a:p>
          <a:p>
            <a:r>
              <a:rPr lang="sv-SE" dirty="0"/>
              <a:t>          pada pemuaian atau   panas yang dipancarkan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3535" y="2752130"/>
            <a:ext cx="60089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• Standar skala suhu :</a:t>
            </a:r>
          </a:p>
          <a:p>
            <a:r>
              <a:rPr lang="sv-SE" dirty="0"/>
              <a:t>          Titik tripel air (273.16 </a:t>
            </a:r>
            <a:r>
              <a:rPr lang="sv-SE" baseline="30000" dirty="0"/>
              <a:t>0</a:t>
            </a:r>
            <a:r>
              <a:rPr lang="sv-SE" dirty="0"/>
              <a:t>C)</a:t>
            </a:r>
          </a:p>
          <a:p>
            <a:r>
              <a:rPr lang="sv-SE" dirty="0"/>
              <a:t>          Titik didih air (373.16 </a:t>
            </a:r>
            <a:r>
              <a:rPr lang="sv-SE" baseline="30000" dirty="0"/>
              <a:t>0</a:t>
            </a:r>
            <a:r>
              <a:rPr lang="sv-SE" dirty="0"/>
              <a:t>C)</a:t>
            </a:r>
          </a:p>
        </p:txBody>
      </p:sp>
      <p:pic>
        <p:nvPicPr>
          <p:cNvPr id="13" name="Picture 30" descr="therm-dig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357" y="3874492"/>
            <a:ext cx="5219700" cy="27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49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SKALA SUHU TERMOMETER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1823244"/>
            <a:ext cx="91440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v-SE" dirty="0" smtClean="0"/>
          </a:p>
          <a:p>
            <a:pPr eaLnBrk="1" hangingPunct="1">
              <a:buFontTx/>
              <a:buNone/>
            </a:pPr>
            <a:r>
              <a:rPr lang="sv-SE" sz="2000" dirty="0" smtClean="0"/>
              <a:t>Perbandingan skala Celcius(C), Kelvin(K), Fahrenheit(F), dan Reamur(R).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sv-SE" sz="2400" dirty="0" smtClean="0"/>
              <a:t>	100 --	373--	        212--	         80--	</a:t>
            </a:r>
            <a:r>
              <a:rPr lang="sv-SE" sz="2000" dirty="0" smtClean="0"/>
              <a:t>titik tetap atas(tta)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b="1" dirty="0" smtClean="0"/>
              <a:t>d</a:t>
            </a:r>
            <a:r>
              <a:rPr lang="en-US" sz="2400" dirty="0" smtClean="0"/>
              <a:t>	    C--   </a:t>
            </a:r>
            <a:r>
              <a:rPr lang="en-US" sz="2400" b="1" dirty="0" smtClean="0"/>
              <a:t>l</a:t>
            </a:r>
            <a:r>
              <a:rPr lang="en-US" sz="2400" dirty="0" smtClean="0"/>
              <a:t>	   K --    </a:t>
            </a:r>
            <a:r>
              <a:rPr lang="en-US" sz="2400" b="1" dirty="0" smtClean="0"/>
              <a:t>g</a:t>
            </a:r>
            <a:r>
              <a:rPr lang="en-US" sz="2400" dirty="0" smtClean="0"/>
              <a:t>             F--    </a:t>
            </a:r>
            <a:r>
              <a:rPr lang="en-US" sz="2400" b="1" dirty="0" smtClean="0"/>
              <a:t>s</a:t>
            </a:r>
            <a:r>
              <a:rPr lang="en-US" sz="2400" dirty="0" smtClean="0"/>
              <a:t>          R--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     	   c	          k		         f		 r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</a:t>
            </a:r>
            <a:r>
              <a:rPr lang="en-US" sz="2400" dirty="0" smtClean="0"/>
              <a:t>0 --	273--	             32--	           0--	</a:t>
            </a:r>
            <a:r>
              <a:rPr lang="en-US" sz="2000" dirty="0" err="1" smtClean="0"/>
              <a:t>titik</a:t>
            </a:r>
            <a:r>
              <a:rPr lang="en-US" sz="2000" dirty="0" smtClean="0"/>
              <a:t> </a:t>
            </a:r>
            <a:r>
              <a:rPr lang="en-US" sz="2000" dirty="0" err="1" smtClean="0"/>
              <a:t>tetap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(</a:t>
            </a:r>
            <a:r>
              <a:rPr lang="en-US" sz="2000" dirty="0" err="1" smtClean="0"/>
              <a:t>ttb</a:t>
            </a:r>
            <a:r>
              <a:rPr lang="en-US" sz="2000" dirty="0" smtClean="0"/>
              <a:t>)</a:t>
            </a:r>
            <a:r>
              <a:rPr lang="en-US" sz="2400" dirty="0" smtClean="0"/>
              <a:t> 	 	 		</a:t>
            </a:r>
            <a:r>
              <a:rPr lang="en-US" dirty="0" smtClean="0"/>
              <a:t>		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104900" y="2636838"/>
            <a:ext cx="0" cy="2592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2484438" y="2636838"/>
            <a:ext cx="0" cy="2592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087813" y="2636838"/>
            <a:ext cx="0" cy="2592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5508625" y="2636838"/>
            <a:ext cx="0" cy="2592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323850" y="2924175"/>
            <a:ext cx="431800" cy="2233613"/>
          </a:xfrm>
          <a:custGeom>
            <a:avLst/>
            <a:gdLst>
              <a:gd name="T0" fmla="*/ 2147483647 w 272"/>
              <a:gd name="T1" fmla="*/ 0 h 1407"/>
              <a:gd name="T2" fmla="*/ 0 w 272"/>
              <a:gd name="T3" fmla="*/ 2147483647 h 1407"/>
              <a:gd name="T4" fmla="*/ 2147483647 w 272"/>
              <a:gd name="T5" fmla="*/ 2147483647 h 1407"/>
              <a:gd name="T6" fmla="*/ 0 60000 65536"/>
              <a:gd name="T7" fmla="*/ 0 60000 65536"/>
              <a:gd name="T8" fmla="*/ 0 60000 65536"/>
              <a:gd name="T9" fmla="*/ 0 w 272"/>
              <a:gd name="T10" fmla="*/ 0 h 1407"/>
              <a:gd name="T11" fmla="*/ 272 w 272"/>
              <a:gd name="T12" fmla="*/ 1407 h 14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1407">
                <a:moveTo>
                  <a:pt x="272" y="0"/>
                </a:moveTo>
                <a:cubicBezTo>
                  <a:pt x="136" y="269"/>
                  <a:pt x="0" y="538"/>
                  <a:pt x="0" y="772"/>
                </a:cubicBezTo>
                <a:cubicBezTo>
                  <a:pt x="0" y="1006"/>
                  <a:pt x="227" y="1301"/>
                  <a:pt x="272" y="140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3132138" y="2924175"/>
            <a:ext cx="287337" cy="2233613"/>
          </a:xfrm>
          <a:custGeom>
            <a:avLst/>
            <a:gdLst>
              <a:gd name="T0" fmla="*/ 2147483647 w 272"/>
              <a:gd name="T1" fmla="*/ 0 h 1407"/>
              <a:gd name="T2" fmla="*/ 0 w 272"/>
              <a:gd name="T3" fmla="*/ 2147483647 h 1407"/>
              <a:gd name="T4" fmla="*/ 2147483647 w 272"/>
              <a:gd name="T5" fmla="*/ 2147483647 h 1407"/>
              <a:gd name="T6" fmla="*/ 0 60000 65536"/>
              <a:gd name="T7" fmla="*/ 0 60000 65536"/>
              <a:gd name="T8" fmla="*/ 0 60000 65536"/>
              <a:gd name="T9" fmla="*/ 0 w 272"/>
              <a:gd name="T10" fmla="*/ 0 h 1407"/>
              <a:gd name="T11" fmla="*/ 272 w 272"/>
              <a:gd name="T12" fmla="*/ 1407 h 14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1407">
                <a:moveTo>
                  <a:pt x="272" y="0"/>
                </a:moveTo>
                <a:cubicBezTo>
                  <a:pt x="136" y="269"/>
                  <a:pt x="0" y="538"/>
                  <a:pt x="0" y="772"/>
                </a:cubicBezTo>
                <a:cubicBezTo>
                  <a:pt x="0" y="1006"/>
                  <a:pt x="227" y="1301"/>
                  <a:pt x="272" y="140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4716463" y="2852738"/>
            <a:ext cx="287337" cy="2233612"/>
          </a:xfrm>
          <a:custGeom>
            <a:avLst/>
            <a:gdLst>
              <a:gd name="T0" fmla="*/ 2147483647 w 272"/>
              <a:gd name="T1" fmla="*/ 0 h 1407"/>
              <a:gd name="T2" fmla="*/ 0 w 272"/>
              <a:gd name="T3" fmla="*/ 2147483647 h 1407"/>
              <a:gd name="T4" fmla="*/ 2147483647 w 272"/>
              <a:gd name="T5" fmla="*/ 2147483647 h 1407"/>
              <a:gd name="T6" fmla="*/ 0 60000 65536"/>
              <a:gd name="T7" fmla="*/ 0 60000 65536"/>
              <a:gd name="T8" fmla="*/ 0 60000 65536"/>
              <a:gd name="T9" fmla="*/ 0 w 272"/>
              <a:gd name="T10" fmla="*/ 0 h 1407"/>
              <a:gd name="T11" fmla="*/ 272 w 272"/>
              <a:gd name="T12" fmla="*/ 1407 h 14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1407">
                <a:moveTo>
                  <a:pt x="272" y="0"/>
                </a:moveTo>
                <a:cubicBezTo>
                  <a:pt x="136" y="269"/>
                  <a:pt x="0" y="538"/>
                  <a:pt x="0" y="772"/>
                </a:cubicBezTo>
                <a:cubicBezTo>
                  <a:pt x="0" y="1006"/>
                  <a:pt x="227" y="1301"/>
                  <a:pt x="272" y="140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1547813" y="2852738"/>
            <a:ext cx="298450" cy="2233612"/>
          </a:xfrm>
          <a:custGeom>
            <a:avLst/>
            <a:gdLst>
              <a:gd name="T0" fmla="*/ 2147483647 w 272"/>
              <a:gd name="T1" fmla="*/ 0 h 1407"/>
              <a:gd name="T2" fmla="*/ 0 w 272"/>
              <a:gd name="T3" fmla="*/ 2147483647 h 1407"/>
              <a:gd name="T4" fmla="*/ 2147483647 w 272"/>
              <a:gd name="T5" fmla="*/ 2147483647 h 1407"/>
              <a:gd name="T6" fmla="*/ 0 60000 65536"/>
              <a:gd name="T7" fmla="*/ 0 60000 65536"/>
              <a:gd name="T8" fmla="*/ 0 60000 65536"/>
              <a:gd name="T9" fmla="*/ 0 w 272"/>
              <a:gd name="T10" fmla="*/ 0 h 1407"/>
              <a:gd name="T11" fmla="*/ 272 w 272"/>
              <a:gd name="T12" fmla="*/ 1407 h 14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1407">
                <a:moveTo>
                  <a:pt x="272" y="0"/>
                </a:moveTo>
                <a:cubicBezTo>
                  <a:pt x="136" y="269"/>
                  <a:pt x="0" y="538"/>
                  <a:pt x="0" y="772"/>
                </a:cubicBezTo>
                <a:cubicBezTo>
                  <a:pt x="0" y="1006"/>
                  <a:pt x="227" y="1301"/>
                  <a:pt x="272" y="1407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1187450" y="4149725"/>
            <a:ext cx="360363" cy="1008063"/>
          </a:xfrm>
          <a:custGeom>
            <a:avLst/>
            <a:gdLst>
              <a:gd name="T0" fmla="*/ 0 w 227"/>
              <a:gd name="T1" fmla="*/ 0 h 635"/>
              <a:gd name="T2" fmla="*/ 2147483647 w 227"/>
              <a:gd name="T3" fmla="*/ 2147483647 h 635"/>
              <a:gd name="T4" fmla="*/ 0 w 227"/>
              <a:gd name="T5" fmla="*/ 2147483647 h 635"/>
              <a:gd name="T6" fmla="*/ 0 60000 65536"/>
              <a:gd name="T7" fmla="*/ 0 60000 65536"/>
              <a:gd name="T8" fmla="*/ 0 60000 65536"/>
              <a:gd name="T9" fmla="*/ 0 w 227"/>
              <a:gd name="T10" fmla="*/ 0 h 635"/>
              <a:gd name="T11" fmla="*/ 227 w 227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635">
                <a:moveTo>
                  <a:pt x="0" y="0"/>
                </a:moveTo>
                <a:cubicBezTo>
                  <a:pt x="113" y="83"/>
                  <a:pt x="227" y="166"/>
                  <a:pt x="227" y="272"/>
                </a:cubicBezTo>
                <a:cubicBezTo>
                  <a:pt x="227" y="378"/>
                  <a:pt x="113" y="506"/>
                  <a:pt x="0" y="63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>
            <a:off x="2555875" y="4149725"/>
            <a:ext cx="360363" cy="1008063"/>
          </a:xfrm>
          <a:custGeom>
            <a:avLst/>
            <a:gdLst>
              <a:gd name="T0" fmla="*/ 0 w 227"/>
              <a:gd name="T1" fmla="*/ 0 h 635"/>
              <a:gd name="T2" fmla="*/ 2147483647 w 227"/>
              <a:gd name="T3" fmla="*/ 2147483647 h 635"/>
              <a:gd name="T4" fmla="*/ 0 w 227"/>
              <a:gd name="T5" fmla="*/ 2147483647 h 635"/>
              <a:gd name="T6" fmla="*/ 0 60000 65536"/>
              <a:gd name="T7" fmla="*/ 0 60000 65536"/>
              <a:gd name="T8" fmla="*/ 0 60000 65536"/>
              <a:gd name="T9" fmla="*/ 0 w 227"/>
              <a:gd name="T10" fmla="*/ 0 h 635"/>
              <a:gd name="T11" fmla="*/ 227 w 227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635">
                <a:moveTo>
                  <a:pt x="0" y="0"/>
                </a:moveTo>
                <a:cubicBezTo>
                  <a:pt x="113" y="83"/>
                  <a:pt x="227" y="166"/>
                  <a:pt x="227" y="272"/>
                </a:cubicBezTo>
                <a:cubicBezTo>
                  <a:pt x="227" y="378"/>
                  <a:pt x="113" y="506"/>
                  <a:pt x="0" y="63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22" name="Freeform 14"/>
          <p:cNvSpPr>
            <a:spLocks/>
          </p:cNvSpPr>
          <p:nvPr/>
        </p:nvSpPr>
        <p:spPr bwMode="auto">
          <a:xfrm>
            <a:off x="4200525" y="4149725"/>
            <a:ext cx="360363" cy="1008063"/>
          </a:xfrm>
          <a:custGeom>
            <a:avLst/>
            <a:gdLst>
              <a:gd name="T0" fmla="*/ 0 w 227"/>
              <a:gd name="T1" fmla="*/ 0 h 635"/>
              <a:gd name="T2" fmla="*/ 2147483647 w 227"/>
              <a:gd name="T3" fmla="*/ 2147483647 h 635"/>
              <a:gd name="T4" fmla="*/ 0 w 227"/>
              <a:gd name="T5" fmla="*/ 2147483647 h 635"/>
              <a:gd name="T6" fmla="*/ 0 60000 65536"/>
              <a:gd name="T7" fmla="*/ 0 60000 65536"/>
              <a:gd name="T8" fmla="*/ 0 60000 65536"/>
              <a:gd name="T9" fmla="*/ 0 w 227"/>
              <a:gd name="T10" fmla="*/ 0 h 635"/>
              <a:gd name="T11" fmla="*/ 227 w 227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635">
                <a:moveTo>
                  <a:pt x="0" y="0"/>
                </a:moveTo>
                <a:cubicBezTo>
                  <a:pt x="113" y="83"/>
                  <a:pt x="227" y="166"/>
                  <a:pt x="227" y="272"/>
                </a:cubicBezTo>
                <a:cubicBezTo>
                  <a:pt x="227" y="378"/>
                  <a:pt x="113" y="506"/>
                  <a:pt x="0" y="63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5724525" y="4108450"/>
            <a:ext cx="360363" cy="1008063"/>
          </a:xfrm>
          <a:custGeom>
            <a:avLst/>
            <a:gdLst>
              <a:gd name="T0" fmla="*/ 0 w 227"/>
              <a:gd name="T1" fmla="*/ 0 h 635"/>
              <a:gd name="T2" fmla="*/ 2147483647 w 227"/>
              <a:gd name="T3" fmla="*/ 2147483647 h 635"/>
              <a:gd name="T4" fmla="*/ 0 w 227"/>
              <a:gd name="T5" fmla="*/ 2147483647 h 635"/>
              <a:gd name="T6" fmla="*/ 0 60000 65536"/>
              <a:gd name="T7" fmla="*/ 0 60000 65536"/>
              <a:gd name="T8" fmla="*/ 0 60000 65536"/>
              <a:gd name="T9" fmla="*/ 0 w 227"/>
              <a:gd name="T10" fmla="*/ 0 h 635"/>
              <a:gd name="T11" fmla="*/ 227 w 227"/>
              <a:gd name="T12" fmla="*/ 635 h 6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635">
                <a:moveTo>
                  <a:pt x="0" y="0"/>
                </a:moveTo>
                <a:cubicBezTo>
                  <a:pt x="113" y="83"/>
                  <a:pt x="227" y="166"/>
                  <a:pt x="227" y="272"/>
                </a:cubicBezTo>
                <a:cubicBezTo>
                  <a:pt x="227" y="378"/>
                  <a:pt x="113" y="506"/>
                  <a:pt x="0" y="63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D295AF-CD3F-48EA-BA80-D10F00C257DD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50DC9-2758-4388-AF6A-922750047E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7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3466D-5FCD-480C-8545-C6B2C9FF2E66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4799"/>
            <a:ext cx="4648200" cy="4120313"/>
          </a:xfrm>
          <a:prstGeom prst="rect">
            <a:avLst/>
          </a:prstGeom>
        </p:spPr>
      </p:pic>
      <p:graphicFrame>
        <p:nvGraphicFramePr>
          <p:cNvPr id="7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038198"/>
              </p:ext>
            </p:extLst>
          </p:nvPr>
        </p:nvGraphicFramePr>
        <p:xfrm>
          <a:off x="838200" y="4813764"/>
          <a:ext cx="6561401" cy="1670391"/>
        </p:xfrm>
        <a:graphic>
          <a:graphicData uri="http://schemas.openxmlformats.org/drawingml/2006/table">
            <a:tbl>
              <a:tblPr/>
              <a:tblGrid>
                <a:gridCol w="2354207"/>
                <a:gridCol w="926493"/>
                <a:gridCol w="1115084"/>
                <a:gridCol w="1018890"/>
                <a:gridCol w="1146727"/>
              </a:tblGrid>
              <a:tr h="470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Titik uap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212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373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672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Titik beku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273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492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Titikmutlak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-273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-460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362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689AF4-9891-41EA-8FA9-42685B164EA3}" type="datetime2">
              <a:rPr lang="id-ID" smtClean="0">
                <a:solidFill>
                  <a:srgbClr val="EEECE1"/>
                </a:solidFill>
              </a:rPr>
              <a:t>Rabu, 08 Juni 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EEECE1"/>
                </a:solidFill>
              </a:rPr>
              <a:t>LATAR MUHAMMAD ARIF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2" descr="http://image.slidesharecdn.com/suhudankalor-121104220514-phpapp01/95/suhu-dan-kalor-2-638.jpg?cb=13520668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91" y="228600"/>
            <a:ext cx="848280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63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1934</TotalTime>
  <Words>1852</Words>
  <Application>Microsoft Office PowerPoint</Application>
  <PresentationFormat>On-screen Show (4:3)</PresentationFormat>
  <Paragraphs>392</Paragraphs>
  <Slides>44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66" baseType="lpstr">
      <vt:lpstr>Batang</vt:lpstr>
      <vt:lpstr>Aharoni</vt:lpstr>
      <vt:lpstr>Arial</vt:lpstr>
      <vt:lpstr>Arial Narrow</vt:lpstr>
      <vt:lpstr>Arial Rounded MT Bold</vt:lpstr>
      <vt:lpstr>Brush Script MT</vt:lpstr>
      <vt:lpstr>Calibri</vt:lpstr>
      <vt:lpstr>Cambria</vt:lpstr>
      <vt:lpstr>Cambria Math</vt:lpstr>
      <vt:lpstr>Courier New</vt:lpstr>
      <vt:lpstr>Franklin Gothic Book</vt:lpstr>
      <vt:lpstr>Jester</vt:lpstr>
      <vt:lpstr>Pristina</vt:lpstr>
      <vt:lpstr>Symbol</vt:lpstr>
      <vt:lpstr>Tahoma</vt:lpstr>
      <vt:lpstr>Times New Roman</vt:lpstr>
      <vt:lpstr>Verdana</vt:lpstr>
      <vt:lpstr>Wingdings</vt:lpstr>
      <vt:lpstr>Adjacency</vt:lpstr>
      <vt:lpstr>Crop</vt:lpstr>
      <vt:lpstr>Equation</vt:lpstr>
      <vt:lpstr>Microsoft Equation 3.0</vt:lpstr>
      <vt:lpstr>SUHU DAN KALOR</vt:lpstr>
      <vt:lpstr>TUJUAN INSTRUKSIONAL</vt:lpstr>
      <vt:lpstr>PowerPoint Presentation</vt:lpstr>
      <vt:lpstr>PowerPoint Presentation</vt:lpstr>
      <vt:lpstr>PowerPoint Presentation</vt:lpstr>
      <vt:lpstr>PowerPoint Presentation</vt:lpstr>
      <vt:lpstr>SKALA SUHU TERMOMETER</vt:lpstr>
      <vt:lpstr>PowerPoint Presentation</vt:lpstr>
      <vt:lpstr>PowerPoint Presentation</vt:lpstr>
      <vt:lpstr>PowerPoint Presentation</vt:lpstr>
      <vt:lpstr>Temperatur merupakan sifat sistem yang menentukan apakah sistem berada dalam keadaan kesetimbangan dengan sistem lain</vt:lpstr>
      <vt:lpstr>PowerPoint Presentation</vt:lpstr>
      <vt:lpstr>Pemuaian</vt:lpstr>
      <vt:lpstr>PowerPoint Presentation</vt:lpstr>
      <vt:lpstr>Pemuaian Benda</vt:lpstr>
      <vt:lpstr>Contoh</vt:lpstr>
      <vt:lpstr>Contoh soal</vt:lpstr>
      <vt:lpstr>2) Pemuaian Luas</vt:lpstr>
      <vt:lpstr>PowerPoint Presentation</vt:lpstr>
      <vt:lpstr>3) Pemuaian Volum</vt:lpstr>
      <vt:lpstr>PowerPoint Presentation</vt:lpstr>
      <vt:lpstr>Pemuaian Benda</vt:lpstr>
      <vt:lpstr>ANOMALI AIR</vt:lpstr>
      <vt:lpstr>Pemuaian Benda</vt:lpstr>
      <vt:lpstr>Pemuaian Benda</vt:lpstr>
      <vt:lpstr>PowerPoint Presentation</vt:lpstr>
      <vt:lpstr>Soal Latihan: Pemuaian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soal</vt:lpstr>
      <vt:lpstr>Perubahan Fasa</vt:lpstr>
      <vt:lpstr>Contoh</vt:lpstr>
      <vt:lpstr>Perpindahan kalor</vt:lpstr>
      <vt:lpstr>3.1.  Konduksi</vt:lpstr>
      <vt:lpstr>Contoh</vt:lpstr>
      <vt:lpstr>3.2.Konveksi kalor ditransfer dari satu tempat ke tempat yang lain dengan pergerakan molekul, zat atau materi</vt:lpstr>
      <vt:lpstr>PowerPoint Presentation</vt:lpstr>
      <vt:lpstr>PowerPoint Presentation</vt:lpstr>
      <vt:lpstr>Penutup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Suhu dan Pemuaian</dc:title>
  <dc:creator>siti nikmatin</dc:creator>
  <cp:lastModifiedBy>arif</cp:lastModifiedBy>
  <cp:revision>142</cp:revision>
  <dcterms:created xsi:type="dcterms:W3CDTF">2005-09-16T00:04:33Z</dcterms:created>
  <dcterms:modified xsi:type="dcterms:W3CDTF">2016-06-08T06:49:29Z</dcterms:modified>
</cp:coreProperties>
</file>