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 id="269" r:id="rId10"/>
    <p:sldId id="279" r:id="rId11"/>
    <p:sldId id="280" r:id="rId12"/>
    <p:sldId id="281" r:id="rId13"/>
    <p:sldId id="282" r:id="rId14"/>
    <p:sldId id="283" r:id="rId15"/>
    <p:sldId id="284" r:id="rId16"/>
    <p:sldId id="285" r:id="rId17"/>
    <p:sldId id="286" r:id="rId18"/>
    <p:sldId id="264" r:id="rId19"/>
    <p:sldId id="266" r:id="rId20"/>
    <p:sldId id="268" r:id="rId21"/>
    <p:sldId id="267" r:id="rId22"/>
    <p:sldId id="270" r:id="rId23"/>
    <p:sldId id="271" r:id="rId24"/>
    <p:sldId id="272" r:id="rId25"/>
    <p:sldId id="273" r:id="rId26"/>
    <p:sldId id="274" r:id="rId27"/>
    <p:sldId id="275" r:id="rId28"/>
    <p:sldId id="276" r:id="rId29"/>
    <p:sldId id="277"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0" d="100"/>
          <a:sy n="40" d="100"/>
        </p:scale>
        <p:origin x="-2034" y="-59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4940E0-9E6F-4181-87B3-BE60E172D529}" type="doc">
      <dgm:prSet loTypeId="urn:microsoft.com/office/officeart/2005/8/layout/vList6" loCatId="list" qsTypeId="urn:microsoft.com/office/officeart/2005/8/quickstyle/3d2" qsCatId="3D" csTypeId="urn:microsoft.com/office/officeart/2005/8/colors/colorful5" csCatId="colorful" phldr="1"/>
      <dgm:spPr/>
      <dgm:t>
        <a:bodyPr/>
        <a:lstStyle/>
        <a:p>
          <a:endParaRPr lang="en-US"/>
        </a:p>
      </dgm:t>
    </dgm:pt>
    <dgm:pt modelId="{0BDCB8FD-D613-45D0-A2D8-0A36EE23E057}">
      <dgm:prSet phldrT="[Text]"/>
      <dgm:spPr/>
      <dgm:t>
        <a:bodyPr/>
        <a:lstStyle/>
        <a:p>
          <a:r>
            <a:rPr lang="en-US" dirty="0" smtClean="0"/>
            <a:t>Bio</a:t>
          </a:r>
          <a:endParaRPr lang="en-US" dirty="0"/>
        </a:p>
      </dgm:t>
    </dgm:pt>
    <dgm:pt modelId="{AE7A95F6-9C18-4F00-B3D5-428444251CE7}" type="parTrans" cxnId="{54F2B538-B2CA-472C-99AB-39DBA7DA56AF}">
      <dgm:prSet/>
      <dgm:spPr/>
      <dgm:t>
        <a:bodyPr/>
        <a:lstStyle/>
        <a:p>
          <a:endParaRPr lang="en-US"/>
        </a:p>
      </dgm:t>
    </dgm:pt>
    <dgm:pt modelId="{738AECFF-40D5-4436-BC1B-59A922898085}" type="sibTrans" cxnId="{54F2B538-B2CA-472C-99AB-39DBA7DA56AF}">
      <dgm:prSet/>
      <dgm:spPr/>
      <dgm:t>
        <a:bodyPr/>
        <a:lstStyle/>
        <a:p>
          <a:endParaRPr lang="en-US"/>
        </a:p>
      </dgm:t>
    </dgm:pt>
    <dgm:pt modelId="{1F349771-B7B3-4C88-98D1-DD74061C7F5D}">
      <dgm:prSet phldrT="[Text]" custT="1"/>
      <dgm:spPr/>
      <dgm:t>
        <a:bodyPr/>
        <a:lstStyle/>
        <a:p>
          <a:r>
            <a:rPr lang="en-US" sz="2400" b="0" i="0" dirty="0" err="1" smtClean="0"/>
            <a:t>makhluk</a:t>
          </a:r>
          <a:r>
            <a:rPr lang="en-US" sz="2400" b="0" i="0" dirty="0" smtClean="0"/>
            <a:t> </a:t>
          </a:r>
          <a:r>
            <a:rPr lang="en-US" sz="2400" b="0" i="0" dirty="0" err="1" smtClean="0"/>
            <a:t>hidup</a:t>
          </a:r>
          <a:r>
            <a:rPr lang="en-US" sz="2400" b="0" i="0" dirty="0" smtClean="0"/>
            <a:t>/ </a:t>
          </a:r>
          <a:r>
            <a:rPr lang="en-US" sz="2400" b="0" i="0" dirty="0" err="1" smtClean="0"/>
            <a:t>zat</a:t>
          </a:r>
          <a:r>
            <a:rPr lang="en-US" sz="2400" b="0" i="0" dirty="0" smtClean="0"/>
            <a:t> </a:t>
          </a:r>
          <a:r>
            <a:rPr lang="en-US" sz="2400" b="0" i="0" dirty="0" err="1" smtClean="0"/>
            <a:t>hidup</a:t>
          </a:r>
          <a:r>
            <a:rPr lang="en-US" sz="2400" b="0" i="0" dirty="0" smtClean="0"/>
            <a:t> </a:t>
          </a:r>
          <a:r>
            <a:rPr lang="en-US" sz="2400" b="0" i="0" dirty="0" err="1" smtClean="0"/>
            <a:t>atau</a:t>
          </a:r>
          <a:r>
            <a:rPr lang="en-US" sz="2400" b="0" i="0" dirty="0" smtClean="0"/>
            <a:t> </a:t>
          </a:r>
          <a:r>
            <a:rPr lang="en-US" sz="2400" b="0" i="0" dirty="0" err="1" smtClean="0"/>
            <a:t>bagian</a:t>
          </a:r>
          <a:r>
            <a:rPr lang="en-US" sz="2400" b="0" i="0" dirty="0" smtClean="0"/>
            <a:t> </a:t>
          </a:r>
          <a:r>
            <a:rPr lang="en-US" sz="2400" b="0" i="0" dirty="0" err="1" smtClean="0"/>
            <a:t>tertentu</a:t>
          </a:r>
          <a:r>
            <a:rPr lang="en-US" sz="2400" b="0" i="0" dirty="0" smtClean="0"/>
            <a:t> </a:t>
          </a:r>
          <a:r>
            <a:rPr lang="en-US" sz="2400" b="0" i="0" dirty="0" err="1" smtClean="0"/>
            <a:t>dari</a:t>
          </a:r>
          <a:r>
            <a:rPr lang="en-US" sz="2400" b="0" i="0" dirty="0" smtClean="0"/>
            <a:t> </a:t>
          </a:r>
          <a:r>
            <a:rPr lang="en-US" sz="2400" b="0" i="0" dirty="0" err="1" smtClean="0"/>
            <a:t>makhluk</a:t>
          </a:r>
          <a:r>
            <a:rPr lang="en-US" sz="2400" b="0" i="0" dirty="0" smtClean="0"/>
            <a:t> </a:t>
          </a:r>
          <a:r>
            <a:rPr lang="en-US" sz="2400" b="0" i="0" dirty="0" err="1" smtClean="0"/>
            <a:t>hidup</a:t>
          </a:r>
          <a:endParaRPr lang="en-US" sz="2400" dirty="0"/>
        </a:p>
      </dgm:t>
    </dgm:pt>
    <dgm:pt modelId="{DF6B9286-9E5B-4E6D-9DBA-D603AE2C8B92}" type="parTrans" cxnId="{2A0E3B27-B4FF-4EBC-A385-83F0433DDB81}">
      <dgm:prSet/>
      <dgm:spPr/>
      <dgm:t>
        <a:bodyPr/>
        <a:lstStyle/>
        <a:p>
          <a:endParaRPr lang="en-US"/>
        </a:p>
      </dgm:t>
    </dgm:pt>
    <dgm:pt modelId="{EA25CEC4-CF8D-48C4-9DCD-488E4DE3F286}" type="sibTrans" cxnId="{2A0E3B27-B4FF-4EBC-A385-83F0433DDB81}">
      <dgm:prSet/>
      <dgm:spPr/>
      <dgm:t>
        <a:bodyPr/>
        <a:lstStyle/>
        <a:p>
          <a:endParaRPr lang="en-US"/>
        </a:p>
      </dgm:t>
    </dgm:pt>
    <dgm:pt modelId="{D466766B-789D-4EED-A91A-7A9367DA7DEB}">
      <dgm:prSet phldrT="[Text]"/>
      <dgm:spPr/>
      <dgm:t>
        <a:bodyPr/>
        <a:lstStyle/>
        <a:p>
          <a:r>
            <a:rPr lang="en-US" dirty="0" err="1" smtClean="0"/>
            <a:t>optik</a:t>
          </a:r>
          <a:endParaRPr lang="en-US" dirty="0"/>
        </a:p>
      </dgm:t>
    </dgm:pt>
    <dgm:pt modelId="{4C52AB95-FE61-405F-9134-E339085881F9}" type="parTrans" cxnId="{E5B359AE-5ACE-4D89-98B2-217ABD96C6CC}">
      <dgm:prSet/>
      <dgm:spPr/>
      <dgm:t>
        <a:bodyPr/>
        <a:lstStyle/>
        <a:p>
          <a:endParaRPr lang="en-US"/>
        </a:p>
      </dgm:t>
    </dgm:pt>
    <dgm:pt modelId="{90D286FC-4091-4CEB-9F0B-C9E5A9E98684}" type="sibTrans" cxnId="{E5B359AE-5ACE-4D89-98B2-217ABD96C6CC}">
      <dgm:prSet/>
      <dgm:spPr/>
      <dgm:t>
        <a:bodyPr/>
        <a:lstStyle/>
        <a:p>
          <a:endParaRPr lang="en-US"/>
        </a:p>
      </dgm:t>
    </dgm:pt>
    <dgm:pt modelId="{A3B4A439-DEAB-435B-8E1D-0E0E08202276}">
      <dgm:prSet phldrT="[Text]" custT="1"/>
      <dgm:spPr/>
      <dgm:t>
        <a:bodyPr/>
        <a:lstStyle/>
        <a:p>
          <a:r>
            <a:rPr lang="en-US" sz="2800" b="0" i="0" dirty="0" err="1" smtClean="0"/>
            <a:t>bagian</a:t>
          </a:r>
          <a:r>
            <a:rPr lang="en-US" sz="2800" b="0" i="0" dirty="0" smtClean="0"/>
            <a:t> </a:t>
          </a:r>
          <a:r>
            <a:rPr lang="en-US" sz="2800" b="0" i="0" dirty="0" err="1" smtClean="0"/>
            <a:t>ilmu</a:t>
          </a:r>
          <a:r>
            <a:rPr lang="en-US" sz="2800" b="0" i="0" dirty="0" smtClean="0"/>
            <a:t> </a:t>
          </a:r>
          <a:r>
            <a:rPr lang="en-US" sz="2800" b="0" i="0" dirty="0" err="1" smtClean="0"/>
            <a:t>fisika</a:t>
          </a:r>
          <a:r>
            <a:rPr lang="en-US" sz="2800" b="0" i="0" dirty="0" smtClean="0"/>
            <a:t> yang </a:t>
          </a:r>
          <a:r>
            <a:rPr lang="en-US" sz="2800" b="0" i="0" dirty="0" err="1" smtClean="0"/>
            <a:t>berkaitan</a:t>
          </a:r>
          <a:r>
            <a:rPr lang="en-US" sz="2800" b="0" i="0" dirty="0" smtClean="0"/>
            <a:t> </a:t>
          </a:r>
          <a:r>
            <a:rPr lang="en-US" sz="2800" b="0" i="0" dirty="0" err="1" smtClean="0"/>
            <a:t>dengan</a:t>
          </a:r>
          <a:r>
            <a:rPr lang="en-US" sz="2800" b="0" i="0" dirty="0" smtClean="0"/>
            <a:t> </a:t>
          </a:r>
          <a:r>
            <a:rPr lang="en-US" sz="2800" b="0" i="0" dirty="0" err="1" smtClean="0"/>
            <a:t>cahaya</a:t>
          </a:r>
          <a:r>
            <a:rPr lang="en-US" sz="2800" b="0" i="0" dirty="0" smtClean="0"/>
            <a:t> </a:t>
          </a:r>
          <a:r>
            <a:rPr lang="en-US" sz="2800" b="0" i="0" dirty="0" err="1" smtClean="0"/>
            <a:t>atau</a:t>
          </a:r>
          <a:r>
            <a:rPr lang="en-US" sz="2800" b="0" i="0" dirty="0" smtClean="0"/>
            <a:t> </a:t>
          </a:r>
          <a:r>
            <a:rPr lang="en-US" sz="2800" b="0" i="0" dirty="0" err="1" smtClean="0"/>
            <a:t>berkas</a:t>
          </a:r>
          <a:r>
            <a:rPr lang="en-US" sz="2800" b="0" i="0" dirty="0" smtClean="0"/>
            <a:t> </a:t>
          </a:r>
          <a:r>
            <a:rPr lang="en-US" sz="2800" b="0" i="0" dirty="0" err="1" smtClean="0"/>
            <a:t>sinar</a:t>
          </a:r>
          <a:endParaRPr lang="en-US" sz="2800" dirty="0"/>
        </a:p>
      </dgm:t>
    </dgm:pt>
    <dgm:pt modelId="{97BFF543-B324-469F-BE15-CAC70C094FC9}" type="parTrans" cxnId="{918801BB-A5CD-4741-8FA9-BE42F411A0B7}">
      <dgm:prSet/>
      <dgm:spPr/>
      <dgm:t>
        <a:bodyPr/>
        <a:lstStyle/>
        <a:p>
          <a:endParaRPr lang="en-US"/>
        </a:p>
      </dgm:t>
    </dgm:pt>
    <dgm:pt modelId="{3D8AE134-A28A-4B6A-B44E-394E6E6F0EAE}" type="sibTrans" cxnId="{918801BB-A5CD-4741-8FA9-BE42F411A0B7}">
      <dgm:prSet/>
      <dgm:spPr/>
      <dgm:t>
        <a:bodyPr/>
        <a:lstStyle/>
        <a:p>
          <a:endParaRPr lang="en-US"/>
        </a:p>
      </dgm:t>
    </dgm:pt>
    <dgm:pt modelId="{093828DC-D362-4590-B838-17AE358B715F}" type="pres">
      <dgm:prSet presAssocID="{BD4940E0-9E6F-4181-87B3-BE60E172D529}" presName="Name0" presStyleCnt="0">
        <dgm:presLayoutVars>
          <dgm:dir/>
          <dgm:animLvl val="lvl"/>
          <dgm:resizeHandles/>
        </dgm:presLayoutVars>
      </dgm:prSet>
      <dgm:spPr/>
      <dgm:t>
        <a:bodyPr/>
        <a:lstStyle/>
        <a:p>
          <a:endParaRPr lang="en-US"/>
        </a:p>
      </dgm:t>
    </dgm:pt>
    <dgm:pt modelId="{0F1B200E-8A90-4F31-9426-710F1C1E3D2A}" type="pres">
      <dgm:prSet presAssocID="{0BDCB8FD-D613-45D0-A2D8-0A36EE23E057}" presName="linNode" presStyleCnt="0"/>
      <dgm:spPr/>
    </dgm:pt>
    <dgm:pt modelId="{60773ABF-BA83-43DF-8F68-D5262B2BBDA4}" type="pres">
      <dgm:prSet presAssocID="{0BDCB8FD-D613-45D0-A2D8-0A36EE23E057}" presName="parentShp" presStyleLbl="node1" presStyleIdx="0" presStyleCnt="2">
        <dgm:presLayoutVars>
          <dgm:bulletEnabled val="1"/>
        </dgm:presLayoutVars>
      </dgm:prSet>
      <dgm:spPr/>
      <dgm:t>
        <a:bodyPr/>
        <a:lstStyle/>
        <a:p>
          <a:endParaRPr lang="en-US"/>
        </a:p>
      </dgm:t>
    </dgm:pt>
    <dgm:pt modelId="{27A9FC62-3235-4F85-A9F8-D596CEB7E1D1}" type="pres">
      <dgm:prSet presAssocID="{0BDCB8FD-D613-45D0-A2D8-0A36EE23E057}" presName="childShp" presStyleLbl="bgAccFollowNode1" presStyleIdx="0" presStyleCnt="2" custFlipHor="1" custScaleX="100617">
        <dgm:presLayoutVars>
          <dgm:bulletEnabled val="1"/>
        </dgm:presLayoutVars>
      </dgm:prSet>
      <dgm:spPr/>
      <dgm:t>
        <a:bodyPr/>
        <a:lstStyle/>
        <a:p>
          <a:endParaRPr lang="en-US"/>
        </a:p>
      </dgm:t>
    </dgm:pt>
    <dgm:pt modelId="{3D0A9056-1D3F-420A-9EF9-3C82FD3712E7}" type="pres">
      <dgm:prSet presAssocID="{738AECFF-40D5-4436-BC1B-59A922898085}" presName="spacing" presStyleCnt="0"/>
      <dgm:spPr/>
    </dgm:pt>
    <dgm:pt modelId="{1A039C1E-73BC-4F85-9FC6-7DA27D81FA23}" type="pres">
      <dgm:prSet presAssocID="{D466766B-789D-4EED-A91A-7A9367DA7DEB}" presName="linNode" presStyleCnt="0"/>
      <dgm:spPr/>
    </dgm:pt>
    <dgm:pt modelId="{34478C0B-2719-430C-A2D1-1FB1D6CAA1BD}" type="pres">
      <dgm:prSet presAssocID="{D466766B-789D-4EED-A91A-7A9367DA7DEB}" presName="parentShp" presStyleLbl="node1" presStyleIdx="1" presStyleCnt="2">
        <dgm:presLayoutVars>
          <dgm:bulletEnabled val="1"/>
        </dgm:presLayoutVars>
      </dgm:prSet>
      <dgm:spPr/>
      <dgm:t>
        <a:bodyPr/>
        <a:lstStyle/>
        <a:p>
          <a:endParaRPr lang="en-US"/>
        </a:p>
      </dgm:t>
    </dgm:pt>
    <dgm:pt modelId="{9BC1F685-7F78-4C13-9BD8-CBD269213CFF}" type="pres">
      <dgm:prSet presAssocID="{D466766B-789D-4EED-A91A-7A9367DA7DEB}" presName="childShp" presStyleLbl="bgAccFollowNode1" presStyleIdx="1" presStyleCnt="2" custFlipHor="1" custScaleX="97531">
        <dgm:presLayoutVars>
          <dgm:bulletEnabled val="1"/>
        </dgm:presLayoutVars>
      </dgm:prSet>
      <dgm:spPr/>
      <dgm:t>
        <a:bodyPr/>
        <a:lstStyle/>
        <a:p>
          <a:endParaRPr lang="en-US"/>
        </a:p>
      </dgm:t>
    </dgm:pt>
  </dgm:ptLst>
  <dgm:cxnLst>
    <dgm:cxn modelId="{5C30437F-B130-4A8C-A14E-313375EBA045}" type="presOf" srcId="{BD4940E0-9E6F-4181-87B3-BE60E172D529}" destId="{093828DC-D362-4590-B838-17AE358B715F}" srcOrd="0" destOrd="0" presId="urn:microsoft.com/office/officeart/2005/8/layout/vList6"/>
    <dgm:cxn modelId="{E5B359AE-5ACE-4D89-98B2-217ABD96C6CC}" srcId="{BD4940E0-9E6F-4181-87B3-BE60E172D529}" destId="{D466766B-789D-4EED-A91A-7A9367DA7DEB}" srcOrd="1" destOrd="0" parTransId="{4C52AB95-FE61-405F-9134-E339085881F9}" sibTransId="{90D286FC-4091-4CEB-9F0B-C9E5A9E98684}"/>
    <dgm:cxn modelId="{2A0E3B27-B4FF-4EBC-A385-83F0433DDB81}" srcId="{0BDCB8FD-D613-45D0-A2D8-0A36EE23E057}" destId="{1F349771-B7B3-4C88-98D1-DD74061C7F5D}" srcOrd="0" destOrd="0" parTransId="{DF6B9286-9E5B-4E6D-9DBA-D603AE2C8B92}" sibTransId="{EA25CEC4-CF8D-48C4-9DCD-488E4DE3F286}"/>
    <dgm:cxn modelId="{54F2B538-B2CA-472C-99AB-39DBA7DA56AF}" srcId="{BD4940E0-9E6F-4181-87B3-BE60E172D529}" destId="{0BDCB8FD-D613-45D0-A2D8-0A36EE23E057}" srcOrd="0" destOrd="0" parTransId="{AE7A95F6-9C18-4F00-B3D5-428444251CE7}" sibTransId="{738AECFF-40D5-4436-BC1B-59A922898085}"/>
    <dgm:cxn modelId="{75422508-21F1-4720-AD66-C5CE3705787A}" type="presOf" srcId="{1F349771-B7B3-4C88-98D1-DD74061C7F5D}" destId="{27A9FC62-3235-4F85-A9F8-D596CEB7E1D1}" srcOrd="0" destOrd="0" presId="urn:microsoft.com/office/officeart/2005/8/layout/vList6"/>
    <dgm:cxn modelId="{0EBE553C-6C92-46D7-BB4F-E4E1BEE96E07}" type="presOf" srcId="{0BDCB8FD-D613-45D0-A2D8-0A36EE23E057}" destId="{60773ABF-BA83-43DF-8F68-D5262B2BBDA4}" srcOrd="0" destOrd="0" presId="urn:microsoft.com/office/officeart/2005/8/layout/vList6"/>
    <dgm:cxn modelId="{918801BB-A5CD-4741-8FA9-BE42F411A0B7}" srcId="{D466766B-789D-4EED-A91A-7A9367DA7DEB}" destId="{A3B4A439-DEAB-435B-8E1D-0E0E08202276}" srcOrd="0" destOrd="0" parTransId="{97BFF543-B324-469F-BE15-CAC70C094FC9}" sibTransId="{3D8AE134-A28A-4B6A-B44E-394E6E6F0EAE}"/>
    <dgm:cxn modelId="{2E20ACB6-E01D-46C4-A81E-5EFE47BAAFDC}" type="presOf" srcId="{D466766B-789D-4EED-A91A-7A9367DA7DEB}" destId="{34478C0B-2719-430C-A2D1-1FB1D6CAA1BD}" srcOrd="0" destOrd="0" presId="urn:microsoft.com/office/officeart/2005/8/layout/vList6"/>
    <dgm:cxn modelId="{7C40E3E0-9C3C-4952-8F18-D3D02A269252}" type="presOf" srcId="{A3B4A439-DEAB-435B-8E1D-0E0E08202276}" destId="{9BC1F685-7F78-4C13-9BD8-CBD269213CFF}" srcOrd="0" destOrd="0" presId="urn:microsoft.com/office/officeart/2005/8/layout/vList6"/>
    <dgm:cxn modelId="{B893901D-0401-451F-97CF-5B536267869A}" type="presParOf" srcId="{093828DC-D362-4590-B838-17AE358B715F}" destId="{0F1B200E-8A90-4F31-9426-710F1C1E3D2A}" srcOrd="0" destOrd="0" presId="urn:microsoft.com/office/officeart/2005/8/layout/vList6"/>
    <dgm:cxn modelId="{3D1E2BC0-7039-42EA-AB6F-D1D3488EAEC5}" type="presParOf" srcId="{0F1B200E-8A90-4F31-9426-710F1C1E3D2A}" destId="{60773ABF-BA83-43DF-8F68-D5262B2BBDA4}" srcOrd="0" destOrd="0" presId="urn:microsoft.com/office/officeart/2005/8/layout/vList6"/>
    <dgm:cxn modelId="{60BA787F-AD21-400A-8212-3F4F6D5D5B04}" type="presParOf" srcId="{0F1B200E-8A90-4F31-9426-710F1C1E3D2A}" destId="{27A9FC62-3235-4F85-A9F8-D596CEB7E1D1}" srcOrd="1" destOrd="0" presId="urn:microsoft.com/office/officeart/2005/8/layout/vList6"/>
    <dgm:cxn modelId="{359B98DD-E40D-449D-99AB-7B7B7A48F633}" type="presParOf" srcId="{093828DC-D362-4590-B838-17AE358B715F}" destId="{3D0A9056-1D3F-420A-9EF9-3C82FD3712E7}" srcOrd="1" destOrd="0" presId="urn:microsoft.com/office/officeart/2005/8/layout/vList6"/>
    <dgm:cxn modelId="{A0D0242F-F16A-4FEC-96D5-68BD932B9764}" type="presParOf" srcId="{093828DC-D362-4590-B838-17AE358B715F}" destId="{1A039C1E-73BC-4F85-9FC6-7DA27D81FA23}" srcOrd="2" destOrd="0" presId="urn:microsoft.com/office/officeart/2005/8/layout/vList6"/>
    <dgm:cxn modelId="{D2ABBB88-39A1-4337-B42E-B473F24846D7}" type="presParOf" srcId="{1A039C1E-73BC-4F85-9FC6-7DA27D81FA23}" destId="{34478C0B-2719-430C-A2D1-1FB1D6CAA1BD}" srcOrd="0" destOrd="0" presId="urn:microsoft.com/office/officeart/2005/8/layout/vList6"/>
    <dgm:cxn modelId="{87E102CB-F598-4067-9ED3-B5810B99197D}" type="presParOf" srcId="{1A039C1E-73BC-4F85-9FC6-7DA27D81FA23}" destId="{9BC1F685-7F78-4C13-9BD8-CBD269213CFF}"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7A9FC62-3235-4F85-A9F8-D596CEB7E1D1}">
      <dsp:nvSpPr>
        <dsp:cNvPr id="0" name=""/>
        <dsp:cNvSpPr/>
      </dsp:nvSpPr>
      <dsp:spPr>
        <a:xfrm flipH="1">
          <a:off x="3279881" y="446"/>
          <a:ext cx="4948818" cy="1741288"/>
        </a:xfrm>
        <a:prstGeom prst="rightArrow">
          <a:avLst>
            <a:gd name="adj1" fmla="val 75000"/>
            <a:gd name="adj2" fmla="val 50000"/>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57150" dist="38100" dir="5400000" algn="ctr" rotWithShape="0">
            <a:schemeClr val="accent5">
              <a:tint val="40000"/>
              <a:alpha val="90000"/>
              <a:hueOff val="0"/>
              <a:satOff val="0"/>
              <a:lumOff val="0"/>
              <a:alphaOff val="0"/>
              <a:shade val="9000"/>
              <a:satMod val="105000"/>
              <a:alpha val="48000"/>
            </a:scheme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r>
            <a:rPr lang="en-US" sz="2400" b="0" i="0" kern="1200" dirty="0" err="1" smtClean="0"/>
            <a:t>makhluk</a:t>
          </a:r>
          <a:r>
            <a:rPr lang="en-US" sz="2400" b="0" i="0" kern="1200" dirty="0" smtClean="0"/>
            <a:t> </a:t>
          </a:r>
          <a:r>
            <a:rPr lang="en-US" sz="2400" b="0" i="0" kern="1200" dirty="0" err="1" smtClean="0"/>
            <a:t>hidup</a:t>
          </a:r>
          <a:r>
            <a:rPr lang="en-US" sz="2400" b="0" i="0" kern="1200" dirty="0" smtClean="0"/>
            <a:t>/ </a:t>
          </a:r>
          <a:r>
            <a:rPr lang="en-US" sz="2400" b="0" i="0" kern="1200" dirty="0" err="1" smtClean="0"/>
            <a:t>zat</a:t>
          </a:r>
          <a:r>
            <a:rPr lang="en-US" sz="2400" b="0" i="0" kern="1200" dirty="0" smtClean="0"/>
            <a:t> </a:t>
          </a:r>
          <a:r>
            <a:rPr lang="en-US" sz="2400" b="0" i="0" kern="1200" dirty="0" err="1" smtClean="0"/>
            <a:t>hidup</a:t>
          </a:r>
          <a:r>
            <a:rPr lang="en-US" sz="2400" b="0" i="0" kern="1200" dirty="0" smtClean="0"/>
            <a:t> </a:t>
          </a:r>
          <a:r>
            <a:rPr lang="en-US" sz="2400" b="0" i="0" kern="1200" dirty="0" err="1" smtClean="0"/>
            <a:t>atau</a:t>
          </a:r>
          <a:r>
            <a:rPr lang="en-US" sz="2400" b="0" i="0" kern="1200" dirty="0" smtClean="0"/>
            <a:t> </a:t>
          </a:r>
          <a:r>
            <a:rPr lang="en-US" sz="2400" b="0" i="0" kern="1200" dirty="0" err="1" smtClean="0"/>
            <a:t>bagian</a:t>
          </a:r>
          <a:r>
            <a:rPr lang="en-US" sz="2400" b="0" i="0" kern="1200" dirty="0" smtClean="0"/>
            <a:t> </a:t>
          </a:r>
          <a:r>
            <a:rPr lang="en-US" sz="2400" b="0" i="0" kern="1200" dirty="0" err="1" smtClean="0"/>
            <a:t>tertentu</a:t>
          </a:r>
          <a:r>
            <a:rPr lang="en-US" sz="2400" b="0" i="0" kern="1200" dirty="0" smtClean="0"/>
            <a:t> </a:t>
          </a:r>
          <a:r>
            <a:rPr lang="en-US" sz="2400" b="0" i="0" kern="1200" dirty="0" err="1" smtClean="0"/>
            <a:t>dari</a:t>
          </a:r>
          <a:r>
            <a:rPr lang="en-US" sz="2400" b="0" i="0" kern="1200" dirty="0" smtClean="0"/>
            <a:t> </a:t>
          </a:r>
          <a:r>
            <a:rPr lang="en-US" sz="2400" b="0" i="0" kern="1200" dirty="0" err="1" smtClean="0"/>
            <a:t>makhluk</a:t>
          </a:r>
          <a:r>
            <a:rPr lang="en-US" sz="2400" b="0" i="0" kern="1200" dirty="0" smtClean="0"/>
            <a:t> </a:t>
          </a:r>
          <a:r>
            <a:rPr lang="en-US" sz="2400" b="0" i="0" kern="1200" dirty="0" err="1" smtClean="0"/>
            <a:t>hidup</a:t>
          </a:r>
          <a:endParaRPr lang="en-US" sz="2400" kern="1200" dirty="0"/>
        </a:p>
      </dsp:txBody>
      <dsp:txXfrm flipH="1">
        <a:off x="3279881" y="446"/>
        <a:ext cx="4948818" cy="1741288"/>
      </dsp:txXfrm>
    </dsp:sp>
    <dsp:sp modelId="{60773ABF-BA83-43DF-8F68-D5262B2BBDA4}">
      <dsp:nvSpPr>
        <dsp:cNvPr id="0" name=""/>
        <dsp:cNvSpPr/>
      </dsp:nvSpPr>
      <dsp:spPr>
        <a:xfrm>
          <a:off x="899" y="446"/>
          <a:ext cx="3278981" cy="1741288"/>
        </a:xfrm>
        <a:prstGeom prst="roundRect">
          <a:avLst/>
        </a:prstGeom>
        <a:gradFill rotWithShape="0">
          <a:gsLst>
            <a:gs pos="0">
              <a:schemeClr val="accent5">
                <a:hueOff val="0"/>
                <a:satOff val="0"/>
                <a:lumOff val="0"/>
                <a:alphaOff val="0"/>
                <a:tint val="98000"/>
                <a:shade val="25000"/>
                <a:satMod val="250000"/>
              </a:schemeClr>
            </a:gs>
            <a:gs pos="68000">
              <a:schemeClr val="accent5">
                <a:hueOff val="0"/>
                <a:satOff val="0"/>
                <a:lumOff val="0"/>
                <a:alphaOff val="0"/>
                <a:tint val="86000"/>
                <a:satMod val="115000"/>
              </a:schemeClr>
            </a:gs>
            <a:gs pos="100000">
              <a:schemeClr val="accent5">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5">
              <a:hueOff val="0"/>
              <a:satOff val="0"/>
              <a:lumOff val="0"/>
              <a:alphaOff val="0"/>
              <a:shade val="9000"/>
              <a:satMod val="105000"/>
              <a:alpha val="48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dirty="0" smtClean="0"/>
            <a:t>Bio</a:t>
          </a:r>
          <a:endParaRPr lang="en-US" sz="6500" kern="1200" dirty="0"/>
        </a:p>
      </dsp:txBody>
      <dsp:txXfrm>
        <a:off x="899" y="446"/>
        <a:ext cx="3278981" cy="1741288"/>
      </dsp:txXfrm>
    </dsp:sp>
    <dsp:sp modelId="{9BC1F685-7F78-4C13-9BD8-CBD269213CFF}">
      <dsp:nvSpPr>
        <dsp:cNvPr id="0" name=""/>
        <dsp:cNvSpPr/>
      </dsp:nvSpPr>
      <dsp:spPr>
        <a:xfrm flipH="1">
          <a:off x="3352796" y="1915863"/>
          <a:ext cx="4815846" cy="1741288"/>
        </a:xfrm>
        <a:prstGeom prst="rightArrow">
          <a:avLst>
            <a:gd name="adj1" fmla="val 75000"/>
            <a:gd name="adj2" fmla="val 50000"/>
          </a:avLst>
        </a:prstGeom>
        <a:solidFill>
          <a:schemeClr val="accent5">
            <a:tint val="40000"/>
            <a:alpha val="90000"/>
            <a:hueOff val="-1769134"/>
            <a:satOff val="-2316"/>
            <a:lumOff val="-1137"/>
            <a:alphaOff val="0"/>
          </a:schemeClr>
        </a:solidFill>
        <a:ln w="9525" cap="flat" cmpd="sng" algn="ctr">
          <a:solidFill>
            <a:schemeClr val="accent5">
              <a:tint val="40000"/>
              <a:alpha val="90000"/>
              <a:hueOff val="-1769134"/>
              <a:satOff val="-2316"/>
              <a:lumOff val="-1137"/>
              <a:alphaOff val="0"/>
            </a:schemeClr>
          </a:solidFill>
          <a:prstDash val="solid"/>
        </a:ln>
        <a:effectLst>
          <a:outerShdw blurRad="57150" dist="38100" dir="5400000" algn="ctr" rotWithShape="0">
            <a:schemeClr val="accent5">
              <a:tint val="40000"/>
              <a:alpha val="90000"/>
              <a:hueOff val="-1769134"/>
              <a:satOff val="-2316"/>
              <a:lumOff val="-1137"/>
              <a:alphaOff val="0"/>
              <a:shade val="9000"/>
              <a:satMod val="105000"/>
              <a:alpha val="48000"/>
            </a:scheme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7780" tIns="17780" rIns="17780" bIns="17780" numCol="1" spcCol="1270" anchor="t" anchorCtr="0">
          <a:noAutofit/>
        </a:bodyPr>
        <a:lstStyle/>
        <a:p>
          <a:pPr marL="285750" lvl="1" indent="-285750" algn="l" defTabSz="1244600">
            <a:lnSpc>
              <a:spcPct val="90000"/>
            </a:lnSpc>
            <a:spcBef>
              <a:spcPct val="0"/>
            </a:spcBef>
            <a:spcAft>
              <a:spcPct val="15000"/>
            </a:spcAft>
            <a:buChar char="••"/>
          </a:pPr>
          <a:r>
            <a:rPr lang="en-US" sz="2800" b="0" i="0" kern="1200" dirty="0" err="1" smtClean="0"/>
            <a:t>bagian</a:t>
          </a:r>
          <a:r>
            <a:rPr lang="en-US" sz="2800" b="0" i="0" kern="1200" dirty="0" smtClean="0"/>
            <a:t> </a:t>
          </a:r>
          <a:r>
            <a:rPr lang="en-US" sz="2800" b="0" i="0" kern="1200" dirty="0" err="1" smtClean="0"/>
            <a:t>ilmu</a:t>
          </a:r>
          <a:r>
            <a:rPr lang="en-US" sz="2800" b="0" i="0" kern="1200" dirty="0" smtClean="0"/>
            <a:t> </a:t>
          </a:r>
          <a:r>
            <a:rPr lang="en-US" sz="2800" b="0" i="0" kern="1200" dirty="0" err="1" smtClean="0"/>
            <a:t>fisika</a:t>
          </a:r>
          <a:r>
            <a:rPr lang="en-US" sz="2800" b="0" i="0" kern="1200" dirty="0" smtClean="0"/>
            <a:t> yang </a:t>
          </a:r>
          <a:r>
            <a:rPr lang="en-US" sz="2800" b="0" i="0" kern="1200" dirty="0" err="1" smtClean="0"/>
            <a:t>berkaitan</a:t>
          </a:r>
          <a:r>
            <a:rPr lang="en-US" sz="2800" b="0" i="0" kern="1200" dirty="0" smtClean="0"/>
            <a:t> </a:t>
          </a:r>
          <a:r>
            <a:rPr lang="en-US" sz="2800" b="0" i="0" kern="1200" dirty="0" err="1" smtClean="0"/>
            <a:t>dengan</a:t>
          </a:r>
          <a:r>
            <a:rPr lang="en-US" sz="2800" b="0" i="0" kern="1200" dirty="0" smtClean="0"/>
            <a:t> </a:t>
          </a:r>
          <a:r>
            <a:rPr lang="en-US" sz="2800" b="0" i="0" kern="1200" dirty="0" err="1" smtClean="0"/>
            <a:t>cahaya</a:t>
          </a:r>
          <a:r>
            <a:rPr lang="en-US" sz="2800" b="0" i="0" kern="1200" dirty="0" smtClean="0"/>
            <a:t> </a:t>
          </a:r>
          <a:r>
            <a:rPr lang="en-US" sz="2800" b="0" i="0" kern="1200" dirty="0" err="1" smtClean="0"/>
            <a:t>atau</a:t>
          </a:r>
          <a:r>
            <a:rPr lang="en-US" sz="2800" b="0" i="0" kern="1200" dirty="0" smtClean="0"/>
            <a:t> </a:t>
          </a:r>
          <a:r>
            <a:rPr lang="en-US" sz="2800" b="0" i="0" kern="1200" dirty="0" err="1" smtClean="0"/>
            <a:t>berkas</a:t>
          </a:r>
          <a:r>
            <a:rPr lang="en-US" sz="2800" b="0" i="0" kern="1200" dirty="0" smtClean="0"/>
            <a:t> </a:t>
          </a:r>
          <a:r>
            <a:rPr lang="en-US" sz="2800" b="0" i="0" kern="1200" dirty="0" err="1" smtClean="0"/>
            <a:t>sinar</a:t>
          </a:r>
          <a:endParaRPr lang="en-US" sz="2800" kern="1200" dirty="0"/>
        </a:p>
      </dsp:txBody>
      <dsp:txXfrm flipH="1">
        <a:off x="3352796" y="1915863"/>
        <a:ext cx="4815846" cy="1741288"/>
      </dsp:txXfrm>
    </dsp:sp>
    <dsp:sp modelId="{34478C0B-2719-430C-A2D1-1FB1D6CAA1BD}">
      <dsp:nvSpPr>
        <dsp:cNvPr id="0" name=""/>
        <dsp:cNvSpPr/>
      </dsp:nvSpPr>
      <dsp:spPr>
        <a:xfrm>
          <a:off x="60956" y="1915863"/>
          <a:ext cx="3291840" cy="1741288"/>
        </a:xfrm>
        <a:prstGeom prst="roundRect">
          <a:avLst/>
        </a:prstGeom>
        <a:gradFill rotWithShape="0">
          <a:gsLst>
            <a:gs pos="0">
              <a:schemeClr val="accent5">
                <a:hueOff val="-1837137"/>
                <a:satOff val="270"/>
                <a:lumOff val="-6471"/>
                <a:alphaOff val="0"/>
                <a:tint val="98000"/>
                <a:shade val="25000"/>
                <a:satMod val="250000"/>
              </a:schemeClr>
            </a:gs>
            <a:gs pos="68000">
              <a:schemeClr val="accent5">
                <a:hueOff val="-1837137"/>
                <a:satOff val="270"/>
                <a:lumOff val="-6471"/>
                <a:alphaOff val="0"/>
                <a:tint val="86000"/>
                <a:satMod val="115000"/>
              </a:schemeClr>
            </a:gs>
            <a:gs pos="100000">
              <a:schemeClr val="accent5">
                <a:hueOff val="-1837137"/>
                <a:satOff val="270"/>
                <a:lumOff val="-6471"/>
                <a:alphaOff val="0"/>
                <a:tint val="50000"/>
                <a:satMod val="150000"/>
              </a:schemeClr>
            </a:gs>
          </a:gsLst>
          <a:path path="circle">
            <a:fillToRect l="50000" t="130000" r="50000" b="-30000"/>
          </a:path>
        </a:gradFill>
        <a:ln>
          <a:noFill/>
        </a:ln>
        <a:effectLst>
          <a:outerShdw blurRad="57150" dist="38100" dir="5400000" algn="ctr" rotWithShape="0">
            <a:schemeClr val="accent5">
              <a:hueOff val="-1837137"/>
              <a:satOff val="270"/>
              <a:lumOff val="-6471"/>
              <a:alphaOff val="0"/>
              <a:shade val="9000"/>
              <a:satMod val="105000"/>
              <a:alpha val="48000"/>
            </a:scheme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dirty="0" err="1" smtClean="0"/>
            <a:t>optik</a:t>
          </a:r>
          <a:endParaRPr lang="en-US" sz="6500" kern="1200" dirty="0"/>
        </a:p>
      </dsp:txBody>
      <dsp:txXfrm>
        <a:off x="60956" y="1915863"/>
        <a:ext cx="3291840" cy="1741288"/>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8A185A58-CE0B-403E-BCAD-953292306045}" type="datetimeFigureOut">
              <a:rPr lang="en-US"/>
              <a:pPr>
                <a:defRPr/>
              </a:pPr>
              <a:t>11/25/2015</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1F451792-6177-402D-81C1-E6AEC5C183D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FC54DDF-3B3B-4F52-885C-1C44BC26E2A4}" type="datetimeFigureOut">
              <a:rPr lang="en-US"/>
              <a:pPr>
                <a:defRPr/>
              </a:pPr>
              <a:t>11/25/2015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9F3A5C3-62E5-4BCA-B5BC-627C8C7C6C7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32BE078-D55F-44C3-9F0F-17E68D20E827}" type="datetimeFigureOut">
              <a:rPr lang="en-US"/>
              <a:pPr>
                <a:defRPr/>
              </a:pPr>
              <a:t>11/25/2015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B26DF62-CA10-4F07-86C4-2D6CFA9A2D4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C79914F-FC1E-4FBD-8655-A6754B540728}" type="datetimeFigureOut">
              <a:rPr lang="en-US"/>
              <a:pPr>
                <a:defRPr/>
              </a:pPr>
              <a:t>11/25/2015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36FF2F9-977F-4A71-B6E7-8ABE19F3F8E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BA7B848-7242-4B4C-8F37-166197E115C9}" type="datetimeFigureOut">
              <a:rPr lang="en-US"/>
              <a:pPr>
                <a:defRPr/>
              </a:pPr>
              <a:t>11/25/2015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75FAFB0-5ADF-4A5D-9A93-7676862E12E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63ECA0EB-64B8-4330-BAEA-E3FFBB49FDDD}" type="datetimeFigureOut">
              <a:rPr lang="en-US"/>
              <a:pPr>
                <a:defRPr/>
              </a:pPr>
              <a:t>11/25/2015</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37EAF750-9814-4160-99E9-B54DC6E81CE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D8392A76-62D7-4112-B4C8-AF2DA1529AD2}" type="datetimeFigureOut">
              <a:rPr lang="en-US"/>
              <a:pPr>
                <a:defRPr/>
              </a:pPr>
              <a:t>11/25/2015</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B28BFFB1-61E3-4BBC-837A-7284157C5FF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9883F337-4D77-4CF1-BCE0-13E5C2C8BFC4}" type="datetimeFigureOut">
              <a:rPr lang="en-US"/>
              <a:pPr>
                <a:defRPr/>
              </a:pPr>
              <a:t>11/25/2015</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1639E1FC-3C73-4608-ABCB-7E9253D05A2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66BDC9EE-C2B0-4C17-83D4-A7780CD1EA54}" type="datetimeFigureOut">
              <a:rPr lang="en-US"/>
              <a:pPr>
                <a:defRPr/>
              </a:pPr>
              <a:t>11/25/2015</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5173B679-A95E-4075-9A2E-F26AF5B70F8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67E17B35-6D93-49F0-A117-BC90D59682B7}" type="datetimeFigureOut">
              <a:rPr lang="en-US"/>
              <a:pPr>
                <a:defRPr/>
              </a:pPr>
              <a:t>11/25/2015</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DBED6A27-B87E-4491-BA01-926A9B9EBC3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9DFEF2F9-0EDF-4DA1-AEA0-F90123142FA4}" type="datetimeFigureOut">
              <a:rPr lang="en-US"/>
              <a:pPr>
                <a:defRPr/>
              </a:pPr>
              <a:t>11/25/2015</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BA44D1CC-12B1-43A1-BD61-0A985FE48FC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F515A2B5-858D-4A33-9F3C-31188D3F1A5D}" type="datetimeFigureOut">
              <a:rPr lang="en-US"/>
              <a:pPr>
                <a:defRPr/>
              </a:pPr>
              <a:t>11/25/2015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F14FA840-B134-4A9F-8D58-5A4DF13578F6}"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711" r:id="rId1"/>
    <p:sldLayoutId id="2147483703" r:id="rId2"/>
    <p:sldLayoutId id="2147483712" r:id="rId3"/>
    <p:sldLayoutId id="2147483704" r:id="rId4"/>
    <p:sldLayoutId id="2147483705" r:id="rId5"/>
    <p:sldLayoutId id="2147483706" r:id="rId6"/>
    <p:sldLayoutId id="2147483707" r:id="rId7"/>
    <p:sldLayoutId id="2147483708" r:id="rId8"/>
    <p:sldLayoutId id="2147483713" r:id="rId9"/>
    <p:sldLayoutId id="2147483709" r:id="rId10"/>
    <p:sldLayoutId id="2147483710"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470025"/>
          </a:xfrm>
        </p:spPr>
        <p:txBody>
          <a:bodyPr/>
          <a:lstStyle/>
          <a:p>
            <a:pPr eaLnBrk="1" fontAlgn="auto" hangingPunct="1">
              <a:spcAft>
                <a:spcPts val="0"/>
              </a:spcAft>
              <a:defRPr/>
            </a:pPr>
            <a:r>
              <a:rPr lang="en-US" dirty="0" smtClean="0"/>
              <a:t>Bio </a:t>
            </a:r>
            <a:r>
              <a:rPr lang="en-US" dirty="0" err="1" smtClean="0"/>
              <a:t>Optik</a:t>
            </a:r>
            <a:endParaRPr lang="en-US" dirty="0"/>
          </a:p>
        </p:txBody>
      </p:sp>
      <p:sp>
        <p:nvSpPr>
          <p:cNvPr id="5123" name="Subtitle 2"/>
          <p:cNvSpPr>
            <a:spLocks noGrp="1"/>
          </p:cNvSpPr>
          <p:nvPr>
            <p:ph type="subTitle" idx="1"/>
          </p:nvPr>
        </p:nvSpPr>
        <p:spPr>
          <a:xfrm>
            <a:off x="1371600" y="2971800"/>
            <a:ext cx="6400800" cy="1752600"/>
          </a:xfrm>
        </p:spPr>
        <p:txBody>
          <a:bodyPr/>
          <a:lstStyle/>
          <a:p>
            <a:pPr marR="0" eaLnBrk="1" hangingPunct="1">
              <a:lnSpc>
                <a:spcPct val="80000"/>
              </a:lnSpc>
            </a:pPr>
            <a:r>
              <a:rPr lang="en-US" sz="2200" smtClean="0"/>
              <a:t>Anggota Kelompok:</a:t>
            </a:r>
          </a:p>
          <a:p>
            <a:pPr marR="0" eaLnBrk="1" hangingPunct="1">
              <a:lnSpc>
                <a:spcPct val="80000"/>
              </a:lnSpc>
            </a:pPr>
            <a:r>
              <a:rPr lang="en-US" sz="2200" smtClean="0"/>
              <a:t>Ahmad Firdaus	201232123</a:t>
            </a:r>
          </a:p>
          <a:p>
            <a:pPr marR="0" eaLnBrk="1" hangingPunct="1">
              <a:lnSpc>
                <a:spcPct val="80000"/>
              </a:lnSpc>
            </a:pPr>
            <a:r>
              <a:rPr lang="en-US" sz="2200" smtClean="0"/>
              <a:t>Dian Pustpita Rini	201232105</a:t>
            </a:r>
          </a:p>
          <a:p>
            <a:pPr marR="0" eaLnBrk="1" hangingPunct="1">
              <a:lnSpc>
                <a:spcPct val="80000"/>
              </a:lnSpc>
            </a:pPr>
            <a:r>
              <a:rPr lang="en-US" sz="2200" smtClean="0"/>
              <a:t>Kharisma Idola		201232073</a:t>
            </a:r>
          </a:p>
          <a:p>
            <a:pPr marR="0" eaLnBrk="1" hangingPunct="1">
              <a:lnSpc>
                <a:spcPct val="80000"/>
              </a:lnSpc>
            </a:pPr>
            <a:r>
              <a:rPr lang="en-US" sz="2200" smtClean="0"/>
              <a:t>Resty Aguustin J	201232040</a:t>
            </a:r>
          </a:p>
        </p:txBody>
      </p:sp>
      <p:sp>
        <p:nvSpPr>
          <p:cNvPr id="4" name="Subtitle 2"/>
          <p:cNvSpPr txBox="1">
            <a:spLocks/>
          </p:cNvSpPr>
          <p:nvPr/>
        </p:nvSpPr>
        <p:spPr>
          <a:xfrm>
            <a:off x="1295400" y="5334000"/>
            <a:ext cx="6400800" cy="914400"/>
          </a:xfrm>
          <a:prstGeom prst="rect">
            <a:avLst/>
          </a:prstGeom>
        </p:spPr>
        <p:txBody>
          <a:bodyPr>
            <a:normAutofit fontScale="92500" lnSpcReduction="20000"/>
          </a:bodyPr>
          <a:lstStyle/>
          <a:p>
            <a:pPr algn="ctr" fontAlgn="auto">
              <a:spcBef>
                <a:spcPct val="20000"/>
              </a:spcBef>
              <a:spcAft>
                <a:spcPts val="0"/>
              </a:spcAft>
              <a:buFont typeface="Arial" pitchFamily="34" charset="0"/>
              <a:buNone/>
              <a:defRPr/>
            </a:pPr>
            <a:r>
              <a:rPr lang="en-US" sz="3200" dirty="0" err="1">
                <a:solidFill>
                  <a:schemeClr val="tx1">
                    <a:tint val="75000"/>
                  </a:schemeClr>
                </a:solidFill>
                <a:latin typeface="+mn-lt"/>
              </a:rPr>
              <a:t>Gizi</a:t>
            </a:r>
            <a:r>
              <a:rPr lang="en-US" sz="3200" dirty="0">
                <a:solidFill>
                  <a:schemeClr val="tx1">
                    <a:tint val="75000"/>
                  </a:schemeClr>
                </a:solidFill>
                <a:latin typeface="+mn-lt"/>
              </a:rPr>
              <a:t> </a:t>
            </a:r>
            <a:r>
              <a:rPr lang="en-US" sz="3200" dirty="0" err="1">
                <a:solidFill>
                  <a:schemeClr val="tx1">
                    <a:tint val="75000"/>
                  </a:schemeClr>
                </a:solidFill>
                <a:latin typeface="+mn-lt"/>
              </a:rPr>
              <a:t>Eksekutif</a:t>
            </a:r>
            <a:r>
              <a:rPr lang="en-US" sz="3200" dirty="0">
                <a:solidFill>
                  <a:schemeClr val="tx1">
                    <a:tint val="75000"/>
                  </a:schemeClr>
                </a:solidFill>
                <a:latin typeface="+mn-lt"/>
              </a:rPr>
              <a:t> UEU 2012</a:t>
            </a:r>
          </a:p>
          <a:p>
            <a:pPr algn="ctr" fontAlgn="auto">
              <a:spcBef>
                <a:spcPct val="20000"/>
              </a:spcBef>
              <a:spcAft>
                <a:spcPts val="0"/>
              </a:spcAft>
              <a:buFont typeface="Arial" pitchFamily="34" charset="0"/>
              <a:buNone/>
              <a:defRPr/>
            </a:pPr>
            <a:r>
              <a:rPr lang="en-US" sz="3200" dirty="0" err="1">
                <a:solidFill>
                  <a:schemeClr val="tx1">
                    <a:tint val="75000"/>
                  </a:schemeClr>
                </a:solidFill>
                <a:latin typeface="+mn-lt"/>
              </a:rPr>
              <a:t>Sesi</a:t>
            </a:r>
            <a:r>
              <a:rPr lang="en-US" sz="3200" dirty="0">
                <a:solidFill>
                  <a:schemeClr val="tx1">
                    <a:tint val="75000"/>
                  </a:schemeClr>
                </a:solidFill>
                <a:latin typeface="+mn-lt"/>
              </a:rPr>
              <a:t> 10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t>Kelainan refraksi pada mata </a:t>
            </a:r>
          </a:p>
        </p:txBody>
      </p:sp>
      <p:sp>
        <p:nvSpPr>
          <p:cNvPr id="14339" name="Content Placeholder 2"/>
          <p:cNvSpPr>
            <a:spLocks noGrp="1"/>
          </p:cNvSpPr>
          <p:nvPr>
            <p:ph idx="1"/>
          </p:nvPr>
        </p:nvSpPr>
        <p:spPr/>
        <p:txBody>
          <a:bodyPr/>
          <a:lstStyle/>
          <a:p>
            <a:pPr eaLnBrk="1" hangingPunct="1"/>
            <a:r>
              <a:rPr lang="en-US" smtClean="0"/>
              <a:t>Jika refraksi mata tidak mengalami kelainan, maka kondisi ini dinamakan emetropi. Sedangkan kelainan refraksi mata dinamakan ametropi. Ada 3 jenis ametropi, yaitu hipermetropi, miopi dan astigmatisme.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t>Hipermetropi</a:t>
            </a:r>
          </a:p>
        </p:txBody>
      </p:sp>
      <p:sp>
        <p:nvSpPr>
          <p:cNvPr id="3" name="Content Placeholder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en-US" dirty="0" err="1" smtClean="0"/>
              <a:t>Hipermetropi</a:t>
            </a:r>
            <a:r>
              <a:rPr lang="en-US" dirty="0" smtClean="0"/>
              <a:t> </a:t>
            </a:r>
            <a:r>
              <a:rPr lang="en-US" dirty="0" err="1" smtClean="0"/>
              <a:t>adalah</a:t>
            </a:r>
            <a:r>
              <a:rPr lang="en-US" dirty="0" smtClean="0"/>
              <a:t> </a:t>
            </a:r>
            <a:r>
              <a:rPr lang="en-US" dirty="0" err="1" smtClean="0"/>
              <a:t>keadaan</a:t>
            </a:r>
            <a:r>
              <a:rPr lang="en-US" dirty="0" smtClean="0"/>
              <a:t> yang </a:t>
            </a:r>
            <a:r>
              <a:rPr lang="en-US" dirty="0" err="1" smtClean="0"/>
              <a:t>ditandai</a:t>
            </a:r>
            <a:r>
              <a:rPr lang="en-US" dirty="0" smtClean="0"/>
              <a:t> </a:t>
            </a:r>
            <a:r>
              <a:rPr lang="en-US" dirty="0" err="1" smtClean="0"/>
              <a:t>dengan</a:t>
            </a:r>
            <a:r>
              <a:rPr lang="en-US" dirty="0" smtClean="0"/>
              <a:t> </a:t>
            </a:r>
            <a:r>
              <a:rPr lang="en-US" dirty="0" err="1" smtClean="0"/>
              <a:t>sinar</a:t>
            </a:r>
            <a:r>
              <a:rPr lang="en-US" dirty="0" smtClean="0"/>
              <a:t> </a:t>
            </a:r>
            <a:r>
              <a:rPr lang="en-US" dirty="0" err="1" smtClean="0"/>
              <a:t>datang</a:t>
            </a:r>
            <a:r>
              <a:rPr lang="en-US" dirty="0" smtClean="0"/>
              <a:t> </a:t>
            </a:r>
            <a:r>
              <a:rPr lang="en-US" dirty="0" err="1" smtClean="0"/>
              <a:t>sejajar</a:t>
            </a:r>
            <a:r>
              <a:rPr lang="en-US" dirty="0" smtClean="0"/>
              <a:t> </a:t>
            </a:r>
            <a:r>
              <a:rPr lang="en-US" dirty="0" err="1" smtClean="0"/>
              <a:t>sumbu</a:t>
            </a:r>
            <a:r>
              <a:rPr lang="en-US" dirty="0" smtClean="0"/>
              <a:t> </a:t>
            </a:r>
            <a:r>
              <a:rPr lang="en-US" dirty="0" err="1" smtClean="0"/>
              <a:t>utama</a:t>
            </a:r>
            <a:r>
              <a:rPr lang="en-US" dirty="0" smtClean="0"/>
              <a:t> </a:t>
            </a:r>
            <a:r>
              <a:rPr lang="en-US" dirty="0" err="1" smtClean="0"/>
              <a:t>difokuskan</a:t>
            </a:r>
            <a:r>
              <a:rPr lang="en-US" dirty="0" smtClean="0"/>
              <a:t> </a:t>
            </a:r>
            <a:r>
              <a:rPr lang="en-US" dirty="0" err="1" smtClean="0"/>
              <a:t>di</a:t>
            </a:r>
            <a:r>
              <a:rPr lang="en-US" dirty="0" smtClean="0"/>
              <a:t> </a:t>
            </a:r>
            <a:r>
              <a:rPr lang="en-US" dirty="0" err="1" smtClean="0"/>
              <a:t>belakang</a:t>
            </a:r>
            <a:r>
              <a:rPr lang="en-US" dirty="0" smtClean="0"/>
              <a:t> retina. Hal </a:t>
            </a:r>
            <a:r>
              <a:rPr lang="en-US" dirty="0" err="1" smtClean="0"/>
              <a:t>ini</a:t>
            </a:r>
            <a:r>
              <a:rPr lang="en-US" dirty="0" smtClean="0"/>
              <a:t> </a:t>
            </a:r>
            <a:r>
              <a:rPr lang="en-US" dirty="0" err="1" smtClean="0"/>
              <a:t>dapat</a:t>
            </a:r>
            <a:r>
              <a:rPr lang="en-US" dirty="0" smtClean="0"/>
              <a:t> </a:t>
            </a:r>
            <a:r>
              <a:rPr lang="en-US" dirty="0" err="1" smtClean="0"/>
              <a:t>disebabkan</a:t>
            </a:r>
            <a:r>
              <a:rPr lang="en-US" dirty="0" smtClean="0"/>
              <a:t> </a:t>
            </a:r>
            <a:r>
              <a:rPr lang="en-US" dirty="0" err="1" smtClean="0"/>
              <a:t>oleh</a:t>
            </a:r>
            <a:r>
              <a:rPr lang="en-US" dirty="0" smtClean="0"/>
              <a:t>: </a:t>
            </a:r>
          </a:p>
          <a:p>
            <a:pPr marL="800100" indent="-274320" eaLnBrk="1" fontAlgn="auto" hangingPunct="1">
              <a:spcAft>
                <a:spcPts val="0"/>
              </a:spcAft>
              <a:buClr>
                <a:schemeClr val="accent3"/>
              </a:buClr>
              <a:buFont typeface="Wingdings 2"/>
              <a:buChar char=""/>
              <a:defRPr/>
            </a:pPr>
            <a:r>
              <a:rPr lang="en-US" dirty="0" err="1" smtClean="0"/>
              <a:t>lengkung</a:t>
            </a:r>
            <a:r>
              <a:rPr lang="en-US" dirty="0" smtClean="0"/>
              <a:t> </a:t>
            </a:r>
            <a:r>
              <a:rPr lang="en-US" dirty="0" err="1" smtClean="0"/>
              <a:t>kornea</a:t>
            </a:r>
            <a:r>
              <a:rPr lang="en-US" dirty="0" smtClean="0"/>
              <a:t> </a:t>
            </a:r>
            <a:r>
              <a:rPr lang="en-US" dirty="0" err="1" smtClean="0"/>
              <a:t>kurang</a:t>
            </a:r>
            <a:r>
              <a:rPr lang="en-US" dirty="0" smtClean="0"/>
              <a:t> </a:t>
            </a:r>
          </a:p>
          <a:p>
            <a:pPr marL="800100" indent="-274320" eaLnBrk="1" fontAlgn="auto" hangingPunct="1">
              <a:spcAft>
                <a:spcPts val="0"/>
              </a:spcAft>
              <a:buClr>
                <a:schemeClr val="accent3"/>
              </a:buClr>
              <a:buFont typeface="Wingdings 2"/>
              <a:buChar char=""/>
              <a:defRPr/>
            </a:pPr>
            <a:r>
              <a:rPr lang="en-US" dirty="0" err="1" smtClean="0"/>
              <a:t>sumbu</a:t>
            </a:r>
            <a:r>
              <a:rPr lang="en-US" dirty="0" smtClean="0"/>
              <a:t> bola </a:t>
            </a:r>
            <a:r>
              <a:rPr lang="en-US" dirty="0" err="1" smtClean="0"/>
              <a:t>mata</a:t>
            </a:r>
            <a:r>
              <a:rPr lang="en-US" dirty="0" smtClean="0"/>
              <a:t> </a:t>
            </a:r>
            <a:r>
              <a:rPr lang="en-US" dirty="0" err="1" smtClean="0"/>
              <a:t>terlalu</a:t>
            </a:r>
            <a:r>
              <a:rPr lang="en-US" dirty="0" smtClean="0"/>
              <a:t> </a:t>
            </a:r>
            <a:r>
              <a:rPr lang="en-US" dirty="0" err="1" smtClean="0"/>
              <a:t>pendek</a:t>
            </a:r>
            <a:r>
              <a:rPr lang="en-US" dirty="0" smtClean="0"/>
              <a:t> </a:t>
            </a:r>
          </a:p>
          <a:p>
            <a:pPr marL="800100" indent="-274320" eaLnBrk="1" fontAlgn="auto" hangingPunct="1">
              <a:spcAft>
                <a:spcPts val="0"/>
              </a:spcAft>
              <a:buClr>
                <a:schemeClr val="accent3"/>
              </a:buClr>
              <a:buFont typeface="Wingdings 2"/>
              <a:buChar char=""/>
              <a:defRPr/>
            </a:pPr>
            <a:r>
              <a:rPr lang="en-US" dirty="0" err="1" smtClean="0"/>
              <a:t>posisi</a:t>
            </a:r>
            <a:r>
              <a:rPr lang="en-US" dirty="0" smtClean="0"/>
              <a:t> </a:t>
            </a:r>
            <a:r>
              <a:rPr lang="en-US" dirty="0" err="1" smtClean="0"/>
              <a:t>lensa</a:t>
            </a:r>
            <a:r>
              <a:rPr lang="en-US" dirty="0" smtClean="0"/>
              <a:t> </a:t>
            </a:r>
            <a:r>
              <a:rPr lang="en-US" dirty="0" err="1" smtClean="0"/>
              <a:t>terlalu</a:t>
            </a:r>
            <a:r>
              <a:rPr lang="en-US" dirty="0" smtClean="0"/>
              <a:t> </a:t>
            </a:r>
            <a:r>
              <a:rPr lang="en-US" dirty="0" err="1" smtClean="0"/>
              <a:t>ke</a:t>
            </a:r>
            <a:r>
              <a:rPr lang="en-US" dirty="0" smtClean="0"/>
              <a:t> </a:t>
            </a:r>
            <a:r>
              <a:rPr lang="en-US" dirty="0" err="1" smtClean="0"/>
              <a:t>belakang</a:t>
            </a:r>
            <a:r>
              <a:rPr lang="en-US" dirty="0" smtClean="0"/>
              <a:t> </a:t>
            </a:r>
          </a:p>
          <a:p>
            <a:pPr marL="800100" indent="-274320" eaLnBrk="1" fontAlgn="auto" hangingPunct="1">
              <a:spcAft>
                <a:spcPts val="0"/>
              </a:spcAft>
              <a:buClr>
                <a:schemeClr val="accent3"/>
              </a:buClr>
              <a:buFont typeface="Wingdings 2"/>
              <a:buChar char=""/>
              <a:defRPr/>
            </a:pPr>
            <a:r>
              <a:rPr lang="en-US" dirty="0" err="1" smtClean="0"/>
              <a:t>indeks</a:t>
            </a:r>
            <a:r>
              <a:rPr lang="en-US" dirty="0" smtClean="0"/>
              <a:t> bias </a:t>
            </a:r>
            <a:r>
              <a:rPr lang="en-US" dirty="0" err="1" smtClean="0"/>
              <a:t>terlalu</a:t>
            </a:r>
            <a:r>
              <a:rPr lang="en-US" dirty="0" smtClean="0"/>
              <a:t> </a:t>
            </a:r>
            <a:r>
              <a:rPr lang="en-US" dirty="0" err="1" smtClean="0"/>
              <a:t>kecil</a:t>
            </a:r>
            <a:r>
              <a:rPr lang="en-US" dirty="0" smtClean="0"/>
              <a:t> </a:t>
            </a:r>
          </a:p>
          <a:p>
            <a:pPr marL="274320" indent="-274320" eaLnBrk="1" fontAlgn="auto" hangingPunct="1">
              <a:spcAft>
                <a:spcPts val="0"/>
              </a:spcAft>
              <a:buClr>
                <a:schemeClr val="accent3"/>
              </a:buClr>
              <a:defRPr/>
            </a:pPr>
            <a:r>
              <a:rPr lang="en-US" dirty="0" err="1" smtClean="0"/>
              <a:t>Keadaan</a:t>
            </a:r>
            <a:r>
              <a:rPr lang="en-US" dirty="0" smtClean="0"/>
              <a:t> </a:t>
            </a:r>
            <a:r>
              <a:rPr lang="en-US" dirty="0" err="1" smtClean="0"/>
              <a:t>ini</a:t>
            </a:r>
            <a:r>
              <a:rPr lang="en-US" dirty="0" smtClean="0"/>
              <a:t> </a:t>
            </a:r>
            <a:r>
              <a:rPr lang="en-US" dirty="0" err="1" smtClean="0"/>
              <a:t>bisa</a:t>
            </a:r>
            <a:r>
              <a:rPr lang="en-US" dirty="0" smtClean="0"/>
              <a:t> </a:t>
            </a:r>
            <a:r>
              <a:rPr lang="en-US" dirty="0" err="1" smtClean="0"/>
              <a:t>dikoreksi</a:t>
            </a:r>
            <a:r>
              <a:rPr lang="en-US" dirty="0" smtClean="0"/>
              <a:t> </a:t>
            </a:r>
            <a:r>
              <a:rPr lang="en-US" dirty="0" err="1" smtClean="0"/>
              <a:t>dengan</a:t>
            </a:r>
            <a:r>
              <a:rPr lang="en-US" dirty="0" smtClean="0"/>
              <a:t> </a:t>
            </a:r>
            <a:r>
              <a:rPr lang="en-US" dirty="0" err="1" smtClean="0"/>
              <a:t>lensa</a:t>
            </a:r>
            <a:r>
              <a:rPr lang="en-US" dirty="0" smtClean="0"/>
              <a:t> </a:t>
            </a:r>
            <a:r>
              <a:rPr lang="en-US" dirty="0" err="1" smtClean="0"/>
              <a:t>sferis</a:t>
            </a:r>
            <a:r>
              <a:rPr lang="en-US" dirty="0" smtClean="0"/>
              <a:t> </a:t>
            </a:r>
            <a:r>
              <a:rPr lang="en-US" dirty="0" err="1" smtClean="0"/>
              <a:t>positif</a:t>
            </a:r>
            <a:r>
              <a:rPr lang="en-US" dirty="0" smtClean="0"/>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229600" cy="5334000"/>
          </a:xfrm>
        </p:spPr>
        <p:txBody>
          <a:bodyPr>
            <a:normAutofit fontScale="77500" lnSpcReduction="20000"/>
          </a:bodyPr>
          <a:lstStyle/>
          <a:p>
            <a:pPr marL="57150" indent="0" eaLnBrk="1" fontAlgn="auto" hangingPunct="1">
              <a:spcAft>
                <a:spcPts val="0"/>
              </a:spcAft>
              <a:buClr>
                <a:schemeClr val="accent3"/>
              </a:buClr>
              <a:buFont typeface="Wingdings 2"/>
              <a:buNone/>
              <a:defRPr/>
            </a:pPr>
            <a:r>
              <a:rPr lang="en-US" dirty="0" err="1"/>
              <a:t>untuk</a:t>
            </a:r>
            <a:r>
              <a:rPr lang="en-US" dirty="0"/>
              <a:t> </a:t>
            </a:r>
            <a:r>
              <a:rPr lang="en-US" dirty="0" err="1"/>
              <a:t>penderita</a:t>
            </a:r>
            <a:r>
              <a:rPr lang="en-US" dirty="0"/>
              <a:t> </a:t>
            </a:r>
            <a:r>
              <a:rPr lang="en-US" dirty="0" err="1"/>
              <a:t>rabun</a:t>
            </a:r>
            <a:r>
              <a:rPr lang="en-US" dirty="0"/>
              <a:t> </a:t>
            </a:r>
            <a:r>
              <a:rPr lang="en-US" dirty="0" err="1"/>
              <a:t>dekat</a:t>
            </a:r>
            <a:r>
              <a:rPr lang="en-US" dirty="0"/>
              <a:t> </a:t>
            </a:r>
            <a:r>
              <a:rPr lang="en-US" dirty="0" err="1"/>
              <a:t>lensa</a:t>
            </a:r>
            <a:r>
              <a:rPr lang="en-US" dirty="0"/>
              <a:t> </a:t>
            </a:r>
            <a:r>
              <a:rPr lang="en-US" dirty="0" err="1"/>
              <a:t>kacamata</a:t>
            </a:r>
            <a:r>
              <a:rPr lang="en-US" dirty="0"/>
              <a:t> </a:t>
            </a:r>
            <a:r>
              <a:rPr lang="en-US" dirty="0" err="1"/>
              <a:t>harus</a:t>
            </a:r>
            <a:r>
              <a:rPr lang="en-US" dirty="0"/>
              <a:t> </a:t>
            </a:r>
            <a:r>
              <a:rPr lang="en-US" dirty="0" err="1"/>
              <a:t>membentuk</a:t>
            </a:r>
            <a:r>
              <a:rPr lang="en-US" dirty="0"/>
              <a:t> </a:t>
            </a:r>
            <a:r>
              <a:rPr lang="en-US" dirty="0" err="1"/>
              <a:t>bayangan</a:t>
            </a:r>
            <a:r>
              <a:rPr lang="en-US" dirty="0"/>
              <a:t> </a:t>
            </a:r>
            <a:r>
              <a:rPr lang="en-US" dirty="0" err="1"/>
              <a:t>benda</a:t>
            </a:r>
            <a:r>
              <a:rPr lang="en-US" dirty="0"/>
              <a:t> </a:t>
            </a:r>
            <a:r>
              <a:rPr lang="en-US" dirty="0" err="1"/>
              <a:t>pada</a:t>
            </a:r>
            <a:r>
              <a:rPr lang="en-US" dirty="0"/>
              <a:t> </a:t>
            </a:r>
            <a:r>
              <a:rPr lang="en-US" dirty="0" err="1"/>
              <a:t>jarak</a:t>
            </a:r>
            <a:r>
              <a:rPr lang="en-US" dirty="0"/>
              <a:t> S = 25 cm </a:t>
            </a:r>
            <a:r>
              <a:rPr lang="en-US" dirty="0" err="1"/>
              <a:t>tepat</a:t>
            </a:r>
            <a:r>
              <a:rPr lang="en-US" dirty="0"/>
              <a:t> </a:t>
            </a:r>
            <a:r>
              <a:rPr lang="en-US" dirty="0" err="1"/>
              <a:t>di</a:t>
            </a:r>
            <a:r>
              <a:rPr lang="en-US" dirty="0"/>
              <a:t> </a:t>
            </a:r>
            <a:r>
              <a:rPr lang="en-US" dirty="0" err="1"/>
              <a:t>titik</a:t>
            </a:r>
            <a:r>
              <a:rPr lang="en-US" dirty="0"/>
              <a:t> </a:t>
            </a:r>
            <a:r>
              <a:rPr lang="en-US" dirty="0" err="1"/>
              <a:t>dekat</a:t>
            </a:r>
            <a:r>
              <a:rPr lang="en-US" dirty="0"/>
              <a:t> (PP, </a:t>
            </a:r>
            <a:r>
              <a:rPr lang="en-US" dirty="0" err="1"/>
              <a:t>punctum</a:t>
            </a:r>
            <a:r>
              <a:rPr lang="en-US" dirty="0"/>
              <a:t> </a:t>
            </a:r>
            <a:r>
              <a:rPr lang="en-US" dirty="0" err="1"/>
              <a:t>proximum</a:t>
            </a:r>
            <a:r>
              <a:rPr lang="en-US" dirty="0"/>
              <a:t>) </a:t>
            </a:r>
            <a:r>
              <a:rPr lang="en-US" dirty="0" err="1"/>
              <a:t>atau</a:t>
            </a:r>
            <a:r>
              <a:rPr lang="en-US" dirty="0"/>
              <a:t> S‘ = –PP. </a:t>
            </a:r>
            <a:r>
              <a:rPr lang="en-US" dirty="0" err="1"/>
              <a:t>Kembali</a:t>
            </a:r>
            <a:r>
              <a:rPr lang="en-US" dirty="0"/>
              <a:t> </a:t>
            </a:r>
            <a:r>
              <a:rPr lang="en-US" dirty="0" err="1"/>
              <a:t>tanda</a:t>
            </a:r>
            <a:r>
              <a:rPr lang="en-US" dirty="0"/>
              <a:t> </a:t>
            </a:r>
            <a:r>
              <a:rPr lang="en-US" dirty="0" err="1"/>
              <a:t>negatif</a:t>
            </a:r>
            <a:r>
              <a:rPr lang="en-US" dirty="0"/>
              <a:t> </a:t>
            </a:r>
            <a:r>
              <a:rPr lang="en-US" dirty="0" err="1"/>
              <a:t>diberikan</a:t>
            </a:r>
            <a:r>
              <a:rPr lang="en-US" dirty="0"/>
              <a:t> </a:t>
            </a:r>
            <a:r>
              <a:rPr lang="en-US" dirty="0" err="1"/>
              <a:t>pada</a:t>
            </a:r>
            <a:r>
              <a:rPr lang="en-US" dirty="0"/>
              <a:t> S‘ </a:t>
            </a:r>
            <a:r>
              <a:rPr lang="en-US" dirty="0" err="1"/>
              <a:t>karena</a:t>
            </a:r>
            <a:r>
              <a:rPr lang="en-US" dirty="0"/>
              <a:t> </a:t>
            </a:r>
            <a:r>
              <a:rPr lang="en-US" dirty="0" err="1"/>
              <a:t>bayangannya</a:t>
            </a:r>
            <a:r>
              <a:rPr lang="en-US" dirty="0"/>
              <a:t> </a:t>
            </a:r>
            <a:r>
              <a:rPr lang="en-US" dirty="0" err="1"/>
              <a:t>bersifat</a:t>
            </a:r>
            <a:r>
              <a:rPr lang="en-US" dirty="0"/>
              <a:t> </a:t>
            </a:r>
            <a:r>
              <a:rPr lang="en-US" dirty="0" err="1"/>
              <a:t>maya</a:t>
            </a:r>
            <a:r>
              <a:rPr lang="en-US" dirty="0"/>
              <a:t> </a:t>
            </a:r>
            <a:r>
              <a:rPr lang="en-US" dirty="0" err="1"/>
              <a:t>atau</a:t>
            </a:r>
            <a:r>
              <a:rPr lang="en-US" dirty="0"/>
              <a:t> </a:t>
            </a:r>
            <a:r>
              <a:rPr lang="en-US" dirty="0" err="1"/>
              <a:t>di</a:t>
            </a:r>
            <a:r>
              <a:rPr lang="en-US" dirty="0"/>
              <a:t> </a:t>
            </a:r>
            <a:r>
              <a:rPr lang="en-US" dirty="0" err="1"/>
              <a:t>depan</a:t>
            </a:r>
            <a:r>
              <a:rPr lang="en-US" dirty="0"/>
              <a:t> </a:t>
            </a:r>
            <a:r>
              <a:rPr lang="en-US" dirty="0" err="1"/>
              <a:t>lensa</a:t>
            </a:r>
            <a:r>
              <a:rPr lang="en-US" dirty="0"/>
              <a:t>. </a:t>
            </a:r>
            <a:r>
              <a:rPr lang="en-US" dirty="0" err="1"/>
              <a:t>Jika</a:t>
            </a:r>
            <a:r>
              <a:rPr lang="en-US" dirty="0"/>
              <a:t> </a:t>
            </a:r>
            <a:r>
              <a:rPr lang="en-US" dirty="0" err="1"/>
              <a:t>nilai</a:t>
            </a:r>
            <a:r>
              <a:rPr lang="en-US" dirty="0"/>
              <a:t> S </a:t>
            </a:r>
            <a:r>
              <a:rPr lang="en-US" dirty="0" err="1"/>
              <a:t>dan</a:t>
            </a:r>
            <a:r>
              <a:rPr lang="en-US" dirty="0"/>
              <a:t> S‘ </a:t>
            </a:r>
            <a:r>
              <a:rPr lang="en-US" dirty="0" err="1"/>
              <a:t>ini</a:t>
            </a:r>
            <a:r>
              <a:rPr lang="en-US" dirty="0"/>
              <a:t> </a:t>
            </a:r>
            <a:r>
              <a:rPr lang="en-US" dirty="0" err="1"/>
              <a:t>dimasukkan</a:t>
            </a:r>
            <a:r>
              <a:rPr lang="en-US" dirty="0"/>
              <a:t> </a:t>
            </a:r>
            <a:r>
              <a:rPr lang="en-US" dirty="0" err="1"/>
              <a:t>ke</a:t>
            </a:r>
            <a:r>
              <a:rPr lang="en-US" dirty="0"/>
              <a:t> </a:t>
            </a:r>
            <a:r>
              <a:rPr lang="en-US" dirty="0" err="1"/>
              <a:t>dalam</a:t>
            </a:r>
            <a:r>
              <a:rPr lang="en-US" dirty="0"/>
              <a:t> </a:t>
            </a:r>
            <a:r>
              <a:rPr lang="en-US" dirty="0" err="1" smtClean="0"/>
              <a:t>Persamaan</a:t>
            </a:r>
            <a:r>
              <a:rPr lang="en-US" b="1" dirty="0" smtClean="0"/>
              <a:t> :</a:t>
            </a:r>
          </a:p>
          <a:p>
            <a:pPr marL="57150" indent="0" eaLnBrk="1" fontAlgn="auto" hangingPunct="1">
              <a:spcAft>
                <a:spcPts val="0"/>
              </a:spcAft>
              <a:buClr>
                <a:schemeClr val="accent3"/>
              </a:buClr>
              <a:buFont typeface="Wingdings 2"/>
              <a:buNone/>
              <a:defRPr/>
            </a:pPr>
            <a:endParaRPr lang="en-US" b="1" dirty="0"/>
          </a:p>
          <a:p>
            <a:pPr marL="57150" indent="0" eaLnBrk="1" fontAlgn="auto" hangingPunct="1">
              <a:spcAft>
                <a:spcPts val="0"/>
              </a:spcAft>
              <a:buClr>
                <a:schemeClr val="accent3"/>
              </a:buClr>
              <a:buFont typeface="Wingdings 2"/>
              <a:buNone/>
              <a:defRPr/>
            </a:pPr>
            <a:r>
              <a:rPr lang="en-US" b="1" dirty="0"/>
              <a:t>	</a:t>
            </a:r>
            <a:r>
              <a:rPr lang="en-US" b="1" dirty="0" smtClean="0"/>
              <a:t>		</a:t>
            </a:r>
            <a:r>
              <a:rPr lang="en-US" dirty="0" err="1" smtClean="0"/>
              <a:t>dan</a:t>
            </a:r>
            <a:r>
              <a:rPr lang="en-US" b="1" dirty="0"/>
              <a:t> </a:t>
            </a:r>
            <a:endParaRPr lang="en-US" dirty="0"/>
          </a:p>
          <a:p>
            <a:pPr marL="274320" indent="-274320" eaLnBrk="1" fontAlgn="auto" hangingPunct="1">
              <a:spcAft>
                <a:spcPts val="0"/>
              </a:spcAft>
              <a:buClr>
                <a:schemeClr val="accent3"/>
              </a:buClr>
              <a:buFont typeface="Wingdings 2"/>
              <a:buNone/>
              <a:defRPr/>
            </a:pPr>
            <a:endParaRPr lang="en-US" dirty="0" smtClean="0"/>
          </a:p>
          <a:p>
            <a:pPr marL="274320" indent="-274320" eaLnBrk="1" fontAlgn="auto" hangingPunct="1">
              <a:spcAft>
                <a:spcPts val="0"/>
              </a:spcAft>
              <a:buClr>
                <a:schemeClr val="accent3"/>
              </a:buClr>
              <a:buFont typeface="Wingdings 2"/>
              <a:buNone/>
              <a:defRPr/>
            </a:pPr>
            <a:endParaRPr lang="en-US" dirty="0" smtClean="0"/>
          </a:p>
          <a:p>
            <a:pPr marL="274320" indent="-274320" eaLnBrk="1" fontAlgn="auto" hangingPunct="1">
              <a:spcAft>
                <a:spcPts val="0"/>
              </a:spcAft>
              <a:buClr>
                <a:schemeClr val="accent3"/>
              </a:buClr>
              <a:buFont typeface="Wingdings 2"/>
              <a:buNone/>
              <a:defRPr/>
            </a:pPr>
            <a:r>
              <a:rPr lang="en-US" dirty="0" err="1" smtClean="0"/>
              <a:t>Diperoleh</a:t>
            </a:r>
            <a:r>
              <a:rPr lang="en-US" dirty="0" smtClean="0"/>
              <a:t> </a:t>
            </a:r>
          </a:p>
          <a:p>
            <a:pPr marL="274320" indent="-274320" eaLnBrk="1" fontAlgn="auto" hangingPunct="1">
              <a:spcAft>
                <a:spcPts val="0"/>
              </a:spcAft>
              <a:buClr>
                <a:schemeClr val="accent3"/>
              </a:buClr>
              <a:buFont typeface="Wingdings 2"/>
              <a:buNone/>
              <a:defRPr/>
            </a:pPr>
            <a:endParaRPr lang="en-US" dirty="0"/>
          </a:p>
          <a:p>
            <a:pPr marL="274320" indent="-274320" eaLnBrk="1" fontAlgn="auto" hangingPunct="1">
              <a:spcAft>
                <a:spcPts val="0"/>
              </a:spcAft>
              <a:buClr>
                <a:schemeClr val="accent3"/>
              </a:buClr>
              <a:buFont typeface="Wingdings 2"/>
              <a:buNone/>
              <a:defRPr/>
            </a:pPr>
            <a:endParaRPr lang="en-US" dirty="0" smtClean="0"/>
          </a:p>
          <a:p>
            <a:pPr marL="274320" indent="-274320" eaLnBrk="1" fontAlgn="auto" hangingPunct="1">
              <a:spcAft>
                <a:spcPts val="0"/>
              </a:spcAft>
              <a:buClr>
                <a:schemeClr val="accent3"/>
              </a:buClr>
              <a:buFont typeface="Wingdings 2"/>
              <a:buNone/>
              <a:defRPr/>
            </a:pPr>
            <a:endParaRPr lang="en-US" dirty="0"/>
          </a:p>
          <a:p>
            <a:pPr marL="57150" indent="0" eaLnBrk="1" fontAlgn="auto" hangingPunct="1">
              <a:spcAft>
                <a:spcPts val="0"/>
              </a:spcAft>
              <a:buClr>
                <a:schemeClr val="accent3"/>
              </a:buClr>
              <a:buFont typeface="Wingdings 2"/>
              <a:buNone/>
              <a:defRPr/>
            </a:pPr>
            <a:r>
              <a:rPr lang="en-US" dirty="0" err="1" smtClean="0"/>
              <a:t>dengan</a:t>
            </a:r>
            <a:r>
              <a:rPr lang="en-US" dirty="0"/>
              <a:t> PP </a:t>
            </a:r>
            <a:r>
              <a:rPr lang="en-US" dirty="0" err="1"/>
              <a:t>dinyatakan</a:t>
            </a:r>
            <a:r>
              <a:rPr lang="en-US" dirty="0"/>
              <a:t> </a:t>
            </a:r>
            <a:r>
              <a:rPr lang="en-US" dirty="0" err="1"/>
              <a:t>dalam</a:t>
            </a:r>
            <a:r>
              <a:rPr lang="en-US" dirty="0"/>
              <a:t> </a:t>
            </a:r>
            <a:r>
              <a:rPr lang="en-US" dirty="0" err="1"/>
              <a:t>satuan</a:t>
            </a:r>
            <a:r>
              <a:rPr lang="en-US" dirty="0"/>
              <a:t> meter (m) </a:t>
            </a:r>
            <a:r>
              <a:rPr lang="en-US" dirty="0" err="1"/>
              <a:t>dan</a:t>
            </a:r>
            <a:r>
              <a:rPr lang="en-US" dirty="0"/>
              <a:t> P </a:t>
            </a:r>
            <a:r>
              <a:rPr lang="en-US" dirty="0" err="1"/>
              <a:t>dalam</a:t>
            </a:r>
            <a:r>
              <a:rPr lang="en-US" dirty="0"/>
              <a:t> </a:t>
            </a:r>
            <a:r>
              <a:rPr lang="en-US" dirty="0" err="1"/>
              <a:t>dioptri</a:t>
            </a:r>
            <a:r>
              <a:rPr lang="en-US" dirty="0"/>
              <a:t>. </a:t>
            </a:r>
            <a:endParaRPr lang="en-US" dirty="0" smtClean="0"/>
          </a:p>
          <a:p>
            <a:pPr marL="57150" indent="0" eaLnBrk="1" fontAlgn="auto" hangingPunct="1">
              <a:spcAft>
                <a:spcPts val="0"/>
              </a:spcAft>
              <a:buClr>
                <a:schemeClr val="accent3"/>
              </a:buClr>
              <a:buFont typeface="Wingdings 2"/>
              <a:buNone/>
              <a:defRPr/>
            </a:pPr>
            <a:r>
              <a:rPr lang="en-US" dirty="0" err="1" smtClean="0"/>
              <a:t>Karena</a:t>
            </a:r>
            <a:r>
              <a:rPr lang="en-US" dirty="0"/>
              <a:t> PP &gt; 0,25 m, </a:t>
            </a:r>
            <a:r>
              <a:rPr lang="en-US" dirty="0" err="1"/>
              <a:t>kekuatan</a:t>
            </a:r>
            <a:r>
              <a:rPr lang="en-US" dirty="0"/>
              <a:t> </a:t>
            </a:r>
            <a:r>
              <a:rPr lang="en-US" dirty="0" err="1"/>
              <a:t>lensa</a:t>
            </a:r>
            <a:r>
              <a:rPr lang="en-US" dirty="0"/>
              <a:t> P </a:t>
            </a:r>
            <a:r>
              <a:rPr lang="en-US" dirty="0" err="1"/>
              <a:t>akan</a:t>
            </a:r>
            <a:r>
              <a:rPr lang="en-US" dirty="0"/>
              <a:t> </a:t>
            </a:r>
            <a:r>
              <a:rPr lang="en-US" dirty="0" err="1"/>
              <a:t>selalu</a:t>
            </a:r>
            <a:r>
              <a:rPr lang="en-US" dirty="0"/>
              <a:t> </a:t>
            </a:r>
            <a:r>
              <a:rPr lang="en-US" dirty="0" err="1"/>
              <a:t>positif</a:t>
            </a:r>
            <a:r>
              <a:rPr lang="en-US" dirty="0"/>
              <a:t>. Hal </a:t>
            </a:r>
            <a:r>
              <a:rPr lang="en-US" dirty="0" err="1"/>
              <a:t>ini</a:t>
            </a:r>
            <a:r>
              <a:rPr lang="en-US" dirty="0"/>
              <a:t> </a:t>
            </a:r>
            <a:r>
              <a:rPr lang="en-US" dirty="0" err="1"/>
              <a:t>menunjukkan</a:t>
            </a:r>
            <a:r>
              <a:rPr lang="en-US" dirty="0"/>
              <a:t> </a:t>
            </a:r>
            <a:r>
              <a:rPr lang="en-US" dirty="0" err="1"/>
              <a:t>bahwa</a:t>
            </a:r>
            <a:r>
              <a:rPr lang="en-US" dirty="0"/>
              <a:t> </a:t>
            </a:r>
            <a:r>
              <a:rPr lang="en-US" dirty="0" err="1"/>
              <a:t>seseorang</a:t>
            </a:r>
            <a:r>
              <a:rPr lang="en-US" dirty="0"/>
              <a:t> yang </a:t>
            </a:r>
            <a:r>
              <a:rPr lang="en-US" dirty="0" err="1"/>
              <a:t>bermata</a:t>
            </a:r>
            <a:r>
              <a:rPr lang="en-US" dirty="0"/>
              <a:t> </a:t>
            </a:r>
            <a:r>
              <a:rPr lang="en-US" dirty="0" err="1"/>
              <a:t>rabun</a:t>
            </a:r>
            <a:r>
              <a:rPr lang="en-US" dirty="0"/>
              <a:t> </a:t>
            </a:r>
            <a:r>
              <a:rPr lang="en-US" dirty="0" err="1"/>
              <a:t>dekat</a:t>
            </a:r>
            <a:r>
              <a:rPr lang="en-US" dirty="0"/>
              <a:t> (</a:t>
            </a:r>
            <a:r>
              <a:rPr lang="en-US" dirty="0" err="1"/>
              <a:t>hipermetropi</a:t>
            </a:r>
            <a:r>
              <a:rPr lang="en-US" dirty="0"/>
              <a:t>) </a:t>
            </a:r>
            <a:r>
              <a:rPr lang="en-US" dirty="0" err="1"/>
              <a:t>perlu</a:t>
            </a:r>
            <a:r>
              <a:rPr lang="en-US" dirty="0"/>
              <a:t> </a:t>
            </a:r>
            <a:r>
              <a:rPr lang="en-US" dirty="0" err="1"/>
              <a:t>ditolong</a:t>
            </a:r>
            <a:r>
              <a:rPr lang="en-US" dirty="0"/>
              <a:t> </a:t>
            </a:r>
            <a:r>
              <a:rPr lang="en-US" dirty="0" err="1"/>
              <a:t>oleh</a:t>
            </a:r>
            <a:r>
              <a:rPr lang="en-US" dirty="0"/>
              <a:t> </a:t>
            </a:r>
            <a:r>
              <a:rPr lang="en-US" dirty="0" err="1"/>
              <a:t>kacamata</a:t>
            </a:r>
            <a:r>
              <a:rPr lang="en-US" dirty="0"/>
              <a:t> </a:t>
            </a:r>
            <a:r>
              <a:rPr lang="en-US" dirty="0" err="1"/>
              <a:t>berlensa</a:t>
            </a:r>
            <a:r>
              <a:rPr lang="en-US" dirty="0"/>
              <a:t> </a:t>
            </a:r>
            <a:r>
              <a:rPr lang="en-US" dirty="0" err="1"/>
              <a:t>positif</a:t>
            </a:r>
            <a:r>
              <a:rPr lang="en-US" dirty="0"/>
              <a:t> (</a:t>
            </a:r>
            <a:r>
              <a:rPr lang="en-US" dirty="0" err="1"/>
              <a:t>cembung</a:t>
            </a:r>
            <a:r>
              <a:rPr lang="en-US" dirty="0"/>
              <a:t> </a:t>
            </a:r>
            <a:r>
              <a:rPr lang="en-US" dirty="0" err="1"/>
              <a:t>atau</a:t>
            </a:r>
            <a:r>
              <a:rPr lang="en-US" dirty="0"/>
              <a:t> </a:t>
            </a:r>
            <a:r>
              <a:rPr lang="en-US" dirty="0" err="1"/>
              <a:t>konvergen</a:t>
            </a:r>
            <a:r>
              <a:rPr lang="en-US" dirty="0"/>
              <a:t>).</a:t>
            </a:r>
          </a:p>
          <a:p>
            <a:pPr marL="274320" indent="-274320" eaLnBrk="1" fontAlgn="auto" hangingPunct="1">
              <a:spcAft>
                <a:spcPts val="0"/>
              </a:spcAft>
              <a:buClr>
                <a:schemeClr val="accent3"/>
              </a:buClr>
              <a:buFont typeface="Wingdings 2"/>
              <a:buChar char=""/>
              <a:defRPr/>
            </a:pPr>
            <a:endParaRPr lang="en-US" dirty="0"/>
          </a:p>
        </p:txBody>
      </p:sp>
      <p:pic>
        <p:nvPicPr>
          <p:cNvPr id="16387" name="Picture 2" descr="http://www.sman10garut.sch.id/wp-content/uploads/Fisika/rabun-dekat-hipermetropi/image2.jpg"/>
          <p:cNvPicPr>
            <a:picLocks noChangeAspect="1" noChangeArrowheads="1"/>
          </p:cNvPicPr>
          <p:nvPr/>
        </p:nvPicPr>
        <p:blipFill>
          <a:blip r:embed="rId2" cstate="print"/>
          <a:srcRect/>
          <a:stretch>
            <a:fillRect/>
          </a:stretch>
        </p:blipFill>
        <p:spPr bwMode="auto">
          <a:xfrm>
            <a:off x="1600200" y="2209800"/>
            <a:ext cx="1427163" cy="838200"/>
          </a:xfrm>
          <a:prstGeom prst="rect">
            <a:avLst/>
          </a:prstGeom>
          <a:noFill/>
          <a:ln w="9525">
            <a:noFill/>
            <a:miter lim="800000"/>
            <a:headEnd/>
            <a:tailEnd/>
          </a:ln>
        </p:spPr>
      </p:pic>
      <p:pic>
        <p:nvPicPr>
          <p:cNvPr id="16388" name="Picture 4" descr="http://www.sman10garut.sch.id/wp-content/uploads/Fisika/rabun-dekat-hipermetropi/image3.jpg"/>
          <p:cNvPicPr>
            <a:picLocks noChangeAspect="1" noChangeArrowheads="1"/>
          </p:cNvPicPr>
          <p:nvPr/>
        </p:nvPicPr>
        <p:blipFill>
          <a:blip r:embed="rId3" cstate="print"/>
          <a:srcRect/>
          <a:stretch>
            <a:fillRect/>
          </a:stretch>
        </p:blipFill>
        <p:spPr bwMode="auto">
          <a:xfrm>
            <a:off x="3810000" y="2205038"/>
            <a:ext cx="914400" cy="842962"/>
          </a:xfrm>
          <a:prstGeom prst="rect">
            <a:avLst/>
          </a:prstGeom>
          <a:noFill/>
          <a:ln w="9525">
            <a:noFill/>
            <a:miter lim="800000"/>
            <a:headEnd/>
            <a:tailEnd/>
          </a:ln>
        </p:spPr>
      </p:pic>
      <p:pic>
        <p:nvPicPr>
          <p:cNvPr id="16389" name="Picture 6" descr="kekuatan lensa mata rabun dekat "/>
          <p:cNvPicPr>
            <a:picLocks noChangeAspect="1" noChangeArrowheads="1"/>
          </p:cNvPicPr>
          <p:nvPr/>
        </p:nvPicPr>
        <p:blipFill>
          <a:blip r:embed="rId4" cstate="print"/>
          <a:srcRect/>
          <a:stretch>
            <a:fillRect/>
          </a:stretch>
        </p:blipFill>
        <p:spPr bwMode="auto">
          <a:xfrm>
            <a:off x="1905000" y="3505200"/>
            <a:ext cx="1790700" cy="83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304800"/>
            <a:ext cx="8229600" cy="1143000"/>
          </a:xfrm>
        </p:spPr>
        <p:txBody>
          <a:bodyPr/>
          <a:lstStyle/>
          <a:p>
            <a:pPr eaLnBrk="1" hangingPunct="1"/>
            <a:r>
              <a:rPr lang="en-US" smtClean="0"/>
              <a:t>Contoh Soal Hipermetropi</a:t>
            </a:r>
          </a:p>
        </p:txBody>
      </p:sp>
      <p:sp>
        <p:nvSpPr>
          <p:cNvPr id="3" name="Content Placeholder 2"/>
          <p:cNvSpPr>
            <a:spLocks noGrp="1"/>
          </p:cNvSpPr>
          <p:nvPr>
            <p:ph idx="1"/>
          </p:nvPr>
        </p:nvSpPr>
        <p:spPr>
          <a:xfrm>
            <a:off x="381000" y="1447800"/>
            <a:ext cx="8229600" cy="4953000"/>
          </a:xfrm>
        </p:spPr>
        <p:txBody>
          <a:bodyPr>
            <a:normAutofit fontScale="85000" lnSpcReduction="20000"/>
          </a:bodyPr>
          <a:lstStyle/>
          <a:p>
            <a:pPr marL="114300" indent="0" eaLnBrk="1" fontAlgn="auto" hangingPunct="1">
              <a:spcAft>
                <a:spcPts val="0"/>
              </a:spcAft>
              <a:buClr>
                <a:schemeClr val="accent3"/>
              </a:buClr>
              <a:buFont typeface="Wingdings 2"/>
              <a:buNone/>
              <a:defRPr/>
            </a:pPr>
            <a:r>
              <a:rPr lang="en-US" dirty="0" err="1"/>
              <a:t>Seseorang</a:t>
            </a:r>
            <a:r>
              <a:rPr lang="en-US" dirty="0"/>
              <a:t> </a:t>
            </a:r>
            <a:r>
              <a:rPr lang="en-US" dirty="0" err="1"/>
              <a:t>penderita</a:t>
            </a:r>
            <a:r>
              <a:rPr lang="en-US" dirty="0"/>
              <a:t> </a:t>
            </a:r>
            <a:r>
              <a:rPr lang="en-US" dirty="0" err="1"/>
              <a:t>rabun</a:t>
            </a:r>
            <a:r>
              <a:rPr lang="en-US" dirty="0"/>
              <a:t> </a:t>
            </a:r>
            <a:r>
              <a:rPr lang="en-US" dirty="0" err="1"/>
              <a:t>dekat</a:t>
            </a:r>
            <a:r>
              <a:rPr lang="en-US" dirty="0"/>
              <a:t> </a:t>
            </a:r>
            <a:r>
              <a:rPr lang="en-US" dirty="0" err="1"/>
              <a:t>menggunakan</a:t>
            </a:r>
            <a:r>
              <a:rPr lang="en-US" dirty="0"/>
              <a:t> </a:t>
            </a:r>
            <a:r>
              <a:rPr lang="en-US" dirty="0" err="1"/>
              <a:t>kacamata</a:t>
            </a:r>
            <a:r>
              <a:rPr lang="en-US" dirty="0"/>
              <a:t> </a:t>
            </a:r>
            <a:r>
              <a:rPr lang="en-US" dirty="0" err="1"/>
              <a:t>berkekuatan</a:t>
            </a:r>
            <a:r>
              <a:rPr lang="en-US" dirty="0"/>
              <a:t> +2 </a:t>
            </a:r>
            <a:r>
              <a:rPr lang="en-US" dirty="0" err="1"/>
              <a:t>dioptri</a:t>
            </a:r>
            <a:r>
              <a:rPr lang="en-US" dirty="0"/>
              <a:t> agar </a:t>
            </a:r>
            <a:r>
              <a:rPr lang="en-US" dirty="0" err="1"/>
              <a:t>dapat</a:t>
            </a:r>
            <a:r>
              <a:rPr lang="en-US" dirty="0"/>
              <a:t> </a:t>
            </a:r>
            <a:r>
              <a:rPr lang="en-US" dirty="0" err="1"/>
              <a:t>membaca</a:t>
            </a:r>
            <a:r>
              <a:rPr lang="en-US" dirty="0"/>
              <a:t> </a:t>
            </a:r>
            <a:r>
              <a:rPr lang="en-US" dirty="0" err="1"/>
              <a:t>seperti</a:t>
            </a:r>
            <a:r>
              <a:rPr lang="en-US" dirty="0"/>
              <a:t> </a:t>
            </a:r>
            <a:r>
              <a:rPr lang="en-US" dirty="0" err="1"/>
              <a:t>orang</a:t>
            </a:r>
            <a:r>
              <a:rPr lang="en-US" dirty="0"/>
              <a:t> </a:t>
            </a:r>
            <a:r>
              <a:rPr lang="en-US" dirty="0" err="1"/>
              <a:t>bermata</a:t>
            </a:r>
            <a:r>
              <a:rPr lang="en-US" dirty="0"/>
              <a:t> normal. </a:t>
            </a:r>
            <a:r>
              <a:rPr lang="en-US" dirty="0" err="1"/>
              <a:t>Berapa</a:t>
            </a:r>
            <a:r>
              <a:rPr lang="en-US" dirty="0"/>
              <a:t> </a:t>
            </a:r>
            <a:r>
              <a:rPr lang="en-US" dirty="0" err="1"/>
              <a:t>jauhkah</a:t>
            </a:r>
            <a:r>
              <a:rPr lang="en-US" dirty="0"/>
              <a:t> </a:t>
            </a:r>
            <a:r>
              <a:rPr lang="en-US" dirty="0" err="1"/>
              <a:t>letak</a:t>
            </a:r>
            <a:r>
              <a:rPr lang="en-US" dirty="0"/>
              <a:t> </a:t>
            </a:r>
            <a:r>
              <a:rPr lang="en-US" dirty="0" err="1"/>
              <a:t>benda</a:t>
            </a:r>
            <a:r>
              <a:rPr lang="en-US" dirty="0"/>
              <a:t> </a:t>
            </a:r>
            <a:r>
              <a:rPr lang="en-US" dirty="0" err="1"/>
              <a:t>terdekat</a:t>
            </a:r>
            <a:r>
              <a:rPr lang="en-US" dirty="0"/>
              <a:t> </a:t>
            </a:r>
            <a:r>
              <a:rPr lang="en-US" dirty="0" err="1"/>
              <a:t>ke</a:t>
            </a:r>
            <a:r>
              <a:rPr lang="en-US" dirty="0"/>
              <a:t> </a:t>
            </a:r>
            <a:r>
              <a:rPr lang="en-US" dirty="0" err="1"/>
              <a:t>matanya</a:t>
            </a:r>
            <a:r>
              <a:rPr lang="en-US" dirty="0"/>
              <a:t> yang </a:t>
            </a:r>
            <a:r>
              <a:rPr lang="en-US" dirty="0" err="1"/>
              <a:t>masih</a:t>
            </a:r>
            <a:r>
              <a:rPr lang="en-US" dirty="0"/>
              <a:t> </a:t>
            </a:r>
            <a:r>
              <a:rPr lang="en-US" dirty="0" err="1"/>
              <a:t>dapat</a:t>
            </a:r>
            <a:r>
              <a:rPr lang="en-US" dirty="0"/>
              <a:t> </a:t>
            </a:r>
            <a:r>
              <a:rPr lang="en-US" dirty="0" err="1"/>
              <a:t>dilihatnya</a:t>
            </a:r>
            <a:r>
              <a:rPr lang="en-US" dirty="0"/>
              <a:t> </a:t>
            </a:r>
            <a:r>
              <a:rPr lang="en-US" dirty="0" err="1"/>
              <a:t>dengan</a:t>
            </a:r>
            <a:r>
              <a:rPr lang="en-US" dirty="0"/>
              <a:t> </a:t>
            </a:r>
            <a:r>
              <a:rPr lang="en-US" dirty="0" err="1"/>
              <a:t>jelas</a:t>
            </a:r>
            <a:r>
              <a:rPr lang="en-US" dirty="0" smtClean="0"/>
              <a:t>?</a:t>
            </a:r>
          </a:p>
          <a:p>
            <a:pPr marL="114300" indent="0" eaLnBrk="1" fontAlgn="auto" hangingPunct="1">
              <a:spcAft>
                <a:spcPts val="0"/>
              </a:spcAft>
              <a:buClr>
                <a:schemeClr val="accent3"/>
              </a:buClr>
              <a:buFont typeface="Wingdings 2"/>
              <a:buNone/>
              <a:defRPr/>
            </a:pPr>
            <a:endParaRPr lang="en-US" dirty="0"/>
          </a:p>
          <a:p>
            <a:pPr marL="114300" indent="0" eaLnBrk="1" fontAlgn="auto" hangingPunct="1">
              <a:spcAft>
                <a:spcPts val="0"/>
              </a:spcAft>
              <a:buClr>
                <a:schemeClr val="accent3"/>
              </a:buClr>
              <a:buFont typeface="Wingdings 2"/>
              <a:buNone/>
              <a:defRPr/>
            </a:pPr>
            <a:r>
              <a:rPr lang="en-US" dirty="0" err="1" smtClean="0"/>
              <a:t>Jawab</a:t>
            </a:r>
            <a:r>
              <a:rPr lang="en-US" dirty="0" smtClean="0"/>
              <a:t>:</a:t>
            </a:r>
          </a:p>
          <a:p>
            <a:pPr marL="114300" indent="0" eaLnBrk="1" fontAlgn="auto" hangingPunct="1">
              <a:spcAft>
                <a:spcPts val="0"/>
              </a:spcAft>
              <a:buClr>
                <a:schemeClr val="accent3"/>
              </a:buClr>
              <a:buFont typeface="Wingdings 2"/>
              <a:buNone/>
              <a:defRPr/>
            </a:pPr>
            <a:r>
              <a:rPr lang="en-US" dirty="0" err="1" smtClean="0"/>
              <a:t>Letak</a:t>
            </a:r>
            <a:r>
              <a:rPr lang="en-US" dirty="0" smtClean="0"/>
              <a:t> </a:t>
            </a:r>
            <a:r>
              <a:rPr lang="en-US" dirty="0" err="1"/>
              <a:t>benda</a:t>
            </a:r>
            <a:r>
              <a:rPr lang="en-US" dirty="0"/>
              <a:t> </a:t>
            </a:r>
            <a:r>
              <a:rPr lang="en-US" dirty="0" err="1"/>
              <a:t>terdekat</a:t>
            </a:r>
            <a:r>
              <a:rPr lang="en-US" dirty="0"/>
              <a:t> </a:t>
            </a:r>
            <a:r>
              <a:rPr lang="en-US" dirty="0" err="1"/>
              <a:t>ke</a:t>
            </a:r>
            <a:r>
              <a:rPr lang="en-US" dirty="0"/>
              <a:t> </a:t>
            </a:r>
            <a:r>
              <a:rPr lang="en-US" dirty="0" err="1"/>
              <a:t>mata</a:t>
            </a:r>
            <a:r>
              <a:rPr lang="en-US" dirty="0"/>
              <a:t> yang </a:t>
            </a:r>
            <a:r>
              <a:rPr lang="en-US" dirty="0" err="1"/>
              <a:t>masih</a:t>
            </a:r>
            <a:r>
              <a:rPr lang="en-US" dirty="0"/>
              <a:t> </a:t>
            </a:r>
            <a:r>
              <a:rPr lang="en-US" dirty="0" err="1"/>
              <a:t>dapat</a:t>
            </a:r>
            <a:r>
              <a:rPr lang="en-US" dirty="0"/>
              <a:t> </a:t>
            </a:r>
            <a:r>
              <a:rPr lang="en-US" dirty="0" err="1"/>
              <a:t>dilihat</a:t>
            </a:r>
            <a:r>
              <a:rPr lang="en-US" dirty="0"/>
              <a:t> </a:t>
            </a:r>
            <a:r>
              <a:rPr lang="en-US" dirty="0" err="1"/>
              <a:t>dengan</a:t>
            </a:r>
            <a:r>
              <a:rPr lang="en-US" dirty="0"/>
              <a:t> </a:t>
            </a:r>
            <a:r>
              <a:rPr lang="en-US" dirty="0" err="1"/>
              <a:t>jelas</a:t>
            </a:r>
            <a:r>
              <a:rPr lang="en-US" dirty="0"/>
              <a:t> </a:t>
            </a:r>
            <a:r>
              <a:rPr lang="en-US" dirty="0" err="1"/>
              <a:t>oleh</a:t>
            </a:r>
            <a:r>
              <a:rPr lang="en-US" dirty="0"/>
              <a:t> </a:t>
            </a:r>
            <a:r>
              <a:rPr lang="en-US" dirty="0" err="1"/>
              <a:t>mata</a:t>
            </a:r>
            <a:r>
              <a:rPr lang="en-US" dirty="0"/>
              <a:t> </a:t>
            </a:r>
            <a:r>
              <a:rPr lang="en-US" dirty="0" err="1"/>
              <a:t>tidak</a:t>
            </a:r>
            <a:r>
              <a:rPr lang="en-US" dirty="0"/>
              <a:t> lain </a:t>
            </a:r>
            <a:r>
              <a:rPr lang="en-US" dirty="0" err="1"/>
              <a:t>adalah</a:t>
            </a:r>
            <a:r>
              <a:rPr lang="en-US" dirty="0"/>
              <a:t> </a:t>
            </a:r>
            <a:r>
              <a:rPr lang="en-US" dirty="0" err="1"/>
              <a:t>titik</a:t>
            </a:r>
            <a:r>
              <a:rPr lang="en-US" dirty="0"/>
              <a:t> </a:t>
            </a:r>
            <a:r>
              <a:rPr lang="en-US" dirty="0" err="1"/>
              <a:t>dekat</a:t>
            </a:r>
            <a:r>
              <a:rPr lang="en-US" dirty="0"/>
              <a:t> </a:t>
            </a:r>
            <a:r>
              <a:rPr lang="en-US" dirty="0" err="1"/>
              <a:t>atau</a:t>
            </a:r>
            <a:r>
              <a:rPr lang="en-US" i="1" dirty="0" err="1"/>
              <a:t>punctum</a:t>
            </a:r>
            <a:r>
              <a:rPr lang="en-US" i="1" dirty="0"/>
              <a:t> </a:t>
            </a:r>
            <a:r>
              <a:rPr lang="en-US" i="1" dirty="0" err="1"/>
              <a:t>proximum</a:t>
            </a:r>
            <a:r>
              <a:rPr lang="en-US" i="1" dirty="0"/>
              <a:t> </a:t>
            </a:r>
            <a:r>
              <a:rPr lang="en-US" dirty="0"/>
              <a:t>(</a:t>
            </a:r>
            <a:r>
              <a:rPr lang="en-US" i="1" dirty="0"/>
              <a:t>PP</a:t>
            </a:r>
            <a:r>
              <a:rPr lang="en-US" dirty="0"/>
              <a:t>). </a:t>
            </a:r>
            <a:r>
              <a:rPr lang="en-US" dirty="0" err="1"/>
              <a:t>Ambil</a:t>
            </a:r>
            <a:r>
              <a:rPr lang="en-US" dirty="0"/>
              <a:t> </a:t>
            </a:r>
            <a:r>
              <a:rPr lang="en-US" dirty="0" err="1"/>
              <a:t>jarak</a:t>
            </a:r>
            <a:r>
              <a:rPr lang="en-US" dirty="0"/>
              <a:t> </a:t>
            </a:r>
            <a:r>
              <a:rPr lang="en-US" dirty="0" err="1"/>
              <a:t>baca</a:t>
            </a:r>
            <a:r>
              <a:rPr lang="en-US" dirty="0"/>
              <a:t> </a:t>
            </a:r>
            <a:r>
              <a:rPr lang="en-US" dirty="0" err="1"/>
              <a:t>orang</a:t>
            </a:r>
            <a:r>
              <a:rPr lang="en-US" dirty="0"/>
              <a:t> </a:t>
            </a:r>
            <a:r>
              <a:rPr lang="en-US" dirty="0" err="1"/>
              <a:t>bermata</a:t>
            </a:r>
            <a:r>
              <a:rPr lang="en-US" dirty="0"/>
              <a:t> normal 25 cm. </a:t>
            </a:r>
            <a:r>
              <a:rPr lang="en-US" dirty="0" err="1"/>
              <a:t>Oleh</a:t>
            </a:r>
            <a:r>
              <a:rPr lang="en-US" dirty="0"/>
              <a:t> </a:t>
            </a:r>
            <a:r>
              <a:rPr lang="en-US" dirty="0" err="1"/>
              <a:t>karena</a:t>
            </a:r>
            <a:r>
              <a:rPr lang="en-US" dirty="0"/>
              <a:t> </a:t>
            </a:r>
            <a:r>
              <a:rPr lang="en-US" dirty="0" err="1"/>
              <a:t>orang</a:t>
            </a:r>
            <a:r>
              <a:rPr lang="en-US" dirty="0"/>
              <a:t> </a:t>
            </a:r>
            <a:r>
              <a:rPr lang="en-US" dirty="0" err="1"/>
              <a:t>tersebut</a:t>
            </a:r>
            <a:r>
              <a:rPr lang="en-US" dirty="0"/>
              <a:t> </a:t>
            </a:r>
            <a:r>
              <a:rPr lang="en-US" dirty="0" err="1"/>
              <a:t>menggunakan</a:t>
            </a:r>
            <a:r>
              <a:rPr lang="en-US" dirty="0"/>
              <a:t> </a:t>
            </a:r>
            <a:r>
              <a:rPr lang="en-US" dirty="0" err="1"/>
              <a:t>lensa</a:t>
            </a:r>
            <a:r>
              <a:rPr lang="en-US" dirty="0"/>
              <a:t> </a:t>
            </a:r>
            <a:r>
              <a:rPr lang="en-US" dirty="0" err="1"/>
              <a:t>positif</a:t>
            </a:r>
            <a:r>
              <a:rPr lang="en-US" dirty="0"/>
              <a:t> </a:t>
            </a:r>
            <a:r>
              <a:rPr lang="en-US" dirty="0" err="1"/>
              <a:t>atau</a:t>
            </a:r>
            <a:r>
              <a:rPr lang="en-US" dirty="0"/>
              <a:t> </a:t>
            </a:r>
            <a:r>
              <a:rPr lang="en-US" dirty="0" err="1"/>
              <a:t>lensa</a:t>
            </a:r>
            <a:r>
              <a:rPr lang="en-US" dirty="0"/>
              <a:t> </a:t>
            </a:r>
            <a:r>
              <a:rPr lang="en-US" dirty="0" err="1"/>
              <a:t>cembung</a:t>
            </a:r>
            <a:r>
              <a:rPr lang="en-US" dirty="0"/>
              <a:t> </a:t>
            </a:r>
            <a:r>
              <a:rPr lang="en-US" dirty="0" err="1"/>
              <a:t>maka</a:t>
            </a:r>
            <a:r>
              <a:rPr lang="en-US" dirty="0"/>
              <a:t> </a:t>
            </a:r>
            <a:r>
              <a:rPr lang="en-US" dirty="0" err="1"/>
              <a:t>sesuai</a:t>
            </a:r>
            <a:r>
              <a:rPr lang="en-US" dirty="0"/>
              <a:t> </a:t>
            </a:r>
            <a:r>
              <a:rPr lang="en-US" dirty="0" err="1"/>
              <a:t>dengan</a:t>
            </a:r>
            <a:r>
              <a:rPr lang="en-US" dirty="0"/>
              <a:t> </a:t>
            </a:r>
            <a:r>
              <a:rPr lang="en-US" dirty="0" err="1"/>
              <a:t>persamaan</a:t>
            </a:r>
            <a:r>
              <a:rPr lang="en-US" dirty="0"/>
              <a:t> </a:t>
            </a:r>
            <a:r>
              <a:rPr lang="en-US" dirty="0" err="1"/>
              <a:t>diatas</a:t>
            </a:r>
            <a:r>
              <a:rPr lang="en-US" dirty="0"/>
              <a:t>, </a:t>
            </a:r>
            <a:r>
              <a:rPr lang="en-US" dirty="0" err="1" smtClean="0"/>
              <a:t>diperoleh</a:t>
            </a:r>
            <a:endParaRPr lang="en-US" dirty="0" smtClean="0"/>
          </a:p>
          <a:p>
            <a:pPr marL="274320" indent="-274320" eaLnBrk="1" fontAlgn="auto" hangingPunct="1">
              <a:spcAft>
                <a:spcPts val="0"/>
              </a:spcAft>
              <a:buClr>
                <a:schemeClr val="accent3"/>
              </a:buClr>
              <a:buFont typeface="Wingdings 2"/>
              <a:buNone/>
              <a:defRPr/>
            </a:pPr>
            <a:endParaRPr lang="en-US" dirty="0" smtClean="0"/>
          </a:p>
          <a:p>
            <a:pPr marL="274320" indent="-274320" eaLnBrk="1" fontAlgn="auto" hangingPunct="1">
              <a:spcAft>
                <a:spcPts val="0"/>
              </a:spcAft>
              <a:buClr>
                <a:schemeClr val="accent3"/>
              </a:buClr>
              <a:buFont typeface="Wingdings 2"/>
              <a:buNone/>
              <a:defRPr/>
            </a:pPr>
            <a:endParaRPr lang="en-US" dirty="0"/>
          </a:p>
          <a:p>
            <a:pPr marL="274320" indent="-274320" eaLnBrk="1" fontAlgn="auto" hangingPunct="1">
              <a:spcAft>
                <a:spcPts val="0"/>
              </a:spcAft>
              <a:buClr>
                <a:schemeClr val="accent3"/>
              </a:buClr>
              <a:buFont typeface="Wingdings 2"/>
              <a:buNone/>
              <a:defRPr/>
            </a:pPr>
            <a:endParaRPr lang="en-US" dirty="0"/>
          </a:p>
          <a:p>
            <a:pPr marL="57150" indent="0" eaLnBrk="1" fontAlgn="auto" hangingPunct="1">
              <a:spcAft>
                <a:spcPts val="0"/>
              </a:spcAft>
              <a:buClr>
                <a:schemeClr val="accent3"/>
              </a:buClr>
              <a:buFont typeface="Wingdings 2"/>
              <a:buNone/>
              <a:defRPr/>
            </a:pPr>
            <a:r>
              <a:rPr lang="en-US" dirty="0" err="1" smtClean="0"/>
              <a:t>sehingga</a:t>
            </a:r>
            <a:r>
              <a:rPr lang="en-US" dirty="0" smtClean="0"/>
              <a:t> </a:t>
            </a:r>
            <a:r>
              <a:rPr lang="en-US" dirty="0" err="1"/>
              <a:t>diperoleh</a:t>
            </a:r>
            <a:r>
              <a:rPr lang="en-US" dirty="0"/>
              <a:t> </a:t>
            </a:r>
            <a:r>
              <a:rPr lang="en-US" dirty="0" err="1"/>
              <a:t>titik</a:t>
            </a:r>
            <a:r>
              <a:rPr lang="en-US" dirty="0"/>
              <a:t> </a:t>
            </a:r>
            <a:r>
              <a:rPr lang="en-US" dirty="0" err="1"/>
              <a:t>dekat</a:t>
            </a:r>
            <a:r>
              <a:rPr lang="en-US" dirty="0"/>
              <a:t> </a:t>
            </a:r>
            <a:r>
              <a:rPr lang="en-US" dirty="0" err="1"/>
              <a:t>mata</a:t>
            </a:r>
            <a:r>
              <a:rPr lang="en-US" dirty="0"/>
              <a:t> </a:t>
            </a:r>
            <a:r>
              <a:rPr lang="en-US" dirty="0" err="1"/>
              <a:t>penderita</a:t>
            </a:r>
            <a:r>
              <a:rPr lang="en-US" dirty="0"/>
              <a:t> </a:t>
            </a:r>
            <a:r>
              <a:rPr lang="en-US" dirty="0" err="1"/>
              <a:t>rabun</a:t>
            </a:r>
            <a:r>
              <a:rPr lang="en-US" dirty="0"/>
              <a:t> </a:t>
            </a:r>
            <a:r>
              <a:rPr lang="en-US" dirty="0" err="1"/>
              <a:t>dekat</a:t>
            </a:r>
            <a:r>
              <a:rPr lang="en-US" dirty="0"/>
              <a:t> </a:t>
            </a:r>
            <a:r>
              <a:rPr lang="en-US" dirty="0" err="1"/>
              <a:t>tersebut</a:t>
            </a:r>
            <a:r>
              <a:rPr lang="en-US" dirty="0"/>
              <a:t> </a:t>
            </a:r>
            <a:r>
              <a:rPr lang="en-US" dirty="0" err="1"/>
              <a:t>adalah</a:t>
            </a:r>
            <a:r>
              <a:rPr lang="en-US" dirty="0"/>
              <a:t> PP = ½ m = 50 cm.</a:t>
            </a:r>
          </a:p>
          <a:p>
            <a:pPr marL="114300" indent="0" eaLnBrk="1" fontAlgn="auto" hangingPunct="1">
              <a:spcAft>
                <a:spcPts val="0"/>
              </a:spcAft>
              <a:buClr>
                <a:schemeClr val="accent3"/>
              </a:buClr>
              <a:buFont typeface="Wingdings 2"/>
              <a:buNone/>
              <a:defRPr/>
            </a:pPr>
            <a:endParaRPr lang="en-US" dirty="0"/>
          </a:p>
        </p:txBody>
      </p:sp>
      <p:pic>
        <p:nvPicPr>
          <p:cNvPr id="17412" name="Picture 2" descr="http://www.sman10garut.sch.id/wp-content/uploads/Fisika/rabun-dekat-hipermetropi/image5.jpg"/>
          <p:cNvPicPr>
            <a:picLocks noChangeAspect="1" noChangeArrowheads="1"/>
          </p:cNvPicPr>
          <p:nvPr/>
        </p:nvPicPr>
        <p:blipFill>
          <a:blip r:embed="rId2" cstate="print"/>
          <a:srcRect/>
          <a:stretch>
            <a:fillRect/>
          </a:stretch>
        </p:blipFill>
        <p:spPr bwMode="auto">
          <a:xfrm>
            <a:off x="1447800" y="4927600"/>
            <a:ext cx="4495800" cy="71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381000"/>
            <a:ext cx="8229600" cy="1143000"/>
          </a:xfrm>
        </p:spPr>
        <p:txBody>
          <a:bodyPr/>
          <a:lstStyle/>
          <a:p>
            <a:pPr eaLnBrk="1" hangingPunct="1"/>
            <a:r>
              <a:rPr lang="en-US" smtClean="0"/>
              <a:t>Miopi</a:t>
            </a:r>
          </a:p>
        </p:txBody>
      </p:sp>
      <p:sp>
        <p:nvSpPr>
          <p:cNvPr id="3" name="Content Placeholder 2"/>
          <p:cNvSpPr>
            <a:spLocks noGrp="1"/>
          </p:cNvSpPr>
          <p:nvPr>
            <p:ph idx="1"/>
          </p:nvPr>
        </p:nvSpPr>
        <p:spPr>
          <a:xfrm>
            <a:off x="457200" y="1600200"/>
            <a:ext cx="8229600" cy="4724400"/>
          </a:xfrm>
        </p:spPr>
        <p:txBody>
          <a:bodyPr>
            <a:normAutofit/>
          </a:bodyPr>
          <a:lstStyle/>
          <a:p>
            <a:pPr marL="0" indent="0" eaLnBrk="1" fontAlgn="auto" hangingPunct="1">
              <a:spcAft>
                <a:spcPts val="0"/>
              </a:spcAft>
              <a:buClr>
                <a:schemeClr val="accent3"/>
              </a:buClr>
              <a:buFont typeface="Wingdings 2"/>
              <a:buNone/>
              <a:defRPr/>
            </a:pPr>
            <a:r>
              <a:rPr lang="en-US" dirty="0" err="1" smtClean="0"/>
              <a:t>Miopi</a:t>
            </a:r>
            <a:r>
              <a:rPr lang="en-US" dirty="0" smtClean="0"/>
              <a:t> </a:t>
            </a:r>
            <a:r>
              <a:rPr lang="en-US" dirty="0" err="1" smtClean="0"/>
              <a:t>adalah</a:t>
            </a:r>
            <a:r>
              <a:rPr lang="en-US" dirty="0" smtClean="0"/>
              <a:t> </a:t>
            </a:r>
            <a:r>
              <a:rPr lang="en-US" dirty="0" err="1" smtClean="0"/>
              <a:t>keadaan</a:t>
            </a:r>
            <a:r>
              <a:rPr lang="en-US" dirty="0" smtClean="0"/>
              <a:t> yang </a:t>
            </a:r>
            <a:r>
              <a:rPr lang="en-US" dirty="0" err="1" smtClean="0"/>
              <a:t>ditandai</a:t>
            </a:r>
            <a:r>
              <a:rPr lang="en-US" dirty="0" smtClean="0"/>
              <a:t> </a:t>
            </a:r>
            <a:r>
              <a:rPr lang="en-US" dirty="0" err="1" smtClean="0"/>
              <a:t>dengan</a:t>
            </a:r>
            <a:r>
              <a:rPr lang="en-US" dirty="0" smtClean="0"/>
              <a:t> </a:t>
            </a:r>
            <a:r>
              <a:rPr lang="en-US" dirty="0" err="1" smtClean="0"/>
              <a:t>sinar</a:t>
            </a:r>
            <a:r>
              <a:rPr lang="en-US" dirty="0" smtClean="0"/>
              <a:t> </a:t>
            </a:r>
            <a:r>
              <a:rPr lang="en-US" dirty="0" err="1" smtClean="0"/>
              <a:t>datang</a:t>
            </a:r>
            <a:r>
              <a:rPr lang="en-US" dirty="0" smtClean="0"/>
              <a:t> </a:t>
            </a:r>
            <a:r>
              <a:rPr lang="en-US" dirty="0" err="1" smtClean="0"/>
              <a:t>sejajar</a:t>
            </a:r>
            <a:r>
              <a:rPr lang="en-US" dirty="0" smtClean="0"/>
              <a:t> </a:t>
            </a:r>
            <a:r>
              <a:rPr lang="en-US" dirty="0" err="1" smtClean="0"/>
              <a:t>sumbu</a:t>
            </a:r>
            <a:r>
              <a:rPr lang="en-US" dirty="0" smtClean="0"/>
              <a:t> </a:t>
            </a:r>
            <a:r>
              <a:rPr lang="en-US" dirty="0" err="1" smtClean="0"/>
              <a:t>utama</a:t>
            </a:r>
            <a:r>
              <a:rPr lang="en-US" dirty="0" smtClean="0"/>
              <a:t> </a:t>
            </a:r>
            <a:r>
              <a:rPr lang="en-US" dirty="0" err="1" smtClean="0"/>
              <a:t>difokuskan</a:t>
            </a:r>
            <a:r>
              <a:rPr lang="en-US" dirty="0" smtClean="0"/>
              <a:t> </a:t>
            </a:r>
            <a:r>
              <a:rPr lang="en-US" dirty="0" err="1" smtClean="0"/>
              <a:t>di</a:t>
            </a:r>
            <a:r>
              <a:rPr lang="en-US" dirty="0" smtClean="0"/>
              <a:t> </a:t>
            </a:r>
            <a:r>
              <a:rPr lang="en-US" dirty="0" err="1" smtClean="0"/>
              <a:t>depan</a:t>
            </a:r>
            <a:r>
              <a:rPr lang="en-US" dirty="0"/>
              <a:t> </a:t>
            </a:r>
            <a:r>
              <a:rPr lang="en-US" dirty="0" smtClean="0"/>
              <a:t>retina. Hal </a:t>
            </a:r>
            <a:r>
              <a:rPr lang="en-US" dirty="0" err="1" smtClean="0"/>
              <a:t>ini</a:t>
            </a:r>
            <a:r>
              <a:rPr lang="en-US" dirty="0" smtClean="0"/>
              <a:t> </a:t>
            </a:r>
            <a:r>
              <a:rPr lang="en-US" dirty="0" err="1" smtClean="0"/>
              <a:t>dapat</a:t>
            </a:r>
            <a:r>
              <a:rPr lang="en-US" dirty="0" smtClean="0"/>
              <a:t> </a:t>
            </a:r>
            <a:r>
              <a:rPr lang="en-US" dirty="0" err="1" smtClean="0"/>
              <a:t>disebabkan</a:t>
            </a:r>
            <a:r>
              <a:rPr lang="en-US" dirty="0" smtClean="0"/>
              <a:t> </a:t>
            </a:r>
            <a:r>
              <a:rPr lang="en-US" dirty="0" err="1" smtClean="0"/>
              <a:t>oleh</a:t>
            </a:r>
            <a:r>
              <a:rPr lang="en-US" dirty="0" smtClean="0"/>
              <a:t>: </a:t>
            </a:r>
          </a:p>
          <a:p>
            <a:pPr marL="685800" indent="-285750" eaLnBrk="1" fontAlgn="auto" hangingPunct="1">
              <a:spcAft>
                <a:spcPts val="0"/>
              </a:spcAft>
              <a:buClr>
                <a:schemeClr val="accent3"/>
              </a:buClr>
              <a:buFont typeface="Wingdings 2"/>
              <a:buChar char=""/>
              <a:defRPr/>
            </a:pPr>
            <a:r>
              <a:rPr lang="en-US" dirty="0" err="1" smtClean="0"/>
              <a:t>lengkung</a:t>
            </a:r>
            <a:r>
              <a:rPr lang="en-US" dirty="0" smtClean="0"/>
              <a:t> </a:t>
            </a:r>
            <a:r>
              <a:rPr lang="en-US" dirty="0" err="1" smtClean="0"/>
              <a:t>kornea</a:t>
            </a:r>
            <a:r>
              <a:rPr lang="en-US" dirty="0" smtClean="0"/>
              <a:t> </a:t>
            </a:r>
            <a:r>
              <a:rPr lang="en-US" dirty="0" err="1" smtClean="0"/>
              <a:t>berlebihan</a:t>
            </a:r>
            <a:r>
              <a:rPr lang="en-US" dirty="0" smtClean="0"/>
              <a:t>  </a:t>
            </a:r>
          </a:p>
          <a:p>
            <a:pPr marL="685800" indent="-274320" eaLnBrk="1" fontAlgn="auto" hangingPunct="1">
              <a:spcAft>
                <a:spcPts val="0"/>
              </a:spcAft>
              <a:buClr>
                <a:schemeClr val="accent3"/>
              </a:buClr>
              <a:buFont typeface="Wingdings 2"/>
              <a:buChar char=""/>
              <a:defRPr/>
            </a:pPr>
            <a:r>
              <a:rPr lang="en-US" dirty="0" err="1" smtClean="0"/>
              <a:t>sumbu</a:t>
            </a:r>
            <a:r>
              <a:rPr lang="en-US" dirty="0" smtClean="0"/>
              <a:t> bola </a:t>
            </a:r>
            <a:r>
              <a:rPr lang="en-US" dirty="0" err="1" smtClean="0"/>
              <a:t>mata</a:t>
            </a:r>
            <a:r>
              <a:rPr lang="en-US" dirty="0" smtClean="0"/>
              <a:t> </a:t>
            </a:r>
            <a:r>
              <a:rPr lang="en-US" dirty="0" err="1" smtClean="0"/>
              <a:t>terlalu</a:t>
            </a:r>
            <a:r>
              <a:rPr lang="en-US" dirty="0" smtClean="0"/>
              <a:t> </a:t>
            </a:r>
            <a:r>
              <a:rPr lang="en-US" dirty="0" err="1" smtClean="0"/>
              <a:t>panjang</a:t>
            </a:r>
            <a:r>
              <a:rPr lang="en-US" dirty="0" smtClean="0"/>
              <a:t>  </a:t>
            </a:r>
          </a:p>
          <a:p>
            <a:pPr marL="685800" indent="-274320" eaLnBrk="1" fontAlgn="auto" hangingPunct="1">
              <a:spcAft>
                <a:spcPts val="0"/>
              </a:spcAft>
              <a:buClr>
                <a:schemeClr val="accent3"/>
              </a:buClr>
              <a:buFont typeface="Wingdings 2"/>
              <a:buChar char=""/>
              <a:defRPr/>
            </a:pPr>
            <a:r>
              <a:rPr lang="en-US" dirty="0" err="1" smtClean="0"/>
              <a:t>posisi</a:t>
            </a:r>
            <a:r>
              <a:rPr lang="en-US" dirty="0" smtClean="0"/>
              <a:t> </a:t>
            </a:r>
            <a:r>
              <a:rPr lang="en-US" dirty="0" err="1" smtClean="0"/>
              <a:t>lensa</a:t>
            </a:r>
            <a:r>
              <a:rPr lang="en-US" dirty="0" smtClean="0"/>
              <a:t> </a:t>
            </a:r>
            <a:r>
              <a:rPr lang="en-US" dirty="0" err="1" smtClean="0"/>
              <a:t>terlalu</a:t>
            </a:r>
            <a:r>
              <a:rPr lang="en-US" dirty="0" smtClean="0"/>
              <a:t> </a:t>
            </a:r>
            <a:r>
              <a:rPr lang="en-US" dirty="0" err="1" smtClean="0"/>
              <a:t>ke</a:t>
            </a:r>
            <a:r>
              <a:rPr lang="en-US" dirty="0" smtClean="0"/>
              <a:t> </a:t>
            </a:r>
            <a:r>
              <a:rPr lang="en-US" dirty="0" err="1" smtClean="0"/>
              <a:t>depan</a:t>
            </a:r>
            <a:r>
              <a:rPr lang="en-US" dirty="0" smtClean="0"/>
              <a:t> </a:t>
            </a:r>
          </a:p>
          <a:p>
            <a:pPr marL="685800" indent="-274320" eaLnBrk="1" fontAlgn="auto" hangingPunct="1">
              <a:spcAft>
                <a:spcPts val="0"/>
              </a:spcAft>
              <a:buClr>
                <a:schemeClr val="accent3"/>
              </a:buClr>
              <a:buFont typeface="Wingdings 2"/>
              <a:buChar char=""/>
              <a:defRPr/>
            </a:pPr>
            <a:r>
              <a:rPr lang="en-US" dirty="0" err="1" smtClean="0"/>
              <a:t>indeks</a:t>
            </a:r>
            <a:r>
              <a:rPr lang="en-US" dirty="0" smtClean="0"/>
              <a:t> bias </a:t>
            </a:r>
            <a:r>
              <a:rPr lang="en-US" dirty="0" err="1" smtClean="0"/>
              <a:t>terlalu</a:t>
            </a:r>
            <a:r>
              <a:rPr lang="en-US" dirty="0" smtClean="0"/>
              <a:t> </a:t>
            </a:r>
            <a:r>
              <a:rPr lang="en-US" dirty="0" err="1" smtClean="0"/>
              <a:t>besar</a:t>
            </a:r>
            <a:r>
              <a:rPr lang="en-US" dirty="0" smtClean="0"/>
              <a:t> </a:t>
            </a:r>
          </a:p>
          <a:p>
            <a:pPr marL="685800" indent="-274320" eaLnBrk="1" fontAlgn="auto" hangingPunct="1">
              <a:spcAft>
                <a:spcPts val="0"/>
              </a:spcAft>
              <a:buClr>
                <a:schemeClr val="accent3"/>
              </a:buClr>
              <a:buFont typeface="Wingdings 2"/>
              <a:buNone/>
              <a:defRPr/>
            </a:pPr>
            <a:endParaRPr lang="en-US" dirty="0" smtClean="0"/>
          </a:p>
          <a:p>
            <a:pPr marL="0" indent="0" eaLnBrk="1" fontAlgn="auto" hangingPunct="1">
              <a:spcAft>
                <a:spcPts val="0"/>
              </a:spcAft>
              <a:buClr>
                <a:schemeClr val="accent3"/>
              </a:buClr>
              <a:buFont typeface="Wingdings 2"/>
              <a:buNone/>
              <a:defRPr/>
            </a:pPr>
            <a:r>
              <a:rPr lang="en-US" dirty="0" err="1" smtClean="0"/>
              <a:t>Keadaan</a:t>
            </a:r>
            <a:r>
              <a:rPr lang="en-US" dirty="0" smtClean="0"/>
              <a:t> </a:t>
            </a:r>
            <a:r>
              <a:rPr lang="en-US" dirty="0" err="1" smtClean="0"/>
              <a:t>ini</a:t>
            </a:r>
            <a:r>
              <a:rPr lang="en-US" dirty="0" smtClean="0"/>
              <a:t> </a:t>
            </a:r>
            <a:r>
              <a:rPr lang="en-US" dirty="0" err="1" smtClean="0"/>
              <a:t>bisa</a:t>
            </a:r>
            <a:r>
              <a:rPr lang="en-US" dirty="0" smtClean="0"/>
              <a:t> </a:t>
            </a:r>
            <a:r>
              <a:rPr lang="en-US" dirty="0" err="1" smtClean="0"/>
              <a:t>dikoreksi</a:t>
            </a:r>
            <a:r>
              <a:rPr lang="en-US" dirty="0" smtClean="0"/>
              <a:t> </a:t>
            </a:r>
            <a:r>
              <a:rPr lang="en-US" dirty="0" err="1" smtClean="0"/>
              <a:t>dengan</a:t>
            </a:r>
            <a:r>
              <a:rPr lang="en-US" dirty="0" smtClean="0"/>
              <a:t> </a:t>
            </a:r>
            <a:r>
              <a:rPr lang="en-US" dirty="0" err="1" smtClean="0"/>
              <a:t>lensa</a:t>
            </a:r>
            <a:r>
              <a:rPr lang="en-US" dirty="0" smtClean="0"/>
              <a:t> </a:t>
            </a:r>
            <a:r>
              <a:rPr lang="en-US" dirty="0" err="1" smtClean="0"/>
              <a:t>sferis</a:t>
            </a:r>
            <a:r>
              <a:rPr lang="en-US" dirty="0" smtClean="0"/>
              <a:t> </a:t>
            </a:r>
            <a:r>
              <a:rPr lang="en-US" dirty="0" err="1" smtClean="0"/>
              <a:t>negatif</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lnSpcReduction="10000"/>
          </a:bodyPr>
          <a:lstStyle/>
          <a:p>
            <a:pPr marL="274320" indent="-274320" eaLnBrk="1" fontAlgn="auto" hangingPunct="1">
              <a:spcAft>
                <a:spcPts val="0"/>
              </a:spcAft>
              <a:buClr>
                <a:schemeClr val="accent3"/>
              </a:buClr>
              <a:buFont typeface="Wingdings 2"/>
              <a:buChar char=""/>
              <a:defRPr/>
            </a:pPr>
            <a:r>
              <a:rPr lang="en-US" dirty="0" err="1" smtClean="0"/>
              <a:t>Lensa</a:t>
            </a:r>
            <a:r>
              <a:rPr lang="en-US" dirty="0" smtClean="0"/>
              <a:t> </a:t>
            </a:r>
            <a:r>
              <a:rPr lang="en-US" dirty="0" err="1" smtClean="0"/>
              <a:t>kacamata</a:t>
            </a:r>
            <a:r>
              <a:rPr lang="en-US" dirty="0" smtClean="0"/>
              <a:t> yang </a:t>
            </a:r>
            <a:r>
              <a:rPr lang="en-US" dirty="0" err="1" smtClean="0"/>
              <a:t>digunakan</a:t>
            </a:r>
            <a:r>
              <a:rPr lang="en-US" dirty="0" smtClean="0"/>
              <a:t> </a:t>
            </a:r>
            <a:r>
              <a:rPr lang="en-US" dirty="0" err="1" smtClean="0"/>
              <a:t>penderita</a:t>
            </a:r>
            <a:r>
              <a:rPr lang="en-US" dirty="0" smtClean="0"/>
              <a:t> </a:t>
            </a:r>
            <a:r>
              <a:rPr lang="en-US" dirty="0" err="1" smtClean="0"/>
              <a:t>rabun</a:t>
            </a:r>
            <a:r>
              <a:rPr lang="en-US" dirty="0" smtClean="0"/>
              <a:t> </a:t>
            </a:r>
            <a:r>
              <a:rPr lang="en-US" dirty="0" err="1" smtClean="0"/>
              <a:t>jauh</a:t>
            </a:r>
            <a:r>
              <a:rPr lang="en-US" dirty="0" smtClean="0"/>
              <a:t> (</a:t>
            </a:r>
            <a:r>
              <a:rPr lang="en-US" dirty="0" err="1" smtClean="0"/>
              <a:t>miopi</a:t>
            </a:r>
            <a:r>
              <a:rPr lang="en-US" dirty="0" smtClean="0"/>
              <a:t>) </a:t>
            </a:r>
            <a:r>
              <a:rPr lang="en-US" dirty="0" err="1" smtClean="0"/>
              <a:t>harus</a:t>
            </a:r>
            <a:r>
              <a:rPr lang="en-US" dirty="0" smtClean="0"/>
              <a:t> </a:t>
            </a:r>
            <a:r>
              <a:rPr lang="en-US" dirty="0" err="1" smtClean="0"/>
              <a:t>membentuk</a:t>
            </a:r>
            <a:r>
              <a:rPr lang="en-US" dirty="0" smtClean="0"/>
              <a:t> </a:t>
            </a:r>
            <a:r>
              <a:rPr lang="en-US" dirty="0" err="1" smtClean="0"/>
              <a:t>bayangan</a:t>
            </a:r>
            <a:r>
              <a:rPr lang="en-US" dirty="0" smtClean="0"/>
              <a:t> </a:t>
            </a:r>
            <a:r>
              <a:rPr lang="en-US" dirty="0" err="1" smtClean="0"/>
              <a:t>benda-benda</a:t>
            </a:r>
            <a:r>
              <a:rPr lang="en-US" dirty="0" smtClean="0"/>
              <a:t> </a:t>
            </a:r>
            <a:r>
              <a:rPr lang="en-US" dirty="0" err="1" smtClean="0"/>
              <a:t>jauh</a:t>
            </a:r>
            <a:r>
              <a:rPr lang="en-US" dirty="0" smtClean="0"/>
              <a:t> (S ~ ) </a:t>
            </a:r>
            <a:r>
              <a:rPr lang="en-US" dirty="0" err="1" smtClean="0"/>
              <a:t>tepat</a:t>
            </a:r>
            <a:r>
              <a:rPr lang="en-US" dirty="0" smtClean="0"/>
              <a:t> </a:t>
            </a:r>
            <a:r>
              <a:rPr lang="en-US" dirty="0" err="1" smtClean="0"/>
              <a:t>di</a:t>
            </a:r>
            <a:r>
              <a:rPr lang="en-US" dirty="0" smtClean="0"/>
              <a:t> </a:t>
            </a:r>
            <a:r>
              <a:rPr lang="en-US" dirty="0" err="1" smtClean="0"/>
              <a:t>titik</a:t>
            </a:r>
            <a:r>
              <a:rPr lang="en-US" dirty="0" smtClean="0"/>
              <a:t> </a:t>
            </a:r>
            <a:r>
              <a:rPr lang="en-US" dirty="0" err="1" smtClean="0"/>
              <a:t>jauh</a:t>
            </a:r>
            <a:r>
              <a:rPr lang="en-US" dirty="0" smtClean="0"/>
              <a:t> </a:t>
            </a:r>
            <a:r>
              <a:rPr lang="en-US" dirty="0" err="1" smtClean="0"/>
              <a:t>mata</a:t>
            </a:r>
            <a:r>
              <a:rPr lang="en-US" dirty="0" smtClean="0"/>
              <a:t> </a:t>
            </a:r>
            <a:r>
              <a:rPr lang="en-US" dirty="0" err="1" smtClean="0"/>
              <a:t>atau</a:t>
            </a:r>
            <a:r>
              <a:rPr lang="en-US" dirty="0" smtClean="0"/>
              <a:t> S‘ = –PR, </a:t>
            </a:r>
            <a:r>
              <a:rPr lang="en-US" dirty="0" err="1" smtClean="0"/>
              <a:t>dengan</a:t>
            </a:r>
            <a:r>
              <a:rPr lang="en-US" dirty="0" smtClean="0"/>
              <a:t> PR </a:t>
            </a:r>
            <a:r>
              <a:rPr lang="en-US" dirty="0" err="1" smtClean="0"/>
              <a:t>singkatan</a:t>
            </a:r>
            <a:r>
              <a:rPr lang="en-US" dirty="0" smtClean="0"/>
              <a:t> </a:t>
            </a:r>
            <a:r>
              <a:rPr lang="en-US" dirty="0" err="1" smtClean="0"/>
              <a:t>daripunctum</a:t>
            </a:r>
            <a:r>
              <a:rPr lang="en-US" dirty="0" smtClean="0"/>
              <a:t> </a:t>
            </a:r>
            <a:r>
              <a:rPr lang="en-US" dirty="0" err="1" smtClean="0"/>
              <a:t>remotum</a:t>
            </a:r>
            <a:r>
              <a:rPr lang="en-US" dirty="0" smtClean="0"/>
              <a:t>, yang </a:t>
            </a:r>
            <a:r>
              <a:rPr lang="en-US" dirty="0" err="1" smtClean="0"/>
              <a:t>artinya</a:t>
            </a:r>
            <a:r>
              <a:rPr lang="en-US" dirty="0" smtClean="0"/>
              <a:t> </a:t>
            </a:r>
            <a:r>
              <a:rPr lang="en-US" dirty="0" err="1" smtClean="0"/>
              <a:t>titik</a:t>
            </a:r>
            <a:r>
              <a:rPr lang="en-US" dirty="0" smtClean="0"/>
              <a:t> </a:t>
            </a:r>
            <a:r>
              <a:rPr lang="en-US" dirty="0" err="1" smtClean="0"/>
              <a:t>jauh</a:t>
            </a:r>
            <a:r>
              <a:rPr lang="en-US" dirty="0" smtClean="0"/>
              <a:t>. </a:t>
            </a:r>
            <a:r>
              <a:rPr lang="en-US" dirty="0" err="1" smtClean="0"/>
              <a:t>Tanda</a:t>
            </a:r>
            <a:r>
              <a:rPr lang="en-US" dirty="0" smtClean="0"/>
              <a:t> </a:t>
            </a:r>
            <a:r>
              <a:rPr lang="en-US" dirty="0" err="1" smtClean="0"/>
              <a:t>negatif</a:t>
            </a:r>
            <a:r>
              <a:rPr lang="en-US" dirty="0" smtClean="0"/>
              <a:t> </a:t>
            </a:r>
            <a:r>
              <a:rPr lang="en-US" dirty="0" err="1" smtClean="0"/>
              <a:t>pada</a:t>
            </a:r>
            <a:r>
              <a:rPr lang="en-US" dirty="0" smtClean="0"/>
              <a:t> S‘ </a:t>
            </a:r>
            <a:r>
              <a:rPr lang="en-US" dirty="0" err="1" smtClean="0"/>
              <a:t>diberikan</a:t>
            </a:r>
            <a:r>
              <a:rPr lang="en-US" dirty="0" smtClean="0"/>
              <a:t> </a:t>
            </a:r>
            <a:r>
              <a:rPr lang="en-US" dirty="0" err="1" smtClean="0"/>
              <a:t>karena</a:t>
            </a:r>
            <a:r>
              <a:rPr lang="en-US" dirty="0" smtClean="0"/>
              <a:t> </a:t>
            </a:r>
            <a:r>
              <a:rPr lang="en-US" dirty="0" err="1" smtClean="0"/>
              <a:t>bayangan</a:t>
            </a:r>
            <a:r>
              <a:rPr lang="en-US" dirty="0" smtClean="0"/>
              <a:t> yang </a:t>
            </a:r>
            <a:r>
              <a:rPr lang="en-US" dirty="0" err="1" smtClean="0"/>
              <a:t>dibentuk</a:t>
            </a:r>
            <a:r>
              <a:rPr lang="en-US" dirty="0" smtClean="0"/>
              <a:t> </a:t>
            </a:r>
            <a:r>
              <a:rPr lang="en-US" dirty="0" err="1" smtClean="0"/>
              <a:t>lensa</a:t>
            </a:r>
            <a:r>
              <a:rPr lang="en-US" dirty="0" smtClean="0"/>
              <a:t> </a:t>
            </a:r>
            <a:r>
              <a:rPr lang="en-US" dirty="0" err="1" smtClean="0"/>
              <a:t>kacamata</a:t>
            </a:r>
            <a:r>
              <a:rPr lang="en-US" dirty="0" smtClean="0"/>
              <a:t> </a:t>
            </a:r>
            <a:r>
              <a:rPr lang="en-US" dirty="0" err="1" smtClean="0"/>
              <a:t>berada</a:t>
            </a:r>
            <a:r>
              <a:rPr lang="en-US" dirty="0" smtClean="0"/>
              <a:t> </a:t>
            </a:r>
            <a:r>
              <a:rPr lang="en-US" dirty="0" err="1" smtClean="0"/>
              <a:t>di</a:t>
            </a:r>
            <a:r>
              <a:rPr lang="en-US" dirty="0" smtClean="0"/>
              <a:t> </a:t>
            </a:r>
            <a:r>
              <a:rPr lang="en-US" dirty="0" err="1" smtClean="0"/>
              <a:t>depan</a:t>
            </a:r>
            <a:r>
              <a:rPr lang="en-US" dirty="0" smtClean="0"/>
              <a:t> </a:t>
            </a:r>
            <a:r>
              <a:rPr lang="en-US" dirty="0" err="1" smtClean="0"/>
              <a:t>lensa</a:t>
            </a:r>
            <a:r>
              <a:rPr lang="en-US" dirty="0" smtClean="0"/>
              <a:t> </a:t>
            </a:r>
            <a:r>
              <a:rPr lang="en-US" dirty="0" err="1" smtClean="0"/>
              <a:t>tersebut</a:t>
            </a:r>
            <a:r>
              <a:rPr lang="en-US" dirty="0" smtClean="0"/>
              <a:t> </a:t>
            </a:r>
            <a:r>
              <a:rPr lang="en-US" dirty="0" err="1" smtClean="0"/>
              <a:t>atau</a:t>
            </a:r>
            <a:r>
              <a:rPr lang="en-US" dirty="0" smtClean="0"/>
              <a:t> </a:t>
            </a:r>
            <a:r>
              <a:rPr lang="en-US" dirty="0" err="1" smtClean="0"/>
              <a:t>bersifat</a:t>
            </a:r>
            <a:r>
              <a:rPr lang="en-US" dirty="0" smtClean="0"/>
              <a:t> </a:t>
            </a:r>
            <a:r>
              <a:rPr lang="en-US" dirty="0" err="1" smtClean="0"/>
              <a:t>maya</a:t>
            </a:r>
            <a:r>
              <a:rPr lang="en-US" dirty="0" smtClean="0"/>
              <a:t>. </a:t>
            </a:r>
            <a:r>
              <a:rPr lang="en-US" dirty="0" err="1" smtClean="0"/>
              <a:t>Jika</a:t>
            </a:r>
            <a:r>
              <a:rPr lang="en-US" dirty="0" smtClean="0"/>
              <a:t> </a:t>
            </a:r>
            <a:r>
              <a:rPr lang="en-US" dirty="0" err="1" smtClean="0"/>
              <a:t>nilai</a:t>
            </a:r>
            <a:r>
              <a:rPr lang="en-US" dirty="0" smtClean="0"/>
              <a:t> S </a:t>
            </a:r>
            <a:r>
              <a:rPr lang="en-US" dirty="0" err="1" smtClean="0"/>
              <a:t>dan</a:t>
            </a:r>
            <a:r>
              <a:rPr lang="en-US" dirty="0" smtClean="0"/>
              <a:t> S‘ </a:t>
            </a:r>
            <a:r>
              <a:rPr lang="en-US" dirty="0" err="1" smtClean="0"/>
              <a:t>tersebut</a:t>
            </a:r>
            <a:r>
              <a:rPr lang="en-US" dirty="0" smtClean="0"/>
              <a:t> </a:t>
            </a:r>
            <a:r>
              <a:rPr lang="en-US" dirty="0" err="1" smtClean="0"/>
              <a:t>Anda</a:t>
            </a:r>
            <a:r>
              <a:rPr lang="en-US" dirty="0" smtClean="0"/>
              <a:t> </a:t>
            </a:r>
            <a:r>
              <a:rPr lang="en-US" dirty="0" err="1" smtClean="0"/>
              <a:t>masukkan</a:t>
            </a:r>
            <a:r>
              <a:rPr lang="en-US" dirty="0" smtClean="0"/>
              <a:t> </a:t>
            </a:r>
            <a:r>
              <a:rPr lang="en-US" dirty="0" err="1" smtClean="0"/>
              <a:t>ke</a:t>
            </a:r>
            <a:r>
              <a:rPr lang="en-US" dirty="0" smtClean="0"/>
              <a:t> </a:t>
            </a:r>
            <a:r>
              <a:rPr lang="en-US" dirty="0" err="1" smtClean="0"/>
              <a:t>dalam</a:t>
            </a:r>
            <a:r>
              <a:rPr lang="en-US" b="1" dirty="0" err="1" smtClean="0"/>
              <a:t>Persamaan</a:t>
            </a:r>
            <a:r>
              <a:rPr lang="en-US" b="1" dirty="0" smtClean="0"/>
              <a:t> (P = 1/f)</a:t>
            </a:r>
            <a:r>
              <a:rPr lang="en-US" dirty="0" smtClean="0"/>
              <a:t>, </a:t>
            </a:r>
            <a:r>
              <a:rPr lang="en-US" dirty="0" err="1" smtClean="0"/>
              <a:t>diperoleh</a:t>
            </a:r>
            <a:endParaRPr lang="en-US" dirty="0" smtClean="0"/>
          </a:p>
          <a:p>
            <a:pPr marL="274320" indent="-274320" eaLnBrk="1" fontAlgn="auto" hangingPunct="1">
              <a:spcAft>
                <a:spcPts val="0"/>
              </a:spcAft>
              <a:buClr>
                <a:schemeClr val="accent3"/>
              </a:buClr>
              <a:buFont typeface="Wingdings 2"/>
              <a:buChar char=""/>
              <a:defRPr/>
            </a:pPr>
            <a:endParaRPr lang="en-US" dirty="0" smtClean="0"/>
          </a:p>
          <a:p>
            <a:pPr marL="274320" indent="-274320" eaLnBrk="1" fontAlgn="auto" hangingPunct="1">
              <a:spcAft>
                <a:spcPts val="0"/>
              </a:spcAft>
              <a:buClr>
                <a:schemeClr val="accent3"/>
              </a:buClr>
              <a:buFont typeface="Wingdings 2"/>
              <a:buChar char=""/>
              <a:defRPr/>
            </a:pPr>
            <a:endParaRPr lang="en-US" dirty="0" smtClean="0"/>
          </a:p>
          <a:p>
            <a:pPr marL="0" indent="0" eaLnBrk="1" fontAlgn="auto" hangingPunct="1">
              <a:spcAft>
                <a:spcPts val="0"/>
              </a:spcAft>
              <a:buClr>
                <a:schemeClr val="accent3"/>
              </a:buClr>
              <a:buFont typeface="Wingdings 2"/>
              <a:buNone/>
              <a:defRPr/>
            </a:pPr>
            <a:r>
              <a:rPr lang="en-US" dirty="0" err="1" smtClean="0"/>
              <a:t>sehingga</a:t>
            </a:r>
            <a:r>
              <a:rPr lang="en-US" dirty="0" smtClean="0"/>
              <a:t> </a:t>
            </a:r>
            <a:r>
              <a:rPr lang="en-US" dirty="0" err="1" smtClean="0"/>
              <a:t>diperoleh</a:t>
            </a:r>
            <a:r>
              <a:rPr lang="en-US" dirty="0" smtClean="0"/>
              <a:t> </a:t>
            </a:r>
            <a:r>
              <a:rPr lang="en-US" dirty="0" err="1" smtClean="0"/>
              <a:t>jarak</a:t>
            </a:r>
            <a:r>
              <a:rPr lang="en-US" dirty="0" smtClean="0"/>
              <a:t> </a:t>
            </a:r>
            <a:r>
              <a:rPr lang="en-US" dirty="0" err="1" smtClean="0"/>
              <a:t>fokus</a:t>
            </a:r>
            <a:r>
              <a:rPr lang="en-US" dirty="0" smtClean="0"/>
              <a:t> </a:t>
            </a:r>
            <a:r>
              <a:rPr lang="en-US" dirty="0" err="1" smtClean="0"/>
              <a:t>lensa</a:t>
            </a:r>
            <a:r>
              <a:rPr lang="en-US" dirty="0" smtClean="0"/>
              <a:t> </a:t>
            </a:r>
            <a:r>
              <a:rPr lang="en-US" dirty="0" err="1" smtClean="0"/>
              <a:t>kacamata</a:t>
            </a:r>
            <a:r>
              <a:rPr lang="en-US" dirty="0" smtClean="0"/>
              <a:t> </a:t>
            </a:r>
            <a:r>
              <a:rPr lang="en-US" dirty="0" err="1" smtClean="0"/>
              <a:t>untuk</a:t>
            </a:r>
            <a:r>
              <a:rPr lang="en-US" dirty="0" smtClean="0"/>
              <a:t> </a:t>
            </a:r>
            <a:r>
              <a:rPr lang="en-US" dirty="0" err="1" smtClean="0"/>
              <a:t>mata</a:t>
            </a:r>
            <a:r>
              <a:rPr lang="en-US" dirty="0" smtClean="0"/>
              <a:t> </a:t>
            </a:r>
            <a:r>
              <a:rPr lang="en-US" dirty="0" err="1" smtClean="0"/>
              <a:t>miopi</a:t>
            </a:r>
            <a:r>
              <a:rPr lang="en-US" dirty="0" smtClean="0"/>
              <a:t> </a:t>
            </a:r>
            <a:r>
              <a:rPr lang="en-US" dirty="0" err="1" smtClean="0"/>
              <a:t>atau</a:t>
            </a:r>
            <a:r>
              <a:rPr lang="en-US" dirty="0" smtClean="0"/>
              <a:t> </a:t>
            </a:r>
            <a:r>
              <a:rPr lang="en-US" dirty="0" err="1" smtClean="0"/>
              <a:t>tabun</a:t>
            </a:r>
            <a:r>
              <a:rPr lang="en-US" dirty="0" smtClean="0"/>
              <a:t> </a:t>
            </a:r>
            <a:r>
              <a:rPr lang="en-US" dirty="0" err="1" smtClean="0"/>
              <a:t>jauh</a:t>
            </a:r>
            <a:r>
              <a:rPr lang="en-US" dirty="0" smtClean="0"/>
              <a:t> </a:t>
            </a:r>
            <a:r>
              <a:rPr lang="en-US" dirty="0" err="1" smtClean="0"/>
              <a:t>memenuhi</a:t>
            </a:r>
            <a:r>
              <a:rPr lang="en-US" dirty="0" smtClean="0"/>
              <a:t> </a:t>
            </a:r>
            <a:r>
              <a:rPr lang="en-US" dirty="0" err="1" smtClean="0"/>
              <a:t>persamaan</a:t>
            </a:r>
            <a:endParaRPr lang="en-US" dirty="0" smtClean="0"/>
          </a:p>
          <a:p>
            <a:pPr marL="274320" indent="-274320" eaLnBrk="1" fontAlgn="auto" hangingPunct="1">
              <a:spcAft>
                <a:spcPts val="0"/>
              </a:spcAft>
              <a:buClr>
                <a:schemeClr val="accent3"/>
              </a:buClr>
              <a:buFont typeface="Wingdings 2"/>
              <a:buNone/>
              <a:defRPr/>
            </a:pPr>
            <a:r>
              <a:rPr lang="en-US" b="1" dirty="0" smtClean="0"/>
              <a:t>				f = -PR</a:t>
            </a:r>
            <a:endParaRPr lang="en-US" dirty="0" smtClean="0"/>
          </a:p>
          <a:p>
            <a:pPr marL="274320" indent="-274320" eaLnBrk="1" fontAlgn="auto" hangingPunct="1">
              <a:spcAft>
                <a:spcPts val="0"/>
              </a:spcAft>
              <a:buClr>
                <a:schemeClr val="accent3"/>
              </a:buClr>
              <a:buFont typeface="Wingdings 2"/>
              <a:buChar char=""/>
              <a:defRPr/>
            </a:pPr>
            <a:endParaRPr lang="en-US" dirty="0" smtClean="0"/>
          </a:p>
          <a:p>
            <a:pPr marL="274320" indent="-274320" eaLnBrk="1" fontAlgn="auto" hangingPunct="1">
              <a:spcAft>
                <a:spcPts val="0"/>
              </a:spcAft>
              <a:buClr>
                <a:schemeClr val="accent3"/>
              </a:buClr>
              <a:buFont typeface="Wingdings 2"/>
              <a:buChar char=""/>
              <a:defRPr/>
            </a:pPr>
            <a:endParaRPr lang="en-US" dirty="0"/>
          </a:p>
        </p:txBody>
      </p:sp>
      <p:pic>
        <p:nvPicPr>
          <p:cNvPr id="19459" name="Picture 2" descr="fokus mata rabun jauh"/>
          <p:cNvPicPr>
            <a:picLocks noChangeAspect="1" noChangeArrowheads="1"/>
          </p:cNvPicPr>
          <p:nvPr/>
        </p:nvPicPr>
        <p:blipFill>
          <a:blip r:embed="rId2" cstate="print"/>
          <a:srcRect/>
          <a:stretch>
            <a:fillRect/>
          </a:stretch>
        </p:blipFill>
        <p:spPr bwMode="auto">
          <a:xfrm>
            <a:off x="3352800" y="4343400"/>
            <a:ext cx="1762125" cy="83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34000"/>
          </a:xfrm>
        </p:spPr>
        <p:txBody>
          <a:bodyPr>
            <a:normAutofit fontScale="92500" lnSpcReduction="20000"/>
          </a:bodyPr>
          <a:lstStyle/>
          <a:p>
            <a:pPr marL="274320" indent="-274320" eaLnBrk="1" fontAlgn="auto" hangingPunct="1">
              <a:spcAft>
                <a:spcPts val="0"/>
              </a:spcAft>
              <a:buClr>
                <a:schemeClr val="accent3"/>
              </a:buClr>
              <a:buFont typeface="Wingdings 2"/>
              <a:buChar char=""/>
              <a:defRPr/>
            </a:pPr>
            <a:r>
              <a:rPr lang="en-US" dirty="0" err="1" smtClean="0"/>
              <a:t>Persamaan</a:t>
            </a:r>
            <a:r>
              <a:rPr lang="en-US" dirty="0" smtClean="0"/>
              <a:t> </a:t>
            </a:r>
            <a:r>
              <a:rPr lang="en-US" dirty="0" err="1" smtClean="0"/>
              <a:t>di</a:t>
            </a:r>
            <a:r>
              <a:rPr lang="en-US" dirty="0" smtClean="0"/>
              <a:t> </a:t>
            </a:r>
            <a:r>
              <a:rPr lang="en-US" dirty="0" err="1" smtClean="0"/>
              <a:t>atas</a:t>
            </a:r>
            <a:r>
              <a:rPr lang="en-US" dirty="0" smtClean="0"/>
              <a:t> </a:t>
            </a:r>
            <a:r>
              <a:rPr lang="en-US" dirty="0" err="1" smtClean="0"/>
              <a:t>menunjukkan</a:t>
            </a:r>
            <a:r>
              <a:rPr lang="en-US" dirty="0" smtClean="0"/>
              <a:t> </a:t>
            </a:r>
            <a:r>
              <a:rPr lang="en-US" dirty="0" err="1" smtClean="0"/>
              <a:t>bahwa</a:t>
            </a:r>
            <a:r>
              <a:rPr lang="en-US" dirty="0" smtClean="0"/>
              <a:t> </a:t>
            </a:r>
            <a:r>
              <a:rPr lang="en-US" dirty="0" err="1" smtClean="0"/>
              <a:t>jarak</a:t>
            </a:r>
            <a:r>
              <a:rPr lang="en-US" dirty="0" smtClean="0"/>
              <a:t> </a:t>
            </a:r>
            <a:r>
              <a:rPr lang="en-US" dirty="0" err="1" smtClean="0"/>
              <a:t>fokus</a:t>
            </a:r>
            <a:r>
              <a:rPr lang="en-US" dirty="0" smtClean="0"/>
              <a:t> </a:t>
            </a:r>
            <a:r>
              <a:rPr lang="en-US" dirty="0" err="1" smtClean="0"/>
              <a:t>lensa</a:t>
            </a:r>
            <a:r>
              <a:rPr lang="en-US" dirty="0" smtClean="0"/>
              <a:t> </a:t>
            </a:r>
            <a:r>
              <a:rPr lang="en-US" dirty="0" err="1" smtClean="0"/>
              <a:t>kacamata</a:t>
            </a:r>
            <a:r>
              <a:rPr lang="en-US" dirty="0" smtClean="0"/>
              <a:t> </a:t>
            </a:r>
            <a:r>
              <a:rPr lang="en-US" dirty="0" err="1" smtClean="0"/>
              <a:t>adalah</a:t>
            </a:r>
            <a:r>
              <a:rPr lang="en-US" dirty="0" smtClean="0"/>
              <a:t> </a:t>
            </a:r>
            <a:r>
              <a:rPr lang="en-US" dirty="0" err="1" smtClean="0"/>
              <a:t>negatif</a:t>
            </a:r>
            <a:r>
              <a:rPr lang="en-US" dirty="0" smtClean="0"/>
              <a:t> </a:t>
            </a:r>
            <a:r>
              <a:rPr lang="en-US" dirty="0" err="1" smtClean="0"/>
              <a:t>dari</a:t>
            </a:r>
            <a:r>
              <a:rPr lang="en-US" dirty="0" smtClean="0"/>
              <a:t> </a:t>
            </a:r>
            <a:r>
              <a:rPr lang="en-US" dirty="0" err="1" smtClean="0"/>
              <a:t>titik</a:t>
            </a:r>
            <a:r>
              <a:rPr lang="en-US" dirty="0" smtClean="0"/>
              <a:t> </a:t>
            </a:r>
            <a:r>
              <a:rPr lang="en-US" dirty="0" err="1" smtClean="0"/>
              <a:t>jauh</a:t>
            </a:r>
            <a:r>
              <a:rPr lang="en-US" dirty="0" smtClean="0"/>
              <a:t> </a:t>
            </a:r>
            <a:r>
              <a:rPr lang="en-US" dirty="0" err="1" smtClean="0"/>
              <a:t>mata</a:t>
            </a:r>
            <a:r>
              <a:rPr lang="en-US" dirty="0" smtClean="0"/>
              <a:t> </a:t>
            </a:r>
            <a:r>
              <a:rPr lang="en-US" dirty="0" err="1" smtClean="0"/>
              <a:t>miopi</a:t>
            </a:r>
            <a:r>
              <a:rPr lang="en-US" dirty="0" smtClean="0"/>
              <a:t>. </a:t>
            </a:r>
            <a:r>
              <a:rPr lang="en-US" dirty="0" err="1" smtClean="0"/>
              <a:t>Tanda</a:t>
            </a:r>
            <a:r>
              <a:rPr lang="en-US" dirty="0" smtClean="0"/>
              <a:t> </a:t>
            </a:r>
            <a:r>
              <a:rPr lang="en-US" dirty="0" err="1" smtClean="0"/>
              <a:t>negatif</a:t>
            </a:r>
            <a:r>
              <a:rPr lang="en-US" dirty="0" smtClean="0"/>
              <a:t> </a:t>
            </a:r>
            <a:r>
              <a:rPr lang="en-US" dirty="0" err="1" smtClean="0"/>
              <a:t>menunjukkan</a:t>
            </a:r>
            <a:r>
              <a:rPr lang="en-US" dirty="0" smtClean="0"/>
              <a:t> </a:t>
            </a:r>
            <a:r>
              <a:rPr lang="en-US" dirty="0" err="1" smtClean="0"/>
              <a:t>bahwa</a:t>
            </a:r>
            <a:r>
              <a:rPr lang="en-US" dirty="0" smtClean="0"/>
              <a:t> </a:t>
            </a:r>
            <a:r>
              <a:rPr lang="en-US" dirty="0" err="1" smtClean="0"/>
              <a:t>keterbatasan</a:t>
            </a:r>
            <a:r>
              <a:rPr lang="en-US" dirty="0" smtClean="0"/>
              <a:t> </a:t>
            </a:r>
            <a:r>
              <a:rPr lang="en-US" dirty="0" err="1" smtClean="0"/>
              <a:t>pandang</a:t>
            </a:r>
            <a:r>
              <a:rPr lang="en-US" dirty="0" smtClean="0"/>
              <a:t> </a:t>
            </a:r>
            <a:r>
              <a:rPr lang="en-US" dirty="0" err="1" smtClean="0"/>
              <a:t>mata</a:t>
            </a:r>
            <a:r>
              <a:rPr lang="en-US" dirty="0" smtClean="0"/>
              <a:t> </a:t>
            </a:r>
            <a:r>
              <a:rPr lang="en-US" dirty="0" err="1" smtClean="0"/>
              <a:t>miopi</a:t>
            </a:r>
            <a:r>
              <a:rPr lang="en-US" dirty="0" smtClean="0"/>
              <a:t> </a:t>
            </a:r>
            <a:r>
              <a:rPr lang="en-US" dirty="0" err="1" smtClean="0"/>
              <a:t>perlu</a:t>
            </a:r>
            <a:r>
              <a:rPr lang="en-US" dirty="0" smtClean="0"/>
              <a:t> </a:t>
            </a:r>
            <a:r>
              <a:rPr lang="en-US" dirty="0" err="1" smtClean="0"/>
              <a:t>diatasi</a:t>
            </a:r>
            <a:r>
              <a:rPr lang="en-US" dirty="0" smtClean="0"/>
              <a:t> </a:t>
            </a:r>
            <a:r>
              <a:rPr lang="en-US" dirty="0" err="1" smtClean="0"/>
              <a:t>oleh</a:t>
            </a:r>
            <a:r>
              <a:rPr lang="en-US" dirty="0" smtClean="0"/>
              <a:t> </a:t>
            </a:r>
            <a:r>
              <a:rPr lang="en-US" dirty="0" err="1" smtClean="0"/>
              <a:t>kacamata</a:t>
            </a:r>
            <a:r>
              <a:rPr lang="en-US" dirty="0" smtClean="0"/>
              <a:t> </a:t>
            </a:r>
            <a:r>
              <a:rPr lang="en-US" dirty="0" err="1" smtClean="0"/>
              <a:t>berlensa</a:t>
            </a:r>
            <a:r>
              <a:rPr lang="en-US" dirty="0" smtClean="0"/>
              <a:t> </a:t>
            </a:r>
            <a:r>
              <a:rPr lang="en-US" dirty="0" err="1" smtClean="0"/>
              <a:t>negatif</a:t>
            </a:r>
            <a:r>
              <a:rPr lang="en-US" dirty="0" smtClean="0"/>
              <a:t> (</a:t>
            </a:r>
            <a:r>
              <a:rPr lang="en-US" dirty="0" err="1" smtClean="0"/>
              <a:t>cekung</a:t>
            </a:r>
            <a:r>
              <a:rPr lang="en-US" dirty="0" smtClean="0"/>
              <a:t> </a:t>
            </a:r>
            <a:r>
              <a:rPr lang="en-US" dirty="0" err="1" smtClean="0"/>
              <a:t>atau</a:t>
            </a:r>
            <a:r>
              <a:rPr lang="en-US" dirty="0" smtClean="0"/>
              <a:t> </a:t>
            </a:r>
            <a:r>
              <a:rPr lang="en-US" dirty="0" err="1" smtClean="0"/>
              <a:t>divergen</a:t>
            </a:r>
            <a:r>
              <a:rPr lang="en-US" dirty="0" smtClean="0"/>
              <a:t>).</a:t>
            </a:r>
          </a:p>
          <a:p>
            <a:pPr marL="274320" indent="-274320" eaLnBrk="1" fontAlgn="auto" hangingPunct="1">
              <a:spcAft>
                <a:spcPts val="0"/>
              </a:spcAft>
              <a:buClr>
                <a:schemeClr val="accent3"/>
              </a:buClr>
              <a:buFont typeface="Wingdings 2"/>
              <a:buChar char=""/>
              <a:defRPr/>
            </a:pPr>
            <a:endParaRPr lang="en-US" dirty="0" smtClean="0"/>
          </a:p>
          <a:p>
            <a:pPr marL="274320" indent="-274320" eaLnBrk="1" fontAlgn="auto" hangingPunct="1">
              <a:spcAft>
                <a:spcPts val="0"/>
              </a:spcAft>
              <a:buClr>
                <a:schemeClr val="accent3"/>
              </a:buClr>
              <a:buFont typeface="Wingdings 2"/>
              <a:buChar char=""/>
              <a:defRPr/>
            </a:pPr>
            <a:endParaRPr lang="en-US" dirty="0" smtClean="0"/>
          </a:p>
          <a:p>
            <a:pPr marL="274320" indent="-274320" eaLnBrk="1" fontAlgn="auto" hangingPunct="1">
              <a:spcAft>
                <a:spcPts val="0"/>
              </a:spcAft>
              <a:buClr>
                <a:schemeClr val="accent3"/>
              </a:buClr>
              <a:buFont typeface="Wingdings 2"/>
              <a:buChar char=""/>
              <a:defRPr/>
            </a:pPr>
            <a:endParaRPr lang="en-US" dirty="0" smtClean="0"/>
          </a:p>
          <a:p>
            <a:pPr marL="274320" indent="-274320" eaLnBrk="1" fontAlgn="auto" hangingPunct="1">
              <a:spcAft>
                <a:spcPts val="0"/>
              </a:spcAft>
              <a:buClr>
                <a:schemeClr val="accent3"/>
              </a:buClr>
              <a:buFont typeface="Wingdings 2"/>
              <a:buChar char=""/>
              <a:defRPr/>
            </a:pPr>
            <a:endParaRPr lang="en-US" dirty="0" smtClean="0"/>
          </a:p>
          <a:p>
            <a:pPr marL="274320" indent="-274320" eaLnBrk="1" fontAlgn="auto" hangingPunct="1">
              <a:spcAft>
                <a:spcPts val="0"/>
              </a:spcAft>
              <a:buClr>
                <a:schemeClr val="accent3"/>
              </a:buClr>
              <a:buFont typeface="Wingdings 2"/>
              <a:buChar char=""/>
              <a:defRPr/>
            </a:pPr>
            <a:endParaRPr lang="en-US" dirty="0" smtClean="0"/>
          </a:p>
          <a:p>
            <a:pPr marL="274320" indent="-274320" eaLnBrk="1" fontAlgn="auto" hangingPunct="1">
              <a:spcAft>
                <a:spcPts val="0"/>
              </a:spcAft>
              <a:buClr>
                <a:schemeClr val="accent3"/>
              </a:buClr>
              <a:buFont typeface="Wingdings 2"/>
              <a:buChar char=""/>
              <a:defRPr/>
            </a:pPr>
            <a:r>
              <a:rPr lang="en-US" dirty="0" err="1" smtClean="0"/>
              <a:t>Jika</a:t>
            </a:r>
            <a:r>
              <a:rPr lang="en-US" dirty="0" smtClean="0"/>
              <a:t> </a:t>
            </a:r>
            <a:r>
              <a:rPr lang="en-US" dirty="0" err="1" smtClean="0"/>
              <a:t>Persamaan</a:t>
            </a:r>
            <a:r>
              <a:rPr lang="en-US" dirty="0" smtClean="0"/>
              <a:t> (f = -PR)</a:t>
            </a:r>
            <a:r>
              <a:rPr lang="en-US" b="1" dirty="0" smtClean="0"/>
              <a:t> </a:t>
            </a:r>
            <a:r>
              <a:rPr lang="en-US" dirty="0" err="1" smtClean="0"/>
              <a:t>dimasukkan</a:t>
            </a:r>
            <a:r>
              <a:rPr lang="en-US" dirty="0" smtClean="0"/>
              <a:t> </a:t>
            </a:r>
            <a:r>
              <a:rPr lang="en-US" dirty="0" err="1" smtClean="0"/>
              <a:t>ke</a:t>
            </a:r>
            <a:r>
              <a:rPr lang="en-US" dirty="0" smtClean="0"/>
              <a:t> </a:t>
            </a:r>
            <a:r>
              <a:rPr lang="en-US" dirty="0" err="1" smtClean="0"/>
              <a:t>dalam</a:t>
            </a:r>
            <a:r>
              <a:rPr lang="en-US" dirty="0" smtClean="0"/>
              <a:t> </a:t>
            </a:r>
            <a:r>
              <a:rPr lang="en-US" dirty="0" err="1" smtClean="0"/>
              <a:t>persamaan</a:t>
            </a:r>
            <a:r>
              <a:rPr lang="en-US" dirty="0" smtClean="0"/>
              <a:t> (1), </a:t>
            </a:r>
            <a:r>
              <a:rPr lang="en-US" dirty="0" err="1" smtClean="0"/>
              <a:t>diperoleh</a:t>
            </a:r>
            <a:r>
              <a:rPr lang="en-US" dirty="0" smtClean="0"/>
              <a:t> </a:t>
            </a:r>
          </a:p>
          <a:p>
            <a:pPr marL="274320" indent="-274320" eaLnBrk="1" fontAlgn="auto" hangingPunct="1">
              <a:spcAft>
                <a:spcPts val="0"/>
              </a:spcAft>
              <a:buClr>
                <a:schemeClr val="accent3"/>
              </a:buClr>
              <a:buFont typeface="Wingdings 2"/>
              <a:buNone/>
              <a:defRPr/>
            </a:pPr>
            <a:r>
              <a:rPr lang="en-US" b="1" dirty="0" smtClean="0"/>
              <a:t>				P = -(1/PR)</a:t>
            </a:r>
            <a:endParaRPr lang="en-US" dirty="0" smtClean="0"/>
          </a:p>
          <a:p>
            <a:pPr marL="6350" indent="12700" eaLnBrk="1" fontAlgn="auto" hangingPunct="1">
              <a:spcAft>
                <a:spcPts val="0"/>
              </a:spcAft>
              <a:buClr>
                <a:schemeClr val="accent3"/>
              </a:buClr>
              <a:buFont typeface="Wingdings 2"/>
              <a:buNone/>
              <a:defRPr/>
            </a:pPr>
            <a:r>
              <a:rPr lang="en-US" dirty="0" err="1" smtClean="0"/>
              <a:t>dengan</a:t>
            </a:r>
            <a:r>
              <a:rPr lang="en-US" dirty="0" smtClean="0"/>
              <a:t> PR </a:t>
            </a:r>
            <a:r>
              <a:rPr lang="en-US" dirty="0" err="1" smtClean="0"/>
              <a:t>dinyatakan</a:t>
            </a:r>
            <a:r>
              <a:rPr lang="en-US" dirty="0" smtClean="0"/>
              <a:t> </a:t>
            </a:r>
            <a:r>
              <a:rPr lang="en-US" dirty="0" err="1" smtClean="0"/>
              <a:t>dalam</a:t>
            </a:r>
            <a:r>
              <a:rPr lang="en-US" dirty="0" smtClean="0"/>
              <a:t> </a:t>
            </a:r>
            <a:r>
              <a:rPr lang="en-US" dirty="0" err="1" smtClean="0"/>
              <a:t>satuan</a:t>
            </a:r>
            <a:r>
              <a:rPr lang="en-US" dirty="0" smtClean="0"/>
              <a:t> m (meter) </a:t>
            </a:r>
            <a:r>
              <a:rPr lang="en-US" dirty="0" err="1" smtClean="0"/>
              <a:t>dan</a:t>
            </a:r>
            <a:r>
              <a:rPr lang="en-US" dirty="0" smtClean="0"/>
              <a:t> P </a:t>
            </a:r>
            <a:r>
              <a:rPr lang="en-US" dirty="0" err="1" smtClean="0"/>
              <a:t>dalam</a:t>
            </a:r>
            <a:r>
              <a:rPr lang="en-US" dirty="0" smtClean="0"/>
              <a:t> </a:t>
            </a:r>
            <a:r>
              <a:rPr lang="en-US" dirty="0" err="1" smtClean="0"/>
              <a:t>dioptri</a:t>
            </a:r>
            <a:r>
              <a:rPr lang="en-US" dirty="0" smtClean="0"/>
              <a:t>.</a:t>
            </a:r>
          </a:p>
          <a:p>
            <a:pPr marL="274320" indent="-274320" eaLnBrk="1" fontAlgn="auto" hangingPunct="1">
              <a:spcAft>
                <a:spcPts val="0"/>
              </a:spcAft>
              <a:buClr>
                <a:schemeClr val="accent3"/>
              </a:buClr>
              <a:buFont typeface="Wingdings 2"/>
              <a:buChar char=""/>
              <a:defRPr/>
            </a:pPr>
            <a:endParaRPr lang="en-US" dirty="0"/>
          </a:p>
        </p:txBody>
      </p:sp>
      <p:pic>
        <p:nvPicPr>
          <p:cNvPr id="20483" name="Picture 2" descr="lensa untuk rabun jauh"/>
          <p:cNvPicPr>
            <a:picLocks noChangeAspect="1" noChangeArrowheads="1"/>
          </p:cNvPicPr>
          <p:nvPr/>
        </p:nvPicPr>
        <p:blipFill>
          <a:blip r:embed="rId2" cstate="print"/>
          <a:srcRect/>
          <a:stretch>
            <a:fillRect/>
          </a:stretch>
        </p:blipFill>
        <p:spPr bwMode="auto">
          <a:xfrm>
            <a:off x="2362200" y="2438400"/>
            <a:ext cx="3009900" cy="152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381000"/>
            <a:ext cx="8229600" cy="1143000"/>
          </a:xfrm>
        </p:spPr>
        <p:txBody>
          <a:bodyPr/>
          <a:lstStyle/>
          <a:p>
            <a:pPr eaLnBrk="1" hangingPunct="1"/>
            <a:r>
              <a:rPr lang="en-US" smtClean="0"/>
              <a:t>Contoh Soal Miopi</a:t>
            </a:r>
          </a:p>
        </p:txBody>
      </p:sp>
      <p:sp>
        <p:nvSpPr>
          <p:cNvPr id="21507" name="Content Placeholder 2"/>
          <p:cNvSpPr>
            <a:spLocks noGrp="1"/>
          </p:cNvSpPr>
          <p:nvPr>
            <p:ph idx="1"/>
          </p:nvPr>
        </p:nvSpPr>
        <p:spPr/>
        <p:txBody>
          <a:bodyPr/>
          <a:lstStyle/>
          <a:p>
            <a:pPr eaLnBrk="1" hangingPunct="1"/>
            <a:r>
              <a:rPr lang="en-US" smtClean="0"/>
              <a:t>Seseorang penderita miopi (rabun jauh) hanya mampu melihat benda dengan jelas paling jauh pada jarak 2 m dari matanya. Berapakah kekuatan lensa kacamata yang diperlukannya?</a:t>
            </a:r>
          </a:p>
          <a:p>
            <a:pPr eaLnBrk="1" hangingPunct="1"/>
            <a:endParaRPr lang="en-US" b="1" smtClean="0"/>
          </a:p>
          <a:p>
            <a:pPr eaLnBrk="1" hangingPunct="1"/>
            <a:r>
              <a:rPr lang="en-US" b="1" smtClean="0"/>
              <a:t>Jawab</a:t>
            </a:r>
            <a:r>
              <a:rPr lang="en-US" smtClean="0"/>
              <a:t/>
            </a:r>
            <a:br>
              <a:rPr lang="en-US" smtClean="0"/>
            </a:br>
            <a:r>
              <a:rPr lang="en-US" smtClean="0"/>
              <a:t>Diketahui: titik jauh PR = 2 m.</a:t>
            </a:r>
            <a:br>
              <a:rPr lang="en-US" smtClean="0"/>
            </a:br>
            <a:r>
              <a:rPr lang="en-US" smtClean="0"/>
              <a:t>maka sesuai dengan Persamaan (P = -1/PR</a:t>
            </a:r>
            <a:r>
              <a:rPr lang="en-US" b="1" smtClean="0"/>
              <a:t>)</a:t>
            </a:r>
            <a:r>
              <a:rPr lang="en-US" smtClean="0"/>
              <a:t>, kekuatan lensa kacamatanya adalah </a:t>
            </a:r>
          </a:p>
          <a:p>
            <a:pPr eaLnBrk="1" hangingPunct="1">
              <a:buFont typeface="Wingdings 2" pitchFamily="18" charset="2"/>
              <a:buNone/>
            </a:pPr>
            <a:r>
              <a:rPr lang="en-US" smtClean="0"/>
              <a:t>	P = – (1/PR) = – ½ diopri</a:t>
            </a:r>
          </a:p>
          <a:p>
            <a:pPr eaLnBrk="1" hangingPunct="1"/>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457200"/>
            <a:ext cx="8229600" cy="1143000"/>
          </a:xfrm>
        </p:spPr>
        <p:txBody>
          <a:bodyPr/>
          <a:lstStyle/>
          <a:p>
            <a:pPr eaLnBrk="1" hangingPunct="1"/>
            <a:r>
              <a:rPr lang="en-US" smtClean="0"/>
              <a:t>Kekuatan Lensa</a:t>
            </a:r>
          </a:p>
        </p:txBody>
      </p:sp>
      <p:sp>
        <p:nvSpPr>
          <p:cNvPr id="22531" name="Content Placeholder 2"/>
          <p:cNvSpPr>
            <a:spLocks noGrp="1"/>
          </p:cNvSpPr>
          <p:nvPr>
            <p:ph idx="1"/>
          </p:nvPr>
        </p:nvSpPr>
        <p:spPr>
          <a:xfrm>
            <a:off x="457200" y="1600200"/>
            <a:ext cx="8229600" cy="1219200"/>
          </a:xfrm>
        </p:spPr>
        <p:txBody>
          <a:bodyPr/>
          <a:lstStyle/>
          <a:p>
            <a:pPr eaLnBrk="1" hangingPunct="1"/>
            <a:r>
              <a:rPr lang="sv-SE" smtClean="0"/>
              <a:t>Kekuatan lensa memiliki satuan dioptri (D), yang diukur dengan formula:</a:t>
            </a:r>
            <a:endParaRPr lang="en-US" smtClean="0"/>
          </a:p>
        </p:txBody>
      </p:sp>
      <p:pic>
        <p:nvPicPr>
          <p:cNvPr id="22532" name="Picture 4" descr="kekuatan lensa.JPG"/>
          <p:cNvPicPr>
            <a:picLocks noChangeAspect="1"/>
          </p:cNvPicPr>
          <p:nvPr/>
        </p:nvPicPr>
        <p:blipFill>
          <a:blip r:embed="rId2" cstate="print"/>
          <a:srcRect/>
          <a:stretch>
            <a:fillRect/>
          </a:stretch>
        </p:blipFill>
        <p:spPr bwMode="auto">
          <a:xfrm>
            <a:off x="2895600" y="2895600"/>
            <a:ext cx="2257425" cy="1162050"/>
          </a:xfrm>
          <a:prstGeom prst="rect">
            <a:avLst/>
          </a:prstGeom>
          <a:noFill/>
          <a:ln w="9525">
            <a:noFill/>
            <a:miter lim="800000"/>
            <a:headEnd/>
            <a:tailEnd/>
          </a:ln>
        </p:spPr>
      </p:pic>
      <p:sp>
        <p:nvSpPr>
          <p:cNvPr id="22533" name="Content Placeholder 2"/>
          <p:cNvSpPr txBox="1">
            <a:spLocks/>
          </p:cNvSpPr>
          <p:nvPr/>
        </p:nvSpPr>
        <p:spPr bwMode="auto">
          <a:xfrm>
            <a:off x="914400" y="4114800"/>
            <a:ext cx="7696200" cy="685800"/>
          </a:xfrm>
          <a:prstGeom prst="rect">
            <a:avLst/>
          </a:prstGeom>
          <a:noFill/>
          <a:ln w="9525">
            <a:noFill/>
            <a:miter lim="800000"/>
            <a:headEnd/>
            <a:tailEnd/>
          </a:ln>
        </p:spPr>
        <p:txBody>
          <a:bodyPr/>
          <a:lstStyle/>
          <a:p>
            <a:pPr marL="342900" indent="-342900">
              <a:spcBef>
                <a:spcPct val="20000"/>
              </a:spcBef>
            </a:pPr>
            <a:r>
              <a:rPr lang="en-US" sz="2800">
                <a:latin typeface="Constantia" pitchFamily="18" charset="0"/>
              </a:rPr>
              <a:t>f : Jarak fokus dalam meter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381000" y="457200"/>
            <a:ext cx="8229600" cy="1143000"/>
          </a:xfrm>
        </p:spPr>
        <p:txBody>
          <a:bodyPr/>
          <a:lstStyle/>
          <a:p>
            <a:pPr eaLnBrk="1" hangingPunct="1"/>
            <a:r>
              <a:rPr lang="en-US" smtClean="0"/>
              <a:t>Contoh soal Kekuatan Lensa</a:t>
            </a:r>
          </a:p>
        </p:txBody>
      </p:sp>
      <p:sp>
        <p:nvSpPr>
          <p:cNvPr id="23555" name="Content Placeholder 2"/>
          <p:cNvSpPr>
            <a:spLocks noGrp="1"/>
          </p:cNvSpPr>
          <p:nvPr>
            <p:ph idx="1"/>
          </p:nvPr>
        </p:nvSpPr>
        <p:spPr>
          <a:xfrm>
            <a:off x="457200" y="1600200"/>
            <a:ext cx="8229600" cy="2819400"/>
          </a:xfrm>
        </p:spPr>
        <p:txBody>
          <a:bodyPr/>
          <a:lstStyle/>
          <a:p>
            <a:pPr eaLnBrk="1" hangingPunct="1"/>
            <a:r>
              <a:rPr lang="en-US" sz="2800" smtClean="0"/>
              <a:t>Jika semula seseorang melihat pemandangan yang jauh, kemudian membaca buku berjarak 30 cm, kekuatan lensa yang diperlukan meningkat ataukah menurun? Berapakah peningkatan atau  penurunannya? (diasumsikan bahwa jarak lensa mata menuju retina adalah 17 mm)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b="1" smtClean="0"/>
              <a:t>Biooptik</a:t>
            </a:r>
            <a:endParaRPr lang="en-US" smtClean="0"/>
          </a:p>
        </p:txBody>
      </p:sp>
      <p:graphicFrame>
        <p:nvGraphicFramePr>
          <p:cNvPr id="4" name="Content Placeholder 3"/>
          <p:cNvGraphicFramePr>
            <a:graphicFrameLocks noGrp="1"/>
          </p:cNvGraphicFramePr>
          <p:nvPr>
            <p:ph idx="1"/>
          </p:nvPr>
        </p:nvGraphicFramePr>
        <p:xfrm>
          <a:off x="457200" y="1905000"/>
          <a:ext cx="8229600" cy="3657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304800"/>
            <a:ext cx="8229600" cy="1143000"/>
          </a:xfrm>
        </p:spPr>
        <p:txBody>
          <a:bodyPr/>
          <a:lstStyle/>
          <a:p>
            <a:pPr eaLnBrk="1" hangingPunct="1"/>
            <a:r>
              <a:rPr lang="en-US" smtClean="0"/>
              <a:t>Kondisi awal</a:t>
            </a:r>
          </a:p>
        </p:txBody>
      </p:sp>
      <p:sp>
        <p:nvSpPr>
          <p:cNvPr id="24579" name="Content Placeholder 2"/>
          <p:cNvSpPr>
            <a:spLocks noGrp="1"/>
          </p:cNvSpPr>
          <p:nvPr>
            <p:ph idx="1"/>
          </p:nvPr>
        </p:nvSpPr>
        <p:spPr>
          <a:xfrm>
            <a:off x="457200" y="1600200"/>
            <a:ext cx="8229600" cy="3962400"/>
          </a:xfrm>
        </p:spPr>
        <p:txBody>
          <a:bodyPr/>
          <a:lstStyle/>
          <a:p>
            <a:pPr eaLnBrk="1" hangingPunct="1">
              <a:tabLst>
                <a:tab pos="1766888" algn="l"/>
                <a:tab pos="2119313" algn="l"/>
              </a:tabLst>
            </a:pPr>
            <a:r>
              <a:rPr lang="en-US" sz="2400" smtClean="0"/>
              <a:t>Diketahui 	S	= ≥ 6 m = ∼ m </a:t>
            </a:r>
          </a:p>
          <a:p>
            <a:pPr eaLnBrk="1" hangingPunct="1">
              <a:buFont typeface="Wingdings 2" pitchFamily="18" charset="2"/>
              <a:buNone/>
              <a:tabLst>
                <a:tab pos="1766888" algn="l"/>
                <a:tab pos="2119313" algn="l"/>
              </a:tabLst>
            </a:pPr>
            <a:r>
              <a:rPr lang="en-US" sz="2400" smtClean="0"/>
              <a:t>		S’	= 17 mm = 0,017 m </a:t>
            </a:r>
          </a:p>
          <a:p>
            <a:pPr eaLnBrk="1" hangingPunct="1">
              <a:tabLst>
                <a:tab pos="1766888" algn="l"/>
                <a:tab pos="2119313" algn="l"/>
              </a:tabLst>
            </a:pPr>
            <a:r>
              <a:rPr lang="en-US" sz="2400" smtClean="0"/>
              <a:t>Ditanyakan:  Kekuatan lensa (1/f) </a:t>
            </a:r>
          </a:p>
          <a:p>
            <a:pPr eaLnBrk="1" hangingPunct="1">
              <a:tabLst>
                <a:tab pos="1766888" algn="l"/>
                <a:tab pos="2119313" algn="l"/>
              </a:tabLst>
            </a:pPr>
            <a:r>
              <a:rPr lang="en-US" sz="2400" smtClean="0"/>
              <a:t>Jawab:  1/f	= 1/S + 1/S’ </a:t>
            </a:r>
          </a:p>
          <a:p>
            <a:pPr eaLnBrk="1" hangingPunct="1">
              <a:buFont typeface="Wingdings 2" pitchFamily="18" charset="2"/>
              <a:buNone/>
              <a:tabLst>
                <a:tab pos="1766888" algn="l"/>
                <a:tab pos="2119313" algn="l"/>
              </a:tabLst>
            </a:pPr>
            <a:r>
              <a:rPr lang="en-US" sz="2400" smtClean="0"/>
              <a:t>			= 1/∼ m + 1/0,017 m </a:t>
            </a:r>
          </a:p>
          <a:p>
            <a:pPr eaLnBrk="1" hangingPunct="1">
              <a:buFont typeface="Wingdings 2" pitchFamily="18" charset="2"/>
              <a:buNone/>
              <a:tabLst>
                <a:tab pos="1766888" algn="l"/>
                <a:tab pos="2119313" algn="l"/>
              </a:tabLst>
            </a:pPr>
            <a:r>
              <a:rPr lang="en-US" sz="2400" smtClean="0"/>
              <a:t>			= 0 m + 1/0,017 m </a:t>
            </a:r>
          </a:p>
          <a:p>
            <a:pPr eaLnBrk="1" hangingPunct="1">
              <a:buFont typeface="Wingdings 2" pitchFamily="18" charset="2"/>
              <a:buNone/>
              <a:tabLst>
                <a:tab pos="1766888" algn="l"/>
                <a:tab pos="2119313" algn="l"/>
              </a:tabLst>
            </a:pPr>
            <a:r>
              <a:rPr lang="en-US" sz="2400" smtClean="0"/>
              <a:t>			= 1/0,017 m </a:t>
            </a:r>
          </a:p>
          <a:p>
            <a:pPr eaLnBrk="1" hangingPunct="1">
              <a:buFont typeface="Wingdings 2" pitchFamily="18" charset="2"/>
              <a:buNone/>
              <a:tabLst>
                <a:tab pos="1766888" algn="l"/>
                <a:tab pos="2119313" algn="l"/>
              </a:tabLst>
            </a:pPr>
            <a:r>
              <a:rPr lang="en-US" sz="2400" smtClean="0"/>
              <a:t>			= 58,82 D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0"/>
            <a:ext cx="8229600" cy="1143000"/>
          </a:xfrm>
        </p:spPr>
        <p:txBody>
          <a:bodyPr/>
          <a:lstStyle/>
          <a:p>
            <a:pPr eaLnBrk="1" hangingPunct="1"/>
            <a:r>
              <a:rPr lang="en-US" smtClean="0"/>
              <a:t>Kondisi Akhir</a:t>
            </a:r>
          </a:p>
        </p:txBody>
      </p:sp>
      <p:sp>
        <p:nvSpPr>
          <p:cNvPr id="3" name="Content Placeholder 2"/>
          <p:cNvSpPr>
            <a:spLocks noGrp="1"/>
          </p:cNvSpPr>
          <p:nvPr>
            <p:ph idx="1"/>
          </p:nvPr>
        </p:nvSpPr>
        <p:spPr>
          <a:xfrm>
            <a:off x="457200" y="990600"/>
            <a:ext cx="8229600" cy="5562600"/>
          </a:xfrm>
        </p:spPr>
        <p:txBody>
          <a:bodyPr>
            <a:normAutofit fontScale="92500" lnSpcReduction="10000"/>
          </a:bodyPr>
          <a:lstStyle/>
          <a:p>
            <a:pPr marL="274320" indent="-274320" eaLnBrk="1" fontAlgn="auto" hangingPunct="1">
              <a:spcAft>
                <a:spcPts val="0"/>
              </a:spcAft>
              <a:buClr>
                <a:schemeClr val="accent3"/>
              </a:buClr>
              <a:buFont typeface="Wingdings 2"/>
              <a:buChar char=""/>
              <a:tabLst>
                <a:tab pos="1766888" algn="l"/>
                <a:tab pos="2224088" algn="l"/>
              </a:tabLst>
              <a:defRPr/>
            </a:pPr>
            <a:r>
              <a:rPr lang="nl-NL" dirty="0" smtClean="0"/>
              <a:t>Diketahui: 	S	= 30 cm = 0,3 m </a:t>
            </a:r>
          </a:p>
          <a:p>
            <a:pPr marL="274320" indent="-274320" eaLnBrk="1" fontAlgn="auto" hangingPunct="1">
              <a:spcAft>
                <a:spcPts val="0"/>
              </a:spcAft>
              <a:buClr>
                <a:schemeClr val="accent3"/>
              </a:buClr>
              <a:buFont typeface="Wingdings 2"/>
              <a:buNone/>
              <a:tabLst>
                <a:tab pos="1766888" algn="l"/>
                <a:tab pos="2224088" algn="l"/>
              </a:tabLst>
              <a:defRPr/>
            </a:pPr>
            <a:r>
              <a:rPr lang="nl-NL" dirty="0"/>
              <a:t>	</a:t>
            </a:r>
            <a:r>
              <a:rPr lang="nl-NL" dirty="0" smtClean="0"/>
              <a:t>	S’	= 17 mm = 0,017 m </a:t>
            </a:r>
          </a:p>
          <a:p>
            <a:pPr marL="274320" indent="-274320" eaLnBrk="1" fontAlgn="auto" hangingPunct="1">
              <a:spcAft>
                <a:spcPts val="0"/>
              </a:spcAft>
              <a:buClr>
                <a:schemeClr val="accent3"/>
              </a:buClr>
              <a:buFont typeface="Wingdings 2"/>
              <a:buChar char=""/>
              <a:defRPr/>
            </a:pPr>
            <a:r>
              <a:rPr lang="nl-NL" dirty="0" smtClean="0"/>
              <a:t>Ditanyakan:  kekuatan lensa (1/f) </a:t>
            </a:r>
          </a:p>
          <a:p>
            <a:pPr marL="274320" indent="-274320" eaLnBrk="1" fontAlgn="auto" hangingPunct="1">
              <a:spcAft>
                <a:spcPts val="0"/>
              </a:spcAft>
              <a:buClr>
                <a:schemeClr val="accent3"/>
              </a:buClr>
              <a:buFont typeface="Wingdings 2"/>
              <a:buChar char=""/>
              <a:defRPr/>
            </a:pPr>
            <a:r>
              <a:rPr lang="nl-NL" dirty="0" smtClean="0"/>
              <a:t>Jawab:  1/f	= 1/S + 1/S’ </a:t>
            </a:r>
          </a:p>
          <a:p>
            <a:pPr marL="274320" indent="-274320" eaLnBrk="1" fontAlgn="auto" hangingPunct="1">
              <a:spcAft>
                <a:spcPts val="0"/>
              </a:spcAft>
              <a:buClr>
                <a:schemeClr val="accent3"/>
              </a:buClr>
              <a:buFont typeface="Wingdings 2"/>
              <a:buNone/>
              <a:defRPr/>
            </a:pPr>
            <a:r>
              <a:rPr lang="nl-NL" dirty="0"/>
              <a:t>	</a:t>
            </a:r>
            <a:r>
              <a:rPr lang="nl-NL" dirty="0" smtClean="0"/>
              <a:t>		= 1/0,3 m + 1/0,017 m </a:t>
            </a:r>
          </a:p>
          <a:p>
            <a:pPr marL="274320" indent="-274320" eaLnBrk="1" fontAlgn="auto" hangingPunct="1">
              <a:spcAft>
                <a:spcPts val="0"/>
              </a:spcAft>
              <a:buClr>
                <a:schemeClr val="accent3"/>
              </a:buClr>
              <a:buFont typeface="Wingdings 2"/>
              <a:buNone/>
              <a:defRPr/>
            </a:pPr>
            <a:r>
              <a:rPr lang="nl-NL" dirty="0"/>
              <a:t>	</a:t>
            </a:r>
            <a:r>
              <a:rPr lang="nl-NL" dirty="0" smtClean="0"/>
              <a:t>		= 0,017/0,0051 m + 0,3/0,0051 m </a:t>
            </a:r>
          </a:p>
          <a:p>
            <a:pPr marL="274320" indent="-274320" eaLnBrk="1" fontAlgn="auto" hangingPunct="1">
              <a:spcAft>
                <a:spcPts val="0"/>
              </a:spcAft>
              <a:buClr>
                <a:schemeClr val="accent3"/>
              </a:buClr>
              <a:buFont typeface="Wingdings 2"/>
              <a:buNone/>
              <a:defRPr/>
            </a:pPr>
            <a:r>
              <a:rPr lang="nl-NL" dirty="0"/>
              <a:t>	</a:t>
            </a:r>
            <a:r>
              <a:rPr lang="nl-NL" dirty="0" smtClean="0"/>
              <a:t>		= 0,317/0,0051 m </a:t>
            </a:r>
          </a:p>
          <a:p>
            <a:pPr marL="274320" indent="-274320" eaLnBrk="1" fontAlgn="auto" hangingPunct="1">
              <a:spcAft>
                <a:spcPts val="0"/>
              </a:spcAft>
              <a:buClr>
                <a:schemeClr val="accent3"/>
              </a:buClr>
              <a:buFont typeface="Wingdings 2"/>
              <a:buNone/>
              <a:defRPr/>
            </a:pPr>
            <a:r>
              <a:rPr lang="nl-NL" dirty="0"/>
              <a:t>	</a:t>
            </a:r>
            <a:r>
              <a:rPr lang="nl-NL" dirty="0" smtClean="0"/>
              <a:t>		= 62,16 D</a:t>
            </a:r>
          </a:p>
          <a:p>
            <a:pPr marL="274320" indent="-274320" eaLnBrk="1" fontAlgn="auto" hangingPunct="1">
              <a:spcAft>
                <a:spcPts val="0"/>
              </a:spcAft>
              <a:buClr>
                <a:schemeClr val="accent3"/>
              </a:buClr>
              <a:buFont typeface="Wingdings 2"/>
              <a:buNone/>
              <a:defRPr/>
            </a:pPr>
            <a:endParaRPr lang="nl-NL" dirty="0"/>
          </a:p>
          <a:p>
            <a:pPr marL="9525" indent="11113" eaLnBrk="1" fontAlgn="auto" hangingPunct="1">
              <a:spcAft>
                <a:spcPts val="0"/>
              </a:spcAft>
              <a:buClr>
                <a:schemeClr val="accent3"/>
              </a:buClr>
              <a:buFont typeface="Wingdings 2"/>
              <a:buNone/>
              <a:defRPr/>
            </a:pPr>
            <a:r>
              <a:rPr lang="nl-NL" dirty="0" smtClean="0"/>
              <a:t>Karena kekuatan lensa pada kondisi akhir lebih besar daripada kondisi awal, maka terjadi peningkatan kekuatan lensa. Peningkatan kekuatan lensa sebesar:</a:t>
            </a:r>
          </a:p>
          <a:p>
            <a:pPr marL="274320" indent="-274320" eaLnBrk="1" fontAlgn="auto" hangingPunct="1">
              <a:spcAft>
                <a:spcPts val="0"/>
              </a:spcAft>
              <a:buClr>
                <a:schemeClr val="accent3"/>
              </a:buClr>
              <a:buFont typeface="Wingdings 2"/>
              <a:buNone/>
              <a:defRPr/>
            </a:pPr>
            <a:r>
              <a:rPr lang="nl-NL" dirty="0" smtClean="0"/>
              <a:t>Kondisi akhir – kondisi awal = 62,16 D – 58,82 D = 3,34 D</a:t>
            </a:r>
          </a:p>
          <a:p>
            <a:pPr marL="274320" indent="-274320" eaLnBrk="1" fontAlgn="auto" hangingPunct="1">
              <a:spcAft>
                <a:spcPts val="0"/>
              </a:spcAft>
              <a:buClr>
                <a:schemeClr val="accent3"/>
              </a:buClr>
              <a:buFont typeface="Wingdings 2"/>
              <a:buNone/>
              <a:defRPr/>
            </a:pPr>
            <a:r>
              <a:rPr lang="nl-NL" sz="2400" dirty="0" smtClean="0"/>
              <a:t> </a:t>
            </a:r>
            <a:endParaRPr lang="en-US"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0"/>
            <a:ext cx="8229600" cy="1143000"/>
          </a:xfrm>
        </p:spPr>
        <p:txBody>
          <a:bodyPr/>
          <a:lstStyle/>
          <a:p>
            <a:pPr eaLnBrk="1" hangingPunct="1"/>
            <a:r>
              <a:rPr lang="en-US" smtClean="0"/>
              <a:t>Kamera</a:t>
            </a:r>
          </a:p>
        </p:txBody>
      </p:sp>
      <p:sp>
        <p:nvSpPr>
          <p:cNvPr id="3" name="Content Placeholder 2"/>
          <p:cNvSpPr>
            <a:spLocks noGrp="1"/>
          </p:cNvSpPr>
          <p:nvPr>
            <p:ph idx="1"/>
          </p:nvPr>
        </p:nvSpPr>
        <p:spPr>
          <a:xfrm>
            <a:off x="457200" y="1143000"/>
            <a:ext cx="8229600" cy="4953000"/>
          </a:xfrm>
        </p:spPr>
        <p:txBody>
          <a:bodyPr>
            <a:normAutofit fontScale="92500"/>
          </a:bodyPr>
          <a:lstStyle/>
          <a:p>
            <a:pPr marL="274320" indent="-274320" eaLnBrk="1" fontAlgn="auto" hangingPunct="1">
              <a:spcAft>
                <a:spcPts val="0"/>
              </a:spcAft>
              <a:buClr>
                <a:schemeClr val="accent3"/>
              </a:buClr>
              <a:buFont typeface="Wingdings 2"/>
              <a:buChar char=""/>
              <a:defRPr/>
            </a:pPr>
            <a:r>
              <a:rPr lang="en-US" dirty="0" err="1"/>
              <a:t>Kamera</a:t>
            </a:r>
            <a:r>
              <a:rPr lang="en-US" dirty="0"/>
              <a:t> </a:t>
            </a:r>
            <a:r>
              <a:rPr lang="en-US" dirty="0" err="1"/>
              <a:t>merupakan</a:t>
            </a:r>
            <a:r>
              <a:rPr lang="en-US" dirty="0"/>
              <a:t> </a:t>
            </a:r>
            <a:r>
              <a:rPr lang="en-US" dirty="0" err="1"/>
              <a:t>alat</a:t>
            </a:r>
            <a:r>
              <a:rPr lang="en-US" dirty="0"/>
              <a:t> </a:t>
            </a:r>
            <a:r>
              <a:rPr lang="en-US" dirty="0" err="1"/>
              <a:t>optik</a:t>
            </a:r>
            <a:r>
              <a:rPr lang="en-US" dirty="0"/>
              <a:t> yang </a:t>
            </a:r>
            <a:r>
              <a:rPr lang="en-US" dirty="0" err="1"/>
              <a:t>menyerupai</a:t>
            </a:r>
            <a:r>
              <a:rPr lang="en-US" dirty="0"/>
              <a:t> </a:t>
            </a:r>
            <a:r>
              <a:rPr lang="en-US" dirty="0" err="1"/>
              <a:t>mata</a:t>
            </a:r>
            <a:r>
              <a:rPr lang="en-US" dirty="0"/>
              <a:t>. </a:t>
            </a:r>
            <a:endParaRPr lang="en-US" dirty="0" smtClean="0"/>
          </a:p>
          <a:p>
            <a:pPr marL="274320" indent="-274320" eaLnBrk="1" fontAlgn="auto" hangingPunct="1">
              <a:spcAft>
                <a:spcPts val="0"/>
              </a:spcAft>
              <a:buClr>
                <a:schemeClr val="accent3"/>
              </a:buClr>
              <a:buFont typeface="Wingdings 2"/>
              <a:buChar char=""/>
              <a:defRPr/>
            </a:pPr>
            <a:r>
              <a:rPr lang="en-US" dirty="0" err="1" smtClean="0"/>
              <a:t>Elemen-elemen</a:t>
            </a:r>
            <a:r>
              <a:rPr lang="en-US" dirty="0" smtClean="0"/>
              <a:t> </a:t>
            </a:r>
            <a:r>
              <a:rPr lang="en-US" dirty="0" err="1"/>
              <a:t>dasar</a:t>
            </a:r>
            <a:r>
              <a:rPr lang="en-US" dirty="0"/>
              <a:t> </a:t>
            </a:r>
            <a:r>
              <a:rPr lang="en-US" dirty="0" err="1"/>
              <a:t>lensa</a:t>
            </a:r>
            <a:r>
              <a:rPr lang="en-US" dirty="0"/>
              <a:t> </a:t>
            </a:r>
            <a:r>
              <a:rPr lang="en-US" dirty="0" err="1"/>
              <a:t>adalah</a:t>
            </a:r>
            <a:r>
              <a:rPr lang="en-US" dirty="0"/>
              <a:t> </a:t>
            </a:r>
            <a:r>
              <a:rPr lang="en-US" dirty="0" err="1"/>
              <a:t>sebuah</a:t>
            </a:r>
            <a:r>
              <a:rPr lang="en-US" dirty="0"/>
              <a:t> </a:t>
            </a:r>
            <a:r>
              <a:rPr lang="en-US" dirty="0" err="1"/>
              <a:t>lensa</a:t>
            </a:r>
            <a:r>
              <a:rPr lang="en-US" dirty="0"/>
              <a:t> </a:t>
            </a:r>
            <a:r>
              <a:rPr lang="en-US" dirty="0" err="1"/>
              <a:t>cembung</a:t>
            </a:r>
            <a:r>
              <a:rPr lang="en-US" dirty="0"/>
              <a:t>, </a:t>
            </a:r>
            <a:r>
              <a:rPr lang="en-US" dirty="0" err="1"/>
              <a:t>celah</a:t>
            </a:r>
            <a:r>
              <a:rPr lang="en-US" dirty="0"/>
              <a:t> </a:t>
            </a:r>
            <a:r>
              <a:rPr lang="en-US" dirty="0" err="1"/>
              <a:t>diafragma</a:t>
            </a:r>
            <a:r>
              <a:rPr lang="en-US" dirty="0"/>
              <a:t>, </a:t>
            </a:r>
            <a:r>
              <a:rPr lang="en-US" dirty="0" err="1"/>
              <a:t>dan</a:t>
            </a:r>
            <a:r>
              <a:rPr lang="en-US" dirty="0"/>
              <a:t> film (</a:t>
            </a:r>
            <a:r>
              <a:rPr lang="en-US" dirty="0" err="1"/>
              <a:t>pelat</a:t>
            </a:r>
            <a:r>
              <a:rPr lang="en-US" dirty="0"/>
              <a:t> </a:t>
            </a:r>
            <a:r>
              <a:rPr lang="en-US" dirty="0" err="1"/>
              <a:t>sensitif</a:t>
            </a:r>
            <a:r>
              <a:rPr lang="en-US" dirty="0"/>
              <a:t>). </a:t>
            </a:r>
            <a:endParaRPr lang="en-US" dirty="0" smtClean="0"/>
          </a:p>
          <a:p>
            <a:pPr marL="274320" indent="-274320" eaLnBrk="1" fontAlgn="auto" hangingPunct="1">
              <a:spcAft>
                <a:spcPts val="0"/>
              </a:spcAft>
              <a:buClr>
                <a:schemeClr val="accent3"/>
              </a:buClr>
              <a:buFont typeface="Wingdings 2"/>
              <a:buChar char=""/>
              <a:defRPr/>
            </a:pPr>
            <a:r>
              <a:rPr lang="en-US" dirty="0" err="1" smtClean="0"/>
              <a:t>Lensa</a:t>
            </a:r>
            <a:r>
              <a:rPr lang="en-US" dirty="0" smtClean="0"/>
              <a:t> </a:t>
            </a:r>
            <a:r>
              <a:rPr lang="en-US" dirty="0" err="1"/>
              <a:t>cembung</a:t>
            </a:r>
            <a:r>
              <a:rPr lang="en-US" dirty="0"/>
              <a:t> </a:t>
            </a:r>
            <a:r>
              <a:rPr lang="en-US" dirty="0" err="1"/>
              <a:t>berfungsi</a:t>
            </a:r>
            <a:r>
              <a:rPr lang="en-US" dirty="0"/>
              <a:t> </a:t>
            </a:r>
            <a:r>
              <a:rPr lang="en-US" dirty="0" err="1"/>
              <a:t>untuk</a:t>
            </a:r>
            <a:r>
              <a:rPr lang="en-US" dirty="0"/>
              <a:t> </a:t>
            </a:r>
            <a:r>
              <a:rPr lang="en-US" dirty="0" err="1"/>
              <a:t>membentuk</a:t>
            </a:r>
            <a:r>
              <a:rPr lang="en-US" dirty="0"/>
              <a:t> </a:t>
            </a:r>
            <a:r>
              <a:rPr lang="en-US" dirty="0" err="1"/>
              <a:t>bayangan</a:t>
            </a:r>
            <a:r>
              <a:rPr lang="en-US" dirty="0"/>
              <a:t> </a:t>
            </a:r>
            <a:r>
              <a:rPr lang="en-US" dirty="0" err="1"/>
              <a:t>benda</a:t>
            </a:r>
            <a:r>
              <a:rPr lang="en-US" dirty="0"/>
              <a:t>, </a:t>
            </a:r>
            <a:r>
              <a:rPr lang="en-US" dirty="0" err="1"/>
              <a:t>celah</a:t>
            </a:r>
            <a:r>
              <a:rPr lang="en-US" dirty="0"/>
              <a:t> </a:t>
            </a:r>
            <a:r>
              <a:rPr lang="en-US" dirty="0" err="1"/>
              <a:t>diafragma</a:t>
            </a:r>
            <a:r>
              <a:rPr lang="en-US" dirty="0"/>
              <a:t> </a:t>
            </a:r>
            <a:r>
              <a:rPr lang="en-US" dirty="0" err="1"/>
              <a:t>berfungsi</a:t>
            </a:r>
            <a:r>
              <a:rPr lang="en-US" dirty="0"/>
              <a:t> </a:t>
            </a:r>
            <a:r>
              <a:rPr lang="en-US" dirty="0" err="1"/>
              <a:t>untuk</a:t>
            </a:r>
            <a:r>
              <a:rPr lang="en-US" dirty="0"/>
              <a:t> </a:t>
            </a:r>
            <a:r>
              <a:rPr lang="en-US" dirty="0" err="1"/>
              <a:t>mengatur</a:t>
            </a:r>
            <a:r>
              <a:rPr lang="en-US" dirty="0"/>
              <a:t> </a:t>
            </a:r>
            <a:r>
              <a:rPr lang="en-US" dirty="0" err="1"/>
              <a:t>intensitas</a:t>
            </a:r>
            <a:r>
              <a:rPr lang="en-US" dirty="0"/>
              <a:t> </a:t>
            </a:r>
            <a:r>
              <a:rPr lang="en-US" dirty="0" err="1"/>
              <a:t>cahaya</a:t>
            </a:r>
            <a:r>
              <a:rPr lang="en-US" dirty="0"/>
              <a:t> yang </a:t>
            </a:r>
            <a:r>
              <a:rPr lang="en-US" dirty="0" err="1"/>
              <a:t>masuk</a:t>
            </a:r>
            <a:r>
              <a:rPr lang="en-US" dirty="0"/>
              <a:t>, </a:t>
            </a:r>
            <a:r>
              <a:rPr lang="en-US" dirty="0" err="1"/>
              <a:t>dan</a:t>
            </a:r>
            <a:r>
              <a:rPr lang="en-US" dirty="0"/>
              <a:t> film </a:t>
            </a:r>
            <a:r>
              <a:rPr lang="en-US" dirty="0" err="1"/>
              <a:t>berfungsi</a:t>
            </a:r>
            <a:r>
              <a:rPr lang="en-US" dirty="0"/>
              <a:t> </a:t>
            </a:r>
            <a:r>
              <a:rPr lang="en-US" dirty="0" err="1"/>
              <a:t>untuk</a:t>
            </a:r>
            <a:r>
              <a:rPr lang="en-US" dirty="0"/>
              <a:t> </a:t>
            </a:r>
            <a:r>
              <a:rPr lang="en-US" dirty="0" err="1"/>
              <a:t>menangkap</a:t>
            </a:r>
            <a:r>
              <a:rPr lang="en-US" dirty="0"/>
              <a:t> </a:t>
            </a:r>
            <a:r>
              <a:rPr lang="en-US" dirty="0" err="1"/>
              <a:t>bayangan</a:t>
            </a:r>
            <a:r>
              <a:rPr lang="en-US" dirty="0"/>
              <a:t> yang </a:t>
            </a:r>
            <a:r>
              <a:rPr lang="en-US" dirty="0" err="1"/>
              <a:t>dibentuk</a:t>
            </a:r>
            <a:r>
              <a:rPr lang="en-US" dirty="0"/>
              <a:t> </a:t>
            </a:r>
            <a:r>
              <a:rPr lang="en-US" dirty="0" err="1"/>
              <a:t>lensa</a:t>
            </a:r>
            <a:r>
              <a:rPr lang="en-US" dirty="0"/>
              <a:t>. </a:t>
            </a:r>
            <a:endParaRPr lang="en-US" dirty="0" smtClean="0"/>
          </a:p>
          <a:p>
            <a:pPr marL="274320" indent="-274320" eaLnBrk="1" fontAlgn="auto" hangingPunct="1">
              <a:spcAft>
                <a:spcPts val="0"/>
              </a:spcAft>
              <a:buClr>
                <a:schemeClr val="accent3"/>
              </a:buClr>
              <a:buFont typeface="Wingdings 2"/>
              <a:buChar char=""/>
              <a:defRPr/>
            </a:pPr>
            <a:r>
              <a:rPr lang="en-US" dirty="0" smtClean="0"/>
              <a:t>Film </a:t>
            </a:r>
            <a:r>
              <a:rPr lang="en-US" dirty="0" err="1"/>
              <a:t>terbuat</a:t>
            </a:r>
            <a:r>
              <a:rPr lang="en-US" dirty="0"/>
              <a:t> </a:t>
            </a:r>
            <a:r>
              <a:rPr lang="en-US" dirty="0" err="1"/>
              <a:t>dari</a:t>
            </a:r>
            <a:r>
              <a:rPr lang="en-US" dirty="0"/>
              <a:t> </a:t>
            </a:r>
            <a:r>
              <a:rPr lang="en-US" dirty="0" err="1"/>
              <a:t>bahan</a:t>
            </a:r>
            <a:r>
              <a:rPr lang="en-US" dirty="0"/>
              <a:t> yang </a:t>
            </a:r>
            <a:r>
              <a:rPr lang="en-US" dirty="0" err="1"/>
              <a:t>mengandung</a:t>
            </a:r>
            <a:r>
              <a:rPr lang="en-US" dirty="0"/>
              <a:t> </a:t>
            </a:r>
            <a:r>
              <a:rPr lang="en-US" dirty="0" err="1"/>
              <a:t>zat</a:t>
            </a:r>
            <a:r>
              <a:rPr lang="en-US" dirty="0"/>
              <a:t> </a:t>
            </a:r>
            <a:r>
              <a:rPr lang="en-US" dirty="0" err="1"/>
              <a:t>kimia</a:t>
            </a:r>
            <a:r>
              <a:rPr lang="en-US" dirty="0"/>
              <a:t> yang sensitive </a:t>
            </a:r>
            <a:r>
              <a:rPr lang="en-US" dirty="0" err="1"/>
              <a:t>terhadap</a:t>
            </a:r>
            <a:r>
              <a:rPr lang="en-US" dirty="0"/>
              <a:t> </a:t>
            </a:r>
            <a:r>
              <a:rPr lang="en-US" dirty="0" err="1"/>
              <a:t>cahaya</a:t>
            </a:r>
            <a:r>
              <a:rPr lang="en-US" dirty="0"/>
              <a:t> (</a:t>
            </a:r>
            <a:r>
              <a:rPr lang="en-US" dirty="0" err="1"/>
              <a:t>berubah</a:t>
            </a:r>
            <a:r>
              <a:rPr lang="en-US" dirty="0"/>
              <a:t> </a:t>
            </a:r>
            <a:r>
              <a:rPr lang="en-US" dirty="0" err="1"/>
              <a:t>ketika</a:t>
            </a:r>
            <a:r>
              <a:rPr lang="en-US" dirty="0"/>
              <a:t> </a:t>
            </a:r>
            <a:r>
              <a:rPr lang="en-US" dirty="0" err="1"/>
              <a:t>cahaya</a:t>
            </a:r>
            <a:r>
              <a:rPr lang="en-US" dirty="0"/>
              <a:t> </a:t>
            </a:r>
            <a:r>
              <a:rPr lang="en-US" dirty="0" err="1"/>
              <a:t>mengenai</a:t>
            </a:r>
            <a:r>
              <a:rPr lang="en-US" dirty="0"/>
              <a:t> </a:t>
            </a:r>
            <a:r>
              <a:rPr lang="en-US" dirty="0" err="1"/>
              <a:t>bahan</a:t>
            </a:r>
            <a:r>
              <a:rPr lang="en-US" dirty="0"/>
              <a:t> </a:t>
            </a:r>
            <a:r>
              <a:rPr lang="en-US" dirty="0" err="1"/>
              <a:t>tersebut</a:t>
            </a:r>
            <a:r>
              <a:rPr lang="en-US" dirty="0"/>
              <a:t>). </a:t>
            </a:r>
            <a:endParaRPr lang="en-US" dirty="0" smtClean="0"/>
          </a:p>
          <a:p>
            <a:pPr marL="274320" indent="-274320" eaLnBrk="1" fontAlgn="auto" hangingPunct="1">
              <a:spcAft>
                <a:spcPts val="0"/>
              </a:spcAft>
              <a:buClr>
                <a:schemeClr val="accent3"/>
              </a:buClr>
              <a:buFont typeface="Wingdings 2"/>
              <a:buChar char=""/>
              <a:defRPr/>
            </a:pPr>
            <a:r>
              <a:rPr lang="en-US" dirty="0" err="1" smtClean="0"/>
              <a:t>Pada</a:t>
            </a:r>
            <a:r>
              <a:rPr lang="en-US" dirty="0" smtClean="0"/>
              <a:t> </a:t>
            </a:r>
            <a:r>
              <a:rPr lang="en-US" dirty="0" err="1"/>
              <a:t>mata</a:t>
            </a:r>
            <a:r>
              <a:rPr lang="en-US" dirty="0"/>
              <a:t>, </a:t>
            </a:r>
            <a:r>
              <a:rPr lang="en-US" dirty="0" err="1"/>
              <a:t>ketiga</a:t>
            </a:r>
            <a:r>
              <a:rPr lang="en-US" dirty="0"/>
              <a:t> </a:t>
            </a:r>
            <a:r>
              <a:rPr lang="en-US" dirty="0" err="1"/>
              <a:t>elemen</a:t>
            </a:r>
            <a:r>
              <a:rPr lang="en-US" dirty="0"/>
              <a:t> </a:t>
            </a:r>
            <a:r>
              <a:rPr lang="en-US" dirty="0" err="1"/>
              <a:t>dasar</a:t>
            </a:r>
            <a:r>
              <a:rPr lang="en-US" dirty="0"/>
              <a:t> </a:t>
            </a:r>
            <a:r>
              <a:rPr lang="en-US" dirty="0" err="1"/>
              <a:t>ini</a:t>
            </a:r>
            <a:r>
              <a:rPr lang="en-US" dirty="0"/>
              <a:t> </a:t>
            </a:r>
            <a:r>
              <a:rPr lang="en-US" dirty="0" err="1"/>
              <a:t>menyerupai</a:t>
            </a:r>
            <a:r>
              <a:rPr lang="en-US" dirty="0"/>
              <a:t> </a:t>
            </a:r>
            <a:r>
              <a:rPr lang="en-US" dirty="0" err="1"/>
              <a:t>lensa</a:t>
            </a:r>
            <a:r>
              <a:rPr lang="en-US" dirty="0"/>
              <a:t> </a:t>
            </a:r>
            <a:r>
              <a:rPr lang="en-US" dirty="0" err="1"/>
              <a:t>mata</a:t>
            </a:r>
            <a:r>
              <a:rPr lang="en-US" dirty="0"/>
              <a:t> (</a:t>
            </a:r>
            <a:r>
              <a:rPr lang="en-US" dirty="0" err="1"/>
              <a:t>lensa</a:t>
            </a:r>
            <a:r>
              <a:rPr lang="en-US" dirty="0"/>
              <a:t> </a:t>
            </a:r>
            <a:r>
              <a:rPr lang="en-US" dirty="0" err="1"/>
              <a:t>cembung</a:t>
            </a:r>
            <a:r>
              <a:rPr lang="en-US" dirty="0"/>
              <a:t>), iris (</a:t>
            </a:r>
            <a:r>
              <a:rPr lang="en-US" dirty="0" err="1"/>
              <a:t>celah</a:t>
            </a:r>
            <a:r>
              <a:rPr lang="en-US" dirty="0"/>
              <a:t> </a:t>
            </a:r>
            <a:r>
              <a:rPr lang="en-US" dirty="0" err="1"/>
              <a:t>diafragma</a:t>
            </a:r>
            <a:r>
              <a:rPr lang="en-US" dirty="0"/>
              <a:t>), </a:t>
            </a:r>
            <a:r>
              <a:rPr lang="en-US" dirty="0" err="1"/>
              <a:t>dan</a:t>
            </a:r>
            <a:r>
              <a:rPr lang="en-US" dirty="0"/>
              <a:t> retina (film).</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0"/>
            <a:ext cx="8229600" cy="1143000"/>
          </a:xfrm>
        </p:spPr>
        <p:txBody>
          <a:bodyPr/>
          <a:lstStyle/>
          <a:p>
            <a:pPr eaLnBrk="1" hangingPunct="1"/>
            <a:r>
              <a:rPr lang="en-US" smtClean="0"/>
              <a:t>Contoh Soal Kamera</a:t>
            </a:r>
          </a:p>
        </p:txBody>
      </p:sp>
      <p:sp>
        <p:nvSpPr>
          <p:cNvPr id="3" name="Content Placeholder 2"/>
          <p:cNvSpPr>
            <a:spLocks noGrp="1"/>
          </p:cNvSpPr>
          <p:nvPr>
            <p:ph idx="1"/>
          </p:nvPr>
        </p:nvSpPr>
        <p:spPr>
          <a:xfrm>
            <a:off x="457200" y="1143000"/>
            <a:ext cx="8229600" cy="5257800"/>
          </a:xfrm>
        </p:spPr>
        <p:txBody>
          <a:bodyPr>
            <a:normAutofit fontScale="85000" lnSpcReduction="20000"/>
          </a:bodyPr>
          <a:lstStyle/>
          <a:p>
            <a:pPr marL="274320" indent="-274320" eaLnBrk="1" fontAlgn="auto" hangingPunct="1">
              <a:spcAft>
                <a:spcPts val="0"/>
              </a:spcAft>
              <a:buClr>
                <a:schemeClr val="accent3"/>
              </a:buClr>
              <a:buFont typeface="Wingdings 2"/>
              <a:buNone/>
              <a:defRPr/>
            </a:pPr>
            <a:r>
              <a:rPr lang="en-US" dirty="0" err="1" smtClean="0"/>
              <a:t>Soal</a:t>
            </a:r>
            <a:endParaRPr lang="en-US" dirty="0" smtClean="0"/>
          </a:p>
          <a:p>
            <a:pPr marL="114300" indent="0" eaLnBrk="1" fontAlgn="auto" hangingPunct="1">
              <a:spcAft>
                <a:spcPts val="0"/>
              </a:spcAft>
              <a:buClr>
                <a:schemeClr val="accent3"/>
              </a:buClr>
              <a:buFont typeface="Wingdings 2"/>
              <a:buNone/>
              <a:defRPr/>
            </a:pPr>
            <a:r>
              <a:rPr lang="en-US" dirty="0" err="1" smtClean="0"/>
              <a:t>Jarak</a:t>
            </a:r>
            <a:r>
              <a:rPr lang="en-US" dirty="0" smtClean="0"/>
              <a:t> </a:t>
            </a:r>
            <a:r>
              <a:rPr lang="en-US" dirty="0" err="1"/>
              <a:t>fokus</a:t>
            </a:r>
            <a:r>
              <a:rPr lang="en-US" dirty="0"/>
              <a:t> </a:t>
            </a:r>
            <a:r>
              <a:rPr lang="en-US" dirty="0" err="1"/>
              <a:t>lensa</a:t>
            </a:r>
            <a:r>
              <a:rPr lang="en-US" dirty="0"/>
              <a:t> </a:t>
            </a:r>
            <a:r>
              <a:rPr lang="en-US" dirty="0" err="1"/>
              <a:t>sebuah</a:t>
            </a:r>
            <a:r>
              <a:rPr lang="en-US" dirty="0"/>
              <a:t> </a:t>
            </a:r>
            <a:r>
              <a:rPr lang="en-US" dirty="0" err="1"/>
              <a:t>kamera</a:t>
            </a:r>
            <a:r>
              <a:rPr lang="en-US" dirty="0"/>
              <a:t> </a:t>
            </a:r>
            <a:r>
              <a:rPr lang="en-US" dirty="0" err="1"/>
              <a:t>adalah</a:t>
            </a:r>
            <a:r>
              <a:rPr lang="en-US" dirty="0"/>
              <a:t> 50 mm. </a:t>
            </a:r>
            <a:r>
              <a:rPr lang="en-US" dirty="0" err="1"/>
              <a:t>Kamera</a:t>
            </a:r>
            <a:r>
              <a:rPr lang="en-US" dirty="0"/>
              <a:t> </a:t>
            </a:r>
            <a:r>
              <a:rPr lang="en-US" dirty="0" err="1"/>
              <a:t>tersebut</a:t>
            </a:r>
            <a:r>
              <a:rPr lang="en-US" dirty="0"/>
              <a:t> </a:t>
            </a:r>
            <a:r>
              <a:rPr lang="en-US" dirty="0" err="1"/>
              <a:t>diatur</a:t>
            </a:r>
            <a:r>
              <a:rPr lang="en-US" dirty="0"/>
              <a:t> </a:t>
            </a:r>
            <a:r>
              <a:rPr lang="en-US" dirty="0" err="1"/>
              <a:t>untuk</a:t>
            </a:r>
            <a:r>
              <a:rPr lang="en-US" dirty="0"/>
              <a:t> </a:t>
            </a:r>
            <a:r>
              <a:rPr lang="en-US" dirty="0" err="1"/>
              <a:t>memfokuskan</a:t>
            </a:r>
            <a:r>
              <a:rPr lang="en-US" dirty="0"/>
              <a:t> </a:t>
            </a:r>
            <a:r>
              <a:rPr lang="en-US" dirty="0" err="1"/>
              <a:t>bayangan</a:t>
            </a:r>
            <a:r>
              <a:rPr lang="en-US" dirty="0"/>
              <a:t> </a:t>
            </a:r>
            <a:r>
              <a:rPr lang="en-US" dirty="0" err="1"/>
              <a:t>benda</a:t>
            </a:r>
            <a:r>
              <a:rPr lang="en-US" dirty="0"/>
              <a:t> </a:t>
            </a:r>
            <a:r>
              <a:rPr lang="en-US" dirty="0" err="1"/>
              <a:t>pada</a:t>
            </a:r>
            <a:r>
              <a:rPr lang="en-US" dirty="0"/>
              <a:t> </a:t>
            </a:r>
            <a:r>
              <a:rPr lang="en-US" dirty="0" err="1"/>
              <a:t>jauh</a:t>
            </a:r>
            <a:r>
              <a:rPr lang="en-US" dirty="0"/>
              <a:t> </a:t>
            </a:r>
            <a:r>
              <a:rPr lang="en-US" dirty="0" err="1"/>
              <a:t>tak</a:t>
            </a:r>
            <a:r>
              <a:rPr lang="en-US" dirty="0"/>
              <a:t> </a:t>
            </a:r>
            <a:r>
              <a:rPr lang="en-US" dirty="0" err="1"/>
              <a:t>terhingga</a:t>
            </a:r>
            <a:r>
              <a:rPr lang="en-US" dirty="0"/>
              <a:t>. </a:t>
            </a:r>
            <a:r>
              <a:rPr lang="en-US" dirty="0" err="1"/>
              <a:t>Berapa</a:t>
            </a:r>
            <a:r>
              <a:rPr lang="en-US" dirty="0"/>
              <a:t> </a:t>
            </a:r>
            <a:r>
              <a:rPr lang="en-US" dirty="0" err="1"/>
              <a:t>jauh</a:t>
            </a:r>
            <a:r>
              <a:rPr lang="en-US" dirty="0"/>
              <a:t> </a:t>
            </a:r>
            <a:r>
              <a:rPr lang="en-US" dirty="0" err="1"/>
              <a:t>lensa</a:t>
            </a:r>
            <a:r>
              <a:rPr lang="en-US" dirty="0"/>
              <a:t> </a:t>
            </a:r>
            <a:r>
              <a:rPr lang="en-US" dirty="0" err="1"/>
              <a:t>kamera</a:t>
            </a:r>
            <a:r>
              <a:rPr lang="en-US" dirty="0"/>
              <a:t> </a:t>
            </a:r>
            <a:r>
              <a:rPr lang="en-US" dirty="0" err="1"/>
              <a:t>harus</a:t>
            </a:r>
            <a:r>
              <a:rPr lang="en-US" dirty="0"/>
              <a:t> </a:t>
            </a:r>
            <a:r>
              <a:rPr lang="en-US" dirty="0" err="1"/>
              <a:t>digeser</a:t>
            </a:r>
            <a:r>
              <a:rPr lang="en-US" dirty="0"/>
              <a:t> agar </a:t>
            </a:r>
            <a:r>
              <a:rPr lang="en-US" dirty="0" err="1"/>
              <a:t>dapat</a:t>
            </a:r>
            <a:r>
              <a:rPr lang="en-US" dirty="0"/>
              <a:t> </a:t>
            </a:r>
            <a:r>
              <a:rPr lang="en-US" dirty="0" err="1"/>
              <a:t>memfokuskan</a:t>
            </a:r>
            <a:r>
              <a:rPr lang="en-US" dirty="0"/>
              <a:t> </a:t>
            </a:r>
            <a:r>
              <a:rPr lang="en-US" dirty="0" err="1"/>
              <a:t>bayangan</a:t>
            </a:r>
            <a:r>
              <a:rPr lang="en-US" dirty="0"/>
              <a:t> </a:t>
            </a:r>
            <a:r>
              <a:rPr lang="en-US" dirty="0" err="1"/>
              <a:t>benda</a:t>
            </a:r>
            <a:r>
              <a:rPr lang="en-US" dirty="0"/>
              <a:t> yang </a:t>
            </a:r>
            <a:r>
              <a:rPr lang="en-US" dirty="0" err="1"/>
              <a:t>terletak</a:t>
            </a:r>
            <a:r>
              <a:rPr lang="en-US" dirty="0"/>
              <a:t> </a:t>
            </a:r>
            <a:r>
              <a:rPr lang="en-US" dirty="0" err="1"/>
              <a:t>pada</a:t>
            </a:r>
            <a:r>
              <a:rPr lang="en-US" dirty="0"/>
              <a:t> </a:t>
            </a:r>
            <a:r>
              <a:rPr lang="en-US" dirty="0" err="1"/>
              <a:t>jarak</a:t>
            </a:r>
            <a:r>
              <a:rPr lang="en-US" dirty="0"/>
              <a:t> 2,5 m</a:t>
            </a:r>
            <a:r>
              <a:rPr lang="en-US" dirty="0" smtClean="0"/>
              <a:t>?</a:t>
            </a:r>
          </a:p>
          <a:p>
            <a:pPr marL="274320" indent="-274320" eaLnBrk="1" fontAlgn="auto" hangingPunct="1">
              <a:spcAft>
                <a:spcPts val="0"/>
              </a:spcAft>
              <a:buClr>
                <a:schemeClr val="accent3"/>
              </a:buClr>
              <a:buFont typeface="Wingdings 2"/>
              <a:buNone/>
              <a:defRPr/>
            </a:pPr>
            <a:endParaRPr lang="en-US" dirty="0" smtClean="0"/>
          </a:p>
          <a:p>
            <a:pPr marL="114300" indent="0" eaLnBrk="1" fontAlgn="auto" hangingPunct="1">
              <a:spcAft>
                <a:spcPts val="0"/>
              </a:spcAft>
              <a:buClr>
                <a:schemeClr val="accent3"/>
              </a:buClr>
              <a:buFont typeface="Wingdings 2"/>
              <a:buNone/>
              <a:defRPr/>
            </a:pPr>
            <a:r>
              <a:rPr lang="en-US" dirty="0" err="1" smtClean="0"/>
              <a:t>Ketika</a:t>
            </a:r>
            <a:r>
              <a:rPr lang="en-US" dirty="0" smtClean="0"/>
              <a:t> </a:t>
            </a:r>
            <a:r>
              <a:rPr lang="en-US" dirty="0" err="1"/>
              <a:t>digunakan</a:t>
            </a:r>
            <a:r>
              <a:rPr lang="en-US" dirty="0"/>
              <a:t> </a:t>
            </a:r>
            <a:r>
              <a:rPr lang="en-US" dirty="0" err="1"/>
              <a:t>untuk</a:t>
            </a:r>
            <a:r>
              <a:rPr lang="en-US" dirty="0"/>
              <a:t> </a:t>
            </a:r>
            <a:r>
              <a:rPr lang="en-US" dirty="0" err="1"/>
              <a:t>memfokuskan</a:t>
            </a:r>
            <a:r>
              <a:rPr lang="en-US" dirty="0"/>
              <a:t> </a:t>
            </a:r>
            <a:r>
              <a:rPr lang="en-US" dirty="0" err="1"/>
              <a:t>benda</a:t>
            </a:r>
            <a:r>
              <a:rPr lang="en-US" dirty="0"/>
              <a:t> yang </a:t>
            </a:r>
            <a:r>
              <a:rPr lang="en-US" dirty="0" err="1"/>
              <a:t>letaknya</a:t>
            </a:r>
            <a:r>
              <a:rPr lang="en-US" dirty="0"/>
              <a:t> </a:t>
            </a:r>
            <a:r>
              <a:rPr lang="en-US" dirty="0" err="1"/>
              <a:t>jauh</a:t>
            </a:r>
            <a:r>
              <a:rPr lang="en-US" dirty="0"/>
              <a:t> </a:t>
            </a:r>
            <a:r>
              <a:rPr lang="en-US" dirty="0" err="1"/>
              <a:t>di</a:t>
            </a:r>
            <a:r>
              <a:rPr lang="en-US" dirty="0"/>
              <a:t> </a:t>
            </a:r>
            <a:r>
              <a:rPr lang="en-US" dirty="0" err="1"/>
              <a:t>tak</a:t>
            </a:r>
            <a:r>
              <a:rPr lang="en-US" dirty="0"/>
              <a:t> </a:t>
            </a:r>
            <a:r>
              <a:rPr lang="en-US" dirty="0" err="1"/>
              <a:t>terhingga</a:t>
            </a:r>
            <a:r>
              <a:rPr lang="en-US" dirty="0"/>
              <a:t>, </a:t>
            </a:r>
            <a:r>
              <a:rPr lang="en-US" dirty="0" err="1"/>
              <a:t>bayangan</a:t>
            </a:r>
            <a:r>
              <a:rPr lang="en-US" dirty="0"/>
              <a:t> </a:t>
            </a:r>
            <a:r>
              <a:rPr lang="en-US" dirty="0" err="1"/>
              <a:t>benda</a:t>
            </a:r>
            <a:r>
              <a:rPr lang="en-US" dirty="0"/>
              <a:t> </a:t>
            </a:r>
            <a:r>
              <a:rPr lang="en-US" dirty="0" err="1"/>
              <a:t>tersebut</a:t>
            </a:r>
            <a:r>
              <a:rPr lang="en-US" dirty="0"/>
              <a:t> </a:t>
            </a:r>
            <a:r>
              <a:rPr lang="en-US" dirty="0" err="1"/>
              <a:t>akan</a:t>
            </a:r>
            <a:r>
              <a:rPr lang="en-US" dirty="0"/>
              <a:t> </a:t>
            </a:r>
            <a:r>
              <a:rPr lang="en-US" dirty="0" err="1"/>
              <a:t>tepat</a:t>
            </a:r>
            <a:r>
              <a:rPr lang="en-US" dirty="0"/>
              <a:t> </a:t>
            </a:r>
            <a:r>
              <a:rPr lang="en-US" dirty="0" err="1"/>
              <a:t>berada</a:t>
            </a:r>
            <a:r>
              <a:rPr lang="en-US" dirty="0"/>
              <a:t> </a:t>
            </a:r>
            <a:r>
              <a:rPr lang="en-US" dirty="0" err="1"/>
              <a:t>di</a:t>
            </a:r>
            <a:r>
              <a:rPr lang="en-US" dirty="0"/>
              <a:t> </a:t>
            </a:r>
            <a:r>
              <a:rPr lang="en-US" dirty="0" err="1"/>
              <a:t>titik</a:t>
            </a:r>
            <a:r>
              <a:rPr lang="en-US" dirty="0"/>
              <a:t> </a:t>
            </a:r>
            <a:r>
              <a:rPr lang="en-US" dirty="0" err="1"/>
              <a:t>fokus</a:t>
            </a:r>
            <a:r>
              <a:rPr lang="en-US" dirty="0"/>
              <a:t> </a:t>
            </a:r>
            <a:r>
              <a:rPr lang="en-US" dirty="0" err="1"/>
              <a:t>lensa</a:t>
            </a:r>
            <a:r>
              <a:rPr lang="en-US" dirty="0"/>
              <a:t>. </a:t>
            </a:r>
            <a:r>
              <a:rPr lang="en-US" dirty="0" err="1"/>
              <a:t>Dengan</a:t>
            </a:r>
            <a:r>
              <a:rPr lang="en-US" dirty="0"/>
              <a:t> </a:t>
            </a:r>
            <a:r>
              <a:rPr lang="en-US" dirty="0" err="1"/>
              <a:t>kata</a:t>
            </a:r>
            <a:r>
              <a:rPr lang="en-US" dirty="0"/>
              <a:t> lain, </a:t>
            </a:r>
            <a:r>
              <a:rPr lang="en-US" i="1" dirty="0"/>
              <a:t>s</a:t>
            </a:r>
            <a:r>
              <a:rPr lang="en-US" dirty="0"/>
              <a:t>‘ = </a:t>
            </a:r>
            <a:r>
              <a:rPr lang="en-US" i="1" dirty="0"/>
              <a:t>f </a:t>
            </a:r>
            <a:r>
              <a:rPr lang="en-US" dirty="0"/>
              <a:t>= 50 mm. </a:t>
            </a:r>
            <a:r>
              <a:rPr lang="en-US" dirty="0" err="1"/>
              <a:t>Ketika</a:t>
            </a:r>
            <a:r>
              <a:rPr lang="en-US" dirty="0"/>
              <a:t> </a:t>
            </a:r>
            <a:r>
              <a:rPr lang="en-US" dirty="0" err="1"/>
              <a:t>jarak</a:t>
            </a:r>
            <a:r>
              <a:rPr lang="en-US" dirty="0"/>
              <a:t> </a:t>
            </a:r>
            <a:r>
              <a:rPr lang="en-US" dirty="0" err="1"/>
              <a:t>benda</a:t>
            </a:r>
            <a:r>
              <a:rPr lang="en-US" dirty="0"/>
              <a:t> </a:t>
            </a:r>
            <a:r>
              <a:rPr lang="en-US" dirty="0" err="1"/>
              <a:t>ke</a:t>
            </a:r>
            <a:r>
              <a:rPr lang="en-US" dirty="0"/>
              <a:t> </a:t>
            </a:r>
            <a:r>
              <a:rPr lang="en-US" dirty="0" err="1"/>
              <a:t>lensa</a:t>
            </a:r>
            <a:r>
              <a:rPr lang="en-US" dirty="0"/>
              <a:t>, </a:t>
            </a:r>
            <a:r>
              <a:rPr lang="en-US" i="1" dirty="0"/>
              <a:t>s </a:t>
            </a:r>
            <a:r>
              <a:rPr lang="en-US" dirty="0"/>
              <a:t>= 2,5 m = 2.500 mm, </a:t>
            </a:r>
            <a:r>
              <a:rPr lang="en-US" dirty="0" err="1"/>
              <a:t>bayangannya</a:t>
            </a:r>
            <a:endParaRPr lang="en-US" dirty="0"/>
          </a:p>
          <a:p>
            <a:pPr marL="274320" indent="-274320" eaLnBrk="1" fontAlgn="auto" hangingPunct="1">
              <a:spcAft>
                <a:spcPts val="0"/>
              </a:spcAft>
              <a:buClr>
                <a:schemeClr val="accent3"/>
              </a:buClr>
              <a:buFont typeface="Wingdings 2"/>
              <a:buNone/>
              <a:tabLst>
                <a:tab pos="1200150" algn="l"/>
                <a:tab pos="2228850" algn="l"/>
              </a:tabLst>
              <a:defRPr/>
            </a:pPr>
            <a:r>
              <a:rPr lang="en-US" dirty="0" smtClean="0"/>
              <a:t>		1/f 	= </a:t>
            </a:r>
            <a:r>
              <a:rPr lang="en-US" dirty="0"/>
              <a:t>1/s + 1/s’</a:t>
            </a:r>
          </a:p>
          <a:p>
            <a:pPr marL="274320" indent="-274320" eaLnBrk="1" fontAlgn="auto" hangingPunct="1">
              <a:spcAft>
                <a:spcPts val="0"/>
              </a:spcAft>
              <a:buClr>
                <a:schemeClr val="accent3"/>
              </a:buClr>
              <a:buFont typeface="Wingdings 2"/>
              <a:buNone/>
              <a:tabLst>
                <a:tab pos="1143000" algn="l"/>
                <a:tab pos="2228850" algn="l"/>
              </a:tabLst>
              <a:defRPr/>
            </a:pPr>
            <a:r>
              <a:rPr lang="en-US" dirty="0" smtClean="0"/>
              <a:t>		1/50mm	= </a:t>
            </a:r>
            <a:r>
              <a:rPr lang="en-US" dirty="0"/>
              <a:t>1/2.500mm + 1/s’</a:t>
            </a:r>
          </a:p>
          <a:p>
            <a:pPr marL="274320" indent="-274320" eaLnBrk="1" fontAlgn="auto" hangingPunct="1">
              <a:spcAft>
                <a:spcPts val="0"/>
              </a:spcAft>
              <a:buClr>
                <a:schemeClr val="accent3"/>
              </a:buClr>
              <a:buFont typeface="Wingdings 2"/>
              <a:buNone/>
              <a:tabLst>
                <a:tab pos="1543050" algn="l"/>
                <a:tab pos="2228850" algn="l"/>
              </a:tabLst>
              <a:defRPr/>
            </a:pPr>
            <a:r>
              <a:rPr lang="en-US" dirty="0" smtClean="0"/>
              <a:t>		1/s</a:t>
            </a:r>
            <a:r>
              <a:rPr lang="en-US" dirty="0"/>
              <a:t>’ </a:t>
            </a:r>
            <a:r>
              <a:rPr lang="en-US" dirty="0" smtClean="0"/>
              <a:t>	= </a:t>
            </a:r>
            <a:r>
              <a:rPr lang="en-US" dirty="0"/>
              <a:t>49/2.500mm</a:t>
            </a:r>
          </a:p>
          <a:p>
            <a:pPr marL="274320" indent="-274320" eaLnBrk="1" fontAlgn="auto" hangingPunct="1">
              <a:spcAft>
                <a:spcPts val="0"/>
              </a:spcAft>
              <a:buClr>
                <a:schemeClr val="accent3"/>
              </a:buClr>
              <a:buFont typeface="Wingdings 2"/>
              <a:buNone/>
              <a:defRPr/>
            </a:pPr>
            <a:r>
              <a:rPr lang="en-US" dirty="0" err="1" smtClean="0"/>
              <a:t>sehingga</a:t>
            </a:r>
            <a:r>
              <a:rPr lang="en-US" dirty="0" smtClean="0"/>
              <a:t> </a:t>
            </a:r>
            <a:r>
              <a:rPr lang="en-US" dirty="0" err="1"/>
              <a:t>diperoleh</a:t>
            </a:r>
            <a:r>
              <a:rPr lang="en-US" dirty="0"/>
              <a:t> s’ = 51,02 mm</a:t>
            </a:r>
          </a:p>
          <a:p>
            <a:pPr marL="274320" indent="-274320" eaLnBrk="1" fontAlgn="auto" hangingPunct="1">
              <a:spcAft>
                <a:spcPts val="0"/>
              </a:spcAft>
              <a:buClr>
                <a:schemeClr val="accent3"/>
              </a:buClr>
              <a:buFont typeface="Wingdings 2"/>
              <a:buNone/>
              <a:defRPr/>
            </a:pPr>
            <a:endParaRPr lang="en-US" dirty="0" smtClean="0"/>
          </a:p>
          <a:p>
            <a:pPr marL="274320" indent="-274320" eaLnBrk="1" fontAlgn="auto" hangingPunct="1">
              <a:spcAft>
                <a:spcPts val="0"/>
              </a:spcAft>
              <a:buClr>
                <a:schemeClr val="accent3"/>
              </a:buClr>
              <a:buFont typeface="Wingdings 2"/>
              <a:buNone/>
              <a:defRPr/>
            </a:pPr>
            <a:r>
              <a:rPr lang="en-US" dirty="0" err="1" smtClean="0"/>
              <a:t>Dengan</a:t>
            </a:r>
            <a:r>
              <a:rPr lang="en-US" dirty="0" smtClean="0"/>
              <a:t> </a:t>
            </a:r>
            <a:r>
              <a:rPr lang="en-US" dirty="0" err="1"/>
              <a:t>demikian</a:t>
            </a:r>
            <a:r>
              <a:rPr lang="en-US" dirty="0"/>
              <a:t>, </a:t>
            </a:r>
            <a:r>
              <a:rPr lang="en-US" dirty="0" err="1"/>
              <a:t>lensa</a:t>
            </a:r>
            <a:r>
              <a:rPr lang="en-US" dirty="0"/>
              <a:t> </a:t>
            </a:r>
            <a:r>
              <a:rPr lang="en-US" dirty="0" err="1"/>
              <a:t>harus</a:t>
            </a:r>
            <a:r>
              <a:rPr lang="en-US" dirty="0"/>
              <a:t> </a:t>
            </a:r>
            <a:r>
              <a:rPr lang="en-US" dirty="0" err="1"/>
              <a:t>digeser</a:t>
            </a:r>
            <a:r>
              <a:rPr lang="en-US" dirty="0"/>
              <a:t> </a:t>
            </a:r>
            <a:r>
              <a:rPr lang="en-US" dirty="0" err="1"/>
              <a:t>sejauh</a:t>
            </a:r>
            <a:r>
              <a:rPr lang="en-US" dirty="0"/>
              <a:t> 51,02 mm – 50 mm = 1,02 mm.</a:t>
            </a:r>
          </a:p>
          <a:p>
            <a:pPr marL="274320" indent="-274320" eaLnBrk="1" fontAlgn="auto" hangingPunct="1">
              <a:spcAft>
                <a:spcPts val="0"/>
              </a:spcAft>
              <a:buClr>
                <a:schemeClr val="accent3"/>
              </a:buClr>
              <a:buFont typeface="Wingdings 2"/>
              <a:buChar char=""/>
              <a:defRPr/>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0"/>
            <a:ext cx="8229600" cy="1143000"/>
          </a:xfrm>
        </p:spPr>
        <p:txBody>
          <a:bodyPr/>
          <a:lstStyle/>
          <a:p>
            <a:pPr eaLnBrk="1" hangingPunct="1"/>
            <a:r>
              <a:rPr lang="en-US" smtClean="0"/>
              <a:t>Mikroskop</a:t>
            </a:r>
          </a:p>
        </p:txBody>
      </p:sp>
      <p:sp>
        <p:nvSpPr>
          <p:cNvPr id="3" name="Content Placeholder 2"/>
          <p:cNvSpPr>
            <a:spLocks noGrp="1"/>
          </p:cNvSpPr>
          <p:nvPr>
            <p:ph idx="1"/>
          </p:nvPr>
        </p:nvSpPr>
        <p:spPr>
          <a:xfrm>
            <a:off x="457200" y="1143000"/>
            <a:ext cx="8229600" cy="5257800"/>
          </a:xfrm>
        </p:spPr>
        <p:txBody>
          <a:bodyPr>
            <a:normAutofit fontScale="92500" lnSpcReduction="10000"/>
          </a:bodyPr>
          <a:lstStyle/>
          <a:p>
            <a:pPr marL="274320" indent="-274320" eaLnBrk="1" fontAlgn="auto" hangingPunct="1">
              <a:spcAft>
                <a:spcPts val="0"/>
              </a:spcAft>
              <a:buClr>
                <a:schemeClr val="accent3"/>
              </a:buClr>
              <a:buFont typeface="Wingdings 2"/>
              <a:buChar char=""/>
              <a:defRPr/>
            </a:pPr>
            <a:r>
              <a:rPr lang="en-US" dirty="0" err="1"/>
              <a:t>Mikroskop</a:t>
            </a:r>
            <a:r>
              <a:rPr lang="en-US" dirty="0"/>
              <a:t> </a:t>
            </a:r>
            <a:r>
              <a:rPr lang="en-US" dirty="0" err="1"/>
              <a:t>digunakan</a:t>
            </a:r>
            <a:r>
              <a:rPr lang="en-US" dirty="0"/>
              <a:t> </a:t>
            </a:r>
            <a:r>
              <a:rPr lang="en-US" dirty="0" err="1"/>
              <a:t>untuk</a:t>
            </a:r>
            <a:r>
              <a:rPr lang="en-US" dirty="0"/>
              <a:t> </a:t>
            </a:r>
            <a:r>
              <a:rPr lang="en-US" dirty="0" err="1"/>
              <a:t>melihat</a:t>
            </a:r>
            <a:r>
              <a:rPr lang="en-US" dirty="0"/>
              <a:t> </a:t>
            </a:r>
            <a:r>
              <a:rPr lang="en-US" dirty="0" err="1"/>
              <a:t>benda-benda</a:t>
            </a:r>
            <a:r>
              <a:rPr lang="en-US" dirty="0"/>
              <a:t> yang </a:t>
            </a:r>
            <a:r>
              <a:rPr lang="en-US" dirty="0" err="1"/>
              <a:t>sangat</a:t>
            </a:r>
            <a:r>
              <a:rPr lang="en-US" dirty="0"/>
              <a:t> </a:t>
            </a:r>
            <a:r>
              <a:rPr lang="en-US" dirty="0" err="1"/>
              <a:t>kecil</a:t>
            </a:r>
            <a:r>
              <a:rPr lang="en-US" dirty="0"/>
              <a:t>, yang </a:t>
            </a:r>
            <a:r>
              <a:rPr lang="en-US" dirty="0" err="1"/>
              <a:t>tidak</a:t>
            </a:r>
            <a:r>
              <a:rPr lang="en-US" dirty="0"/>
              <a:t> </a:t>
            </a:r>
            <a:r>
              <a:rPr lang="en-US" dirty="0" err="1"/>
              <a:t>dapat</a:t>
            </a:r>
            <a:r>
              <a:rPr lang="en-US" dirty="0"/>
              <a:t> </a:t>
            </a:r>
            <a:r>
              <a:rPr lang="en-US" dirty="0" err="1"/>
              <a:t>dilihat</a:t>
            </a:r>
            <a:r>
              <a:rPr lang="en-US" dirty="0"/>
              <a:t> </a:t>
            </a:r>
            <a:r>
              <a:rPr lang="en-US" dirty="0" err="1"/>
              <a:t>mata</a:t>
            </a:r>
            <a:r>
              <a:rPr lang="en-US" dirty="0"/>
              <a:t> </a:t>
            </a:r>
            <a:r>
              <a:rPr lang="en-US" dirty="0" err="1"/>
              <a:t>biasa</a:t>
            </a:r>
            <a:r>
              <a:rPr lang="en-US" dirty="0"/>
              <a:t>. </a:t>
            </a:r>
            <a:r>
              <a:rPr lang="en-US" dirty="0" err="1"/>
              <a:t>Mikroskop</a:t>
            </a:r>
            <a:r>
              <a:rPr lang="en-US" dirty="0"/>
              <a:t> </a:t>
            </a:r>
            <a:r>
              <a:rPr lang="en-US" dirty="0" err="1"/>
              <a:t>menggunakan</a:t>
            </a:r>
            <a:r>
              <a:rPr lang="en-US" dirty="0"/>
              <a:t> </a:t>
            </a:r>
            <a:r>
              <a:rPr lang="en-US" dirty="0" err="1"/>
              <a:t>dua</a:t>
            </a:r>
            <a:r>
              <a:rPr lang="en-US" dirty="0"/>
              <a:t> </a:t>
            </a:r>
            <a:r>
              <a:rPr lang="en-US" dirty="0" err="1"/>
              <a:t>buah</a:t>
            </a:r>
            <a:r>
              <a:rPr lang="en-US" dirty="0"/>
              <a:t> </a:t>
            </a:r>
            <a:r>
              <a:rPr lang="en-US" dirty="0" err="1"/>
              <a:t>lensa</a:t>
            </a:r>
            <a:r>
              <a:rPr lang="en-US" dirty="0"/>
              <a:t> </a:t>
            </a:r>
            <a:r>
              <a:rPr lang="en-US" dirty="0" err="1"/>
              <a:t>positif</a:t>
            </a:r>
            <a:r>
              <a:rPr lang="en-US" dirty="0"/>
              <a:t> (</a:t>
            </a:r>
            <a:r>
              <a:rPr lang="en-US" dirty="0" err="1"/>
              <a:t>lensa</a:t>
            </a:r>
            <a:r>
              <a:rPr lang="en-US" dirty="0"/>
              <a:t> </a:t>
            </a:r>
            <a:r>
              <a:rPr lang="en-US" dirty="0" err="1"/>
              <a:t>cembung</a:t>
            </a:r>
            <a:r>
              <a:rPr lang="en-US" dirty="0"/>
              <a:t>). </a:t>
            </a:r>
            <a:endParaRPr lang="en-US" dirty="0" smtClean="0"/>
          </a:p>
          <a:p>
            <a:pPr marL="274320" indent="-274320" eaLnBrk="1" fontAlgn="auto" hangingPunct="1">
              <a:spcAft>
                <a:spcPts val="0"/>
              </a:spcAft>
              <a:buClr>
                <a:schemeClr val="accent3"/>
              </a:buClr>
              <a:buFont typeface="Wingdings 2"/>
              <a:buChar char=""/>
              <a:defRPr/>
            </a:pPr>
            <a:r>
              <a:rPr lang="en-US" dirty="0" err="1" smtClean="0"/>
              <a:t>Lensa</a:t>
            </a:r>
            <a:r>
              <a:rPr lang="en-US" dirty="0" smtClean="0"/>
              <a:t> </a:t>
            </a:r>
            <a:r>
              <a:rPr lang="en-US" dirty="0"/>
              <a:t>yang </a:t>
            </a:r>
            <a:r>
              <a:rPr lang="en-US" dirty="0" err="1"/>
              <a:t>terletak</a:t>
            </a:r>
            <a:r>
              <a:rPr lang="en-US" dirty="0"/>
              <a:t> </a:t>
            </a:r>
            <a:r>
              <a:rPr lang="en-US" dirty="0" err="1"/>
              <a:t>di</a:t>
            </a:r>
            <a:r>
              <a:rPr lang="en-US" dirty="0"/>
              <a:t> </a:t>
            </a:r>
            <a:r>
              <a:rPr lang="en-US" dirty="0" err="1"/>
              <a:t>dekat</a:t>
            </a:r>
            <a:r>
              <a:rPr lang="en-US" dirty="0"/>
              <a:t> </a:t>
            </a:r>
            <a:r>
              <a:rPr lang="en-US" dirty="0" err="1"/>
              <a:t>mata</a:t>
            </a:r>
            <a:r>
              <a:rPr lang="en-US" dirty="0"/>
              <a:t> (</a:t>
            </a:r>
            <a:r>
              <a:rPr lang="en-US" dirty="0" err="1"/>
              <a:t>lensa</a:t>
            </a:r>
            <a:r>
              <a:rPr lang="en-US" dirty="0"/>
              <a:t> </a:t>
            </a:r>
            <a:r>
              <a:rPr lang="en-US" dirty="0" err="1"/>
              <a:t>bagian</a:t>
            </a:r>
            <a:r>
              <a:rPr lang="en-US" dirty="0"/>
              <a:t> </a:t>
            </a:r>
            <a:r>
              <a:rPr lang="en-US" dirty="0" err="1"/>
              <a:t>atas</a:t>
            </a:r>
            <a:r>
              <a:rPr lang="en-US" dirty="0"/>
              <a:t>) </a:t>
            </a:r>
            <a:r>
              <a:rPr lang="en-US" dirty="0" err="1"/>
              <a:t>disebut</a:t>
            </a:r>
            <a:r>
              <a:rPr lang="en-US" dirty="0"/>
              <a:t> </a:t>
            </a:r>
            <a:r>
              <a:rPr lang="en-US" b="1" dirty="0" err="1"/>
              <a:t>lensa</a:t>
            </a:r>
            <a:r>
              <a:rPr lang="en-US" b="1" dirty="0"/>
              <a:t> </a:t>
            </a:r>
            <a:r>
              <a:rPr lang="en-US" b="1" dirty="0" err="1"/>
              <a:t>okuler</a:t>
            </a:r>
            <a:r>
              <a:rPr lang="en-US" dirty="0"/>
              <a:t>. </a:t>
            </a:r>
            <a:r>
              <a:rPr lang="en-US" dirty="0" err="1"/>
              <a:t>Sedangkan</a:t>
            </a:r>
            <a:r>
              <a:rPr lang="en-US" dirty="0"/>
              <a:t> </a:t>
            </a:r>
            <a:r>
              <a:rPr lang="en-US" dirty="0" err="1"/>
              <a:t>lensa</a:t>
            </a:r>
            <a:r>
              <a:rPr lang="en-US" dirty="0"/>
              <a:t> yang </a:t>
            </a:r>
            <a:r>
              <a:rPr lang="en-US" dirty="0" err="1"/>
              <a:t>terletak</a:t>
            </a:r>
            <a:r>
              <a:rPr lang="en-US" dirty="0"/>
              <a:t> </a:t>
            </a:r>
            <a:r>
              <a:rPr lang="en-US" dirty="0" err="1"/>
              <a:t>dekat</a:t>
            </a:r>
            <a:r>
              <a:rPr lang="en-US" dirty="0"/>
              <a:t> </a:t>
            </a:r>
            <a:r>
              <a:rPr lang="en-US" dirty="0" err="1"/>
              <a:t>dengan</a:t>
            </a:r>
            <a:r>
              <a:rPr lang="en-US" dirty="0"/>
              <a:t> </a:t>
            </a:r>
            <a:r>
              <a:rPr lang="en-US" dirty="0" err="1"/>
              <a:t>objek</a:t>
            </a:r>
            <a:r>
              <a:rPr lang="en-US" dirty="0"/>
              <a:t> </a:t>
            </a:r>
            <a:r>
              <a:rPr lang="en-US" dirty="0" err="1"/>
              <a:t>benda</a:t>
            </a:r>
            <a:r>
              <a:rPr lang="en-US" dirty="0"/>
              <a:t> yang </a:t>
            </a:r>
            <a:r>
              <a:rPr lang="en-US" dirty="0" err="1"/>
              <a:t>diamati</a:t>
            </a:r>
            <a:r>
              <a:rPr lang="en-US" dirty="0"/>
              <a:t> (</a:t>
            </a:r>
            <a:r>
              <a:rPr lang="en-US" dirty="0" err="1"/>
              <a:t>lensa</a:t>
            </a:r>
            <a:r>
              <a:rPr lang="en-US" dirty="0"/>
              <a:t> </a:t>
            </a:r>
            <a:r>
              <a:rPr lang="en-US" dirty="0" err="1"/>
              <a:t>bagian</a:t>
            </a:r>
            <a:r>
              <a:rPr lang="en-US" dirty="0"/>
              <a:t> </a:t>
            </a:r>
            <a:r>
              <a:rPr lang="en-US" dirty="0" err="1"/>
              <a:t>bawah</a:t>
            </a:r>
            <a:r>
              <a:rPr lang="en-US" dirty="0"/>
              <a:t>) </a:t>
            </a:r>
            <a:r>
              <a:rPr lang="en-US" dirty="0" err="1"/>
              <a:t>disebut</a:t>
            </a:r>
            <a:r>
              <a:rPr lang="en-US" dirty="0"/>
              <a:t> </a:t>
            </a:r>
            <a:r>
              <a:rPr lang="en-US" b="1" dirty="0" err="1"/>
              <a:t>lensa</a:t>
            </a:r>
            <a:r>
              <a:rPr lang="en-US" b="1" dirty="0"/>
              <a:t> </a:t>
            </a:r>
            <a:r>
              <a:rPr lang="en-US" b="1" dirty="0" err="1"/>
              <a:t>objektif</a:t>
            </a:r>
            <a:r>
              <a:rPr lang="en-US" dirty="0"/>
              <a:t>. </a:t>
            </a:r>
            <a:endParaRPr lang="en-US" dirty="0" smtClean="0"/>
          </a:p>
          <a:p>
            <a:pPr marL="274320" indent="-274320" eaLnBrk="1" fontAlgn="auto" hangingPunct="1">
              <a:spcAft>
                <a:spcPts val="0"/>
              </a:spcAft>
              <a:buClr>
                <a:schemeClr val="accent3"/>
              </a:buClr>
              <a:buFont typeface="Wingdings 2"/>
              <a:buChar char=""/>
              <a:defRPr/>
            </a:pPr>
            <a:r>
              <a:rPr lang="en-US" dirty="0" smtClean="0"/>
              <a:t>Hal </a:t>
            </a:r>
            <a:r>
              <a:rPr lang="en-US" dirty="0"/>
              <a:t>yang </a:t>
            </a:r>
            <a:r>
              <a:rPr lang="en-US" dirty="0" err="1"/>
              <a:t>perlu</a:t>
            </a:r>
            <a:r>
              <a:rPr lang="en-US" dirty="0"/>
              <a:t> </a:t>
            </a:r>
            <a:r>
              <a:rPr lang="en-US" dirty="0" err="1"/>
              <a:t>diingat</a:t>
            </a:r>
            <a:r>
              <a:rPr lang="en-US" dirty="0"/>
              <a:t> </a:t>
            </a:r>
            <a:r>
              <a:rPr lang="en-US" dirty="0" err="1"/>
              <a:t>adalah</a:t>
            </a:r>
            <a:r>
              <a:rPr lang="en-US" dirty="0"/>
              <a:t> </a:t>
            </a:r>
            <a:r>
              <a:rPr lang="en-US" dirty="0" err="1"/>
              <a:t>fokus</a:t>
            </a:r>
            <a:r>
              <a:rPr lang="en-US" dirty="0"/>
              <a:t> </a:t>
            </a:r>
            <a:r>
              <a:rPr lang="en-US" dirty="0" err="1"/>
              <a:t>pada</a:t>
            </a:r>
            <a:r>
              <a:rPr lang="en-US" dirty="0"/>
              <a:t> </a:t>
            </a:r>
            <a:r>
              <a:rPr lang="en-US" dirty="0" err="1"/>
              <a:t>lensa</a:t>
            </a:r>
            <a:r>
              <a:rPr lang="en-US" dirty="0"/>
              <a:t> </a:t>
            </a:r>
            <a:r>
              <a:rPr lang="en-US" dirty="0" err="1"/>
              <a:t>obyektif</a:t>
            </a:r>
            <a:r>
              <a:rPr lang="en-US" dirty="0"/>
              <a:t> </a:t>
            </a:r>
            <a:r>
              <a:rPr lang="en-US" dirty="0" err="1"/>
              <a:t>lebih</a:t>
            </a:r>
            <a:r>
              <a:rPr lang="en-US" dirty="0"/>
              <a:t> </a:t>
            </a:r>
            <a:r>
              <a:rPr lang="en-US" dirty="0" err="1"/>
              <a:t>pendek</a:t>
            </a:r>
            <a:r>
              <a:rPr lang="en-US" dirty="0"/>
              <a:t> </a:t>
            </a:r>
            <a:r>
              <a:rPr lang="en-US" dirty="0" err="1"/>
              <a:t>dari</a:t>
            </a:r>
            <a:r>
              <a:rPr lang="en-US" dirty="0"/>
              <a:t> </a:t>
            </a:r>
            <a:r>
              <a:rPr lang="en-US" dirty="0" err="1"/>
              <a:t>fokus</a:t>
            </a:r>
            <a:r>
              <a:rPr lang="en-US" dirty="0"/>
              <a:t> </a:t>
            </a:r>
            <a:r>
              <a:rPr lang="en-US" dirty="0" err="1"/>
              <a:t>pada</a:t>
            </a:r>
            <a:r>
              <a:rPr lang="en-US" dirty="0"/>
              <a:t> </a:t>
            </a:r>
            <a:r>
              <a:rPr lang="en-US" dirty="0" err="1"/>
              <a:t>lensa</a:t>
            </a:r>
            <a:r>
              <a:rPr lang="en-US" dirty="0"/>
              <a:t> </a:t>
            </a:r>
            <a:r>
              <a:rPr lang="en-US" dirty="0" err="1"/>
              <a:t>okuler</a:t>
            </a:r>
            <a:r>
              <a:rPr lang="en-US" dirty="0"/>
              <a:t> (</a:t>
            </a:r>
            <a:r>
              <a:rPr lang="en-US" i="1" dirty="0"/>
              <a:t>f</a:t>
            </a:r>
            <a:r>
              <a:rPr lang="en-US" baseline="-25000" dirty="0"/>
              <a:t>ob</a:t>
            </a:r>
            <a:r>
              <a:rPr lang="en-US" dirty="0"/>
              <a:t> &lt; </a:t>
            </a:r>
            <a:r>
              <a:rPr lang="en-US" i="1" dirty="0" err="1"/>
              <a:t>f</a:t>
            </a:r>
            <a:r>
              <a:rPr lang="en-US" baseline="-25000" dirty="0" err="1"/>
              <a:t>ok</a:t>
            </a:r>
            <a:r>
              <a:rPr lang="en-US" dirty="0"/>
              <a:t>). </a:t>
            </a:r>
            <a:endParaRPr lang="en-US" dirty="0" smtClean="0"/>
          </a:p>
          <a:p>
            <a:pPr marL="274320" indent="-274320" eaLnBrk="1" fontAlgn="auto" hangingPunct="1">
              <a:spcAft>
                <a:spcPts val="0"/>
              </a:spcAft>
              <a:buClr>
                <a:schemeClr val="accent3"/>
              </a:buClr>
              <a:buFont typeface="Wingdings 2"/>
              <a:buChar char=""/>
              <a:defRPr/>
            </a:pPr>
            <a:r>
              <a:rPr lang="en-US" dirty="0" smtClean="0"/>
              <a:t>Cara </a:t>
            </a:r>
            <a:r>
              <a:rPr lang="en-US" dirty="0" err="1"/>
              <a:t>kerja</a:t>
            </a:r>
            <a:r>
              <a:rPr lang="en-US" dirty="0"/>
              <a:t> </a:t>
            </a:r>
            <a:r>
              <a:rPr lang="en-US" dirty="0" err="1"/>
              <a:t>mikroskop</a:t>
            </a:r>
            <a:r>
              <a:rPr lang="en-US" dirty="0"/>
              <a:t> </a:t>
            </a:r>
            <a:r>
              <a:rPr lang="en-US" dirty="0" err="1"/>
              <a:t>secara</a:t>
            </a:r>
            <a:r>
              <a:rPr lang="en-US" dirty="0"/>
              <a:t> </a:t>
            </a:r>
            <a:r>
              <a:rPr lang="en-US" dirty="0" err="1"/>
              <a:t>sederhana</a:t>
            </a:r>
            <a:r>
              <a:rPr lang="en-US" dirty="0"/>
              <a:t> </a:t>
            </a:r>
            <a:r>
              <a:rPr lang="en-US" dirty="0" err="1"/>
              <a:t>adalah</a:t>
            </a:r>
            <a:r>
              <a:rPr lang="en-US" dirty="0"/>
              <a:t> </a:t>
            </a:r>
            <a:r>
              <a:rPr lang="en-US" dirty="0" err="1"/>
              <a:t>lensa</a:t>
            </a:r>
            <a:r>
              <a:rPr lang="en-US" dirty="0"/>
              <a:t> </a:t>
            </a:r>
            <a:r>
              <a:rPr lang="en-US" dirty="0" err="1"/>
              <a:t>obyektif</a:t>
            </a:r>
            <a:r>
              <a:rPr lang="en-US" dirty="0"/>
              <a:t> </a:t>
            </a:r>
            <a:r>
              <a:rPr lang="en-US" dirty="0" err="1"/>
              <a:t>akan</a:t>
            </a:r>
            <a:r>
              <a:rPr lang="en-US" dirty="0"/>
              <a:t> </a:t>
            </a:r>
            <a:r>
              <a:rPr lang="en-US" dirty="0" err="1"/>
              <a:t>membentuk</a:t>
            </a:r>
            <a:r>
              <a:rPr lang="en-US" dirty="0"/>
              <a:t> </a:t>
            </a:r>
            <a:r>
              <a:rPr lang="en-US" dirty="0" err="1"/>
              <a:t>bayangan</a:t>
            </a:r>
            <a:r>
              <a:rPr lang="en-US" dirty="0"/>
              <a:t> </a:t>
            </a:r>
            <a:r>
              <a:rPr lang="en-US" dirty="0" err="1"/>
              <a:t>benda</a:t>
            </a:r>
            <a:r>
              <a:rPr lang="en-US" dirty="0"/>
              <a:t> yang </a:t>
            </a:r>
            <a:r>
              <a:rPr lang="en-US" dirty="0" err="1"/>
              <a:t>bersifat</a:t>
            </a:r>
            <a:r>
              <a:rPr lang="en-US" dirty="0"/>
              <a:t> </a:t>
            </a:r>
            <a:r>
              <a:rPr lang="en-US" dirty="0" err="1"/>
              <a:t>nyata</a:t>
            </a:r>
            <a:r>
              <a:rPr lang="en-US" dirty="0"/>
              <a:t>, </a:t>
            </a:r>
            <a:r>
              <a:rPr lang="en-US" dirty="0" err="1"/>
              <a:t>terbalik</a:t>
            </a:r>
            <a:r>
              <a:rPr lang="en-US" dirty="0"/>
              <a:t>, </a:t>
            </a:r>
            <a:r>
              <a:rPr lang="en-US" dirty="0" err="1"/>
              <a:t>dan</a:t>
            </a:r>
            <a:r>
              <a:rPr lang="en-US" dirty="0"/>
              <a:t> </a:t>
            </a:r>
            <a:r>
              <a:rPr lang="en-US" dirty="0" err="1"/>
              <a:t>diperbesar</a:t>
            </a:r>
            <a:r>
              <a:rPr lang="en-US" dirty="0"/>
              <a:t>. </a:t>
            </a:r>
            <a:r>
              <a:rPr lang="en-US" dirty="0" err="1"/>
              <a:t>Bayangan</a:t>
            </a:r>
            <a:r>
              <a:rPr lang="en-US" dirty="0"/>
              <a:t> </a:t>
            </a:r>
            <a:r>
              <a:rPr lang="en-US" dirty="0" err="1"/>
              <a:t>benda</a:t>
            </a:r>
            <a:r>
              <a:rPr lang="en-US" dirty="0"/>
              <a:t> </a:t>
            </a:r>
            <a:r>
              <a:rPr lang="en-US" dirty="0" err="1"/>
              <a:t>oleh</a:t>
            </a:r>
            <a:r>
              <a:rPr lang="en-US" dirty="0"/>
              <a:t> </a:t>
            </a:r>
            <a:r>
              <a:rPr lang="en-US" dirty="0" err="1"/>
              <a:t>lensa</a:t>
            </a:r>
            <a:r>
              <a:rPr lang="en-US" dirty="0"/>
              <a:t> </a:t>
            </a:r>
            <a:r>
              <a:rPr lang="en-US" dirty="0" err="1"/>
              <a:t>obyektif</a:t>
            </a:r>
            <a:r>
              <a:rPr lang="en-US" dirty="0"/>
              <a:t> </a:t>
            </a:r>
            <a:r>
              <a:rPr lang="en-US" dirty="0" err="1"/>
              <a:t>akan</a:t>
            </a:r>
            <a:r>
              <a:rPr lang="en-US" dirty="0"/>
              <a:t> </a:t>
            </a:r>
            <a:r>
              <a:rPr lang="en-US" dirty="0" err="1"/>
              <a:t>ditangkap</a:t>
            </a:r>
            <a:r>
              <a:rPr lang="en-US" dirty="0"/>
              <a:t> </a:t>
            </a:r>
            <a:r>
              <a:rPr lang="en-US" dirty="0" err="1"/>
              <a:t>sebagai</a:t>
            </a:r>
            <a:r>
              <a:rPr lang="en-US" dirty="0"/>
              <a:t> </a:t>
            </a:r>
            <a:r>
              <a:rPr lang="en-US" dirty="0" err="1"/>
              <a:t>benda</a:t>
            </a:r>
            <a:r>
              <a:rPr lang="en-US" dirty="0"/>
              <a:t> </a:t>
            </a:r>
            <a:r>
              <a:rPr lang="en-US" dirty="0" err="1"/>
              <a:t>oleh</a:t>
            </a:r>
            <a:r>
              <a:rPr lang="en-US" dirty="0"/>
              <a:t> </a:t>
            </a:r>
            <a:r>
              <a:rPr lang="en-US" dirty="0" err="1"/>
              <a:t>lensa</a:t>
            </a:r>
            <a:r>
              <a:rPr lang="en-US" dirty="0"/>
              <a:t> </a:t>
            </a:r>
            <a:r>
              <a:rPr lang="en-US" dirty="0" err="1"/>
              <a:t>okuler</a:t>
            </a:r>
            <a:r>
              <a:rPr lang="en-US" dirty="0"/>
              <a:t>. </a:t>
            </a:r>
            <a:r>
              <a:rPr lang="en-US" dirty="0" err="1"/>
              <a:t>Bayangan</a:t>
            </a:r>
            <a:r>
              <a:rPr lang="en-US" dirty="0"/>
              <a:t> </a:t>
            </a:r>
            <a:r>
              <a:rPr lang="en-US" dirty="0" err="1"/>
              <a:t>inilah</a:t>
            </a:r>
            <a:r>
              <a:rPr lang="en-US" dirty="0"/>
              <a:t> yang </a:t>
            </a:r>
            <a:r>
              <a:rPr lang="en-US" dirty="0" err="1"/>
              <a:t>tampak</a:t>
            </a:r>
            <a:r>
              <a:rPr lang="en-US" dirty="0"/>
              <a:t> </a:t>
            </a:r>
            <a:r>
              <a:rPr lang="en-US" dirty="0" err="1"/>
              <a:t>oleh</a:t>
            </a:r>
            <a:r>
              <a:rPr lang="en-US" dirty="0"/>
              <a:t> </a:t>
            </a:r>
            <a:r>
              <a:rPr lang="en-US" dirty="0" err="1"/>
              <a:t>mata</a:t>
            </a:r>
            <a:r>
              <a:rPr lang="en-US" dirty="0"/>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a:xfrm>
            <a:off x="381000" y="457200"/>
            <a:ext cx="8229600" cy="6019800"/>
          </a:xfrm>
        </p:spPr>
        <p:txBody>
          <a:bodyPr/>
          <a:lstStyle/>
          <a:p>
            <a:pPr eaLnBrk="1" hangingPunct="1">
              <a:buFont typeface="Wingdings 2" pitchFamily="18" charset="2"/>
              <a:buNone/>
            </a:pPr>
            <a:r>
              <a:rPr lang="en-US" sz="2000" smtClean="0"/>
              <a:t>	Panjang mikroskop atau jarak antara lensa objektif dan lensa okuler sama dengan jarak bayangan objektif ke lensa objektif ditambah jarak bayangan objektif tadi ke lensa okuler atau secara matematis dituliskan</a:t>
            </a:r>
          </a:p>
          <a:p>
            <a:pPr eaLnBrk="1" hangingPunct="1">
              <a:buFont typeface="Wingdings 2" pitchFamily="18" charset="2"/>
              <a:buNone/>
            </a:pPr>
            <a:r>
              <a:rPr lang="en-US" sz="2000" b="1" smtClean="0"/>
              <a:t>				d = S’</a:t>
            </a:r>
            <a:r>
              <a:rPr lang="en-US" sz="2000" b="1" baseline="-25000" smtClean="0"/>
              <a:t>ob</a:t>
            </a:r>
            <a:r>
              <a:rPr lang="en-US" sz="2000" b="1" smtClean="0"/>
              <a:t> + S</a:t>
            </a:r>
            <a:r>
              <a:rPr lang="en-US" sz="2000" b="1" baseline="-25000" smtClean="0"/>
              <a:t>ok</a:t>
            </a:r>
            <a:endParaRPr lang="en-US" sz="2000" smtClean="0"/>
          </a:p>
          <a:p>
            <a:pPr eaLnBrk="1" hangingPunct="1">
              <a:buFont typeface="Wingdings 2" pitchFamily="18" charset="2"/>
              <a:buNone/>
            </a:pPr>
            <a:r>
              <a:rPr lang="en-US" sz="2000" smtClean="0"/>
              <a:t>	dengan: </a:t>
            </a:r>
            <a:r>
              <a:rPr lang="en-US" sz="2000" i="1" smtClean="0"/>
              <a:t>d </a:t>
            </a:r>
            <a:r>
              <a:rPr lang="en-US" sz="2000" smtClean="0"/>
              <a:t>= panjang mikroskop,</a:t>
            </a:r>
          </a:p>
          <a:p>
            <a:pPr eaLnBrk="1" hangingPunct="1">
              <a:buFont typeface="Wingdings 2" pitchFamily="18" charset="2"/>
              <a:buNone/>
            </a:pPr>
            <a:r>
              <a:rPr lang="en-US" sz="2000" i="1" smtClean="0"/>
              <a:t>	S</a:t>
            </a:r>
            <a:r>
              <a:rPr lang="en-US" sz="2000" smtClean="0"/>
              <a:t>‘</a:t>
            </a:r>
            <a:r>
              <a:rPr lang="en-US" sz="2000" baseline="-25000" smtClean="0"/>
              <a:t>ob</a:t>
            </a:r>
            <a:r>
              <a:rPr lang="en-US" sz="2000" smtClean="0"/>
              <a:t> = jarak bayangan lensa objektif ke lensa objektif, dan</a:t>
            </a:r>
          </a:p>
          <a:p>
            <a:pPr eaLnBrk="1" hangingPunct="1">
              <a:buFont typeface="Wingdings 2" pitchFamily="18" charset="2"/>
              <a:buNone/>
            </a:pPr>
            <a:r>
              <a:rPr lang="en-US" sz="2000" i="1" smtClean="0"/>
              <a:t>	S</a:t>
            </a:r>
            <a:r>
              <a:rPr lang="en-US" sz="2000" baseline="-25000" smtClean="0"/>
              <a:t>ok</a:t>
            </a:r>
            <a:r>
              <a:rPr lang="en-US" sz="2000" smtClean="0"/>
              <a:t> = jarak bayangan objektif ke lensa okuler</a:t>
            </a:r>
          </a:p>
          <a:p>
            <a:pPr eaLnBrk="1" hangingPunct="1">
              <a:buFont typeface="Wingdings 2" pitchFamily="18" charset="2"/>
              <a:buNone/>
            </a:pPr>
            <a:endParaRPr lang="en-US" sz="2000" smtClean="0"/>
          </a:p>
          <a:p>
            <a:pPr eaLnBrk="1" hangingPunct="1">
              <a:buFont typeface="Wingdings 2" pitchFamily="18" charset="2"/>
              <a:buNone/>
            </a:pPr>
            <a:r>
              <a:rPr lang="en-US" sz="2000" smtClean="0"/>
              <a:t>	Perbesaran total yang dihasilkan mikroskop merupakan perkalian antara perbesaran yang dihasilkan oleh lensa objektif dan perbesaran sudut yang dihasilkan oleh lensa okuler. Secara matematis, perbesaran total yang dihasilkan mikroskop ditulis sebagai berikut.</a:t>
            </a:r>
          </a:p>
          <a:p>
            <a:pPr eaLnBrk="1" hangingPunct="1">
              <a:buFont typeface="Wingdings 2" pitchFamily="18" charset="2"/>
              <a:buNone/>
            </a:pPr>
            <a:r>
              <a:rPr lang="en-US" sz="2000" b="1" smtClean="0"/>
              <a:t>				M = M</a:t>
            </a:r>
            <a:r>
              <a:rPr lang="en-US" sz="2000" b="1" baseline="-25000" smtClean="0"/>
              <a:t>ob</a:t>
            </a:r>
            <a:r>
              <a:rPr lang="en-US" sz="2000" b="1" smtClean="0"/>
              <a:t> × M</a:t>
            </a:r>
            <a:r>
              <a:rPr lang="en-US" sz="2000" b="1" baseline="-25000" smtClean="0"/>
              <a:t>ok</a:t>
            </a:r>
            <a:endParaRPr lang="en-US" sz="2000" smtClean="0"/>
          </a:p>
          <a:p>
            <a:pPr eaLnBrk="1" hangingPunct="1">
              <a:buFont typeface="Wingdings 2" pitchFamily="18" charset="2"/>
              <a:buNone/>
            </a:pPr>
            <a:r>
              <a:rPr lang="en-US" sz="2000" smtClean="0"/>
              <a:t>	dengan: </a:t>
            </a:r>
            <a:r>
              <a:rPr lang="en-US" sz="2000" i="1" smtClean="0"/>
              <a:t>M </a:t>
            </a:r>
            <a:r>
              <a:rPr lang="en-US" sz="2000" smtClean="0"/>
              <a:t>= perbesaran total yang dihasilkan mikroskop,</a:t>
            </a:r>
          </a:p>
          <a:p>
            <a:pPr eaLnBrk="1" hangingPunct="1">
              <a:buFont typeface="Wingdings 2" pitchFamily="18" charset="2"/>
              <a:buNone/>
            </a:pPr>
            <a:r>
              <a:rPr lang="en-US" sz="2000" i="1" smtClean="0"/>
              <a:t>	M</a:t>
            </a:r>
            <a:r>
              <a:rPr lang="en-US" sz="2000" baseline="-25000" smtClean="0"/>
              <a:t>ob</a:t>
            </a:r>
            <a:r>
              <a:rPr lang="en-US" sz="2000" smtClean="0"/>
              <a:t> = perbesaran yang dihasilkan lensa objektif, dan</a:t>
            </a:r>
          </a:p>
          <a:p>
            <a:pPr eaLnBrk="1" hangingPunct="1">
              <a:buFont typeface="Wingdings 2" pitchFamily="18" charset="2"/>
              <a:buNone/>
            </a:pPr>
            <a:r>
              <a:rPr lang="en-US" sz="2000" i="1" smtClean="0"/>
              <a:t>	M</a:t>
            </a:r>
            <a:r>
              <a:rPr lang="en-US" sz="2000" baseline="-25000" smtClean="0"/>
              <a:t>ok</a:t>
            </a:r>
            <a:r>
              <a:rPr lang="en-US" sz="2000" smtClean="0"/>
              <a:t> = perbesaran sudut yang dihasilkan lensa okuler.</a:t>
            </a:r>
          </a:p>
          <a:p>
            <a:pPr eaLnBrk="1" hangingPunct="1">
              <a:buFont typeface="Wingdings 2" pitchFamily="18" charset="2"/>
              <a:buNone/>
            </a:pPr>
            <a:endParaRPr lang="en-US" sz="2000" smtClean="0"/>
          </a:p>
          <a:p>
            <a:pPr eaLnBrk="1" hangingPunct="1"/>
            <a:endParaRPr lang="en-US" sz="20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85000" lnSpcReduction="20000"/>
          </a:bodyPr>
          <a:lstStyle/>
          <a:p>
            <a:pPr marL="274320" indent="-274320" eaLnBrk="1" fontAlgn="auto" hangingPunct="1">
              <a:spcAft>
                <a:spcPts val="0"/>
              </a:spcAft>
              <a:buClr>
                <a:schemeClr val="accent3"/>
              </a:buClr>
              <a:buFont typeface="Wingdings 2"/>
              <a:buNone/>
              <a:defRPr/>
            </a:pPr>
            <a:r>
              <a:rPr lang="en-US" dirty="0" smtClean="0"/>
              <a:t>	</a:t>
            </a:r>
            <a:r>
              <a:rPr lang="en-US" dirty="0" err="1" smtClean="0"/>
              <a:t>Perbesaran</a:t>
            </a:r>
            <a:r>
              <a:rPr lang="en-US" dirty="0" smtClean="0"/>
              <a:t> </a:t>
            </a:r>
            <a:r>
              <a:rPr lang="en-US" dirty="0"/>
              <a:t>yang </a:t>
            </a:r>
            <a:r>
              <a:rPr lang="en-US" dirty="0" err="1"/>
              <a:t>dihasilkan</a:t>
            </a:r>
            <a:r>
              <a:rPr lang="en-US" dirty="0"/>
              <a:t> </a:t>
            </a:r>
            <a:r>
              <a:rPr lang="en-US" dirty="0" err="1"/>
              <a:t>oleh</a:t>
            </a:r>
            <a:r>
              <a:rPr lang="en-US" dirty="0"/>
              <a:t> </a:t>
            </a:r>
            <a:r>
              <a:rPr lang="en-US" dirty="0" err="1"/>
              <a:t>lensa</a:t>
            </a:r>
            <a:r>
              <a:rPr lang="en-US" dirty="0"/>
              <a:t> </a:t>
            </a:r>
            <a:r>
              <a:rPr lang="en-US" dirty="0" err="1"/>
              <a:t>objektif</a:t>
            </a:r>
            <a:r>
              <a:rPr lang="en-US" dirty="0"/>
              <a:t> </a:t>
            </a:r>
            <a:r>
              <a:rPr lang="en-US" dirty="0" err="1"/>
              <a:t>memenuhi</a:t>
            </a:r>
            <a:endParaRPr lang="en-US" dirty="0"/>
          </a:p>
          <a:p>
            <a:pPr marL="274320" indent="-274320" eaLnBrk="1" fontAlgn="auto" hangingPunct="1">
              <a:spcAft>
                <a:spcPts val="0"/>
              </a:spcAft>
              <a:buClr>
                <a:schemeClr val="accent3"/>
              </a:buClr>
              <a:buFont typeface="Wingdings 2"/>
              <a:buNone/>
              <a:defRPr/>
            </a:pPr>
            <a:r>
              <a:rPr lang="en-US" b="1" dirty="0" smtClean="0"/>
              <a:t>				</a:t>
            </a:r>
            <a:r>
              <a:rPr lang="en-US" b="1" dirty="0" err="1" smtClean="0"/>
              <a:t>M</a:t>
            </a:r>
            <a:r>
              <a:rPr lang="en-US" b="1" baseline="-25000" dirty="0" err="1" smtClean="0"/>
              <a:t>ok</a:t>
            </a:r>
            <a:r>
              <a:rPr lang="en-US" b="1" dirty="0"/>
              <a:t> = </a:t>
            </a:r>
            <a:r>
              <a:rPr lang="en-US" b="1" dirty="0" err="1"/>
              <a:t>S</a:t>
            </a:r>
            <a:r>
              <a:rPr lang="en-US" b="1" baseline="-25000" dirty="0" err="1"/>
              <a:t>n</a:t>
            </a:r>
            <a:r>
              <a:rPr lang="en-US" b="1" dirty="0"/>
              <a:t> / </a:t>
            </a:r>
            <a:r>
              <a:rPr lang="en-US" b="1" dirty="0" err="1"/>
              <a:t>f</a:t>
            </a:r>
            <a:r>
              <a:rPr lang="en-US" b="1" baseline="-25000" dirty="0" err="1"/>
              <a:t>ok</a:t>
            </a:r>
            <a:endParaRPr lang="en-US" dirty="0"/>
          </a:p>
          <a:p>
            <a:pPr marL="274320" indent="-274320" eaLnBrk="1" fontAlgn="auto" hangingPunct="1">
              <a:spcAft>
                <a:spcPts val="0"/>
              </a:spcAft>
              <a:buClr>
                <a:schemeClr val="accent3"/>
              </a:buClr>
              <a:buFont typeface="Wingdings 2"/>
              <a:buNone/>
              <a:defRPr/>
            </a:pPr>
            <a:r>
              <a:rPr lang="en-US" dirty="0" smtClean="0"/>
              <a:t>	</a:t>
            </a:r>
            <a:r>
              <a:rPr lang="en-US" dirty="0" err="1" smtClean="0"/>
              <a:t>sedangkan</a:t>
            </a:r>
            <a:r>
              <a:rPr lang="en-US" dirty="0" smtClean="0"/>
              <a:t> </a:t>
            </a:r>
            <a:r>
              <a:rPr lang="en-US" dirty="0" err="1"/>
              <a:t>perbesaran</a:t>
            </a:r>
            <a:r>
              <a:rPr lang="en-US" dirty="0"/>
              <a:t> </a:t>
            </a:r>
            <a:r>
              <a:rPr lang="en-US" dirty="0" err="1"/>
              <a:t>sudut</a:t>
            </a:r>
            <a:r>
              <a:rPr lang="en-US" dirty="0"/>
              <a:t> yang </a:t>
            </a:r>
            <a:r>
              <a:rPr lang="en-US" dirty="0" err="1"/>
              <a:t>dihasilkan</a:t>
            </a:r>
            <a:r>
              <a:rPr lang="en-US" dirty="0"/>
              <a:t> </a:t>
            </a:r>
            <a:r>
              <a:rPr lang="en-US" dirty="0" err="1"/>
              <a:t>lensa</a:t>
            </a:r>
            <a:r>
              <a:rPr lang="en-US" dirty="0"/>
              <a:t> </a:t>
            </a:r>
            <a:r>
              <a:rPr lang="en-US" dirty="0" err="1"/>
              <a:t>okuler</a:t>
            </a:r>
            <a:r>
              <a:rPr lang="en-US" dirty="0"/>
              <a:t> </a:t>
            </a:r>
            <a:r>
              <a:rPr lang="en-US" dirty="0" err="1"/>
              <a:t>mirip</a:t>
            </a:r>
            <a:r>
              <a:rPr lang="en-US" dirty="0"/>
              <a:t> </a:t>
            </a:r>
            <a:r>
              <a:rPr lang="en-US" dirty="0" err="1"/>
              <a:t>dengan</a:t>
            </a:r>
            <a:r>
              <a:rPr lang="en-US" dirty="0"/>
              <a:t> </a:t>
            </a:r>
            <a:r>
              <a:rPr lang="en-US" dirty="0" err="1"/>
              <a:t>perbesaran</a:t>
            </a:r>
            <a:r>
              <a:rPr lang="en-US" dirty="0"/>
              <a:t> </a:t>
            </a:r>
            <a:r>
              <a:rPr lang="en-US" dirty="0" err="1"/>
              <a:t>sudut</a:t>
            </a:r>
            <a:r>
              <a:rPr lang="en-US" dirty="0"/>
              <a:t> </a:t>
            </a:r>
            <a:r>
              <a:rPr lang="en-US" dirty="0" err="1"/>
              <a:t>lup</a:t>
            </a:r>
            <a:r>
              <a:rPr lang="en-US" dirty="0"/>
              <a:t>, </a:t>
            </a:r>
            <a:r>
              <a:rPr lang="en-US" dirty="0" err="1"/>
              <a:t>yakni</a:t>
            </a:r>
            <a:r>
              <a:rPr lang="en-US" dirty="0"/>
              <a:t>, </a:t>
            </a:r>
            <a:r>
              <a:rPr lang="en-US" dirty="0" err="1"/>
              <a:t>untuk</a:t>
            </a:r>
            <a:r>
              <a:rPr lang="en-US" dirty="0"/>
              <a:t> </a:t>
            </a:r>
            <a:r>
              <a:rPr lang="en-US" dirty="0" err="1"/>
              <a:t>pengamatan</a:t>
            </a:r>
            <a:r>
              <a:rPr lang="en-US" dirty="0"/>
              <a:t> </a:t>
            </a:r>
            <a:r>
              <a:rPr lang="en-US" dirty="0" err="1"/>
              <a:t>tanpa</a:t>
            </a:r>
            <a:r>
              <a:rPr lang="en-US" dirty="0"/>
              <a:t> </a:t>
            </a:r>
            <a:r>
              <a:rPr lang="en-US" dirty="0" err="1"/>
              <a:t>akomodasi</a:t>
            </a:r>
            <a:endParaRPr lang="en-US" dirty="0"/>
          </a:p>
          <a:p>
            <a:pPr marL="274320" indent="-274320" eaLnBrk="1" fontAlgn="auto" hangingPunct="1">
              <a:spcAft>
                <a:spcPts val="0"/>
              </a:spcAft>
              <a:buClr>
                <a:schemeClr val="accent3"/>
              </a:buClr>
              <a:buFont typeface="Wingdings 2"/>
              <a:buNone/>
              <a:defRPr/>
            </a:pPr>
            <a:r>
              <a:rPr lang="en-US" b="1" dirty="0" smtClean="0"/>
              <a:t>				M</a:t>
            </a:r>
            <a:r>
              <a:rPr lang="en-US" b="1" baseline="-25000" dirty="0" smtClean="0"/>
              <a:t>ob</a:t>
            </a:r>
            <a:r>
              <a:rPr lang="en-US" b="1" baseline="-25000" dirty="0"/>
              <a:t> </a:t>
            </a:r>
            <a:r>
              <a:rPr lang="en-US" b="1" dirty="0"/>
              <a:t>= </a:t>
            </a:r>
            <a:r>
              <a:rPr lang="en-US" b="1" dirty="0" err="1"/>
              <a:t>S’</a:t>
            </a:r>
            <a:r>
              <a:rPr lang="en-US" b="1" baseline="-25000" dirty="0" err="1"/>
              <a:t>ob</a:t>
            </a:r>
            <a:r>
              <a:rPr lang="en-US" b="1" dirty="0"/>
              <a:t> / S</a:t>
            </a:r>
            <a:r>
              <a:rPr lang="en-US" b="1" baseline="-25000" dirty="0"/>
              <a:t>ob</a:t>
            </a:r>
            <a:endParaRPr lang="en-US" dirty="0"/>
          </a:p>
          <a:p>
            <a:pPr marL="274320" indent="-274320" eaLnBrk="1" fontAlgn="auto" hangingPunct="1">
              <a:spcAft>
                <a:spcPts val="0"/>
              </a:spcAft>
              <a:buClr>
                <a:schemeClr val="accent3"/>
              </a:buClr>
              <a:buFont typeface="Wingdings 2"/>
              <a:buNone/>
              <a:defRPr/>
            </a:pPr>
            <a:r>
              <a:rPr lang="en-US" dirty="0" smtClean="0"/>
              <a:t>	</a:t>
            </a:r>
            <a:r>
              <a:rPr lang="en-US" dirty="0" err="1" smtClean="0"/>
              <a:t>dan</a:t>
            </a:r>
            <a:r>
              <a:rPr lang="en-US" dirty="0" smtClean="0"/>
              <a:t> </a:t>
            </a:r>
            <a:r>
              <a:rPr lang="en-US" dirty="0" err="1"/>
              <a:t>untuk</a:t>
            </a:r>
            <a:r>
              <a:rPr lang="en-US" dirty="0"/>
              <a:t> </a:t>
            </a:r>
            <a:r>
              <a:rPr lang="en-US" dirty="0" err="1"/>
              <a:t>pengamatan</a:t>
            </a:r>
            <a:r>
              <a:rPr lang="en-US" dirty="0"/>
              <a:t> </a:t>
            </a:r>
            <a:r>
              <a:rPr lang="en-US" dirty="0" err="1"/>
              <a:t>dengan</a:t>
            </a:r>
            <a:r>
              <a:rPr lang="en-US" dirty="0"/>
              <a:t> </a:t>
            </a:r>
            <a:r>
              <a:rPr lang="en-US" dirty="0" err="1"/>
              <a:t>berakomodasi</a:t>
            </a:r>
            <a:r>
              <a:rPr lang="en-US" dirty="0"/>
              <a:t> </a:t>
            </a:r>
            <a:r>
              <a:rPr lang="en-US" dirty="0" err="1"/>
              <a:t>maksimum</a:t>
            </a:r>
            <a:endParaRPr lang="en-US" dirty="0"/>
          </a:p>
          <a:p>
            <a:pPr marL="274320" indent="-274320" eaLnBrk="1" fontAlgn="auto" hangingPunct="1">
              <a:spcAft>
                <a:spcPts val="0"/>
              </a:spcAft>
              <a:buClr>
                <a:schemeClr val="accent3"/>
              </a:buClr>
              <a:buFont typeface="Wingdings 2"/>
              <a:buNone/>
              <a:defRPr/>
            </a:pPr>
            <a:r>
              <a:rPr lang="en-US" b="1" dirty="0" smtClean="0"/>
              <a:t>				</a:t>
            </a:r>
            <a:r>
              <a:rPr lang="en-US" b="1" dirty="0" err="1" smtClean="0"/>
              <a:t>M</a:t>
            </a:r>
            <a:r>
              <a:rPr lang="en-US" b="1" baseline="-25000" dirty="0" err="1" smtClean="0"/>
              <a:t>ok</a:t>
            </a:r>
            <a:r>
              <a:rPr lang="en-US" b="1" baseline="-25000" dirty="0"/>
              <a:t> </a:t>
            </a:r>
            <a:r>
              <a:rPr lang="en-US" b="1" dirty="0"/>
              <a:t>= [</a:t>
            </a:r>
            <a:r>
              <a:rPr lang="en-US" b="1" dirty="0" err="1"/>
              <a:t>S</a:t>
            </a:r>
            <a:r>
              <a:rPr lang="en-US" b="1" baseline="-25000" dirty="0" err="1"/>
              <a:t>n</a:t>
            </a:r>
            <a:r>
              <a:rPr lang="en-US" b="1" dirty="0"/>
              <a:t> / </a:t>
            </a:r>
            <a:r>
              <a:rPr lang="en-US" b="1" dirty="0" err="1"/>
              <a:t>f</a:t>
            </a:r>
            <a:r>
              <a:rPr lang="en-US" b="1" baseline="-25000" dirty="0" err="1"/>
              <a:t>ok</a:t>
            </a:r>
            <a:r>
              <a:rPr lang="en-US" b="1" dirty="0"/>
              <a:t>] + 1</a:t>
            </a:r>
            <a:endParaRPr lang="en-US" dirty="0"/>
          </a:p>
          <a:p>
            <a:pPr marL="274320" indent="-274320" eaLnBrk="1" fontAlgn="auto" hangingPunct="1">
              <a:spcAft>
                <a:spcPts val="0"/>
              </a:spcAft>
              <a:buClr>
                <a:schemeClr val="accent3"/>
              </a:buClr>
              <a:buFont typeface="Wingdings 2"/>
              <a:buNone/>
              <a:defRPr/>
            </a:pPr>
            <a:r>
              <a:rPr lang="en-US" dirty="0" smtClean="0"/>
              <a:t>	</a:t>
            </a:r>
            <a:r>
              <a:rPr lang="en-US" dirty="0" err="1" smtClean="0"/>
              <a:t>dengan</a:t>
            </a:r>
            <a:r>
              <a:rPr lang="en-US" dirty="0"/>
              <a:t> </a:t>
            </a:r>
            <a:r>
              <a:rPr lang="en-US" i="1" dirty="0" err="1"/>
              <a:t>f</a:t>
            </a:r>
            <a:r>
              <a:rPr lang="en-US" baseline="-25000" dirty="0" err="1"/>
              <a:t>ok</a:t>
            </a:r>
            <a:r>
              <a:rPr lang="en-US" dirty="0"/>
              <a:t> = </a:t>
            </a:r>
            <a:r>
              <a:rPr lang="en-US" dirty="0" err="1"/>
              <a:t>panjang</a:t>
            </a:r>
            <a:r>
              <a:rPr lang="en-US" dirty="0"/>
              <a:t> </a:t>
            </a:r>
            <a:r>
              <a:rPr lang="en-US" dirty="0" err="1"/>
              <a:t>fokus</a:t>
            </a:r>
            <a:r>
              <a:rPr lang="en-US" dirty="0"/>
              <a:t> </a:t>
            </a:r>
            <a:r>
              <a:rPr lang="en-US" dirty="0" err="1"/>
              <a:t>lensa</a:t>
            </a:r>
            <a:r>
              <a:rPr lang="en-US" dirty="0"/>
              <a:t> </a:t>
            </a:r>
            <a:r>
              <a:rPr lang="en-US" dirty="0" err="1"/>
              <a:t>okuler</a:t>
            </a:r>
            <a:r>
              <a:rPr lang="en-US" dirty="0"/>
              <a:t>.</a:t>
            </a:r>
          </a:p>
          <a:p>
            <a:pPr marL="274320" indent="-274320" eaLnBrk="1" fontAlgn="auto" hangingPunct="1">
              <a:spcAft>
                <a:spcPts val="0"/>
              </a:spcAft>
              <a:buClr>
                <a:schemeClr val="accent3"/>
              </a:buClr>
              <a:buFont typeface="Wingdings 2"/>
              <a:buNone/>
              <a:defRPr/>
            </a:pPr>
            <a:endParaRPr lang="en-US" dirty="0" smtClean="0"/>
          </a:p>
          <a:p>
            <a:pPr marL="274320" indent="-274320" eaLnBrk="1" fontAlgn="auto" hangingPunct="1">
              <a:spcAft>
                <a:spcPts val="0"/>
              </a:spcAft>
              <a:buClr>
                <a:schemeClr val="accent3"/>
              </a:buClr>
              <a:buFont typeface="Wingdings 2"/>
              <a:buNone/>
              <a:defRPr/>
            </a:pPr>
            <a:r>
              <a:rPr lang="en-US" dirty="0"/>
              <a:t>	</a:t>
            </a:r>
            <a:r>
              <a:rPr lang="en-US" dirty="0" err="1" smtClean="0"/>
              <a:t>Untuk</a:t>
            </a:r>
            <a:r>
              <a:rPr lang="en-US" dirty="0" smtClean="0"/>
              <a:t> </a:t>
            </a:r>
            <a:r>
              <a:rPr lang="en-US" dirty="0" err="1"/>
              <a:t>pengamatan</a:t>
            </a:r>
            <a:r>
              <a:rPr lang="en-US" dirty="0"/>
              <a:t> </a:t>
            </a:r>
            <a:r>
              <a:rPr lang="en-US" dirty="0" err="1"/>
              <a:t>dengan</a:t>
            </a:r>
            <a:r>
              <a:rPr lang="en-US" dirty="0"/>
              <a:t> </a:t>
            </a:r>
            <a:r>
              <a:rPr lang="en-US" dirty="0" err="1"/>
              <a:t>mata</a:t>
            </a:r>
            <a:r>
              <a:rPr lang="en-US" dirty="0"/>
              <a:t> </a:t>
            </a:r>
            <a:r>
              <a:rPr lang="en-US" dirty="0" err="1"/>
              <a:t>tidak</a:t>
            </a:r>
            <a:r>
              <a:rPr lang="en-US" dirty="0"/>
              <a:t> </a:t>
            </a:r>
            <a:r>
              <a:rPr lang="en-US" dirty="0" err="1"/>
              <a:t>berakomodasi</a:t>
            </a:r>
            <a:r>
              <a:rPr lang="en-US" dirty="0"/>
              <a:t>, </a:t>
            </a:r>
            <a:r>
              <a:rPr lang="en-US" dirty="0" err="1"/>
              <a:t>bayangan</a:t>
            </a:r>
            <a:r>
              <a:rPr lang="en-US" dirty="0"/>
              <a:t> </a:t>
            </a:r>
            <a:r>
              <a:rPr lang="en-US" dirty="0" err="1"/>
              <a:t>dari</a:t>
            </a:r>
            <a:r>
              <a:rPr lang="en-US" dirty="0"/>
              <a:t> </a:t>
            </a:r>
            <a:r>
              <a:rPr lang="en-US" dirty="0" err="1"/>
              <a:t>lensa</a:t>
            </a:r>
            <a:r>
              <a:rPr lang="en-US" dirty="0"/>
              <a:t> </a:t>
            </a:r>
            <a:r>
              <a:rPr lang="en-US" dirty="0" err="1"/>
              <a:t>obyektif</a:t>
            </a:r>
            <a:r>
              <a:rPr lang="en-US" dirty="0"/>
              <a:t> </a:t>
            </a:r>
            <a:r>
              <a:rPr lang="en-US" dirty="0" err="1"/>
              <a:t>harus</a:t>
            </a:r>
            <a:r>
              <a:rPr lang="en-US" dirty="0"/>
              <a:t> </a:t>
            </a:r>
            <a:r>
              <a:rPr lang="en-US" dirty="0" err="1"/>
              <a:t>jatuh</a:t>
            </a:r>
            <a:r>
              <a:rPr lang="en-US" dirty="0"/>
              <a:t> </a:t>
            </a:r>
            <a:r>
              <a:rPr lang="en-US" dirty="0" err="1"/>
              <a:t>dititik</a:t>
            </a:r>
            <a:r>
              <a:rPr lang="en-US" dirty="0"/>
              <a:t> </a:t>
            </a:r>
            <a:r>
              <a:rPr lang="en-US" dirty="0" err="1"/>
              <a:t>fokus</a:t>
            </a:r>
            <a:r>
              <a:rPr lang="en-US" dirty="0"/>
              <a:t> focus </a:t>
            </a:r>
            <a:r>
              <a:rPr lang="en-US" dirty="0" err="1"/>
              <a:t>okuler</a:t>
            </a:r>
            <a:r>
              <a:rPr lang="en-US" dirty="0"/>
              <a:t>. </a:t>
            </a:r>
            <a:r>
              <a:rPr lang="en-US" dirty="0" err="1"/>
              <a:t>Jadi</a:t>
            </a:r>
            <a:r>
              <a:rPr lang="en-US" dirty="0"/>
              <a:t> </a:t>
            </a:r>
            <a:r>
              <a:rPr lang="en-US" dirty="0" err="1"/>
              <a:t>panjang</a:t>
            </a:r>
            <a:r>
              <a:rPr lang="en-US" dirty="0"/>
              <a:t> </a:t>
            </a:r>
            <a:r>
              <a:rPr lang="en-US" dirty="0" err="1"/>
              <a:t>mikroskop</a:t>
            </a:r>
            <a:r>
              <a:rPr lang="en-US" dirty="0"/>
              <a:t> </a:t>
            </a:r>
            <a:r>
              <a:rPr lang="en-US" dirty="0" err="1"/>
              <a:t>untuk</a:t>
            </a:r>
            <a:r>
              <a:rPr lang="en-US" dirty="0"/>
              <a:t> </a:t>
            </a:r>
            <a:r>
              <a:rPr lang="en-US" dirty="0" err="1"/>
              <a:t>mata</a:t>
            </a:r>
            <a:r>
              <a:rPr lang="en-US" dirty="0"/>
              <a:t> </a:t>
            </a:r>
            <a:r>
              <a:rPr lang="en-US" dirty="0" err="1"/>
              <a:t>tidak</a:t>
            </a:r>
            <a:r>
              <a:rPr lang="en-US" dirty="0"/>
              <a:t> </a:t>
            </a:r>
            <a:r>
              <a:rPr lang="en-US" dirty="0" err="1"/>
              <a:t>berakomodasi</a:t>
            </a:r>
            <a:r>
              <a:rPr lang="en-US" dirty="0"/>
              <a:t> </a:t>
            </a:r>
            <a:r>
              <a:rPr lang="en-US" dirty="0" err="1"/>
              <a:t>adalah</a:t>
            </a:r>
            <a:r>
              <a:rPr lang="en-US" dirty="0"/>
              <a:t>:</a:t>
            </a:r>
          </a:p>
          <a:p>
            <a:pPr marL="274320" indent="-274320" eaLnBrk="1" fontAlgn="auto" hangingPunct="1">
              <a:spcAft>
                <a:spcPts val="0"/>
              </a:spcAft>
              <a:buClr>
                <a:schemeClr val="accent3"/>
              </a:buClr>
              <a:buFont typeface="Wingdings 2"/>
              <a:buNone/>
              <a:defRPr/>
            </a:pPr>
            <a:r>
              <a:rPr lang="en-US" b="1" dirty="0" smtClean="0"/>
              <a:t>				d </a:t>
            </a:r>
            <a:r>
              <a:rPr lang="en-US" b="1" dirty="0"/>
              <a:t>= </a:t>
            </a:r>
            <a:r>
              <a:rPr lang="en-US" b="1" dirty="0" err="1"/>
              <a:t>s’</a:t>
            </a:r>
            <a:r>
              <a:rPr lang="en-US" b="1" baseline="-25000" dirty="0" err="1"/>
              <a:t>ob</a:t>
            </a:r>
            <a:r>
              <a:rPr lang="en-US" b="1" dirty="0"/>
              <a:t> + </a:t>
            </a:r>
            <a:r>
              <a:rPr lang="en-US" b="1" dirty="0" err="1"/>
              <a:t>f</a:t>
            </a:r>
            <a:r>
              <a:rPr lang="en-US" b="1" baseline="-25000" dirty="0" err="1"/>
              <a:t>ok</a:t>
            </a:r>
            <a:endParaRPr lang="en-US" dirty="0"/>
          </a:p>
          <a:p>
            <a:pPr marL="274320" indent="-274320" eaLnBrk="1" fontAlgn="auto" hangingPunct="1">
              <a:spcAft>
                <a:spcPts val="0"/>
              </a:spcAft>
              <a:buClr>
                <a:schemeClr val="accent3"/>
              </a:buClr>
              <a:buFont typeface="Wingdings 2"/>
              <a:buNone/>
              <a:defRPr/>
            </a:pPr>
            <a:r>
              <a:rPr lang="en-US" dirty="0" smtClean="0"/>
              <a:t>	</a:t>
            </a:r>
            <a:r>
              <a:rPr lang="en-US" dirty="0" err="1" smtClean="0"/>
              <a:t>Keterangan</a:t>
            </a:r>
            <a:r>
              <a:rPr lang="en-US" dirty="0"/>
              <a:t>:</a:t>
            </a:r>
          </a:p>
          <a:p>
            <a:pPr marL="274320" indent="-274320" eaLnBrk="1" fontAlgn="auto" hangingPunct="1">
              <a:spcAft>
                <a:spcPts val="0"/>
              </a:spcAft>
              <a:buClr>
                <a:schemeClr val="accent3"/>
              </a:buClr>
              <a:buFont typeface="Wingdings 2"/>
              <a:buNone/>
              <a:defRPr/>
            </a:pPr>
            <a:r>
              <a:rPr lang="en-US" dirty="0" smtClean="0"/>
              <a:t>	</a:t>
            </a:r>
            <a:r>
              <a:rPr lang="en-US" dirty="0" err="1" smtClean="0"/>
              <a:t>f</a:t>
            </a:r>
            <a:r>
              <a:rPr lang="en-US" baseline="-25000" dirty="0" err="1" smtClean="0"/>
              <a:t>ok</a:t>
            </a:r>
            <a:r>
              <a:rPr lang="en-US" dirty="0"/>
              <a:t> = </a:t>
            </a:r>
            <a:r>
              <a:rPr lang="en-US" dirty="0" err="1"/>
              <a:t>titik</a:t>
            </a:r>
            <a:r>
              <a:rPr lang="en-US" dirty="0"/>
              <a:t> </a:t>
            </a:r>
            <a:r>
              <a:rPr lang="en-US" dirty="0" err="1"/>
              <a:t>fokus</a:t>
            </a:r>
            <a:r>
              <a:rPr lang="en-US" dirty="0"/>
              <a:t> </a:t>
            </a:r>
            <a:r>
              <a:rPr lang="en-US" dirty="0" err="1"/>
              <a:t>lensa</a:t>
            </a:r>
            <a:r>
              <a:rPr lang="en-US" dirty="0"/>
              <a:t> </a:t>
            </a:r>
            <a:r>
              <a:rPr lang="en-US" dirty="0" err="1"/>
              <a:t>okuler</a:t>
            </a:r>
            <a:endParaRPr lang="en-US" dirty="0"/>
          </a:p>
          <a:p>
            <a:pPr marL="274320" indent="-274320" eaLnBrk="1" fontAlgn="auto" hangingPunct="1">
              <a:spcAft>
                <a:spcPts val="0"/>
              </a:spcAft>
              <a:buClr>
                <a:schemeClr val="accent3"/>
              </a:buClr>
              <a:buFont typeface="Wingdings 2"/>
              <a:buChar char=""/>
              <a:defRPr/>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0"/>
            <a:ext cx="8229600" cy="1143000"/>
          </a:xfrm>
        </p:spPr>
        <p:txBody>
          <a:bodyPr/>
          <a:lstStyle/>
          <a:p>
            <a:pPr eaLnBrk="1" hangingPunct="1"/>
            <a:r>
              <a:rPr lang="en-US" smtClean="0"/>
              <a:t>Contoh Soal Mikroskop</a:t>
            </a:r>
          </a:p>
        </p:txBody>
      </p:sp>
      <p:sp>
        <p:nvSpPr>
          <p:cNvPr id="3" name="Content Placeholder 2"/>
          <p:cNvSpPr>
            <a:spLocks noGrp="1"/>
          </p:cNvSpPr>
          <p:nvPr>
            <p:ph idx="1"/>
          </p:nvPr>
        </p:nvSpPr>
        <p:spPr>
          <a:xfrm>
            <a:off x="457200" y="1143000"/>
            <a:ext cx="8229600" cy="5486400"/>
          </a:xfrm>
        </p:spPr>
        <p:txBody>
          <a:bodyPr>
            <a:normAutofit fontScale="70000" lnSpcReduction="20000"/>
          </a:bodyPr>
          <a:lstStyle/>
          <a:p>
            <a:pPr marL="57150" indent="0" eaLnBrk="1" fontAlgn="auto" hangingPunct="1">
              <a:spcAft>
                <a:spcPts val="0"/>
              </a:spcAft>
              <a:buClr>
                <a:schemeClr val="accent3"/>
              </a:buClr>
              <a:buFont typeface="Wingdings 2"/>
              <a:buNone/>
              <a:defRPr/>
            </a:pPr>
            <a:r>
              <a:rPr lang="en-US" dirty="0" err="1"/>
              <a:t>Sebuah</a:t>
            </a:r>
            <a:r>
              <a:rPr lang="en-US" dirty="0"/>
              <a:t> </a:t>
            </a:r>
            <a:r>
              <a:rPr lang="en-US" dirty="0" err="1"/>
              <a:t>mikroskop</a:t>
            </a:r>
            <a:r>
              <a:rPr lang="en-US" dirty="0"/>
              <a:t> </a:t>
            </a:r>
            <a:r>
              <a:rPr lang="en-US" dirty="0" err="1"/>
              <a:t>memiliki</a:t>
            </a:r>
            <a:r>
              <a:rPr lang="en-US" dirty="0"/>
              <a:t> </a:t>
            </a:r>
            <a:r>
              <a:rPr lang="en-US" dirty="0" err="1"/>
              <a:t>jarak</a:t>
            </a:r>
            <a:r>
              <a:rPr lang="en-US" dirty="0"/>
              <a:t> </a:t>
            </a:r>
            <a:r>
              <a:rPr lang="en-US" dirty="0" err="1"/>
              <a:t>fokus</a:t>
            </a:r>
            <a:r>
              <a:rPr lang="en-US" dirty="0"/>
              <a:t> </a:t>
            </a:r>
            <a:r>
              <a:rPr lang="en-US" dirty="0" err="1"/>
              <a:t>lensa</a:t>
            </a:r>
            <a:r>
              <a:rPr lang="en-US" dirty="0"/>
              <a:t> </a:t>
            </a:r>
            <a:r>
              <a:rPr lang="en-US" dirty="0" err="1"/>
              <a:t>objektif</a:t>
            </a:r>
            <a:r>
              <a:rPr lang="en-US" dirty="0"/>
              <a:t> </a:t>
            </a:r>
            <a:r>
              <a:rPr lang="en-US" dirty="0" err="1"/>
              <a:t>dan</a:t>
            </a:r>
            <a:r>
              <a:rPr lang="en-US" dirty="0"/>
              <a:t> </a:t>
            </a:r>
            <a:r>
              <a:rPr lang="en-US" dirty="0" err="1"/>
              <a:t>lensa</a:t>
            </a:r>
            <a:r>
              <a:rPr lang="en-US" dirty="0"/>
              <a:t> </a:t>
            </a:r>
            <a:r>
              <a:rPr lang="en-US" dirty="0" err="1"/>
              <a:t>okuler</a:t>
            </a:r>
            <a:r>
              <a:rPr lang="en-US" dirty="0"/>
              <a:t> </a:t>
            </a:r>
            <a:r>
              <a:rPr lang="en-US" dirty="0" err="1"/>
              <a:t>masing-masing</a:t>
            </a:r>
            <a:r>
              <a:rPr lang="en-US" dirty="0"/>
              <a:t> 10 mm </a:t>
            </a:r>
            <a:r>
              <a:rPr lang="en-US" dirty="0" err="1"/>
              <a:t>dan</a:t>
            </a:r>
            <a:r>
              <a:rPr lang="en-US" dirty="0"/>
              <a:t> 5 cm. </a:t>
            </a:r>
            <a:r>
              <a:rPr lang="en-US" dirty="0" err="1"/>
              <a:t>Sebuah</a:t>
            </a:r>
            <a:r>
              <a:rPr lang="en-US" dirty="0"/>
              <a:t> </a:t>
            </a:r>
            <a:r>
              <a:rPr lang="en-US" dirty="0" err="1"/>
              <a:t>benda</a:t>
            </a:r>
            <a:r>
              <a:rPr lang="en-US" dirty="0"/>
              <a:t> </a:t>
            </a:r>
            <a:r>
              <a:rPr lang="en-US" dirty="0" err="1"/>
              <a:t>ditempatkan</a:t>
            </a:r>
            <a:r>
              <a:rPr lang="en-US" dirty="0"/>
              <a:t> 11 mm </a:t>
            </a:r>
            <a:r>
              <a:rPr lang="en-US" dirty="0" err="1"/>
              <a:t>di</a:t>
            </a:r>
            <a:r>
              <a:rPr lang="en-US" dirty="0"/>
              <a:t> </a:t>
            </a:r>
            <a:r>
              <a:rPr lang="en-US" dirty="0" err="1"/>
              <a:t>depan</a:t>
            </a:r>
            <a:r>
              <a:rPr lang="en-US" dirty="0"/>
              <a:t> </a:t>
            </a:r>
            <a:r>
              <a:rPr lang="en-US" dirty="0" err="1"/>
              <a:t>lensa</a:t>
            </a:r>
            <a:r>
              <a:rPr lang="en-US" dirty="0"/>
              <a:t> </a:t>
            </a:r>
            <a:r>
              <a:rPr lang="en-US" dirty="0" err="1"/>
              <a:t>objektif</a:t>
            </a:r>
            <a:r>
              <a:rPr lang="en-US" dirty="0"/>
              <a:t>. </a:t>
            </a:r>
            <a:r>
              <a:rPr lang="en-US" dirty="0" err="1"/>
              <a:t>Tentukan</a:t>
            </a:r>
            <a:r>
              <a:rPr lang="en-US" dirty="0"/>
              <a:t> </a:t>
            </a:r>
            <a:r>
              <a:rPr lang="en-US" dirty="0" err="1"/>
              <a:t>perbesaran</a:t>
            </a:r>
            <a:r>
              <a:rPr lang="en-US" dirty="0"/>
              <a:t> </a:t>
            </a:r>
            <a:r>
              <a:rPr lang="en-US" dirty="0" err="1"/>
              <a:t>mikroskop</a:t>
            </a:r>
            <a:r>
              <a:rPr lang="en-US" dirty="0"/>
              <a:t> </a:t>
            </a:r>
            <a:r>
              <a:rPr lang="en-US" dirty="0" err="1"/>
              <a:t>pada</a:t>
            </a:r>
            <a:r>
              <a:rPr lang="en-US" dirty="0"/>
              <a:t> </a:t>
            </a:r>
            <a:r>
              <a:rPr lang="en-US" dirty="0" err="1"/>
              <a:t>pengamatan</a:t>
            </a:r>
            <a:r>
              <a:rPr lang="en-US" dirty="0"/>
              <a:t>: </a:t>
            </a:r>
            <a:endParaRPr lang="en-US" dirty="0" smtClean="0"/>
          </a:p>
          <a:p>
            <a:pPr marL="571500" indent="-514350" eaLnBrk="1" fontAlgn="auto" hangingPunct="1">
              <a:spcAft>
                <a:spcPts val="0"/>
              </a:spcAft>
              <a:buClr>
                <a:schemeClr val="accent3"/>
              </a:buClr>
              <a:buFont typeface="Wingdings 2"/>
              <a:buAutoNum type="alphaLcParenBoth"/>
              <a:defRPr/>
            </a:pPr>
            <a:r>
              <a:rPr lang="en-US" dirty="0" err="1" smtClean="0"/>
              <a:t>tanpa</a:t>
            </a:r>
            <a:r>
              <a:rPr lang="en-US" dirty="0" smtClean="0"/>
              <a:t> </a:t>
            </a:r>
            <a:r>
              <a:rPr lang="en-US" dirty="0" err="1" smtClean="0"/>
              <a:t>akomodasi</a:t>
            </a:r>
            <a:endParaRPr lang="en-US" dirty="0"/>
          </a:p>
          <a:p>
            <a:pPr marL="571500" indent="-514350" eaLnBrk="1" fontAlgn="auto" hangingPunct="1">
              <a:spcAft>
                <a:spcPts val="0"/>
              </a:spcAft>
              <a:buClr>
                <a:schemeClr val="accent3"/>
              </a:buClr>
              <a:buFont typeface="Wingdings 2"/>
              <a:buAutoNum type="alphaLcParenBoth"/>
              <a:defRPr/>
            </a:pPr>
            <a:r>
              <a:rPr lang="en-US" dirty="0" err="1" smtClean="0"/>
              <a:t>berakomodasi</a:t>
            </a:r>
            <a:r>
              <a:rPr lang="en-US" dirty="0" smtClean="0"/>
              <a:t> </a:t>
            </a:r>
            <a:r>
              <a:rPr lang="en-US" dirty="0" err="1" smtClean="0"/>
              <a:t>maksimum</a:t>
            </a:r>
            <a:endParaRPr lang="en-US" dirty="0" smtClean="0"/>
          </a:p>
          <a:p>
            <a:pPr marL="571500" indent="-514350" eaLnBrk="1" fontAlgn="auto" hangingPunct="1">
              <a:spcAft>
                <a:spcPts val="0"/>
              </a:spcAft>
              <a:buClr>
                <a:schemeClr val="accent3"/>
              </a:buClr>
              <a:buFont typeface="Wingdings 2"/>
              <a:buAutoNum type="alphaLcParenBoth"/>
              <a:defRPr/>
            </a:pPr>
            <a:r>
              <a:rPr lang="en-US" dirty="0" err="1" smtClean="0"/>
              <a:t>berakomodasi</a:t>
            </a:r>
            <a:r>
              <a:rPr lang="en-US" dirty="0" smtClean="0"/>
              <a:t> </a:t>
            </a:r>
            <a:r>
              <a:rPr lang="en-US" dirty="0" err="1"/>
              <a:t>pada</a:t>
            </a:r>
            <a:r>
              <a:rPr lang="en-US" dirty="0"/>
              <a:t> </a:t>
            </a:r>
            <a:r>
              <a:rPr lang="en-US" dirty="0" err="1"/>
              <a:t>jarak</a:t>
            </a:r>
            <a:r>
              <a:rPr lang="en-US" dirty="0"/>
              <a:t> 50 cm.</a:t>
            </a:r>
          </a:p>
          <a:p>
            <a:pPr marL="274320" indent="-274320" eaLnBrk="1" fontAlgn="auto" hangingPunct="1">
              <a:spcAft>
                <a:spcPts val="0"/>
              </a:spcAft>
              <a:buClr>
                <a:schemeClr val="accent3"/>
              </a:buClr>
              <a:buFont typeface="Wingdings 2"/>
              <a:buNone/>
              <a:defRPr/>
            </a:pPr>
            <a:endParaRPr lang="en-US" b="1" dirty="0" smtClean="0"/>
          </a:p>
          <a:p>
            <a:pPr marL="274320" indent="-274320" eaLnBrk="1" fontAlgn="auto" hangingPunct="1">
              <a:spcAft>
                <a:spcPts val="0"/>
              </a:spcAft>
              <a:buClr>
                <a:schemeClr val="accent3"/>
              </a:buClr>
              <a:buFont typeface="Wingdings 2"/>
              <a:buNone/>
              <a:defRPr/>
            </a:pPr>
            <a:r>
              <a:rPr lang="en-US" b="1" dirty="0" err="1" smtClean="0"/>
              <a:t>Jawab</a:t>
            </a:r>
            <a:endParaRPr lang="en-US" dirty="0"/>
          </a:p>
          <a:p>
            <a:pPr marL="274320" indent="-274320" eaLnBrk="1" fontAlgn="auto" hangingPunct="1">
              <a:spcAft>
                <a:spcPts val="0"/>
              </a:spcAft>
              <a:buClr>
                <a:schemeClr val="accent3"/>
              </a:buClr>
              <a:buFont typeface="Wingdings 2"/>
              <a:buNone/>
              <a:tabLst>
                <a:tab pos="1143000" algn="l"/>
                <a:tab pos="1543050" algn="l"/>
              </a:tabLst>
              <a:defRPr/>
            </a:pPr>
            <a:r>
              <a:rPr lang="en-US" dirty="0" err="1"/>
              <a:t>Diketahui</a:t>
            </a:r>
            <a:r>
              <a:rPr lang="en-US" dirty="0" smtClean="0"/>
              <a:t>:	</a:t>
            </a:r>
            <a:r>
              <a:rPr lang="en-US" dirty="0"/>
              <a:t> </a:t>
            </a:r>
            <a:r>
              <a:rPr lang="en-US" i="1" dirty="0" smtClean="0"/>
              <a:t>f</a:t>
            </a:r>
            <a:r>
              <a:rPr lang="en-US" baseline="-25000" dirty="0" smtClean="0"/>
              <a:t>ob	</a:t>
            </a:r>
            <a:r>
              <a:rPr lang="en-US" dirty="0" smtClean="0"/>
              <a:t>= </a:t>
            </a:r>
            <a:r>
              <a:rPr lang="en-US" dirty="0"/>
              <a:t>10 </a:t>
            </a:r>
            <a:r>
              <a:rPr lang="en-US" dirty="0" smtClean="0"/>
              <a:t>mm</a:t>
            </a:r>
          </a:p>
          <a:p>
            <a:pPr marL="274320" indent="-274320" eaLnBrk="1" fontAlgn="auto" hangingPunct="1">
              <a:spcAft>
                <a:spcPts val="0"/>
              </a:spcAft>
              <a:buClr>
                <a:schemeClr val="accent3"/>
              </a:buClr>
              <a:buFont typeface="Wingdings 2"/>
              <a:buNone/>
              <a:tabLst>
                <a:tab pos="1143000" algn="l"/>
                <a:tab pos="1543050" algn="l"/>
              </a:tabLst>
              <a:defRPr/>
            </a:pPr>
            <a:r>
              <a:rPr lang="en-US" i="1" dirty="0"/>
              <a:t>	</a:t>
            </a:r>
            <a:r>
              <a:rPr lang="en-US" i="1" dirty="0" smtClean="0"/>
              <a:t>	</a:t>
            </a:r>
            <a:r>
              <a:rPr lang="en-US" i="1" dirty="0" err="1" smtClean="0"/>
              <a:t>f</a:t>
            </a:r>
            <a:r>
              <a:rPr lang="en-US" baseline="-25000" dirty="0" err="1" smtClean="0"/>
              <a:t>ok</a:t>
            </a:r>
            <a:r>
              <a:rPr lang="en-US" baseline="-25000" dirty="0" smtClean="0"/>
              <a:t>	</a:t>
            </a:r>
            <a:r>
              <a:rPr lang="en-US" dirty="0" smtClean="0"/>
              <a:t>= </a:t>
            </a:r>
            <a:r>
              <a:rPr lang="en-US" dirty="0"/>
              <a:t>5 </a:t>
            </a:r>
            <a:r>
              <a:rPr lang="en-US" dirty="0" smtClean="0"/>
              <a:t>cm</a:t>
            </a:r>
          </a:p>
          <a:p>
            <a:pPr marL="274320" indent="-274320" eaLnBrk="1" fontAlgn="auto" hangingPunct="1">
              <a:spcAft>
                <a:spcPts val="0"/>
              </a:spcAft>
              <a:buClr>
                <a:schemeClr val="accent3"/>
              </a:buClr>
              <a:buFont typeface="Wingdings 2"/>
              <a:buNone/>
              <a:tabLst>
                <a:tab pos="1143000" algn="l"/>
                <a:tab pos="1543050" algn="l"/>
              </a:tabLst>
              <a:defRPr/>
            </a:pPr>
            <a:r>
              <a:rPr lang="en-US" i="1" dirty="0"/>
              <a:t>	</a:t>
            </a:r>
            <a:r>
              <a:rPr lang="en-US" i="1" dirty="0" smtClean="0"/>
              <a:t>	S</a:t>
            </a:r>
            <a:r>
              <a:rPr lang="en-US" baseline="-25000" dirty="0" smtClean="0"/>
              <a:t>ob	</a:t>
            </a:r>
            <a:r>
              <a:rPr lang="en-US" dirty="0" smtClean="0"/>
              <a:t>= </a:t>
            </a:r>
            <a:r>
              <a:rPr lang="en-US" dirty="0"/>
              <a:t>11 </a:t>
            </a:r>
            <a:r>
              <a:rPr lang="en-US" dirty="0" smtClean="0"/>
              <a:t>mm</a:t>
            </a:r>
          </a:p>
          <a:p>
            <a:pPr marL="274320" indent="-274320" eaLnBrk="1" fontAlgn="auto" hangingPunct="1">
              <a:spcAft>
                <a:spcPts val="0"/>
              </a:spcAft>
              <a:buClr>
                <a:schemeClr val="accent3"/>
              </a:buClr>
              <a:buFont typeface="Wingdings 2"/>
              <a:buNone/>
              <a:tabLst>
                <a:tab pos="1143000" algn="l"/>
                <a:tab pos="1543050" algn="l"/>
              </a:tabLst>
              <a:defRPr/>
            </a:pPr>
            <a:r>
              <a:rPr lang="en-US" i="1" dirty="0"/>
              <a:t>	</a:t>
            </a:r>
            <a:r>
              <a:rPr lang="en-US" i="1" dirty="0" smtClean="0"/>
              <a:t>	</a:t>
            </a:r>
            <a:r>
              <a:rPr lang="en-US" i="1" dirty="0" err="1" smtClean="0"/>
              <a:t>S</a:t>
            </a:r>
            <a:r>
              <a:rPr lang="en-US" baseline="-25000" dirty="0" err="1" smtClean="0"/>
              <a:t>n</a:t>
            </a:r>
            <a:r>
              <a:rPr lang="en-US" baseline="-25000" dirty="0" smtClean="0"/>
              <a:t>	</a:t>
            </a:r>
            <a:r>
              <a:rPr lang="en-US" dirty="0" smtClean="0"/>
              <a:t>= </a:t>
            </a:r>
            <a:r>
              <a:rPr lang="en-US" dirty="0"/>
              <a:t>25 cm</a:t>
            </a:r>
          </a:p>
          <a:p>
            <a:pPr marL="274320" indent="-274320" eaLnBrk="1" fontAlgn="auto" hangingPunct="1">
              <a:spcAft>
                <a:spcPts val="0"/>
              </a:spcAft>
              <a:buClr>
                <a:schemeClr val="accent3"/>
              </a:buClr>
              <a:buFont typeface="Wingdings 2"/>
              <a:buNone/>
              <a:defRPr/>
            </a:pPr>
            <a:endParaRPr lang="en-US" dirty="0" smtClean="0"/>
          </a:p>
          <a:p>
            <a:pPr marL="274320" indent="-274320" eaLnBrk="1" fontAlgn="auto" hangingPunct="1">
              <a:spcAft>
                <a:spcPts val="0"/>
              </a:spcAft>
              <a:buClr>
                <a:schemeClr val="accent3"/>
              </a:buClr>
              <a:buFont typeface="Wingdings 2"/>
              <a:buNone/>
              <a:defRPr/>
            </a:pPr>
            <a:r>
              <a:rPr lang="en-US" dirty="0" err="1" smtClean="0"/>
              <a:t>Jarak</a:t>
            </a:r>
            <a:r>
              <a:rPr lang="en-US" dirty="0" smtClean="0"/>
              <a:t> </a:t>
            </a:r>
            <a:r>
              <a:rPr lang="en-US" dirty="0" err="1"/>
              <a:t>bayangan</a:t>
            </a:r>
            <a:r>
              <a:rPr lang="en-US" dirty="0"/>
              <a:t> </a:t>
            </a:r>
            <a:r>
              <a:rPr lang="en-US" dirty="0" err="1"/>
              <a:t>oleh</a:t>
            </a:r>
            <a:r>
              <a:rPr lang="en-US" dirty="0"/>
              <a:t> </a:t>
            </a:r>
            <a:r>
              <a:rPr lang="en-US" dirty="0" err="1"/>
              <a:t>lensa</a:t>
            </a:r>
            <a:r>
              <a:rPr lang="en-US" dirty="0"/>
              <a:t> </a:t>
            </a:r>
            <a:r>
              <a:rPr lang="en-US" dirty="0" err="1" smtClean="0"/>
              <a:t>objektif</a:t>
            </a:r>
            <a:r>
              <a:rPr lang="en-US" dirty="0" smtClean="0"/>
              <a:t> : 1/</a:t>
            </a:r>
            <a:r>
              <a:rPr lang="en-US" dirty="0" err="1" smtClean="0"/>
              <a:t>s’</a:t>
            </a:r>
            <a:r>
              <a:rPr lang="en-US" baseline="-25000" dirty="0" err="1" smtClean="0"/>
              <a:t>ob</a:t>
            </a:r>
            <a:r>
              <a:rPr lang="en-US" dirty="0"/>
              <a:t> = 1/f</a:t>
            </a:r>
            <a:r>
              <a:rPr lang="en-US" baseline="-25000" dirty="0"/>
              <a:t>ob</a:t>
            </a:r>
            <a:r>
              <a:rPr lang="en-US" dirty="0"/>
              <a:t> – 1/s</a:t>
            </a:r>
            <a:r>
              <a:rPr lang="en-US" baseline="-25000" dirty="0"/>
              <a:t>ob</a:t>
            </a:r>
            <a:r>
              <a:rPr lang="en-US" dirty="0"/>
              <a:t> </a:t>
            </a:r>
            <a:endParaRPr lang="en-US" dirty="0" smtClean="0"/>
          </a:p>
          <a:p>
            <a:pPr marL="274320" indent="-274320" eaLnBrk="1" fontAlgn="auto" hangingPunct="1">
              <a:spcAft>
                <a:spcPts val="0"/>
              </a:spcAft>
              <a:buClr>
                <a:schemeClr val="accent3"/>
              </a:buClr>
              <a:buFont typeface="Wingdings 2"/>
              <a:buNone/>
              <a:tabLst>
                <a:tab pos="4286250" algn="l"/>
              </a:tabLst>
              <a:defRPr/>
            </a:pPr>
            <a:r>
              <a:rPr lang="en-US" dirty="0"/>
              <a:t>	</a:t>
            </a:r>
            <a:r>
              <a:rPr lang="en-US" dirty="0" smtClean="0"/>
              <a:t>	= </a:t>
            </a:r>
            <a:r>
              <a:rPr lang="en-US" dirty="0"/>
              <a:t>1/10mm – 1/11mm </a:t>
            </a:r>
            <a:endParaRPr lang="en-US" dirty="0" smtClean="0"/>
          </a:p>
          <a:p>
            <a:pPr marL="274320" indent="-274320" eaLnBrk="1" fontAlgn="auto" hangingPunct="1">
              <a:spcAft>
                <a:spcPts val="0"/>
              </a:spcAft>
              <a:buClr>
                <a:schemeClr val="accent3"/>
              </a:buClr>
              <a:buFont typeface="Wingdings 2"/>
              <a:buNone/>
              <a:tabLst>
                <a:tab pos="4286250" algn="l"/>
              </a:tabLst>
              <a:defRPr/>
            </a:pPr>
            <a:r>
              <a:rPr lang="en-US" dirty="0"/>
              <a:t>	</a:t>
            </a:r>
            <a:r>
              <a:rPr lang="en-US" dirty="0" smtClean="0"/>
              <a:t>	= </a:t>
            </a:r>
            <a:r>
              <a:rPr lang="en-US" dirty="0"/>
              <a:t>1/110mm</a:t>
            </a:r>
          </a:p>
          <a:p>
            <a:pPr marL="274320" indent="-274320" eaLnBrk="1" fontAlgn="auto" hangingPunct="1">
              <a:spcAft>
                <a:spcPts val="0"/>
              </a:spcAft>
              <a:buClr>
                <a:schemeClr val="accent3"/>
              </a:buClr>
              <a:buFont typeface="Wingdings 2"/>
              <a:buNone/>
              <a:defRPr/>
            </a:pPr>
            <a:r>
              <a:rPr lang="en-US" dirty="0" err="1"/>
              <a:t>sehingga</a:t>
            </a:r>
            <a:r>
              <a:rPr lang="en-US" dirty="0"/>
              <a:t> </a:t>
            </a:r>
            <a:r>
              <a:rPr lang="en-US" dirty="0" err="1"/>
              <a:t>diperoleh</a:t>
            </a:r>
            <a:r>
              <a:rPr lang="en-US" dirty="0"/>
              <a:t> </a:t>
            </a:r>
            <a:r>
              <a:rPr lang="en-US" i="1" dirty="0" err="1"/>
              <a:t>S</a:t>
            </a:r>
            <a:r>
              <a:rPr lang="en-US" dirty="0" err="1"/>
              <a:t>‘</a:t>
            </a:r>
            <a:r>
              <a:rPr lang="en-US" baseline="-25000" dirty="0" err="1"/>
              <a:t>ob</a:t>
            </a:r>
            <a:r>
              <a:rPr lang="en-US" dirty="0"/>
              <a:t> = 110 </a:t>
            </a:r>
            <a:r>
              <a:rPr lang="en-US" dirty="0" smtClean="0"/>
              <a:t>mm</a:t>
            </a:r>
          </a:p>
          <a:p>
            <a:pPr marL="274320" indent="-274320" eaLnBrk="1" fontAlgn="auto" hangingPunct="1">
              <a:spcAft>
                <a:spcPts val="0"/>
              </a:spcAft>
              <a:buClr>
                <a:schemeClr val="accent3"/>
              </a:buClr>
              <a:buFont typeface="Wingdings 2"/>
              <a:buNone/>
              <a:defRPr/>
            </a:pPr>
            <a:r>
              <a:rPr lang="en-US" dirty="0" err="1" smtClean="0"/>
              <a:t>Dengan</a:t>
            </a:r>
            <a:r>
              <a:rPr lang="en-US" dirty="0" smtClean="0"/>
              <a:t> </a:t>
            </a:r>
            <a:r>
              <a:rPr lang="en-US" dirty="0" err="1"/>
              <a:t>demikian</a:t>
            </a:r>
            <a:r>
              <a:rPr lang="en-US" dirty="0"/>
              <a:t>, </a:t>
            </a:r>
            <a:r>
              <a:rPr lang="en-US" dirty="0" err="1"/>
              <a:t>perbesaran</a:t>
            </a:r>
            <a:r>
              <a:rPr lang="en-US" dirty="0"/>
              <a:t> yang </a:t>
            </a:r>
            <a:r>
              <a:rPr lang="en-US" dirty="0" err="1"/>
              <a:t>dihasilkan</a:t>
            </a:r>
            <a:r>
              <a:rPr lang="en-US" dirty="0"/>
              <a:t> </a:t>
            </a:r>
            <a:r>
              <a:rPr lang="en-US" dirty="0" err="1"/>
              <a:t>oleh</a:t>
            </a:r>
            <a:r>
              <a:rPr lang="en-US" dirty="0"/>
              <a:t> </a:t>
            </a:r>
            <a:r>
              <a:rPr lang="en-US" dirty="0" err="1"/>
              <a:t>lensa</a:t>
            </a:r>
            <a:r>
              <a:rPr lang="en-US" dirty="0"/>
              <a:t> </a:t>
            </a:r>
            <a:r>
              <a:rPr lang="en-US" dirty="0" err="1"/>
              <a:t>objektif</a:t>
            </a:r>
            <a:r>
              <a:rPr lang="en-US" dirty="0"/>
              <a:t> </a:t>
            </a:r>
            <a:r>
              <a:rPr lang="en-US" dirty="0" err="1"/>
              <a:t>adalah</a:t>
            </a:r>
            <a:endParaRPr lang="en-US" dirty="0"/>
          </a:p>
          <a:p>
            <a:pPr marL="274320" indent="-274320" eaLnBrk="1" fontAlgn="auto" hangingPunct="1">
              <a:spcAft>
                <a:spcPts val="0"/>
              </a:spcAft>
              <a:buClr>
                <a:schemeClr val="accent3"/>
              </a:buClr>
              <a:buFont typeface="Wingdings 2"/>
              <a:buNone/>
              <a:defRPr/>
            </a:pPr>
            <a:r>
              <a:rPr lang="en-US" dirty="0" smtClean="0"/>
              <a:t>M</a:t>
            </a:r>
            <a:r>
              <a:rPr lang="en-US" baseline="-25000" dirty="0" smtClean="0"/>
              <a:t>ob</a:t>
            </a:r>
            <a:r>
              <a:rPr lang="en-US" dirty="0"/>
              <a:t> = </a:t>
            </a:r>
            <a:r>
              <a:rPr lang="en-US" dirty="0" err="1"/>
              <a:t>s’</a:t>
            </a:r>
            <a:r>
              <a:rPr lang="en-US" baseline="-25000" dirty="0" err="1"/>
              <a:t>ob</a:t>
            </a:r>
            <a:r>
              <a:rPr lang="en-US" dirty="0"/>
              <a:t>/s</a:t>
            </a:r>
            <a:r>
              <a:rPr lang="en-US" baseline="-25000" dirty="0"/>
              <a:t>ob</a:t>
            </a:r>
            <a:r>
              <a:rPr lang="en-US" dirty="0"/>
              <a:t> = 110/11 = 10 kali</a:t>
            </a:r>
          </a:p>
          <a:p>
            <a:pPr marL="274320" indent="-274320" eaLnBrk="1" fontAlgn="auto" hangingPunct="1">
              <a:spcAft>
                <a:spcPts val="0"/>
              </a:spcAft>
              <a:buClr>
                <a:schemeClr val="accent3"/>
              </a:buClr>
              <a:buFont typeface="Wingdings 2"/>
              <a:buChar char=""/>
              <a:defRPr/>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pPr marL="0" indent="0" eaLnBrk="1" fontAlgn="auto" hangingPunct="1">
              <a:spcAft>
                <a:spcPts val="0"/>
              </a:spcAft>
              <a:buClr>
                <a:schemeClr val="accent3"/>
              </a:buClr>
              <a:buFont typeface="Wingdings 2"/>
              <a:buNone/>
              <a:defRPr/>
            </a:pPr>
            <a:r>
              <a:rPr lang="en-US" dirty="0" err="1"/>
              <a:t>Selanjutnya</a:t>
            </a:r>
            <a:r>
              <a:rPr lang="en-US" dirty="0"/>
              <a:t>, </a:t>
            </a:r>
            <a:r>
              <a:rPr lang="en-US" dirty="0" err="1"/>
              <a:t>perbesaran</a:t>
            </a:r>
            <a:r>
              <a:rPr lang="en-US" dirty="0"/>
              <a:t> </a:t>
            </a:r>
            <a:r>
              <a:rPr lang="en-US" dirty="0" err="1"/>
              <a:t>sudut</a:t>
            </a:r>
            <a:r>
              <a:rPr lang="en-US" dirty="0"/>
              <a:t> yang </a:t>
            </a:r>
            <a:r>
              <a:rPr lang="en-US" dirty="0" err="1"/>
              <a:t>dihasilkan</a:t>
            </a:r>
            <a:r>
              <a:rPr lang="en-US" dirty="0"/>
              <a:t> </a:t>
            </a:r>
            <a:r>
              <a:rPr lang="en-US" dirty="0" err="1"/>
              <a:t>oleh</a:t>
            </a:r>
            <a:r>
              <a:rPr lang="en-US" dirty="0"/>
              <a:t> </a:t>
            </a:r>
            <a:r>
              <a:rPr lang="en-US" dirty="0" err="1"/>
              <a:t>lensa</a:t>
            </a:r>
            <a:r>
              <a:rPr lang="en-US" dirty="0"/>
              <a:t> </a:t>
            </a:r>
            <a:r>
              <a:rPr lang="en-US" dirty="0" err="1"/>
              <a:t>okuler</a:t>
            </a:r>
            <a:endParaRPr lang="en-US" dirty="0"/>
          </a:p>
          <a:p>
            <a:pPr marL="274320" indent="-274320" eaLnBrk="1" fontAlgn="auto" hangingPunct="1">
              <a:spcAft>
                <a:spcPts val="0"/>
              </a:spcAft>
              <a:buClr>
                <a:schemeClr val="accent3"/>
              </a:buClr>
              <a:buFont typeface="Wingdings 2"/>
              <a:buNone/>
              <a:defRPr/>
            </a:pPr>
            <a:r>
              <a:rPr lang="en-US" dirty="0"/>
              <a:t>• </a:t>
            </a:r>
            <a:r>
              <a:rPr lang="en-US" dirty="0" err="1"/>
              <a:t>pada</a:t>
            </a:r>
            <a:r>
              <a:rPr lang="en-US" dirty="0"/>
              <a:t> </a:t>
            </a:r>
            <a:r>
              <a:rPr lang="en-US" dirty="0" err="1"/>
              <a:t>pengamatan</a:t>
            </a:r>
            <a:r>
              <a:rPr lang="en-US" dirty="0"/>
              <a:t> </a:t>
            </a:r>
            <a:r>
              <a:rPr lang="en-US" dirty="0" err="1"/>
              <a:t>tanpa</a:t>
            </a:r>
            <a:r>
              <a:rPr lang="en-US" dirty="0"/>
              <a:t> </a:t>
            </a:r>
            <a:r>
              <a:rPr lang="en-US" dirty="0" err="1"/>
              <a:t>akomodasi</a:t>
            </a:r>
            <a:endParaRPr lang="en-US" dirty="0"/>
          </a:p>
          <a:p>
            <a:pPr marL="274320" indent="-274320" eaLnBrk="1" fontAlgn="auto" hangingPunct="1">
              <a:spcAft>
                <a:spcPts val="0"/>
              </a:spcAft>
              <a:buClr>
                <a:schemeClr val="accent3"/>
              </a:buClr>
              <a:buFont typeface="Wingdings 2"/>
              <a:buNone/>
              <a:defRPr/>
            </a:pPr>
            <a:r>
              <a:rPr lang="en-US" dirty="0" smtClean="0"/>
              <a:t>	</a:t>
            </a:r>
            <a:r>
              <a:rPr lang="en-US" dirty="0" err="1" smtClean="0"/>
              <a:t>M</a:t>
            </a:r>
            <a:r>
              <a:rPr lang="en-US" baseline="-25000" dirty="0" err="1" smtClean="0"/>
              <a:t>ok</a:t>
            </a:r>
            <a:r>
              <a:rPr lang="en-US" dirty="0"/>
              <a:t> = </a:t>
            </a:r>
            <a:r>
              <a:rPr lang="en-US" dirty="0" err="1"/>
              <a:t>S</a:t>
            </a:r>
            <a:r>
              <a:rPr lang="en-US" baseline="-25000" dirty="0" err="1"/>
              <a:t>n</a:t>
            </a:r>
            <a:r>
              <a:rPr lang="en-US" dirty="0"/>
              <a:t>/</a:t>
            </a:r>
            <a:r>
              <a:rPr lang="en-US" dirty="0" err="1"/>
              <a:t>f</a:t>
            </a:r>
            <a:r>
              <a:rPr lang="en-US" baseline="-25000" dirty="0" err="1"/>
              <a:t>ok</a:t>
            </a:r>
            <a:r>
              <a:rPr lang="en-US" dirty="0"/>
              <a:t> = 25 cm/5cm = 5 kali</a:t>
            </a:r>
          </a:p>
          <a:p>
            <a:pPr marL="274320" indent="-274320" eaLnBrk="1" fontAlgn="auto" hangingPunct="1">
              <a:spcAft>
                <a:spcPts val="0"/>
              </a:spcAft>
              <a:buClr>
                <a:schemeClr val="accent3"/>
              </a:buClr>
              <a:buFont typeface="Wingdings 2"/>
              <a:buNone/>
              <a:defRPr/>
            </a:pPr>
            <a:endParaRPr lang="en-US" dirty="0" smtClean="0"/>
          </a:p>
          <a:p>
            <a:pPr marL="274320" indent="-274320" eaLnBrk="1" fontAlgn="auto" hangingPunct="1">
              <a:spcAft>
                <a:spcPts val="0"/>
              </a:spcAft>
              <a:buClr>
                <a:schemeClr val="accent3"/>
              </a:buClr>
              <a:buFont typeface="Wingdings 2"/>
              <a:buNone/>
              <a:defRPr/>
            </a:pPr>
            <a:r>
              <a:rPr lang="en-US" dirty="0" smtClean="0"/>
              <a:t>• </a:t>
            </a:r>
            <a:r>
              <a:rPr lang="en-US" dirty="0" err="1"/>
              <a:t>pada</a:t>
            </a:r>
            <a:r>
              <a:rPr lang="en-US" dirty="0"/>
              <a:t> </a:t>
            </a:r>
            <a:r>
              <a:rPr lang="en-US" dirty="0" err="1"/>
              <a:t>pengamatan</a:t>
            </a:r>
            <a:r>
              <a:rPr lang="en-US" dirty="0"/>
              <a:t> </a:t>
            </a:r>
            <a:r>
              <a:rPr lang="en-US" dirty="0" err="1"/>
              <a:t>dengan</a:t>
            </a:r>
            <a:r>
              <a:rPr lang="en-US" dirty="0"/>
              <a:t> </a:t>
            </a:r>
            <a:r>
              <a:rPr lang="en-US" dirty="0" err="1"/>
              <a:t>berakomodasi</a:t>
            </a:r>
            <a:r>
              <a:rPr lang="en-US" dirty="0"/>
              <a:t> </a:t>
            </a:r>
            <a:r>
              <a:rPr lang="en-US" dirty="0" err="1"/>
              <a:t>maksimum</a:t>
            </a:r>
            <a:endParaRPr lang="en-US" dirty="0"/>
          </a:p>
          <a:p>
            <a:pPr marL="274320" indent="-274320" eaLnBrk="1" fontAlgn="auto" hangingPunct="1">
              <a:spcAft>
                <a:spcPts val="0"/>
              </a:spcAft>
              <a:buClr>
                <a:schemeClr val="accent3"/>
              </a:buClr>
              <a:buFont typeface="Wingdings 2"/>
              <a:buNone/>
              <a:defRPr/>
            </a:pPr>
            <a:r>
              <a:rPr lang="en-US" dirty="0" smtClean="0"/>
              <a:t>	</a:t>
            </a:r>
            <a:r>
              <a:rPr lang="en-US" dirty="0" err="1" smtClean="0"/>
              <a:t>M</a:t>
            </a:r>
            <a:r>
              <a:rPr lang="en-US" baseline="-25000" dirty="0" err="1" smtClean="0"/>
              <a:t>ok</a:t>
            </a:r>
            <a:r>
              <a:rPr lang="en-US" dirty="0"/>
              <a:t> = </a:t>
            </a:r>
            <a:r>
              <a:rPr lang="en-US" dirty="0" err="1"/>
              <a:t>S</a:t>
            </a:r>
            <a:r>
              <a:rPr lang="en-US" baseline="-25000" dirty="0" err="1"/>
              <a:t>n</a:t>
            </a:r>
            <a:r>
              <a:rPr lang="en-US" dirty="0"/>
              <a:t>/</a:t>
            </a:r>
            <a:r>
              <a:rPr lang="en-US" dirty="0" err="1"/>
              <a:t>f</a:t>
            </a:r>
            <a:r>
              <a:rPr lang="en-US" baseline="-25000" dirty="0" err="1"/>
              <a:t>ok</a:t>
            </a:r>
            <a:r>
              <a:rPr lang="en-US" dirty="0"/>
              <a:t> + 1 = (25/5) + 1 = 6 kali</a:t>
            </a:r>
          </a:p>
          <a:p>
            <a:pPr marL="274320" indent="-274320" eaLnBrk="1" fontAlgn="auto" hangingPunct="1">
              <a:spcAft>
                <a:spcPts val="0"/>
              </a:spcAft>
              <a:buClr>
                <a:schemeClr val="accent3"/>
              </a:buClr>
              <a:buFont typeface="Wingdings 2"/>
              <a:buNone/>
              <a:defRPr/>
            </a:pPr>
            <a:endParaRPr lang="en-US" dirty="0" smtClean="0"/>
          </a:p>
          <a:p>
            <a:pPr marL="274320" indent="-274320" eaLnBrk="1" fontAlgn="auto" hangingPunct="1">
              <a:spcAft>
                <a:spcPts val="0"/>
              </a:spcAft>
              <a:buClr>
                <a:schemeClr val="accent3"/>
              </a:buClr>
              <a:buFont typeface="Wingdings 2"/>
              <a:buNone/>
              <a:defRPr/>
            </a:pPr>
            <a:r>
              <a:rPr lang="en-US" dirty="0" smtClean="0"/>
              <a:t>• </a:t>
            </a:r>
            <a:r>
              <a:rPr lang="en-US" dirty="0" err="1"/>
              <a:t>pada</a:t>
            </a:r>
            <a:r>
              <a:rPr lang="en-US" dirty="0"/>
              <a:t> </a:t>
            </a:r>
            <a:r>
              <a:rPr lang="en-US" dirty="0" err="1"/>
              <a:t>pengamatan</a:t>
            </a:r>
            <a:r>
              <a:rPr lang="en-US" dirty="0"/>
              <a:t> </a:t>
            </a:r>
            <a:r>
              <a:rPr lang="en-US" dirty="0" err="1"/>
              <a:t>dengan</a:t>
            </a:r>
            <a:r>
              <a:rPr lang="en-US" dirty="0"/>
              <a:t> </a:t>
            </a:r>
            <a:r>
              <a:rPr lang="en-US" dirty="0" err="1"/>
              <a:t>berakomodasi</a:t>
            </a:r>
            <a:r>
              <a:rPr lang="en-US" dirty="0"/>
              <a:t> </a:t>
            </a:r>
            <a:r>
              <a:rPr lang="en-US" dirty="0" err="1"/>
              <a:t>pada</a:t>
            </a:r>
            <a:r>
              <a:rPr lang="en-US" dirty="0"/>
              <a:t> </a:t>
            </a:r>
            <a:r>
              <a:rPr lang="en-US" dirty="0" err="1"/>
              <a:t>jarak</a:t>
            </a:r>
            <a:r>
              <a:rPr lang="en-US" dirty="0"/>
              <a:t> 50 cm, </a:t>
            </a:r>
            <a:r>
              <a:rPr lang="en-US" dirty="0" err="1"/>
              <a:t>yakni</a:t>
            </a:r>
            <a:r>
              <a:rPr lang="en-US" dirty="0"/>
              <a:t> </a:t>
            </a:r>
            <a:r>
              <a:rPr lang="en-US" i="1" dirty="0" err="1"/>
              <a:t>S’</a:t>
            </a:r>
            <a:r>
              <a:rPr lang="en-US" i="1" baseline="-25000" dirty="0" err="1"/>
              <a:t>ok</a:t>
            </a:r>
            <a:r>
              <a:rPr lang="en-US" i="1" dirty="0"/>
              <a:t> </a:t>
            </a:r>
            <a:r>
              <a:rPr lang="en-US" dirty="0"/>
              <a:t>= 50 cm,</a:t>
            </a:r>
          </a:p>
          <a:p>
            <a:pPr marL="274320" indent="-274320" eaLnBrk="1" fontAlgn="auto" hangingPunct="1">
              <a:spcAft>
                <a:spcPts val="0"/>
              </a:spcAft>
              <a:buClr>
                <a:schemeClr val="accent3"/>
              </a:buClr>
              <a:buFont typeface="Wingdings 2"/>
              <a:buNone/>
              <a:tabLst>
                <a:tab pos="1085850" algn="l"/>
              </a:tabLst>
              <a:defRPr/>
            </a:pPr>
            <a:r>
              <a:rPr lang="en-US" dirty="0" smtClean="0"/>
              <a:t>	1/</a:t>
            </a:r>
            <a:r>
              <a:rPr lang="en-US" dirty="0" err="1" smtClean="0"/>
              <a:t>s</a:t>
            </a:r>
            <a:r>
              <a:rPr lang="en-US" baseline="-25000" dirty="0" err="1" smtClean="0"/>
              <a:t>ok</a:t>
            </a:r>
            <a:r>
              <a:rPr lang="en-US" dirty="0"/>
              <a:t> </a:t>
            </a:r>
            <a:r>
              <a:rPr lang="en-US" dirty="0" smtClean="0"/>
              <a:t>	= </a:t>
            </a:r>
            <a:r>
              <a:rPr lang="en-US" dirty="0"/>
              <a:t>1/</a:t>
            </a:r>
            <a:r>
              <a:rPr lang="en-US" dirty="0" err="1"/>
              <a:t>f</a:t>
            </a:r>
            <a:r>
              <a:rPr lang="en-US" baseline="-25000" dirty="0" err="1"/>
              <a:t>ok</a:t>
            </a:r>
            <a:r>
              <a:rPr lang="en-US" dirty="0"/>
              <a:t> – 1/</a:t>
            </a:r>
            <a:r>
              <a:rPr lang="en-US" dirty="0" err="1"/>
              <a:t>S’</a:t>
            </a:r>
            <a:r>
              <a:rPr lang="en-US" baseline="-25000" dirty="0" err="1"/>
              <a:t>ok</a:t>
            </a:r>
            <a:r>
              <a:rPr lang="en-US" dirty="0"/>
              <a:t> </a:t>
            </a:r>
            <a:endParaRPr lang="en-US" dirty="0" smtClean="0"/>
          </a:p>
          <a:p>
            <a:pPr marL="274320" indent="-274320" eaLnBrk="1" fontAlgn="auto" hangingPunct="1">
              <a:spcAft>
                <a:spcPts val="0"/>
              </a:spcAft>
              <a:buClr>
                <a:schemeClr val="accent3"/>
              </a:buClr>
              <a:buFont typeface="Wingdings 2"/>
              <a:buNone/>
              <a:tabLst>
                <a:tab pos="1085850" algn="l"/>
              </a:tabLst>
              <a:defRPr/>
            </a:pPr>
            <a:r>
              <a:rPr lang="en-US" dirty="0"/>
              <a:t>	</a:t>
            </a:r>
            <a:r>
              <a:rPr lang="en-US" dirty="0" smtClean="0"/>
              <a:t>	= </a:t>
            </a:r>
            <a:r>
              <a:rPr lang="en-US" dirty="0"/>
              <a:t>1/5cm – 1/50cm </a:t>
            </a:r>
            <a:endParaRPr lang="en-US" dirty="0" smtClean="0"/>
          </a:p>
          <a:p>
            <a:pPr marL="274320" indent="-274320" eaLnBrk="1" fontAlgn="auto" hangingPunct="1">
              <a:spcAft>
                <a:spcPts val="0"/>
              </a:spcAft>
              <a:buClr>
                <a:schemeClr val="accent3"/>
              </a:buClr>
              <a:buFont typeface="Wingdings 2"/>
              <a:buNone/>
              <a:tabLst>
                <a:tab pos="1085850" algn="l"/>
              </a:tabLst>
              <a:defRPr/>
            </a:pPr>
            <a:r>
              <a:rPr lang="en-US" dirty="0"/>
              <a:t>	</a:t>
            </a:r>
            <a:r>
              <a:rPr lang="en-US" dirty="0" smtClean="0"/>
              <a:t>	= </a:t>
            </a:r>
            <a:r>
              <a:rPr lang="en-US" dirty="0"/>
              <a:t>11/50cm</a:t>
            </a:r>
          </a:p>
          <a:p>
            <a:pPr marL="274320" indent="-274320" eaLnBrk="1" fontAlgn="auto" hangingPunct="1">
              <a:spcAft>
                <a:spcPts val="0"/>
              </a:spcAft>
              <a:buClr>
                <a:schemeClr val="accent3"/>
              </a:buClr>
              <a:buFont typeface="Wingdings 2"/>
              <a:buChar char=""/>
              <a:defRPr/>
            </a:pP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10000"/>
          </a:bodyPr>
          <a:lstStyle/>
          <a:p>
            <a:pPr marL="274320" indent="-274320" eaLnBrk="1" fontAlgn="auto" hangingPunct="1">
              <a:spcAft>
                <a:spcPts val="0"/>
              </a:spcAft>
              <a:buClr>
                <a:schemeClr val="accent3"/>
              </a:buClr>
              <a:buFont typeface="Wingdings 2"/>
              <a:buChar char=""/>
              <a:defRPr/>
            </a:pPr>
            <a:r>
              <a:rPr lang="en-US" dirty="0" err="1"/>
              <a:t>Sehingga</a:t>
            </a:r>
            <a:endParaRPr lang="en-US" dirty="0"/>
          </a:p>
          <a:p>
            <a:pPr marL="274320" indent="-274320" eaLnBrk="1" fontAlgn="auto" hangingPunct="1">
              <a:spcAft>
                <a:spcPts val="0"/>
              </a:spcAft>
              <a:buClr>
                <a:schemeClr val="accent3"/>
              </a:buClr>
              <a:buFont typeface="Wingdings 2"/>
              <a:buNone/>
              <a:defRPr/>
            </a:pPr>
            <a:r>
              <a:rPr lang="en-US" dirty="0" smtClean="0"/>
              <a:t>	</a:t>
            </a:r>
            <a:r>
              <a:rPr lang="en-US" dirty="0" err="1" smtClean="0"/>
              <a:t>M</a:t>
            </a:r>
            <a:r>
              <a:rPr lang="en-US" baseline="-25000" dirty="0" err="1" smtClean="0"/>
              <a:t>ok</a:t>
            </a:r>
            <a:r>
              <a:rPr lang="en-US" dirty="0"/>
              <a:t> = </a:t>
            </a:r>
            <a:r>
              <a:rPr lang="en-US" dirty="0" err="1"/>
              <a:t>S</a:t>
            </a:r>
            <a:r>
              <a:rPr lang="en-US" baseline="-25000" dirty="0" err="1"/>
              <a:t>n</a:t>
            </a:r>
            <a:r>
              <a:rPr lang="en-US" dirty="0"/>
              <a:t>/</a:t>
            </a:r>
            <a:r>
              <a:rPr lang="en-US" dirty="0" err="1"/>
              <a:t>S</a:t>
            </a:r>
            <a:r>
              <a:rPr lang="en-US" baseline="-25000" dirty="0" err="1"/>
              <a:t>ok</a:t>
            </a:r>
            <a:r>
              <a:rPr lang="en-US" dirty="0"/>
              <a:t> = 25 cm x (11/50cm) = 5,5 kali</a:t>
            </a:r>
          </a:p>
          <a:p>
            <a:pPr marL="274320" indent="-274320" eaLnBrk="1" fontAlgn="auto" hangingPunct="1">
              <a:spcAft>
                <a:spcPts val="0"/>
              </a:spcAft>
              <a:buClr>
                <a:schemeClr val="accent3"/>
              </a:buClr>
              <a:buFont typeface="Wingdings 2"/>
              <a:buNone/>
              <a:defRPr/>
            </a:pPr>
            <a:endParaRPr lang="en-US" dirty="0" smtClean="0"/>
          </a:p>
          <a:p>
            <a:pPr marL="274320" indent="-274320" eaLnBrk="1" fontAlgn="auto" hangingPunct="1">
              <a:spcAft>
                <a:spcPts val="0"/>
              </a:spcAft>
              <a:buClr>
                <a:schemeClr val="accent3"/>
              </a:buClr>
              <a:buFont typeface="Wingdings 2"/>
              <a:buNone/>
              <a:defRPr/>
            </a:pPr>
            <a:r>
              <a:rPr lang="en-US" dirty="0" smtClean="0"/>
              <a:t>(</a:t>
            </a:r>
            <a:r>
              <a:rPr lang="en-US" dirty="0"/>
              <a:t>a) </a:t>
            </a:r>
            <a:r>
              <a:rPr lang="en-US" dirty="0" err="1"/>
              <a:t>pada</a:t>
            </a:r>
            <a:r>
              <a:rPr lang="en-US" dirty="0"/>
              <a:t> </a:t>
            </a:r>
            <a:r>
              <a:rPr lang="en-US" dirty="0" err="1"/>
              <a:t>pengamatan</a:t>
            </a:r>
            <a:r>
              <a:rPr lang="en-US" dirty="0"/>
              <a:t> </a:t>
            </a:r>
            <a:r>
              <a:rPr lang="en-US" dirty="0" err="1"/>
              <a:t>tanpa</a:t>
            </a:r>
            <a:r>
              <a:rPr lang="en-US" dirty="0"/>
              <a:t> </a:t>
            </a:r>
            <a:r>
              <a:rPr lang="en-US" dirty="0" err="1"/>
              <a:t>akomodasi</a:t>
            </a:r>
            <a:r>
              <a:rPr lang="en-US" dirty="0"/>
              <a:t>,</a:t>
            </a:r>
          </a:p>
          <a:p>
            <a:pPr marL="274320" indent="-274320" eaLnBrk="1" fontAlgn="auto" hangingPunct="1">
              <a:spcAft>
                <a:spcPts val="0"/>
              </a:spcAft>
              <a:buClr>
                <a:schemeClr val="accent3"/>
              </a:buClr>
              <a:buFont typeface="Wingdings 2"/>
              <a:buNone/>
              <a:defRPr/>
            </a:pPr>
            <a:r>
              <a:rPr lang="en-US" i="1" dirty="0" smtClean="0"/>
              <a:t>	M </a:t>
            </a:r>
            <a:r>
              <a:rPr lang="en-US" i="1" dirty="0"/>
              <a:t>= M</a:t>
            </a:r>
            <a:r>
              <a:rPr lang="en-US" i="1" baseline="-25000" dirty="0"/>
              <a:t>ob</a:t>
            </a:r>
            <a:r>
              <a:rPr lang="en-US" i="1" dirty="0"/>
              <a:t> × </a:t>
            </a:r>
            <a:r>
              <a:rPr lang="en-US" i="1" dirty="0" err="1"/>
              <a:t>M</a:t>
            </a:r>
            <a:r>
              <a:rPr lang="en-US" i="1" baseline="-25000" dirty="0" err="1"/>
              <a:t>ok</a:t>
            </a:r>
            <a:r>
              <a:rPr lang="en-US" i="1" dirty="0"/>
              <a:t> = </a:t>
            </a:r>
            <a:r>
              <a:rPr lang="en-US" dirty="0"/>
              <a:t>10 </a:t>
            </a:r>
            <a:r>
              <a:rPr lang="en-US" i="1" dirty="0"/>
              <a:t>× </a:t>
            </a:r>
            <a:r>
              <a:rPr lang="en-US" dirty="0"/>
              <a:t>5 = 50 kali</a:t>
            </a:r>
          </a:p>
          <a:p>
            <a:pPr marL="274320" indent="-274320" eaLnBrk="1" fontAlgn="auto" hangingPunct="1">
              <a:spcAft>
                <a:spcPts val="0"/>
              </a:spcAft>
              <a:buClr>
                <a:schemeClr val="accent3"/>
              </a:buClr>
              <a:buFont typeface="Wingdings 2"/>
              <a:buNone/>
              <a:defRPr/>
            </a:pPr>
            <a:endParaRPr lang="en-US" dirty="0" smtClean="0"/>
          </a:p>
          <a:p>
            <a:pPr marL="274320" indent="-274320" eaLnBrk="1" fontAlgn="auto" hangingPunct="1">
              <a:spcAft>
                <a:spcPts val="0"/>
              </a:spcAft>
              <a:buClr>
                <a:schemeClr val="accent3"/>
              </a:buClr>
              <a:buFont typeface="Wingdings 2"/>
              <a:buNone/>
              <a:defRPr/>
            </a:pPr>
            <a:r>
              <a:rPr lang="en-US" dirty="0" smtClean="0"/>
              <a:t>(</a:t>
            </a:r>
            <a:r>
              <a:rPr lang="en-US" dirty="0"/>
              <a:t>b) </a:t>
            </a:r>
            <a:r>
              <a:rPr lang="en-US" dirty="0" err="1"/>
              <a:t>pada</a:t>
            </a:r>
            <a:r>
              <a:rPr lang="en-US" dirty="0"/>
              <a:t> </a:t>
            </a:r>
            <a:r>
              <a:rPr lang="en-US" dirty="0" err="1"/>
              <a:t>pengamatan</a:t>
            </a:r>
            <a:r>
              <a:rPr lang="en-US" dirty="0"/>
              <a:t> </a:t>
            </a:r>
            <a:r>
              <a:rPr lang="en-US" dirty="0" err="1"/>
              <a:t>dengan</a:t>
            </a:r>
            <a:r>
              <a:rPr lang="en-US" dirty="0"/>
              <a:t> </a:t>
            </a:r>
            <a:r>
              <a:rPr lang="en-US" dirty="0" err="1"/>
              <a:t>mata</a:t>
            </a:r>
            <a:r>
              <a:rPr lang="en-US" dirty="0"/>
              <a:t> </a:t>
            </a:r>
            <a:r>
              <a:rPr lang="en-US" dirty="0" err="1"/>
              <a:t>berakomodasi</a:t>
            </a:r>
            <a:r>
              <a:rPr lang="en-US" dirty="0"/>
              <a:t> </a:t>
            </a:r>
            <a:r>
              <a:rPr lang="en-US" dirty="0" err="1"/>
              <a:t>maksimum</a:t>
            </a:r>
            <a:r>
              <a:rPr lang="en-US" dirty="0"/>
              <a:t>,</a:t>
            </a:r>
          </a:p>
          <a:p>
            <a:pPr marL="274320" indent="-274320" eaLnBrk="1" fontAlgn="auto" hangingPunct="1">
              <a:spcAft>
                <a:spcPts val="0"/>
              </a:spcAft>
              <a:buClr>
                <a:schemeClr val="accent3"/>
              </a:buClr>
              <a:buFont typeface="Wingdings 2"/>
              <a:buNone/>
              <a:defRPr/>
            </a:pPr>
            <a:r>
              <a:rPr lang="en-US" i="1" dirty="0" smtClean="0"/>
              <a:t>	M </a:t>
            </a:r>
            <a:r>
              <a:rPr lang="en-US" i="1" dirty="0"/>
              <a:t>= M</a:t>
            </a:r>
            <a:r>
              <a:rPr lang="en-US" i="1" baseline="-25000" dirty="0"/>
              <a:t>ob</a:t>
            </a:r>
            <a:r>
              <a:rPr lang="en-US" i="1" dirty="0"/>
              <a:t> × </a:t>
            </a:r>
            <a:r>
              <a:rPr lang="en-US" i="1" dirty="0" err="1"/>
              <a:t>M</a:t>
            </a:r>
            <a:r>
              <a:rPr lang="en-US" i="1" baseline="-25000" dirty="0" err="1"/>
              <a:t>ok</a:t>
            </a:r>
            <a:r>
              <a:rPr lang="en-US" i="1" dirty="0"/>
              <a:t> = </a:t>
            </a:r>
            <a:r>
              <a:rPr lang="en-US" dirty="0"/>
              <a:t>10 </a:t>
            </a:r>
            <a:r>
              <a:rPr lang="en-US" i="1" dirty="0"/>
              <a:t>× </a:t>
            </a:r>
            <a:r>
              <a:rPr lang="en-US" dirty="0"/>
              <a:t>6 = 60 kali</a:t>
            </a:r>
          </a:p>
          <a:p>
            <a:pPr marL="274320" indent="-274320" eaLnBrk="1" fontAlgn="auto" hangingPunct="1">
              <a:spcAft>
                <a:spcPts val="0"/>
              </a:spcAft>
              <a:buClr>
                <a:schemeClr val="accent3"/>
              </a:buClr>
              <a:buFont typeface="Wingdings 2"/>
              <a:buNone/>
              <a:defRPr/>
            </a:pPr>
            <a:endParaRPr lang="en-US" dirty="0" smtClean="0"/>
          </a:p>
          <a:p>
            <a:pPr marL="274320" indent="-274320" eaLnBrk="1" fontAlgn="auto" hangingPunct="1">
              <a:spcAft>
                <a:spcPts val="0"/>
              </a:spcAft>
              <a:buClr>
                <a:schemeClr val="accent3"/>
              </a:buClr>
              <a:buFont typeface="Wingdings 2"/>
              <a:buNone/>
              <a:defRPr/>
            </a:pPr>
            <a:r>
              <a:rPr lang="en-US" dirty="0" smtClean="0"/>
              <a:t>(</a:t>
            </a:r>
            <a:r>
              <a:rPr lang="en-US" dirty="0"/>
              <a:t>c) </a:t>
            </a:r>
            <a:r>
              <a:rPr lang="en-US" dirty="0" err="1"/>
              <a:t>pada</a:t>
            </a:r>
            <a:r>
              <a:rPr lang="en-US" dirty="0"/>
              <a:t> </a:t>
            </a:r>
            <a:r>
              <a:rPr lang="en-US" dirty="0" err="1"/>
              <a:t>pengamatan</a:t>
            </a:r>
            <a:r>
              <a:rPr lang="en-US" dirty="0"/>
              <a:t> </a:t>
            </a:r>
            <a:r>
              <a:rPr lang="en-US" dirty="0" err="1"/>
              <a:t>dengan</a:t>
            </a:r>
            <a:r>
              <a:rPr lang="en-US" dirty="0"/>
              <a:t> </a:t>
            </a:r>
            <a:r>
              <a:rPr lang="en-US" dirty="0" err="1"/>
              <a:t>berakomodasi</a:t>
            </a:r>
            <a:r>
              <a:rPr lang="en-US" dirty="0"/>
              <a:t> </a:t>
            </a:r>
            <a:r>
              <a:rPr lang="en-US" dirty="0" err="1"/>
              <a:t>pada</a:t>
            </a:r>
            <a:r>
              <a:rPr lang="en-US" dirty="0"/>
              <a:t> </a:t>
            </a:r>
            <a:r>
              <a:rPr lang="en-US" dirty="0" err="1"/>
              <a:t>jarak</a:t>
            </a:r>
            <a:r>
              <a:rPr lang="en-US" dirty="0"/>
              <a:t> 50 cm,</a:t>
            </a:r>
          </a:p>
          <a:p>
            <a:pPr marL="274320" indent="-274320" eaLnBrk="1" fontAlgn="auto" hangingPunct="1">
              <a:spcAft>
                <a:spcPts val="0"/>
              </a:spcAft>
              <a:buClr>
                <a:schemeClr val="accent3"/>
              </a:buClr>
              <a:buFont typeface="Wingdings 2"/>
              <a:buNone/>
              <a:defRPr/>
            </a:pPr>
            <a:r>
              <a:rPr lang="en-US" i="1" dirty="0" smtClean="0"/>
              <a:t>	M </a:t>
            </a:r>
            <a:r>
              <a:rPr lang="en-US" i="1" dirty="0"/>
              <a:t>= M</a:t>
            </a:r>
            <a:r>
              <a:rPr lang="en-US" i="1" baseline="-25000" dirty="0"/>
              <a:t>ob</a:t>
            </a:r>
            <a:r>
              <a:rPr lang="en-US" i="1" dirty="0"/>
              <a:t> × </a:t>
            </a:r>
            <a:r>
              <a:rPr lang="en-US" i="1" dirty="0" err="1"/>
              <a:t>M</a:t>
            </a:r>
            <a:r>
              <a:rPr lang="en-US" i="1" baseline="-25000" dirty="0" err="1"/>
              <a:t>ok</a:t>
            </a:r>
            <a:r>
              <a:rPr lang="en-US" i="1" dirty="0"/>
              <a:t> = </a:t>
            </a:r>
            <a:r>
              <a:rPr lang="en-US" dirty="0"/>
              <a:t>10 </a:t>
            </a:r>
            <a:r>
              <a:rPr lang="en-US" i="1" dirty="0"/>
              <a:t>× </a:t>
            </a:r>
            <a:r>
              <a:rPr lang="en-US" dirty="0"/>
              <a:t>5,5 = 55 kali</a:t>
            </a:r>
          </a:p>
          <a:p>
            <a:pPr marL="274320" indent="-274320" eaLnBrk="1" fontAlgn="auto" hangingPunct="1">
              <a:spcAft>
                <a:spcPts val="0"/>
              </a:spcAft>
              <a:buClr>
                <a:schemeClr val="accent3"/>
              </a:buClr>
              <a:buFont typeface="Wingdings 2"/>
              <a:buChar char=""/>
              <a:defRP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457200"/>
            <a:ext cx="8229600" cy="1143000"/>
          </a:xfrm>
        </p:spPr>
        <p:txBody>
          <a:bodyPr/>
          <a:lstStyle/>
          <a:p>
            <a:pPr eaLnBrk="1" hangingPunct="1"/>
            <a:r>
              <a:rPr lang="en-US" smtClean="0"/>
              <a:t>Optik Geometri</a:t>
            </a:r>
          </a:p>
        </p:txBody>
      </p:sp>
      <p:sp>
        <p:nvSpPr>
          <p:cNvPr id="7171" name="Content Placeholder 2"/>
          <p:cNvSpPr>
            <a:spLocks noGrp="1"/>
          </p:cNvSpPr>
          <p:nvPr>
            <p:ph idx="1"/>
          </p:nvPr>
        </p:nvSpPr>
        <p:spPr>
          <a:xfrm>
            <a:off x="457200" y="1600200"/>
            <a:ext cx="8229600" cy="2133600"/>
          </a:xfrm>
        </p:spPr>
        <p:txBody>
          <a:bodyPr/>
          <a:lstStyle/>
          <a:p>
            <a:pPr eaLnBrk="1" hangingPunct="1"/>
            <a:r>
              <a:rPr lang="en-US" sz="2800" smtClean="0"/>
              <a:t>Berpangkal pada perjalanan cahaya dalam medium secara garis lurus, berkas-berkas cahaya di sebut garis cahaya dan gambar secara garis lurus. Dengan cara pendekatan ini dapatlah melukiskan ciri-ciri cermin dan lensa dalam bentuk matematika. Misalnya untuk rumus cermin dan lensa :</a:t>
            </a:r>
          </a:p>
        </p:txBody>
      </p:sp>
      <p:pic>
        <p:nvPicPr>
          <p:cNvPr id="7172" name="Picture 2" descr="http://www.sman10garut.sch.id/wp-content/uploads/Fisika/rabun-dekat-hipermetropi/image2.jpg"/>
          <p:cNvPicPr>
            <a:picLocks noChangeAspect="1" noChangeArrowheads="1"/>
          </p:cNvPicPr>
          <p:nvPr/>
        </p:nvPicPr>
        <p:blipFill>
          <a:blip r:embed="rId2" cstate="print"/>
          <a:srcRect/>
          <a:stretch>
            <a:fillRect/>
          </a:stretch>
        </p:blipFill>
        <p:spPr bwMode="auto">
          <a:xfrm>
            <a:off x="762000" y="4800600"/>
            <a:ext cx="2205038" cy="1295400"/>
          </a:xfrm>
          <a:prstGeom prst="rect">
            <a:avLst/>
          </a:prstGeom>
          <a:noFill/>
          <a:ln w="9525">
            <a:noFill/>
            <a:miter lim="800000"/>
            <a:headEnd/>
            <a:tailEnd/>
          </a:ln>
        </p:spPr>
      </p:pic>
      <p:sp>
        <p:nvSpPr>
          <p:cNvPr id="7173" name="Content Placeholder 2"/>
          <p:cNvSpPr txBox="1">
            <a:spLocks/>
          </p:cNvSpPr>
          <p:nvPr/>
        </p:nvSpPr>
        <p:spPr bwMode="auto">
          <a:xfrm>
            <a:off x="3810000" y="4648200"/>
            <a:ext cx="4495800" cy="2209800"/>
          </a:xfrm>
          <a:prstGeom prst="rect">
            <a:avLst/>
          </a:prstGeom>
          <a:noFill/>
          <a:ln w="9525">
            <a:noFill/>
            <a:miter lim="800000"/>
            <a:headEnd/>
            <a:tailEnd/>
          </a:ln>
        </p:spPr>
        <p:txBody>
          <a:bodyPr/>
          <a:lstStyle/>
          <a:p>
            <a:pPr marL="342900" indent="-342900">
              <a:spcBef>
                <a:spcPct val="20000"/>
              </a:spcBef>
              <a:buFont typeface="Arial" charset="0"/>
              <a:buChar char="•"/>
            </a:pPr>
            <a:r>
              <a:rPr lang="en-US" sz="2800">
                <a:latin typeface="Constantia" pitchFamily="18" charset="0"/>
              </a:rPr>
              <a:t>S   :  jarak benda</a:t>
            </a:r>
          </a:p>
          <a:p>
            <a:pPr marL="342900" indent="-342900">
              <a:spcBef>
                <a:spcPct val="20000"/>
              </a:spcBef>
              <a:buFont typeface="Arial" charset="0"/>
              <a:buChar char="•"/>
            </a:pPr>
            <a:r>
              <a:rPr lang="en-US" sz="2800">
                <a:latin typeface="Constantia" pitchFamily="18" charset="0"/>
              </a:rPr>
              <a:t>S’  :  jarak bayangan</a:t>
            </a:r>
          </a:p>
          <a:p>
            <a:pPr marL="342900" indent="-342900">
              <a:spcBef>
                <a:spcPct val="20000"/>
              </a:spcBef>
              <a:buFont typeface="Arial" charset="0"/>
              <a:buChar char="•"/>
            </a:pPr>
            <a:r>
              <a:rPr lang="en-US" sz="2800">
                <a:latin typeface="Constantia" pitchFamily="18" charset="0"/>
              </a:rPr>
              <a:t>f    : titik fokus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81000" y="457200"/>
            <a:ext cx="8229600" cy="1143000"/>
          </a:xfrm>
        </p:spPr>
        <p:txBody>
          <a:bodyPr/>
          <a:lstStyle/>
          <a:p>
            <a:pPr eaLnBrk="1" hangingPunct="1"/>
            <a:r>
              <a:rPr lang="sv-SE" b="1" smtClean="0"/>
              <a:t>Contoh soal geometri</a:t>
            </a:r>
            <a:endParaRPr lang="en-US" smtClean="0"/>
          </a:p>
        </p:txBody>
      </p:sp>
      <p:sp>
        <p:nvSpPr>
          <p:cNvPr id="3" name="Content Placeholder 2"/>
          <p:cNvSpPr>
            <a:spLocks noGrp="1"/>
          </p:cNvSpPr>
          <p:nvPr>
            <p:ph idx="1"/>
          </p:nvPr>
        </p:nvSpPr>
        <p:spPr>
          <a:xfrm>
            <a:off x="457200" y="1600200"/>
            <a:ext cx="8229600" cy="1752600"/>
          </a:xfrm>
        </p:spPr>
        <p:txBody>
          <a:bodyPr>
            <a:normAutofit/>
          </a:bodyPr>
          <a:lstStyle/>
          <a:p>
            <a:pPr marL="71438" indent="11113" eaLnBrk="1" fontAlgn="auto" hangingPunct="1">
              <a:spcAft>
                <a:spcPts val="0"/>
              </a:spcAft>
              <a:buClr>
                <a:schemeClr val="accent3"/>
              </a:buClr>
              <a:buFont typeface="Wingdings 2"/>
              <a:buNone/>
              <a:defRPr/>
            </a:pPr>
            <a:r>
              <a:rPr lang="en-US" sz="2800" dirty="0" err="1"/>
              <a:t>Sebuah</a:t>
            </a:r>
            <a:r>
              <a:rPr lang="en-US" sz="2800" dirty="0"/>
              <a:t> </a:t>
            </a:r>
            <a:r>
              <a:rPr lang="en-US" sz="2800" dirty="0" err="1"/>
              <a:t>benda</a:t>
            </a:r>
            <a:r>
              <a:rPr lang="en-US" sz="2800" dirty="0"/>
              <a:t> A </a:t>
            </a:r>
            <a:r>
              <a:rPr lang="en-US" sz="2800" dirty="0" err="1"/>
              <a:t>berada</a:t>
            </a:r>
            <a:r>
              <a:rPr lang="en-US" sz="2800" dirty="0"/>
              <a:t> </a:t>
            </a:r>
            <a:r>
              <a:rPr lang="en-US" sz="2800" dirty="0" err="1"/>
              <a:t>pada</a:t>
            </a:r>
            <a:r>
              <a:rPr lang="en-US" sz="2800" dirty="0"/>
              <a:t> </a:t>
            </a:r>
            <a:r>
              <a:rPr lang="en-US" sz="2800" dirty="0" err="1"/>
              <a:t>posisi</a:t>
            </a:r>
            <a:r>
              <a:rPr lang="en-US" sz="2800" dirty="0"/>
              <a:t> </a:t>
            </a:r>
            <a:r>
              <a:rPr lang="en-US" sz="2800" dirty="0" err="1"/>
              <a:t>tegak</a:t>
            </a:r>
            <a:r>
              <a:rPr lang="en-US" sz="2800" dirty="0"/>
              <a:t> </a:t>
            </a:r>
            <a:r>
              <a:rPr lang="en-US" sz="2800" dirty="0" err="1" smtClean="0"/>
              <a:t>di</a:t>
            </a:r>
            <a:r>
              <a:rPr lang="en-US" sz="2800" dirty="0" smtClean="0"/>
              <a:t> </a:t>
            </a:r>
            <a:r>
              <a:rPr lang="en-US" sz="2800" dirty="0" err="1" smtClean="0"/>
              <a:t>depan</a:t>
            </a:r>
            <a:r>
              <a:rPr lang="en-US" sz="2800" dirty="0" smtClean="0"/>
              <a:t> </a:t>
            </a:r>
            <a:r>
              <a:rPr lang="en-US" sz="2800" dirty="0" err="1"/>
              <a:t>sebuah</a:t>
            </a:r>
            <a:r>
              <a:rPr lang="en-US" sz="2800" dirty="0"/>
              <a:t> </a:t>
            </a:r>
            <a:r>
              <a:rPr lang="en-US" sz="2800" dirty="0" err="1"/>
              <a:t>cermin</a:t>
            </a:r>
            <a:r>
              <a:rPr lang="en-US" sz="2800" dirty="0"/>
              <a:t>  </a:t>
            </a:r>
            <a:r>
              <a:rPr lang="en-US" sz="2800" dirty="0" err="1"/>
              <a:t>cekung</a:t>
            </a:r>
            <a:r>
              <a:rPr lang="en-US" sz="2800" dirty="0"/>
              <a:t> </a:t>
            </a:r>
            <a:r>
              <a:rPr lang="en-US" sz="2800" dirty="0" err="1"/>
              <a:t>seperti</a:t>
            </a:r>
            <a:r>
              <a:rPr lang="en-US" sz="2800" dirty="0"/>
              <a:t> </a:t>
            </a:r>
            <a:r>
              <a:rPr lang="en-US" sz="2800" dirty="0" err="1"/>
              <a:t>terlihat</a:t>
            </a:r>
            <a:r>
              <a:rPr lang="en-US" sz="2800" dirty="0"/>
              <a:t> </a:t>
            </a:r>
            <a:r>
              <a:rPr lang="en-US" sz="2800" dirty="0" err="1"/>
              <a:t>pada</a:t>
            </a:r>
            <a:r>
              <a:rPr lang="en-US" sz="2800" dirty="0"/>
              <a:t> </a:t>
            </a:r>
            <a:r>
              <a:rPr lang="en-US" sz="2800" dirty="0" err="1"/>
              <a:t>gambar</a:t>
            </a:r>
            <a:r>
              <a:rPr lang="en-US" sz="2800" dirty="0"/>
              <a:t> </a:t>
            </a:r>
            <a:r>
              <a:rPr lang="en-US" sz="2800" dirty="0" err="1" smtClean="0"/>
              <a:t>di</a:t>
            </a:r>
            <a:r>
              <a:rPr lang="en-US" sz="2800" dirty="0" smtClean="0"/>
              <a:t> </a:t>
            </a:r>
            <a:r>
              <a:rPr lang="en-US" sz="2800" dirty="0" err="1" smtClean="0"/>
              <a:t>bawah</a:t>
            </a:r>
            <a:r>
              <a:rPr lang="en-US" sz="2800" dirty="0" smtClean="0"/>
              <a:t> </a:t>
            </a:r>
            <a:r>
              <a:rPr lang="en-US" sz="2800" dirty="0" err="1" smtClean="0"/>
              <a:t>ini</a:t>
            </a:r>
            <a:r>
              <a:rPr lang="en-US" sz="2800" dirty="0" smtClean="0"/>
              <a:t>. </a:t>
            </a:r>
            <a:r>
              <a:rPr lang="en-US" sz="2800" dirty="0" err="1" smtClean="0"/>
              <a:t>Berapakah</a:t>
            </a:r>
            <a:r>
              <a:rPr lang="en-US" sz="2800" dirty="0" smtClean="0"/>
              <a:t> </a:t>
            </a:r>
            <a:r>
              <a:rPr lang="en-US" sz="2800" dirty="0" err="1" smtClean="0"/>
              <a:t>jarak</a:t>
            </a:r>
            <a:r>
              <a:rPr lang="en-US" sz="2800" dirty="0" smtClean="0"/>
              <a:t> </a:t>
            </a:r>
            <a:r>
              <a:rPr lang="en-US" sz="2800" dirty="0" err="1" smtClean="0"/>
              <a:t>bayangan</a:t>
            </a:r>
            <a:r>
              <a:rPr lang="en-US" sz="2800" dirty="0" smtClean="0"/>
              <a:t> </a:t>
            </a:r>
            <a:r>
              <a:rPr lang="en-US" sz="2800" dirty="0" err="1" smtClean="0"/>
              <a:t>benda</a:t>
            </a:r>
            <a:r>
              <a:rPr lang="en-US" sz="2800" dirty="0" smtClean="0"/>
              <a:t>?</a:t>
            </a:r>
            <a:endParaRPr lang="en-US" sz="2800" dirty="0"/>
          </a:p>
          <a:p>
            <a:pPr marL="274320" indent="-274320" eaLnBrk="1" fontAlgn="auto" hangingPunct="1">
              <a:spcAft>
                <a:spcPts val="0"/>
              </a:spcAft>
              <a:buClr>
                <a:schemeClr val="accent3"/>
              </a:buClr>
              <a:buFont typeface="Wingdings 2"/>
              <a:buChar char=""/>
              <a:defRPr/>
            </a:pPr>
            <a:endParaRPr lang="en-US" sz="2800" dirty="0"/>
          </a:p>
          <a:p>
            <a:pPr marL="274320" indent="-274320" eaLnBrk="1" fontAlgn="auto" hangingPunct="1">
              <a:spcAft>
                <a:spcPts val="0"/>
              </a:spcAft>
              <a:buClr>
                <a:schemeClr val="accent3"/>
              </a:buClr>
              <a:buFont typeface="Wingdings 2"/>
              <a:buChar char=""/>
              <a:defRPr/>
            </a:pPr>
            <a:endParaRPr lang="en-US" sz="2800" dirty="0"/>
          </a:p>
        </p:txBody>
      </p:sp>
      <p:pic>
        <p:nvPicPr>
          <p:cNvPr id="8196" name="Picture 2" descr="http://1.bp.blogspot.com/-XjJD3EwptGc/UGrXcLuK4NI/AAAAAAAAADo/D1T2OWAHSbo/s320/Cermin+datar.jpg"/>
          <p:cNvPicPr>
            <a:picLocks noChangeAspect="1" noChangeArrowheads="1"/>
          </p:cNvPicPr>
          <p:nvPr/>
        </p:nvPicPr>
        <p:blipFill>
          <a:blip r:embed="rId2" cstate="print"/>
          <a:srcRect/>
          <a:stretch>
            <a:fillRect/>
          </a:stretch>
        </p:blipFill>
        <p:spPr bwMode="auto">
          <a:xfrm>
            <a:off x="1447800" y="3505200"/>
            <a:ext cx="5557838" cy="2362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381000"/>
            <a:ext cx="8229600" cy="1143000"/>
          </a:xfrm>
        </p:spPr>
        <p:txBody>
          <a:bodyPr/>
          <a:lstStyle/>
          <a:p>
            <a:pPr eaLnBrk="1" hangingPunct="1"/>
            <a:r>
              <a:rPr lang="en-US" smtClean="0"/>
              <a:t>Jawaban soal optik geometri</a:t>
            </a:r>
          </a:p>
        </p:txBody>
      </p:sp>
      <p:pic>
        <p:nvPicPr>
          <p:cNvPr id="9219" name="Picture 2" descr="http://1.bp.blogspot.com/-DYyT1rxiQuw/UGrXj_pivwI/AAAAAAAAADw/ffcRrBKHm40/s1600/pembahasan+cermin.jpg"/>
          <p:cNvPicPr>
            <a:picLocks noChangeAspect="1" noChangeArrowheads="1"/>
          </p:cNvPicPr>
          <p:nvPr/>
        </p:nvPicPr>
        <p:blipFill>
          <a:blip r:embed="rId2" cstate="print"/>
          <a:srcRect/>
          <a:stretch>
            <a:fillRect/>
          </a:stretch>
        </p:blipFill>
        <p:spPr bwMode="auto">
          <a:xfrm>
            <a:off x="1905000" y="1600200"/>
            <a:ext cx="3657600" cy="480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457200"/>
            <a:ext cx="8229600" cy="1143000"/>
          </a:xfrm>
        </p:spPr>
        <p:txBody>
          <a:bodyPr/>
          <a:lstStyle/>
          <a:p>
            <a:pPr eaLnBrk="1" hangingPunct="1"/>
            <a:r>
              <a:rPr lang="en-US" smtClean="0"/>
              <a:t>Ketajaman Mata</a:t>
            </a:r>
          </a:p>
        </p:txBody>
      </p:sp>
      <p:sp>
        <p:nvSpPr>
          <p:cNvPr id="3" name="Content Placeholder 2"/>
          <p:cNvSpPr>
            <a:spLocks noGrp="1"/>
          </p:cNvSpPr>
          <p:nvPr>
            <p:ph idx="1"/>
          </p:nvPr>
        </p:nvSpPr>
        <p:spPr>
          <a:xfrm>
            <a:off x="457200" y="1600200"/>
            <a:ext cx="8229600" cy="4389438"/>
          </a:xfrm>
        </p:spPr>
        <p:txBody>
          <a:bodyPr>
            <a:normAutofit fontScale="92500"/>
          </a:bodyPr>
          <a:lstStyle/>
          <a:p>
            <a:pPr marL="274320" indent="-274320" eaLnBrk="1" fontAlgn="auto" hangingPunct="1">
              <a:spcAft>
                <a:spcPts val="0"/>
              </a:spcAft>
              <a:buClr>
                <a:schemeClr val="accent3"/>
              </a:buClr>
              <a:buFont typeface="Wingdings 2"/>
              <a:buChar char=""/>
              <a:defRPr/>
            </a:pPr>
            <a:r>
              <a:rPr lang="en-US" dirty="0" err="1" smtClean="0"/>
              <a:t>Ketajaman</a:t>
            </a:r>
            <a:r>
              <a:rPr lang="en-US" dirty="0" smtClean="0"/>
              <a:t> </a:t>
            </a:r>
            <a:r>
              <a:rPr lang="en-US" dirty="0" err="1" smtClean="0"/>
              <a:t>penglihatan</a:t>
            </a:r>
            <a:r>
              <a:rPr lang="en-US" dirty="0" smtClean="0"/>
              <a:t> </a:t>
            </a:r>
            <a:r>
              <a:rPr lang="en-US" dirty="0" err="1" smtClean="0"/>
              <a:t>atau</a:t>
            </a:r>
            <a:r>
              <a:rPr lang="en-US" dirty="0" smtClean="0"/>
              <a:t> </a:t>
            </a:r>
            <a:r>
              <a:rPr lang="en-US" dirty="0" err="1" smtClean="0"/>
              <a:t>visus</a:t>
            </a:r>
            <a:r>
              <a:rPr lang="en-US" dirty="0" smtClean="0"/>
              <a:t> </a:t>
            </a:r>
            <a:r>
              <a:rPr lang="en-US" dirty="0" err="1" smtClean="0"/>
              <a:t>adalah</a:t>
            </a:r>
            <a:r>
              <a:rPr lang="en-US" dirty="0" smtClean="0"/>
              <a:t> </a:t>
            </a:r>
            <a:r>
              <a:rPr lang="en-US" dirty="0" err="1" smtClean="0"/>
              <a:t>kemampuan</a:t>
            </a:r>
            <a:r>
              <a:rPr lang="en-US" dirty="0" smtClean="0"/>
              <a:t> </a:t>
            </a:r>
            <a:r>
              <a:rPr lang="en-US" dirty="0" err="1" smtClean="0"/>
              <a:t>mata</a:t>
            </a:r>
            <a:r>
              <a:rPr lang="en-US" dirty="0" smtClean="0"/>
              <a:t> </a:t>
            </a:r>
            <a:r>
              <a:rPr lang="en-US" dirty="0" err="1" smtClean="0"/>
              <a:t>untuk</a:t>
            </a:r>
            <a:r>
              <a:rPr lang="en-US" dirty="0" smtClean="0"/>
              <a:t> </a:t>
            </a:r>
            <a:r>
              <a:rPr lang="en-US" dirty="0" err="1" smtClean="0"/>
              <a:t>melihat</a:t>
            </a:r>
            <a:r>
              <a:rPr lang="en-US" dirty="0" smtClean="0"/>
              <a:t> 2 </a:t>
            </a:r>
            <a:r>
              <a:rPr lang="en-US" dirty="0" err="1" smtClean="0"/>
              <a:t>titik</a:t>
            </a:r>
            <a:r>
              <a:rPr lang="en-US" dirty="0" smtClean="0"/>
              <a:t> </a:t>
            </a:r>
            <a:r>
              <a:rPr lang="en-US" dirty="0" err="1" smtClean="0"/>
              <a:t>terpisah</a:t>
            </a:r>
            <a:r>
              <a:rPr lang="en-US" dirty="0" smtClean="0"/>
              <a:t> </a:t>
            </a:r>
            <a:r>
              <a:rPr lang="en-US" dirty="0" err="1" smtClean="0"/>
              <a:t>sebagai</a:t>
            </a:r>
            <a:r>
              <a:rPr lang="en-US" dirty="0" smtClean="0"/>
              <a:t> 2 </a:t>
            </a:r>
            <a:r>
              <a:rPr lang="en-US" dirty="0" err="1" smtClean="0"/>
              <a:t>titik</a:t>
            </a:r>
            <a:r>
              <a:rPr lang="en-US" dirty="0" smtClean="0"/>
              <a:t> </a:t>
            </a:r>
            <a:r>
              <a:rPr lang="en-US" dirty="0" err="1" smtClean="0"/>
              <a:t>terpisah</a:t>
            </a:r>
            <a:r>
              <a:rPr lang="en-US" dirty="0" smtClean="0"/>
              <a:t> </a:t>
            </a:r>
            <a:r>
              <a:rPr lang="en-US" dirty="0" err="1" smtClean="0"/>
              <a:t>pada</a:t>
            </a:r>
            <a:r>
              <a:rPr lang="en-US" dirty="0" smtClean="0"/>
              <a:t> </a:t>
            </a:r>
            <a:r>
              <a:rPr lang="en-US" dirty="0" err="1" smtClean="0"/>
              <a:t>sudut</a:t>
            </a:r>
            <a:r>
              <a:rPr lang="en-US" dirty="0" smtClean="0"/>
              <a:t> </a:t>
            </a:r>
            <a:r>
              <a:rPr lang="en-US" dirty="0" err="1" smtClean="0"/>
              <a:t>pandangan</a:t>
            </a:r>
            <a:r>
              <a:rPr lang="en-US" dirty="0" smtClean="0"/>
              <a:t> </a:t>
            </a:r>
            <a:r>
              <a:rPr lang="en-US" dirty="0" err="1" smtClean="0"/>
              <a:t>tertentu</a:t>
            </a:r>
            <a:r>
              <a:rPr lang="en-US" dirty="0" smtClean="0"/>
              <a:t>.  </a:t>
            </a:r>
          </a:p>
          <a:p>
            <a:pPr marL="274320" indent="-274320" eaLnBrk="1" fontAlgn="auto" hangingPunct="1">
              <a:spcAft>
                <a:spcPts val="0"/>
              </a:spcAft>
              <a:buClr>
                <a:schemeClr val="accent3"/>
              </a:buClr>
              <a:buFont typeface="Wingdings 2"/>
              <a:buChar char=""/>
              <a:defRPr/>
            </a:pPr>
            <a:r>
              <a:rPr lang="en-US" dirty="0" err="1" smtClean="0"/>
              <a:t>Jika</a:t>
            </a:r>
            <a:r>
              <a:rPr lang="en-US" dirty="0" smtClean="0"/>
              <a:t> </a:t>
            </a:r>
            <a:r>
              <a:rPr lang="en-US" dirty="0" err="1" smtClean="0"/>
              <a:t>dari</a:t>
            </a:r>
            <a:r>
              <a:rPr lang="en-US" dirty="0" smtClean="0"/>
              <a:t> 2 </a:t>
            </a:r>
            <a:r>
              <a:rPr lang="en-US" dirty="0" err="1" smtClean="0"/>
              <a:t>titik</a:t>
            </a:r>
            <a:r>
              <a:rPr lang="en-US" dirty="0" smtClean="0"/>
              <a:t> </a:t>
            </a:r>
            <a:r>
              <a:rPr lang="en-US" dirty="0" err="1" smtClean="0"/>
              <a:t>terpisah</a:t>
            </a:r>
            <a:r>
              <a:rPr lang="en-US" dirty="0" smtClean="0"/>
              <a:t> </a:t>
            </a:r>
            <a:r>
              <a:rPr lang="en-US" dirty="0" err="1" smtClean="0"/>
              <a:t>masing-masing</a:t>
            </a:r>
            <a:r>
              <a:rPr lang="en-US" dirty="0" smtClean="0"/>
              <a:t> </a:t>
            </a:r>
            <a:r>
              <a:rPr lang="en-US" dirty="0" err="1" smtClean="0"/>
              <a:t>ditarik</a:t>
            </a:r>
            <a:r>
              <a:rPr lang="en-US" dirty="0" smtClean="0"/>
              <a:t> </a:t>
            </a:r>
            <a:r>
              <a:rPr lang="en-US" dirty="0" err="1" smtClean="0"/>
              <a:t>garis</a:t>
            </a:r>
            <a:r>
              <a:rPr lang="en-US" dirty="0" smtClean="0"/>
              <a:t> </a:t>
            </a:r>
            <a:r>
              <a:rPr lang="en-US" dirty="0" err="1" smtClean="0"/>
              <a:t>lurus</a:t>
            </a:r>
            <a:r>
              <a:rPr lang="en-US" dirty="0" smtClean="0"/>
              <a:t> </a:t>
            </a:r>
            <a:r>
              <a:rPr lang="en-US" dirty="0" err="1" smtClean="0"/>
              <a:t>menuju</a:t>
            </a:r>
            <a:r>
              <a:rPr lang="en-US" dirty="0" smtClean="0"/>
              <a:t> </a:t>
            </a:r>
            <a:r>
              <a:rPr lang="en-US" dirty="0" err="1" smtClean="0"/>
              <a:t>mata</a:t>
            </a:r>
            <a:r>
              <a:rPr lang="en-US" dirty="0" smtClean="0"/>
              <a:t> </a:t>
            </a:r>
            <a:r>
              <a:rPr lang="en-US" dirty="0" err="1" smtClean="0"/>
              <a:t>kita</a:t>
            </a:r>
            <a:r>
              <a:rPr lang="en-US" dirty="0" smtClean="0"/>
              <a:t> </a:t>
            </a:r>
            <a:r>
              <a:rPr lang="en-US" dirty="0" err="1" smtClean="0"/>
              <a:t>maka</a:t>
            </a:r>
            <a:r>
              <a:rPr lang="en-US" dirty="0" smtClean="0"/>
              <a:t> 2 </a:t>
            </a:r>
            <a:r>
              <a:rPr lang="en-US" dirty="0" err="1" smtClean="0"/>
              <a:t>garis</a:t>
            </a:r>
            <a:r>
              <a:rPr lang="en-US" dirty="0" smtClean="0"/>
              <a:t> yang </a:t>
            </a:r>
            <a:r>
              <a:rPr lang="en-US" dirty="0" err="1" smtClean="0"/>
              <a:t>dihasilkan</a:t>
            </a:r>
            <a:r>
              <a:rPr lang="en-US" dirty="0" smtClean="0"/>
              <a:t> </a:t>
            </a:r>
            <a:r>
              <a:rPr lang="en-US" dirty="0" err="1" smtClean="0"/>
              <a:t>akan</a:t>
            </a:r>
            <a:r>
              <a:rPr lang="en-US" dirty="0" smtClean="0"/>
              <a:t> </a:t>
            </a:r>
            <a:r>
              <a:rPr lang="en-US" dirty="0" err="1" smtClean="0"/>
              <a:t>membentuk</a:t>
            </a:r>
            <a:r>
              <a:rPr lang="en-US" dirty="0" smtClean="0"/>
              <a:t> </a:t>
            </a:r>
            <a:r>
              <a:rPr lang="en-US" dirty="0" err="1" smtClean="0"/>
              <a:t>sudut</a:t>
            </a:r>
            <a:r>
              <a:rPr lang="en-US" dirty="0" smtClean="0"/>
              <a:t> </a:t>
            </a:r>
            <a:r>
              <a:rPr lang="en-US" dirty="0" err="1" smtClean="0"/>
              <a:t>pada</a:t>
            </a:r>
            <a:r>
              <a:rPr lang="en-US" dirty="0" smtClean="0"/>
              <a:t> </a:t>
            </a:r>
            <a:r>
              <a:rPr lang="en-US" dirty="0" err="1" smtClean="0"/>
              <a:t>mata</a:t>
            </a:r>
            <a:r>
              <a:rPr lang="en-US" dirty="0" smtClean="0"/>
              <a:t> </a:t>
            </a:r>
            <a:r>
              <a:rPr lang="en-US" dirty="0" err="1" smtClean="0"/>
              <a:t>kita</a:t>
            </a:r>
            <a:r>
              <a:rPr lang="en-US" dirty="0" smtClean="0"/>
              <a:t> yang </a:t>
            </a:r>
            <a:r>
              <a:rPr lang="en-US" dirty="0" err="1" smtClean="0"/>
              <a:t>disebut</a:t>
            </a:r>
            <a:r>
              <a:rPr lang="en-US" dirty="0" smtClean="0"/>
              <a:t> </a:t>
            </a:r>
            <a:r>
              <a:rPr lang="en-US" dirty="0" err="1" smtClean="0"/>
              <a:t>dengan</a:t>
            </a:r>
            <a:r>
              <a:rPr lang="en-US" dirty="0" smtClean="0"/>
              <a:t> </a:t>
            </a:r>
            <a:r>
              <a:rPr lang="en-US" dirty="0" err="1" smtClean="0"/>
              <a:t>sudut</a:t>
            </a:r>
            <a:r>
              <a:rPr lang="en-US" dirty="0" smtClean="0"/>
              <a:t> </a:t>
            </a:r>
            <a:r>
              <a:rPr lang="en-US" dirty="0" err="1" smtClean="0"/>
              <a:t>pandangan</a:t>
            </a:r>
            <a:r>
              <a:rPr lang="en-US" dirty="0" smtClean="0"/>
              <a:t>. </a:t>
            </a:r>
          </a:p>
          <a:p>
            <a:pPr marL="274320" indent="-274320" eaLnBrk="1" fontAlgn="auto" hangingPunct="1">
              <a:spcAft>
                <a:spcPts val="0"/>
              </a:spcAft>
              <a:buClr>
                <a:schemeClr val="accent3"/>
              </a:buClr>
              <a:buFont typeface="Wingdings 2"/>
              <a:buChar char=""/>
              <a:defRPr/>
            </a:pPr>
            <a:r>
              <a:rPr lang="en-US" dirty="0" err="1" smtClean="0"/>
              <a:t>Sudut</a:t>
            </a:r>
            <a:r>
              <a:rPr lang="en-US" dirty="0" smtClean="0"/>
              <a:t> </a:t>
            </a:r>
            <a:r>
              <a:rPr lang="en-US" dirty="0" err="1" smtClean="0"/>
              <a:t>pandangan</a:t>
            </a:r>
            <a:r>
              <a:rPr lang="en-US" dirty="0" smtClean="0"/>
              <a:t> </a:t>
            </a:r>
            <a:r>
              <a:rPr lang="en-US" dirty="0" err="1" smtClean="0"/>
              <a:t>terkecil</a:t>
            </a:r>
            <a:r>
              <a:rPr lang="en-US" dirty="0" smtClean="0"/>
              <a:t> yang </a:t>
            </a:r>
            <a:r>
              <a:rPr lang="en-US" dirty="0" err="1" smtClean="0"/>
              <a:t>masih</a:t>
            </a:r>
            <a:r>
              <a:rPr lang="en-US" dirty="0" smtClean="0"/>
              <a:t> </a:t>
            </a:r>
            <a:r>
              <a:rPr lang="en-US" dirty="0" err="1" smtClean="0"/>
              <a:t>bisa</a:t>
            </a:r>
            <a:r>
              <a:rPr lang="en-US" dirty="0" smtClean="0"/>
              <a:t> </a:t>
            </a:r>
            <a:r>
              <a:rPr lang="en-US" dirty="0" err="1" smtClean="0"/>
              <a:t>membedakan</a:t>
            </a:r>
            <a:r>
              <a:rPr lang="en-US" dirty="0" smtClean="0"/>
              <a:t> </a:t>
            </a:r>
            <a:r>
              <a:rPr lang="en-US" dirty="0" err="1" smtClean="0"/>
              <a:t>bahwa</a:t>
            </a:r>
            <a:r>
              <a:rPr lang="en-US" dirty="0" smtClean="0"/>
              <a:t> 2 </a:t>
            </a:r>
            <a:r>
              <a:rPr lang="en-US" dirty="0" err="1" smtClean="0"/>
              <a:t>titik</a:t>
            </a:r>
            <a:r>
              <a:rPr lang="en-US" dirty="0" smtClean="0"/>
              <a:t> </a:t>
            </a:r>
            <a:r>
              <a:rPr lang="en-US" dirty="0" err="1" smtClean="0"/>
              <a:t>terpisah</a:t>
            </a:r>
            <a:r>
              <a:rPr lang="en-US" dirty="0" smtClean="0"/>
              <a:t> </a:t>
            </a:r>
            <a:r>
              <a:rPr lang="en-US" dirty="0" err="1" smtClean="0"/>
              <a:t>sehingga</a:t>
            </a:r>
            <a:r>
              <a:rPr lang="en-US" dirty="0" smtClean="0"/>
              <a:t> </a:t>
            </a:r>
            <a:r>
              <a:rPr lang="en-US" dirty="0" err="1" smtClean="0"/>
              <a:t>tetap</a:t>
            </a:r>
            <a:r>
              <a:rPr lang="en-US" dirty="0" smtClean="0"/>
              <a:t> </a:t>
            </a:r>
            <a:r>
              <a:rPr lang="en-US" dirty="0" err="1" smtClean="0"/>
              <a:t>terlihat</a:t>
            </a:r>
            <a:r>
              <a:rPr lang="en-US" dirty="0" smtClean="0"/>
              <a:t> </a:t>
            </a:r>
            <a:r>
              <a:rPr lang="en-US" dirty="0" err="1" smtClean="0"/>
              <a:t>terpisah</a:t>
            </a:r>
            <a:r>
              <a:rPr lang="en-US" dirty="0" smtClean="0"/>
              <a:t>, </a:t>
            </a:r>
            <a:r>
              <a:rPr lang="en-US" dirty="0" err="1" smtClean="0"/>
              <a:t>dinamakan</a:t>
            </a:r>
            <a:r>
              <a:rPr lang="en-US" dirty="0" smtClean="0"/>
              <a:t> </a:t>
            </a:r>
            <a:r>
              <a:rPr lang="en-US" dirty="0" err="1" smtClean="0"/>
              <a:t>minum</a:t>
            </a:r>
            <a:r>
              <a:rPr lang="en-US" dirty="0" smtClean="0"/>
              <a:t> separable. </a:t>
            </a:r>
          </a:p>
          <a:p>
            <a:pPr marL="274320" indent="-274320" eaLnBrk="1" fontAlgn="auto" hangingPunct="1">
              <a:spcAft>
                <a:spcPts val="0"/>
              </a:spcAft>
              <a:buClr>
                <a:schemeClr val="accent3"/>
              </a:buClr>
              <a:buFont typeface="Wingdings 2"/>
              <a:buChar char=""/>
              <a:defRPr/>
            </a:pPr>
            <a:r>
              <a:rPr lang="en-US" dirty="0" err="1" smtClean="0"/>
              <a:t>Sudut</a:t>
            </a:r>
            <a:r>
              <a:rPr lang="en-US" dirty="0" smtClean="0"/>
              <a:t> yang </a:t>
            </a:r>
            <a:r>
              <a:rPr lang="en-US" dirty="0" err="1" smtClean="0"/>
              <a:t>minum</a:t>
            </a:r>
            <a:r>
              <a:rPr lang="en-US" dirty="0" smtClean="0"/>
              <a:t> separable </a:t>
            </a:r>
            <a:r>
              <a:rPr lang="en-US" dirty="0" err="1" smtClean="0"/>
              <a:t>ini</a:t>
            </a:r>
            <a:r>
              <a:rPr lang="en-US" dirty="0" smtClean="0"/>
              <a:t> </a:t>
            </a:r>
            <a:r>
              <a:rPr lang="en-US" dirty="0" err="1" smtClean="0"/>
              <a:t>kira-kira</a:t>
            </a:r>
            <a:r>
              <a:rPr lang="en-US" dirty="0" smtClean="0"/>
              <a:t> </a:t>
            </a:r>
            <a:r>
              <a:rPr lang="en-US" dirty="0" err="1" smtClean="0"/>
              <a:t>sebesar</a:t>
            </a:r>
            <a:r>
              <a:rPr lang="en-US" dirty="0" smtClean="0"/>
              <a:t> 1/60</a:t>
            </a:r>
            <a:r>
              <a:rPr lang="en-US" sz="3300" baseline="30000" dirty="0" smtClean="0"/>
              <a:t>0</a:t>
            </a:r>
            <a:endParaRPr lang="en-US" baseline="30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457200" y="1066800"/>
            <a:ext cx="8229600" cy="685800"/>
          </a:xfrm>
        </p:spPr>
        <p:txBody>
          <a:bodyPr/>
          <a:lstStyle/>
          <a:p>
            <a:pPr eaLnBrk="1" hangingPunct="1"/>
            <a:r>
              <a:rPr lang="en-US" smtClean="0"/>
              <a:t>Visus (V) diformulasikan sebagai berikut :</a:t>
            </a:r>
          </a:p>
        </p:txBody>
      </p:sp>
      <p:pic>
        <p:nvPicPr>
          <p:cNvPr id="11267" name="Picture 3" descr="visusss.JPG"/>
          <p:cNvPicPr>
            <a:picLocks noChangeAspect="1"/>
          </p:cNvPicPr>
          <p:nvPr/>
        </p:nvPicPr>
        <p:blipFill>
          <a:blip r:embed="rId2" cstate="print"/>
          <a:srcRect/>
          <a:stretch>
            <a:fillRect/>
          </a:stretch>
        </p:blipFill>
        <p:spPr bwMode="auto">
          <a:xfrm>
            <a:off x="914400" y="1981200"/>
            <a:ext cx="6629400" cy="2987675"/>
          </a:xfrm>
          <a:prstGeom prst="rect">
            <a:avLst/>
          </a:prstGeom>
          <a:noFill/>
          <a:ln w="9525">
            <a:noFill/>
            <a:miter lim="800000"/>
            <a:headEnd/>
            <a:tailEnd/>
          </a:ln>
        </p:spPr>
      </p:pic>
      <p:sp>
        <p:nvSpPr>
          <p:cNvPr id="11268" name="Content Placeholder 2"/>
          <p:cNvSpPr txBox="1">
            <a:spLocks/>
          </p:cNvSpPr>
          <p:nvPr/>
        </p:nvSpPr>
        <p:spPr bwMode="auto">
          <a:xfrm>
            <a:off x="457200" y="5105400"/>
            <a:ext cx="8229600" cy="685800"/>
          </a:xfrm>
          <a:prstGeom prst="rect">
            <a:avLst/>
          </a:prstGeom>
          <a:noFill/>
          <a:ln w="9525">
            <a:noFill/>
            <a:miter lim="800000"/>
            <a:headEnd/>
            <a:tailEnd/>
          </a:ln>
        </p:spPr>
        <p:txBody>
          <a:bodyPr/>
          <a:lstStyle/>
          <a:p>
            <a:pPr marL="342900" indent="-342900">
              <a:spcBef>
                <a:spcPct val="20000"/>
              </a:spcBef>
              <a:buFont typeface="Arial" charset="0"/>
              <a:buChar char="•"/>
            </a:pPr>
            <a:r>
              <a:rPr lang="en-US" sz="2400">
                <a:latin typeface="Constantia" pitchFamily="18" charset="0"/>
              </a:rPr>
              <a:t>Nilai visus tidak boleh disederhanakan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t>Contoh soal Visus</a:t>
            </a:r>
          </a:p>
        </p:txBody>
      </p:sp>
      <p:sp>
        <p:nvSpPr>
          <p:cNvPr id="3" name="Content Placeholder 2"/>
          <p:cNvSpPr>
            <a:spLocks noGrp="1"/>
          </p:cNvSpPr>
          <p:nvPr>
            <p:ph idx="1"/>
          </p:nvPr>
        </p:nvSpPr>
        <p:spPr/>
        <p:txBody>
          <a:bodyPr>
            <a:normAutofit fontScale="92500" lnSpcReduction="10000"/>
          </a:bodyPr>
          <a:lstStyle/>
          <a:p>
            <a:pPr marL="274320" indent="-274320" eaLnBrk="1" fontAlgn="auto" hangingPunct="1">
              <a:spcAft>
                <a:spcPts val="0"/>
              </a:spcAft>
              <a:buClr>
                <a:schemeClr val="accent3"/>
              </a:buClr>
              <a:buFont typeface="Wingdings 2"/>
              <a:buChar char=""/>
              <a:defRPr/>
            </a:pPr>
            <a:r>
              <a:rPr lang="en-US" dirty="0" err="1" smtClean="0"/>
              <a:t>Jika</a:t>
            </a:r>
            <a:r>
              <a:rPr lang="en-US" dirty="0" smtClean="0"/>
              <a:t> </a:t>
            </a:r>
            <a:r>
              <a:rPr lang="en-US" dirty="0" err="1" smtClean="0"/>
              <a:t>seseorang</a:t>
            </a:r>
            <a:r>
              <a:rPr lang="en-US" dirty="0" smtClean="0"/>
              <a:t> </a:t>
            </a:r>
            <a:r>
              <a:rPr lang="en-US" dirty="0" err="1" smtClean="0"/>
              <a:t>melihat</a:t>
            </a:r>
            <a:r>
              <a:rPr lang="en-US" dirty="0" smtClean="0"/>
              <a:t> </a:t>
            </a:r>
            <a:r>
              <a:rPr lang="en-US" dirty="0" err="1" smtClean="0"/>
              <a:t>jelas</a:t>
            </a:r>
            <a:r>
              <a:rPr lang="en-US" dirty="0" smtClean="0"/>
              <a:t> </a:t>
            </a:r>
            <a:r>
              <a:rPr lang="en-US" dirty="0" err="1" smtClean="0"/>
              <a:t>dari</a:t>
            </a:r>
            <a:r>
              <a:rPr lang="en-US" dirty="0" smtClean="0"/>
              <a:t> </a:t>
            </a:r>
            <a:r>
              <a:rPr lang="en-US" dirty="0" err="1" smtClean="0"/>
              <a:t>jarak</a:t>
            </a:r>
            <a:r>
              <a:rPr lang="en-US" dirty="0" smtClean="0"/>
              <a:t> 5 meter </a:t>
            </a:r>
            <a:r>
              <a:rPr lang="en-US" dirty="0" err="1" smtClean="0"/>
              <a:t>padahal</a:t>
            </a:r>
            <a:r>
              <a:rPr lang="en-US" dirty="0" smtClean="0"/>
              <a:t> </a:t>
            </a:r>
            <a:r>
              <a:rPr lang="en-US" dirty="0" err="1" smtClean="0"/>
              <a:t>orang</a:t>
            </a:r>
            <a:r>
              <a:rPr lang="en-US" dirty="0" smtClean="0"/>
              <a:t> normal </a:t>
            </a:r>
            <a:r>
              <a:rPr lang="en-US" dirty="0" err="1" smtClean="0"/>
              <a:t>bisa</a:t>
            </a:r>
            <a:r>
              <a:rPr lang="en-US" dirty="0" smtClean="0"/>
              <a:t> </a:t>
            </a:r>
            <a:r>
              <a:rPr lang="en-US" dirty="0" err="1" smtClean="0"/>
              <a:t>melihat</a:t>
            </a:r>
            <a:r>
              <a:rPr lang="en-US" dirty="0" smtClean="0"/>
              <a:t> </a:t>
            </a:r>
            <a:r>
              <a:rPr lang="en-US" dirty="0" err="1" smtClean="0"/>
              <a:t>dengan</a:t>
            </a:r>
            <a:r>
              <a:rPr lang="en-US" dirty="0" smtClean="0"/>
              <a:t> </a:t>
            </a:r>
            <a:r>
              <a:rPr lang="en-US" dirty="0" err="1" smtClean="0"/>
              <a:t>jelas</a:t>
            </a:r>
            <a:r>
              <a:rPr lang="en-US" dirty="0" smtClean="0"/>
              <a:t> </a:t>
            </a:r>
            <a:r>
              <a:rPr lang="en-US" dirty="0" err="1" smtClean="0"/>
              <a:t>dari</a:t>
            </a:r>
            <a:r>
              <a:rPr lang="en-US" dirty="0" smtClean="0"/>
              <a:t> </a:t>
            </a:r>
            <a:r>
              <a:rPr lang="en-US" dirty="0" err="1" smtClean="0"/>
              <a:t>jarak</a:t>
            </a:r>
            <a:r>
              <a:rPr lang="en-US" dirty="0" smtClean="0"/>
              <a:t> 6 meter. </a:t>
            </a:r>
            <a:r>
              <a:rPr lang="en-US" dirty="0" err="1" smtClean="0"/>
              <a:t>Berapakah</a:t>
            </a:r>
            <a:r>
              <a:rPr lang="en-US" dirty="0" smtClean="0"/>
              <a:t> </a:t>
            </a:r>
            <a:r>
              <a:rPr lang="en-US" dirty="0" err="1" smtClean="0"/>
              <a:t>visus</a:t>
            </a:r>
            <a:r>
              <a:rPr lang="en-US" dirty="0" smtClean="0"/>
              <a:t> </a:t>
            </a:r>
            <a:r>
              <a:rPr lang="en-US" dirty="0" err="1" smtClean="0"/>
              <a:t>orang</a:t>
            </a:r>
            <a:r>
              <a:rPr lang="en-US" dirty="0" smtClean="0"/>
              <a:t> </a:t>
            </a:r>
            <a:r>
              <a:rPr lang="en-US" dirty="0" err="1" smtClean="0"/>
              <a:t>tersebut</a:t>
            </a:r>
            <a:r>
              <a:rPr lang="en-US" dirty="0" smtClean="0"/>
              <a:t>?</a:t>
            </a:r>
          </a:p>
          <a:p>
            <a:pPr marL="274320" indent="-274320" eaLnBrk="1" fontAlgn="auto" hangingPunct="1">
              <a:spcAft>
                <a:spcPts val="0"/>
              </a:spcAft>
              <a:buClr>
                <a:schemeClr val="accent3"/>
              </a:buClr>
              <a:buFont typeface="Wingdings 2"/>
              <a:buNone/>
              <a:defRPr/>
            </a:pPr>
            <a:endParaRPr lang="en-US" dirty="0" smtClean="0"/>
          </a:p>
          <a:p>
            <a:pPr marL="274320" indent="-274320" eaLnBrk="1" fontAlgn="auto" hangingPunct="1">
              <a:spcAft>
                <a:spcPts val="0"/>
              </a:spcAft>
              <a:buClr>
                <a:schemeClr val="accent3"/>
              </a:buClr>
              <a:buFont typeface="Wingdings 2"/>
              <a:buNone/>
              <a:tabLst>
                <a:tab pos="2286000" algn="l"/>
              </a:tabLst>
              <a:defRPr/>
            </a:pPr>
            <a:r>
              <a:rPr lang="en-US" dirty="0" err="1" smtClean="0"/>
              <a:t>Diketahui</a:t>
            </a:r>
            <a:r>
              <a:rPr lang="en-US" dirty="0" smtClean="0"/>
              <a:t>:  d	= 5</a:t>
            </a:r>
          </a:p>
          <a:p>
            <a:pPr marL="274320" indent="-274320" eaLnBrk="1" fontAlgn="auto" hangingPunct="1">
              <a:spcAft>
                <a:spcPts val="0"/>
              </a:spcAft>
              <a:buClr>
                <a:schemeClr val="accent3"/>
              </a:buClr>
              <a:buFont typeface="Wingdings 2"/>
              <a:buNone/>
              <a:tabLst>
                <a:tab pos="1890713" algn="l"/>
                <a:tab pos="2286000" algn="l"/>
              </a:tabLst>
              <a:defRPr/>
            </a:pPr>
            <a:r>
              <a:rPr lang="en-US" dirty="0" smtClean="0"/>
              <a:t>		D	= 6</a:t>
            </a:r>
          </a:p>
          <a:p>
            <a:pPr marL="274320" indent="-274320" eaLnBrk="1" fontAlgn="auto" hangingPunct="1">
              <a:spcAft>
                <a:spcPts val="0"/>
              </a:spcAft>
              <a:buClr>
                <a:schemeClr val="accent3"/>
              </a:buClr>
              <a:buFont typeface="Wingdings 2"/>
              <a:buNone/>
              <a:tabLst>
                <a:tab pos="1890713" algn="l"/>
                <a:tab pos="2286000" algn="l"/>
              </a:tabLst>
              <a:defRPr/>
            </a:pPr>
            <a:r>
              <a:rPr lang="en-US" dirty="0" err="1" smtClean="0"/>
              <a:t>Ditanyakan</a:t>
            </a:r>
            <a:r>
              <a:rPr lang="en-US" dirty="0" smtClean="0"/>
              <a:t> :  V = ?</a:t>
            </a:r>
          </a:p>
          <a:p>
            <a:pPr marL="274320" indent="-274320" eaLnBrk="1" fontAlgn="auto" hangingPunct="1">
              <a:spcAft>
                <a:spcPts val="0"/>
              </a:spcAft>
              <a:buClr>
                <a:schemeClr val="accent3"/>
              </a:buClr>
              <a:buFont typeface="Wingdings 2"/>
              <a:buNone/>
              <a:tabLst>
                <a:tab pos="1890713" algn="l"/>
                <a:tab pos="2286000" algn="l"/>
              </a:tabLst>
              <a:defRPr/>
            </a:pPr>
            <a:r>
              <a:rPr lang="en-US" dirty="0" err="1" smtClean="0"/>
              <a:t>Jawaban</a:t>
            </a:r>
            <a:r>
              <a:rPr lang="en-US" dirty="0" smtClean="0"/>
              <a:t> :	V	=	d/D</a:t>
            </a:r>
          </a:p>
          <a:p>
            <a:pPr marL="274320" indent="-274320" eaLnBrk="1" fontAlgn="auto" hangingPunct="1">
              <a:spcAft>
                <a:spcPts val="0"/>
              </a:spcAft>
              <a:buClr>
                <a:schemeClr val="accent3"/>
              </a:buClr>
              <a:buFont typeface="Wingdings 2"/>
              <a:buNone/>
              <a:tabLst>
                <a:tab pos="1890713" algn="l"/>
                <a:tab pos="2286000" algn="l"/>
              </a:tabLst>
              <a:defRPr/>
            </a:pPr>
            <a:r>
              <a:rPr lang="en-US" dirty="0"/>
              <a:t>	</a:t>
            </a:r>
            <a:r>
              <a:rPr lang="en-US" dirty="0" smtClean="0"/>
              <a:t>		=	5/6</a:t>
            </a:r>
          </a:p>
          <a:p>
            <a:pPr marL="274320" indent="-274320" eaLnBrk="1" fontAlgn="auto" hangingPunct="1">
              <a:spcAft>
                <a:spcPts val="0"/>
              </a:spcAft>
              <a:buClr>
                <a:schemeClr val="accent3"/>
              </a:buClr>
              <a:buFont typeface="Wingdings 2"/>
              <a:buNone/>
              <a:tabLst>
                <a:tab pos="1890713" algn="l"/>
                <a:tab pos="2286000" algn="l"/>
              </a:tabLst>
              <a:defRPr/>
            </a:pPr>
            <a:endParaRPr lang="en-US" dirty="0"/>
          </a:p>
          <a:p>
            <a:pPr marL="274320" indent="-274320" eaLnBrk="1" fontAlgn="auto" hangingPunct="1">
              <a:spcAft>
                <a:spcPts val="0"/>
              </a:spcAft>
              <a:buClr>
                <a:schemeClr val="accent3"/>
              </a:buClr>
              <a:buFont typeface="Wingdings 2"/>
              <a:buNone/>
              <a:tabLst>
                <a:tab pos="1890713" algn="l"/>
                <a:tab pos="2286000" algn="l"/>
              </a:tabLst>
              <a:defRPr/>
            </a:pPr>
            <a:r>
              <a:rPr lang="en-US" dirty="0" err="1" smtClean="0"/>
              <a:t>Jadi</a:t>
            </a:r>
            <a:r>
              <a:rPr lang="en-US" dirty="0" smtClean="0"/>
              <a:t>, </a:t>
            </a:r>
            <a:r>
              <a:rPr lang="en-US" dirty="0" err="1" smtClean="0"/>
              <a:t>nilai</a:t>
            </a:r>
            <a:r>
              <a:rPr lang="en-US" dirty="0" smtClean="0"/>
              <a:t> </a:t>
            </a:r>
            <a:r>
              <a:rPr lang="en-US" dirty="0" err="1" smtClean="0"/>
              <a:t>visus</a:t>
            </a:r>
            <a:r>
              <a:rPr lang="en-US" dirty="0" smtClean="0"/>
              <a:t> </a:t>
            </a:r>
            <a:r>
              <a:rPr lang="en-US" dirty="0" err="1" smtClean="0"/>
              <a:t>orang</a:t>
            </a:r>
            <a:r>
              <a:rPr lang="en-US" dirty="0" smtClean="0"/>
              <a:t> </a:t>
            </a:r>
            <a:r>
              <a:rPr lang="en-US" dirty="0" err="1" smtClean="0"/>
              <a:t>tersebut</a:t>
            </a:r>
            <a:r>
              <a:rPr lang="en-US" dirty="0" smtClean="0"/>
              <a:t> </a:t>
            </a:r>
            <a:r>
              <a:rPr lang="en-US" dirty="0" err="1" smtClean="0"/>
              <a:t>adalah</a:t>
            </a:r>
            <a:r>
              <a:rPr lang="en-US" dirty="0" smtClean="0"/>
              <a:t> 5/6 	</a:t>
            </a:r>
          </a:p>
          <a:p>
            <a:pPr marL="274320" indent="-274320" eaLnBrk="1" fontAlgn="auto" hangingPunct="1">
              <a:spcAft>
                <a:spcPts val="0"/>
              </a:spcAft>
              <a:buClr>
                <a:schemeClr val="accent3"/>
              </a:buClr>
              <a:buFont typeface="Wingdings 2"/>
              <a:buChar char=""/>
              <a:defRPr/>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0"/>
            <a:ext cx="8229600" cy="1143000"/>
          </a:xfrm>
        </p:spPr>
        <p:txBody>
          <a:bodyPr/>
          <a:lstStyle/>
          <a:p>
            <a:pPr eaLnBrk="1" hangingPunct="1"/>
            <a:r>
              <a:rPr lang="en-US" smtClean="0"/>
              <a:t>Lensa</a:t>
            </a:r>
          </a:p>
        </p:txBody>
      </p:sp>
      <p:sp>
        <p:nvSpPr>
          <p:cNvPr id="3" name="Content Placeholder 2"/>
          <p:cNvSpPr>
            <a:spLocks noGrp="1"/>
          </p:cNvSpPr>
          <p:nvPr>
            <p:ph idx="1"/>
          </p:nvPr>
        </p:nvSpPr>
        <p:spPr>
          <a:xfrm>
            <a:off x="457200" y="1143000"/>
            <a:ext cx="8229600" cy="5257800"/>
          </a:xfrm>
        </p:spPr>
        <p:txBody>
          <a:bodyPr>
            <a:normAutofit fontScale="85000" lnSpcReduction="20000"/>
          </a:bodyPr>
          <a:lstStyle/>
          <a:p>
            <a:pPr marL="9525" indent="11113" eaLnBrk="1" hangingPunct="1">
              <a:spcAft>
                <a:spcPts val="0"/>
              </a:spcAft>
              <a:buClr>
                <a:schemeClr val="accent3"/>
              </a:buClr>
              <a:buFont typeface="Wingdings 2"/>
              <a:buNone/>
              <a:defRPr/>
            </a:pPr>
            <a:r>
              <a:rPr lang="en-US" dirty="0" err="1"/>
              <a:t>Berdasarkan</a:t>
            </a:r>
            <a:r>
              <a:rPr lang="en-US" dirty="0"/>
              <a:t> </a:t>
            </a:r>
            <a:r>
              <a:rPr lang="en-US" dirty="0" err="1"/>
              <a:t>bentuk</a:t>
            </a:r>
            <a:r>
              <a:rPr lang="en-US" dirty="0"/>
              <a:t> </a:t>
            </a:r>
            <a:r>
              <a:rPr lang="en-US" dirty="0" err="1"/>
              <a:t>permukaan</a:t>
            </a:r>
            <a:r>
              <a:rPr lang="en-US" dirty="0"/>
              <a:t> </a:t>
            </a:r>
            <a:r>
              <a:rPr lang="en-US" dirty="0" err="1"/>
              <a:t>lensa</a:t>
            </a:r>
            <a:r>
              <a:rPr lang="en-US" dirty="0"/>
              <a:t> </a:t>
            </a:r>
            <a:r>
              <a:rPr lang="en-US" dirty="0" err="1"/>
              <a:t>maka</a:t>
            </a:r>
            <a:r>
              <a:rPr lang="en-US" dirty="0"/>
              <a:t> </a:t>
            </a:r>
            <a:r>
              <a:rPr lang="en-US" dirty="0" err="1"/>
              <a:t>lensa</a:t>
            </a:r>
            <a:r>
              <a:rPr lang="en-US" dirty="0"/>
              <a:t> </a:t>
            </a:r>
            <a:r>
              <a:rPr lang="en-US" dirty="0" err="1"/>
              <a:t>dapat</a:t>
            </a:r>
            <a:r>
              <a:rPr lang="en-US" dirty="0"/>
              <a:t> </a:t>
            </a:r>
            <a:r>
              <a:rPr lang="en-US" dirty="0" err="1"/>
              <a:t>dibagi</a:t>
            </a:r>
            <a:r>
              <a:rPr lang="en-US" dirty="0"/>
              <a:t> </a:t>
            </a:r>
            <a:r>
              <a:rPr lang="en-US" dirty="0" err="1"/>
              <a:t>menjadi</a:t>
            </a:r>
            <a:r>
              <a:rPr lang="en-US" dirty="0"/>
              <a:t> </a:t>
            </a:r>
            <a:r>
              <a:rPr lang="en-US" dirty="0" err="1"/>
              <a:t>dua</a:t>
            </a:r>
            <a:r>
              <a:rPr lang="en-US" dirty="0"/>
              <a:t> :</a:t>
            </a:r>
          </a:p>
          <a:p>
            <a:pPr marL="695325" indent="-274320" eaLnBrk="1" hangingPunct="1">
              <a:spcAft>
                <a:spcPts val="0"/>
              </a:spcAft>
              <a:buClr>
                <a:schemeClr val="accent3"/>
              </a:buClr>
              <a:buFont typeface="Wingdings 2"/>
              <a:buChar char=""/>
              <a:defRPr/>
            </a:pPr>
            <a:r>
              <a:rPr lang="en-US" dirty="0" err="1"/>
              <a:t>Lensa</a:t>
            </a:r>
            <a:r>
              <a:rPr lang="en-US" dirty="0"/>
              <a:t> yang </a:t>
            </a:r>
            <a:r>
              <a:rPr lang="en-US" dirty="0" err="1"/>
              <a:t>mempunyai</a:t>
            </a:r>
            <a:r>
              <a:rPr lang="en-US" dirty="0"/>
              <a:t> </a:t>
            </a:r>
            <a:r>
              <a:rPr lang="en-US" dirty="0" err="1"/>
              <a:t>permukaan</a:t>
            </a:r>
            <a:r>
              <a:rPr lang="en-US" dirty="0"/>
              <a:t> </a:t>
            </a:r>
            <a:r>
              <a:rPr lang="en-US" dirty="0" err="1"/>
              <a:t>sferis</a:t>
            </a:r>
            <a:endParaRPr lang="en-US" dirty="0"/>
          </a:p>
          <a:p>
            <a:pPr marL="695325" indent="-274320" eaLnBrk="1" hangingPunct="1">
              <a:spcAft>
                <a:spcPts val="0"/>
              </a:spcAft>
              <a:buClr>
                <a:schemeClr val="accent3"/>
              </a:buClr>
              <a:buFont typeface="Wingdings 2"/>
              <a:buChar char=""/>
              <a:defRPr/>
            </a:pPr>
            <a:r>
              <a:rPr lang="en-US" dirty="0" err="1"/>
              <a:t>Lensa</a:t>
            </a:r>
            <a:r>
              <a:rPr lang="en-US" dirty="0"/>
              <a:t> yang </a:t>
            </a:r>
            <a:r>
              <a:rPr lang="en-US" dirty="0" err="1"/>
              <a:t>mempunyai</a:t>
            </a:r>
            <a:r>
              <a:rPr lang="en-US" dirty="0"/>
              <a:t> </a:t>
            </a:r>
            <a:r>
              <a:rPr lang="en-US" dirty="0" err="1"/>
              <a:t>permukaan</a:t>
            </a:r>
            <a:r>
              <a:rPr lang="en-US" dirty="0"/>
              <a:t> </a:t>
            </a:r>
            <a:r>
              <a:rPr lang="en-US" dirty="0" err="1"/>
              <a:t>silindris</a:t>
            </a:r>
            <a:endParaRPr lang="en-US" dirty="0"/>
          </a:p>
          <a:p>
            <a:pPr marL="274320" indent="-274320" eaLnBrk="1" hangingPunct="1">
              <a:spcAft>
                <a:spcPts val="0"/>
              </a:spcAft>
              <a:buClr>
                <a:schemeClr val="accent3"/>
              </a:buClr>
              <a:buFont typeface="Wingdings 2"/>
              <a:buNone/>
              <a:defRPr/>
            </a:pPr>
            <a:r>
              <a:rPr lang="en-US" dirty="0" err="1"/>
              <a:t>Permukaan</a:t>
            </a:r>
            <a:r>
              <a:rPr lang="en-US" dirty="0"/>
              <a:t> </a:t>
            </a:r>
            <a:r>
              <a:rPr lang="en-US" dirty="0" err="1"/>
              <a:t>sferis</a:t>
            </a:r>
            <a:r>
              <a:rPr lang="en-US" dirty="0"/>
              <a:t> </a:t>
            </a:r>
            <a:r>
              <a:rPr lang="en-US" dirty="0" err="1"/>
              <a:t>ada</a:t>
            </a:r>
            <a:r>
              <a:rPr lang="en-US" dirty="0"/>
              <a:t> </a:t>
            </a:r>
            <a:r>
              <a:rPr lang="en-US" dirty="0" err="1"/>
              <a:t>dua</a:t>
            </a:r>
            <a:r>
              <a:rPr lang="en-US" dirty="0"/>
              <a:t> </a:t>
            </a:r>
            <a:r>
              <a:rPr lang="en-US" dirty="0" err="1"/>
              <a:t>macam</a:t>
            </a:r>
            <a:r>
              <a:rPr lang="en-US" dirty="0"/>
              <a:t> pula </a:t>
            </a:r>
            <a:r>
              <a:rPr lang="en-US" dirty="0" err="1"/>
              <a:t>yaitu</a:t>
            </a:r>
            <a:r>
              <a:rPr lang="en-US" dirty="0"/>
              <a:t> :</a:t>
            </a:r>
          </a:p>
          <a:p>
            <a:pPr marL="274320" indent="-274320" eaLnBrk="1" hangingPunct="1">
              <a:spcAft>
                <a:spcPts val="0"/>
              </a:spcAft>
              <a:buClr>
                <a:schemeClr val="accent3"/>
              </a:buClr>
              <a:buFont typeface="Wingdings 2"/>
              <a:buNone/>
              <a:defRPr/>
            </a:pPr>
            <a:r>
              <a:rPr lang="en-US" dirty="0"/>
              <a:t>1. </a:t>
            </a:r>
            <a:r>
              <a:rPr lang="en-US" dirty="0" err="1"/>
              <a:t>Lensa</a:t>
            </a:r>
            <a:r>
              <a:rPr lang="en-US" dirty="0"/>
              <a:t> </a:t>
            </a:r>
            <a:r>
              <a:rPr lang="en-US" dirty="0" err="1"/>
              <a:t>konvergen</a:t>
            </a:r>
            <a:r>
              <a:rPr lang="en-US" dirty="0"/>
              <a:t> / </a:t>
            </a:r>
            <a:r>
              <a:rPr lang="en-US" dirty="0" err="1"/>
              <a:t>konveks</a:t>
            </a:r>
            <a:endParaRPr lang="en-US" dirty="0"/>
          </a:p>
          <a:p>
            <a:pPr marL="274320" indent="-274320" eaLnBrk="1" hangingPunct="1">
              <a:spcAft>
                <a:spcPts val="0"/>
              </a:spcAft>
              <a:buClr>
                <a:schemeClr val="accent3"/>
              </a:buClr>
              <a:buFont typeface="Wingdings 2"/>
              <a:buNone/>
              <a:defRPr/>
            </a:pPr>
            <a:r>
              <a:rPr lang="en-US" dirty="0" smtClean="0"/>
              <a:t>	</a:t>
            </a:r>
            <a:r>
              <a:rPr lang="en-US" dirty="0" err="1" smtClean="0"/>
              <a:t>Yaitu</a:t>
            </a:r>
            <a:r>
              <a:rPr lang="en-US" dirty="0" smtClean="0"/>
              <a:t> </a:t>
            </a:r>
            <a:r>
              <a:rPr lang="en-US" dirty="0" err="1"/>
              <a:t>sinar</a:t>
            </a:r>
            <a:r>
              <a:rPr lang="en-US" dirty="0"/>
              <a:t> </a:t>
            </a:r>
            <a:r>
              <a:rPr lang="en-US" dirty="0" err="1"/>
              <a:t>sejajar</a:t>
            </a:r>
            <a:r>
              <a:rPr lang="en-US" dirty="0"/>
              <a:t> yang </a:t>
            </a:r>
            <a:r>
              <a:rPr lang="en-US" dirty="0" err="1"/>
              <a:t>menembus</a:t>
            </a:r>
            <a:r>
              <a:rPr lang="en-US" dirty="0"/>
              <a:t> </a:t>
            </a:r>
            <a:r>
              <a:rPr lang="en-US" dirty="0" err="1"/>
              <a:t>lensa</a:t>
            </a:r>
            <a:r>
              <a:rPr lang="en-US" dirty="0"/>
              <a:t> </a:t>
            </a:r>
            <a:r>
              <a:rPr lang="en-US" dirty="0" err="1"/>
              <a:t>akan</a:t>
            </a:r>
            <a:r>
              <a:rPr lang="en-US" dirty="0"/>
              <a:t> </a:t>
            </a:r>
            <a:r>
              <a:rPr lang="en-US" dirty="0" err="1"/>
              <a:t>berkumpul</a:t>
            </a:r>
            <a:r>
              <a:rPr lang="en-US" dirty="0"/>
              <a:t> </a:t>
            </a:r>
            <a:r>
              <a:rPr lang="en-US" dirty="0" err="1"/>
              <a:t>menjadi</a:t>
            </a:r>
            <a:r>
              <a:rPr lang="en-US" dirty="0"/>
              <a:t> </a:t>
            </a:r>
            <a:r>
              <a:rPr lang="en-US" dirty="0" err="1"/>
              <a:t>bayangan</a:t>
            </a:r>
            <a:r>
              <a:rPr lang="en-US" dirty="0"/>
              <a:t> </a:t>
            </a:r>
            <a:r>
              <a:rPr lang="en-US" dirty="0" err="1"/>
              <a:t>nyata</a:t>
            </a:r>
            <a:r>
              <a:rPr lang="en-US" dirty="0"/>
              <a:t>, </a:t>
            </a:r>
            <a:r>
              <a:rPr lang="en-US" dirty="0" err="1"/>
              <a:t>juga</a:t>
            </a:r>
            <a:r>
              <a:rPr lang="en-US" dirty="0"/>
              <a:t> </a:t>
            </a:r>
            <a:r>
              <a:rPr lang="en-US" dirty="0" err="1"/>
              <a:t>di</a:t>
            </a:r>
            <a:r>
              <a:rPr lang="en-US" dirty="0"/>
              <a:t> </a:t>
            </a:r>
            <a:r>
              <a:rPr lang="en-US" dirty="0" err="1"/>
              <a:t>sebut</a:t>
            </a:r>
            <a:r>
              <a:rPr lang="en-US" dirty="0"/>
              <a:t> </a:t>
            </a:r>
            <a:r>
              <a:rPr lang="en-US" dirty="0" err="1"/>
              <a:t>lensa</a:t>
            </a:r>
            <a:r>
              <a:rPr lang="en-US" dirty="0"/>
              <a:t> </a:t>
            </a:r>
            <a:r>
              <a:rPr lang="en-US" dirty="0" err="1"/>
              <a:t>positif</a:t>
            </a:r>
            <a:r>
              <a:rPr lang="en-US" dirty="0"/>
              <a:t> </a:t>
            </a:r>
            <a:r>
              <a:rPr lang="en-US" dirty="0" err="1"/>
              <a:t>atau</a:t>
            </a:r>
            <a:r>
              <a:rPr lang="en-US" dirty="0"/>
              <a:t> </a:t>
            </a:r>
            <a:r>
              <a:rPr lang="en-US" dirty="0" err="1"/>
              <a:t>lensa</a:t>
            </a:r>
            <a:r>
              <a:rPr lang="en-US" dirty="0"/>
              <a:t> </a:t>
            </a:r>
            <a:r>
              <a:rPr lang="en-US" dirty="0" err="1"/>
              <a:t>cembung</a:t>
            </a:r>
            <a:r>
              <a:rPr lang="en-US" dirty="0"/>
              <a:t>.</a:t>
            </a:r>
          </a:p>
          <a:p>
            <a:pPr marL="274320" indent="-274320" eaLnBrk="1" hangingPunct="1">
              <a:spcAft>
                <a:spcPts val="0"/>
              </a:spcAft>
              <a:buClr>
                <a:schemeClr val="accent3"/>
              </a:buClr>
              <a:buFont typeface="Wingdings 2"/>
              <a:buNone/>
              <a:defRPr/>
            </a:pPr>
            <a:r>
              <a:rPr lang="en-US" dirty="0"/>
              <a:t>2. </a:t>
            </a:r>
            <a:r>
              <a:rPr lang="en-US" dirty="0" err="1"/>
              <a:t>Lensa</a:t>
            </a:r>
            <a:r>
              <a:rPr lang="en-US" dirty="0"/>
              <a:t> </a:t>
            </a:r>
            <a:r>
              <a:rPr lang="en-US" dirty="0" err="1"/>
              <a:t>divergen</a:t>
            </a:r>
            <a:r>
              <a:rPr lang="en-US" dirty="0"/>
              <a:t> / </a:t>
            </a:r>
            <a:r>
              <a:rPr lang="en-US" dirty="0" err="1"/>
              <a:t>konkaf</a:t>
            </a:r>
            <a:endParaRPr lang="en-US" dirty="0"/>
          </a:p>
          <a:p>
            <a:pPr marL="274320" indent="-274320" eaLnBrk="1" hangingPunct="1">
              <a:spcAft>
                <a:spcPts val="0"/>
              </a:spcAft>
              <a:buClr>
                <a:schemeClr val="accent3"/>
              </a:buClr>
              <a:buFont typeface="Wingdings 2"/>
              <a:buNone/>
              <a:defRPr/>
            </a:pPr>
            <a:r>
              <a:rPr lang="en-US" dirty="0" smtClean="0"/>
              <a:t>	</a:t>
            </a:r>
            <a:r>
              <a:rPr lang="en-US" dirty="0" err="1" smtClean="0"/>
              <a:t>Yaitu</a:t>
            </a:r>
            <a:r>
              <a:rPr lang="en-US" dirty="0" smtClean="0"/>
              <a:t> </a:t>
            </a:r>
            <a:r>
              <a:rPr lang="en-US" dirty="0" err="1"/>
              <a:t>sinar</a:t>
            </a:r>
            <a:r>
              <a:rPr lang="en-US" dirty="0"/>
              <a:t> yang </a:t>
            </a:r>
            <a:r>
              <a:rPr lang="en-US" dirty="0" err="1"/>
              <a:t>sejajar</a:t>
            </a:r>
            <a:r>
              <a:rPr lang="en-US" dirty="0"/>
              <a:t> yang </a:t>
            </a:r>
            <a:r>
              <a:rPr lang="en-US" dirty="0" err="1"/>
              <a:t>menembus</a:t>
            </a:r>
            <a:r>
              <a:rPr lang="en-US" dirty="0"/>
              <a:t> </a:t>
            </a:r>
            <a:r>
              <a:rPr lang="en-US" dirty="0" err="1"/>
              <a:t>lensa</a:t>
            </a:r>
            <a:r>
              <a:rPr lang="en-US" dirty="0"/>
              <a:t> </a:t>
            </a:r>
            <a:r>
              <a:rPr lang="en-US" dirty="0" err="1"/>
              <a:t>akan</a:t>
            </a:r>
            <a:r>
              <a:rPr lang="en-US" dirty="0"/>
              <a:t> </a:t>
            </a:r>
            <a:r>
              <a:rPr lang="en-US" dirty="0" err="1"/>
              <a:t>menyebar</a:t>
            </a:r>
            <a:r>
              <a:rPr lang="en-US" dirty="0"/>
              <a:t> , </a:t>
            </a:r>
            <a:r>
              <a:rPr lang="en-US" dirty="0" err="1"/>
              <a:t>lensa</a:t>
            </a:r>
            <a:r>
              <a:rPr lang="en-US" dirty="0"/>
              <a:t> </a:t>
            </a:r>
            <a:r>
              <a:rPr lang="en-US" dirty="0" err="1"/>
              <a:t>ini</a:t>
            </a:r>
            <a:r>
              <a:rPr lang="en-US" dirty="0"/>
              <a:t> </a:t>
            </a:r>
            <a:r>
              <a:rPr lang="en-US" dirty="0" err="1"/>
              <a:t>disebut</a:t>
            </a:r>
            <a:r>
              <a:rPr lang="en-US" dirty="0"/>
              <a:t> </a:t>
            </a:r>
            <a:r>
              <a:rPr lang="en-US" dirty="0" err="1"/>
              <a:t>lensa</a:t>
            </a:r>
            <a:r>
              <a:rPr lang="en-US" dirty="0"/>
              <a:t> </a:t>
            </a:r>
            <a:r>
              <a:rPr lang="en-US" dirty="0" err="1"/>
              <a:t>negatif</a:t>
            </a:r>
            <a:r>
              <a:rPr lang="en-US" dirty="0"/>
              <a:t> </a:t>
            </a:r>
            <a:r>
              <a:rPr lang="en-US" dirty="0" err="1"/>
              <a:t>atau</a:t>
            </a:r>
            <a:r>
              <a:rPr lang="en-US" dirty="0"/>
              <a:t> </a:t>
            </a:r>
            <a:r>
              <a:rPr lang="en-US" dirty="0" err="1"/>
              <a:t>lensa</a:t>
            </a:r>
            <a:r>
              <a:rPr lang="en-US" dirty="0"/>
              <a:t> </a:t>
            </a:r>
            <a:r>
              <a:rPr lang="en-US" dirty="0" err="1"/>
              <a:t>cekung</a:t>
            </a:r>
            <a:r>
              <a:rPr lang="en-US" dirty="0" smtClean="0"/>
              <a:t>.</a:t>
            </a:r>
          </a:p>
          <a:p>
            <a:pPr marL="274320" indent="-274320" eaLnBrk="1" hangingPunct="1">
              <a:spcAft>
                <a:spcPts val="0"/>
              </a:spcAft>
              <a:buClr>
                <a:schemeClr val="accent3"/>
              </a:buClr>
              <a:buFont typeface="Wingdings 2"/>
              <a:buNone/>
              <a:defRPr/>
            </a:pPr>
            <a:endParaRPr lang="en-US" dirty="0"/>
          </a:p>
          <a:p>
            <a:pPr marL="0" indent="3175" eaLnBrk="1" hangingPunct="1">
              <a:spcAft>
                <a:spcPts val="0"/>
              </a:spcAft>
              <a:buClr>
                <a:schemeClr val="accent3"/>
              </a:buClr>
              <a:buFont typeface="Wingdings 2"/>
              <a:buNone/>
              <a:defRPr/>
            </a:pPr>
            <a:r>
              <a:rPr lang="en-US" dirty="0" err="1" smtClean="0"/>
              <a:t>Lensa</a:t>
            </a:r>
            <a:r>
              <a:rPr lang="en-US" dirty="0" smtClean="0"/>
              <a:t> </a:t>
            </a:r>
            <a:r>
              <a:rPr lang="en-US" dirty="0"/>
              <a:t>yang </a:t>
            </a:r>
            <a:r>
              <a:rPr lang="en-US" dirty="0" err="1"/>
              <a:t>mempunyai</a:t>
            </a:r>
            <a:r>
              <a:rPr lang="en-US" dirty="0"/>
              <a:t> </a:t>
            </a:r>
            <a:r>
              <a:rPr lang="en-US" dirty="0" err="1"/>
              <a:t>permukaan</a:t>
            </a:r>
            <a:r>
              <a:rPr lang="en-US" dirty="0"/>
              <a:t> </a:t>
            </a:r>
            <a:r>
              <a:rPr lang="en-US" dirty="0" err="1"/>
              <a:t>silindris</a:t>
            </a:r>
            <a:r>
              <a:rPr lang="en-US" dirty="0"/>
              <a:t> </a:t>
            </a:r>
            <a:r>
              <a:rPr lang="en-US" dirty="0" err="1"/>
              <a:t>disebut</a:t>
            </a:r>
            <a:r>
              <a:rPr lang="en-US" dirty="0"/>
              <a:t> </a:t>
            </a:r>
            <a:r>
              <a:rPr lang="en-US" dirty="0" err="1"/>
              <a:t>lensa</a:t>
            </a:r>
            <a:r>
              <a:rPr lang="en-US" dirty="0"/>
              <a:t> </a:t>
            </a:r>
            <a:r>
              <a:rPr lang="en-US" dirty="0" err="1"/>
              <a:t>silindris</a:t>
            </a:r>
            <a:r>
              <a:rPr lang="en-US" dirty="0"/>
              <a:t>. </a:t>
            </a:r>
            <a:r>
              <a:rPr lang="en-US" dirty="0" err="1"/>
              <a:t>Lensa</a:t>
            </a:r>
            <a:r>
              <a:rPr lang="en-US" dirty="0"/>
              <a:t> </a:t>
            </a:r>
            <a:r>
              <a:rPr lang="en-US" dirty="0" err="1"/>
              <a:t>ini</a:t>
            </a:r>
            <a:r>
              <a:rPr lang="en-US" dirty="0"/>
              <a:t> </a:t>
            </a:r>
            <a:r>
              <a:rPr lang="en-US" dirty="0" err="1"/>
              <a:t>mempunyai</a:t>
            </a:r>
            <a:r>
              <a:rPr lang="en-US" dirty="0"/>
              <a:t> </a:t>
            </a:r>
            <a:r>
              <a:rPr lang="en-US" dirty="0" err="1"/>
              <a:t>fokus</a:t>
            </a:r>
            <a:r>
              <a:rPr lang="en-US" dirty="0"/>
              <a:t> yang </a:t>
            </a:r>
            <a:r>
              <a:rPr lang="en-US" dirty="0" err="1"/>
              <a:t>positif</a:t>
            </a:r>
            <a:r>
              <a:rPr lang="en-US" dirty="0"/>
              <a:t> </a:t>
            </a:r>
            <a:r>
              <a:rPr lang="en-US" dirty="0" err="1"/>
              <a:t>dan</a:t>
            </a:r>
            <a:r>
              <a:rPr lang="en-US" dirty="0"/>
              <a:t> </a:t>
            </a:r>
            <a:r>
              <a:rPr lang="en-US" dirty="0" err="1"/>
              <a:t>ada</a:t>
            </a:r>
            <a:r>
              <a:rPr lang="en-US" dirty="0"/>
              <a:t> pula </a:t>
            </a:r>
            <a:r>
              <a:rPr lang="en-US" dirty="0" err="1"/>
              <a:t>mempunyai</a:t>
            </a:r>
            <a:r>
              <a:rPr lang="en-US" dirty="0"/>
              <a:t> focus </a:t>
            </a:r>
            <a:r>
              <a:rPr lang="en-US" dirty="0" err="1"/>
              <a:t>negatif</a:t>
            </a:r>
            <a:r>
              <a:rPr lang="en-US" dirty="0"/>
              <a:t>.</a:t>
            </a:r>
          </a:p>
          <a:p>
            <a:pPr marL="274320" indent="-274320" eaLnBrk="1" fontAlgn="auto" hangingPunct="1">
              <a:spcAft>
                <a:spcPts val="0"/>
              </a:spcAft>
              <a:buClr>
                <a:schemeClr val="accent3"/>
              </a:buClr>
              <a:buFont typeface="Wingdings 2"/>
              <a:buChar char=""/>
              <a:defRPr/>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461</TotalTime>
  <Words>905</Words>
  <Application>Microsoft Office PowerPoint</Application>
  <PresentationFormat>On-screen Show (4:3)</PresentationFormat>
  <Paragraphs>217</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Flow</vt:lpstr>
      <vt:lpstr>Bio Optik</vt:lpstr>
      <vt:lpstr>Biooptik</vt:lpstr>
      <vt:lpstr>Optik Geometri</vt:lpstr>
      <vt:lpstr>Contoh soal geometri</vt:lpstr>
      <vt:lpstr>Jawaban soal optik geometri</vt:lpstr>
      <vt:lpstr>Ketajaman Mata</vt:lpstr>
      <vt:lpstr>Slide 7</vt:lpstr>
      <vt:lpstr>Contoh soal Visus</vt:lpstr>
      <vt:lpstr>Lensa</vt:lpstr>
      <vt:lpstr>Kelainan refraksi pada mata </vt:lpstr>
      <vt:lpstr>Hipermetropi</vt:lpstr>
      <vt:lpstr>Slide 12</vt:lpstr>
      <vt:lpstr>Contoh Soal Hipermetropi</vt:lpstr>
      <vt:lpstr>Miopi</vt:lpstr>
      <vt:lpstr>Slide 15</vt:lpstr>
      <vt:lpstr>Slide 16</vt:lpstr>
      <vt:lpstr>Contoh Soal Miopi</vt:lpstr>
      <vt:lpstr>Kekuatan Lensa</vt:lpstr>
      <vt:lpstr>Contoh soal Kekuatan Lensa</vt:lpstr>
      <vt:lpstr>Kondisi awal</vt:lpstr>
      <vt:lpstr>Kondisi Akhir</vt:lpstr>
      <vt:lpstr>Kamera</vt:lpstr>
      <vt:lpstr>Contoh Soal Kamera</vt:lpstr>
      <vt:lpstr>Mikroskop</vt:lpstr>
      <vt:lpstr>Slide 25</vt:lpstr>
      <vt:lpstr>Slide 26</vt:lpstr>
      <vt:lpstr>Contoh Soal Mikroskop</vt:lpstr>
      <vt:lpstr>Slide 28</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univ_indonusa</cp:lastModifiedBy>
  <cp:revision>47</cp:revision>
  <dcterms:created xsi:type="dcterms:W3CDTF">2012-12-17T03:13:45Z</dcterms:created>
  <dcterms:modified xsi:type="dcterms:W3CDTF">2015-11-25T03:32:18Z</dcterms:modified>
</cp:coreProperties>
</file>