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  <p:sldMasterId id="2147483811" r:id="rId2"/>
    <p:sldMasterId id="2147483835" r:id="rId3"/>
    <p:sldMasterId id="2147483859" r:id="rId4"/>
    <p:sldMasterId id="2147483883" r:id="rId5"/>
    <p:sldMasterId id="2147483895" r:id="rId6"/>
    <p:sldMasterId id="2147483931" r:id="rId7"/>
    <p:sldMasterId id="2147483943" r:id="rId8"/>
  </p:sldMasterIdLst>
  <p:notesMasterIdLst>
    <p:notesMasterId r:id="rId19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6" r:id="rId15"/>
    <p:sldId id="271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5A2B6F-C6A3-4354-941D-481DE6FD3A89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144C2F-78EF-4693-86F7-740F69B44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A851E6-361E-4D15-A91A-0FCC77CE44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0B59397-F102-4017-A27C-DFC68548EEAE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337092-AB91-4E82-9EBF-A01AFBEA6F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C79110-BED2-443F-B4AA-9D30C31EE94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44C352-119B-4BB8-9085-B692ACF3A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7C8C1059-AB69-48D0-8725-AE923024A9E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DE464C9-FBC8-40DE-8280-F5D31CD9E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B59397-F102-4017-A27C-DFC68548EEAE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337092-AB91-4E82-9EBF-A01AFBEA6F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DFD5B9-4DED-4FBE-A316-8A28C8DEA964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8A2C9A-FA5D-4E3F-9F1B-833A18A9E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6CB440-1CCA-4002-A647-8245DEB1E93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274A1B-521D-4E61-8E90-62A0536BD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2F4D12-04CC-42FD-9D6A-F4B7ADE88B5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D5F76D-B126-4F4C-96B0-5C71200E0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37F540-665B-483C-BFE8-0A148CB7C7BC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903968-F12C-4AD4-9BAA-1416911EB6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D19A19-8227-424C-9303-4E2EEFF6A6F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56D520-01E6-4BE9-ACC0-40764B9D3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5B6E0A-DF47-49CB-8E65-0E3F25F095C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3F5E9B-D735-4EE7-A6D2-236F717D6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D635B3-1DE6-4E00-B0C2-0AB5A8D0ABB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74292A-43B9-4B81-A649-E518D0C79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DFD5B9-4DED-4FBE-A316-8A28C8DEA964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8A2C9A-FA5D-4E3F-9F1B-833A18A9E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C68728-B099-40EF-B17C-BAA76280F9E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605EDE-9294-4F18-ACB8-F0EEEB1EF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C79110-BED2-443F-B4AA-9D30C31EE94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44C352-119B-4BB8-9085-B692ACF3A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8C1059-AB69-48D0-8725-AE923024A9E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E464C9-FBC8-40DE-8280-F5D31CD9E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B59397-F102-4017-A27C-DFC68548EEAE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337092-AB91-4E82-9EBF-A01AFBEA6F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DFD5B9-4DED-4FBE-A316-8A28C8DEA964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8A2C9A-FA5D-4E3F-9F1B-833A18A9E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6CB440-1CCA-4002-A647-8245DEB1E93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274A1B-521D-4E61-8E90-62A0536BD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2F4D12-04CC-42FD-9D6A-F4B7ADE88B5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D5F76D-B126-4F4C-96B0-5C71200E0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37F540-665B-483C-BFE8-0A148CB7C7BC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903968-F12C-4AD4-9BAA-1416911EB6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D19A19-8227-424C-9303-4E2EEFF6A6F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56D520-01E6-4BE9-ACC0-40764B9D3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5B6E0A-DF47-49CB-8E65-0E3F25F095C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3F5E9B-D735-4EE7-A6D2-236F717D6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F6CB440-1CCA-4002-A647-8245DEB1E93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D274A1B-521D-4E61-8E90-62A0536BD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D635B3-1DE6-4E00-B0C2-0AB5A8D0ABB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74292A-43B9-4B81-A649-E518D0C79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C68728-B099-40EF-B17C-BAA76280F9E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605EDE-9294-4F18-ACB8-F0EEEB1EF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C79110-BED2-443F-B4AA-9D30C31EE94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44C352-119B-4BB8-9085-B692ACF3A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8C1059-AB69-48D0-8725-AE923024A9E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E464C9-FBC8-40DE-8280-F5D31CD9E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00B59397-F102-4017-A27C-DFC68548EEAE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337092-AB91-4E82-9EBF-A01AFBEA6F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DFD5B9-4DED-4FBE-A316-8A28C8DEA964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A2C9A-FA5D-4E3F-9F1B-833A18A9E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CB440-1CCA-4002-A647-8245DEB1E93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74A1B-521D-4E61-8E90-62A0536BD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2F4D12-04CC-42FD-9D6A-F4B7ADE88B5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5F76D-B126-4F4C-96B0-5C71200E0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B37F540-665B-483C-BFE8-0A148CB7C7BC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5903968-F12C-4AD4-9BAA-1416911EB6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D6D19A19-8227-424C-9303-4E2EEFF6A6F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3F56D520-01E6-4BE9-ACC0-40764B9D3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2F4D12-04CC-42FD-9D6A-F4B7ADE88B5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D5F76D-B126-4F4C-96B0-5C71200E0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B6E0A-DF47-49CB-8E65-0E3F25F095C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F5E9B-D735-4EE7-A6D2-236F717D6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635B3-1DE6-4E00-B0C2-0AB5A8D0ABB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4292A-43B9-4B81-A649-E518D0C79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68728-B099-40EF-B17C-BAA76280F9E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05EDE-9294-4F18-ACB8-F0EEEB1EF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79110-BED2-443F-B4AA-9D30C31EE94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4C352-119B-4BB8-9085-B692ACF3A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8C1059-AB69-48D0-8725-AE923024A9E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464C9-FBC8-40DE-8280-F5D31CD9E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59397-F102-4017-A27C-DFC68548EEAE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37092-AB91-4E82-9EBF-A01AFBEA6F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DFD5B9-4DED-4FBE-A316-8A28C8DEA964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A2C9A-FA5D-4E3F-9F1B-833A18A9E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CB440-1CCA-4002-A647-8245DEB1E93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74A1B-521D-4E61-8E90-62A0536BD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2F4D12-04CC-42FD-9D6A-F4B7ADE88B5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5F76D-B126-4F4C-96B0-5C71200E0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37F540-665B-483C-BFE8-0A148CB7C7BC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03968-F12C-4AD4-9BAA-1416911EB6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37F540-665B-483C-BFE8-0A148CB7C7BC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903968-F12C-4AD4-9BAA-1416911EB6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19A19-8227-424C-9303-4E2EEFF6A6F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6D520-01E6-4BE9-ACC0-40764B9D3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B6E0A-DF47-49CB-8E65-0E3F25F095C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F5E9B-D735-4EE7-A6D2-236F717D6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635B3-1DE6-4E00-B0C2-0AB5A8D0ABB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4292A-43B9-4B81-A649-E518D0C79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E2C68728-B099-40EF-B17C-BAA76280F9E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69605EDE-9294-4F18-ACB8-F0EEEB1EF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79110-BED2-443F-B4AA-9D30C31EE94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4C352-119B-4BB8-9085-B692ACF3A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8C1059-AB69-48D0-8725-AE923024A9E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464C9-FBC8-40DE-8280-F5D31CD9E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0B59397-F102-4017-A27C-DFC68548EEAE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81337092-AB91-4E82-9EBF-A01AFBEA6F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DFD5B9-4DED-4FBE-A316-8A28C8DEA964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A2C9A-FA5D-4E3F-9F1B-833A18A9E2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CF6CB440-1CCA-4002-A647-8245DEB1E93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BD274A1B-521D-4E61-8E90-62A0536BD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2F4D12-04CC-42FD-9D6A-F4B7ADE88B5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5F76D-B126-4F4C-96B0-5C71200E0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D19A19-8227-424C-9303-4E2EEFF6A6F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56D520-01E6-4BE9-ACC0-40764B9D3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37F540-665B-483C-BFE8-0A148CB7C7BC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03968-F12C-4AD4-9BAA-1416911EB6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19A19-8227-424C-9303-4E2EEFF6A6F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6D520-01E6-4BE9-ACC0-40764B9D35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B6E0A-DF47-49CB-8E65-0E3F25F095C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F5E9B-D735-4EE7-A6D2-236F717D6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D635B3-1DE6-4E00-B0C2-0AB5A8D0ABB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4292A-43B9-4B81-A649-E518D0C79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68728-B099-40EF-B17C-BAA76280F9E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05EDE-9294-4F18-ACB8-F0EEEB1EF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C79110-BED2-443F-B4AA-9D30C31EE94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4C352-119B-4BB8-9085-B692ACF3A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8C1059-AB69-48D0-8725-AE923024A9E1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464C9-FBC8-40DE-8280-F5D31CD9E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29286-9501-4979-B480-5873A2B3C937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92D95C3-03FC-4D03-B6EA-AA1D3101F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5E029-820C-4938-B5D5-B091EB40DE8B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D8D9111D-D78A-42FC-A2AC-C6309C04D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E7FE9-D818-45F1-AF6D-56ED535ABFF0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2D13824-3F01-4CAE-95F9-C3E907D30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E5B6E0A-DF47-49CB-8E65-0E3F25F095C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3F5E9B-D735-4EE7-A6D2-236F717D6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291B2C0C-CC45-430A-BA84-D712D2DDD23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D609-8192-4C66-ADF8-8573779E7F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87191-2D1C-4C60-BDE8-5E1312161994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12271F-C0CF-48CD-998A-73BD13C12D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C2A2F0-49EE-4C03-877F-E8C579BBEEA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4A50005F-759C-4954-978B-853B0526DC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DC5B3A-A08A-405B-B2F0-1CB816C21D2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EF81FE-DAAB-4054-974A-DC00EFCBC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09AD2B-3641-462E-95AE-15B92A0987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D585A-471A-47DB-8CE2-28E4537771A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98A92A75-D99F-4B60-977F-E0382CF962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DF98B3B4-2AE6-4DB6-8F07-896803AE840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143B3-D81A-4DB1-986C-9962AF8FC95C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280E5-FE3B-4982-94AB-2EFA81027D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2945E2F2-640A-4CF9-B908-1FEE75CDB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5BDC9-9DC9-44D3-B9A5-7B3171CA5107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981A3-4AC4-4F96-8D86-D2DCB5DC03E4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347CF-CCCB-486D-954F-2B07AE626F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C9064-A28E-4059-A9C5-110D768942E8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AB160-3AAA-4956-B2AB-2F6604679D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D635B3-1DE6-4E00-B0C2-0AB5A8D0ABB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74292A-43B9-4B81-A649-E518D0C799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9C83B-F670-4E3C-8703-C8C1B604AE6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262CE-4B55-421A-8E5E-5F1F1A971A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FB8D4-54C9-4A2D-9972-890492C166B0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BE714-D9D5-409C-80AE-DAD1900249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DF4C7-3228-4991-8D66-771BDADAD3BE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5D5D1-736D-4A91-8D7B-366BEB5C20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509F8B-B8D1-4E23-B49B-DF3C92246C4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B8E7D-6EB0-497A-BABA-75EA61603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9EB0E-F2FD-4516-B589-B955AD4768ED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3C46E-9137-47AD-A686-836C741410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E29B99-6A56-4BB2-9E6F-C73442467F3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9587D-18BE-4A30-90D5-FD56434B3D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B3335-5CDD-4F88-825E-BE6C39335F9A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F1B6D9-9D43-4C74-9AA2-8EDB826B7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97DC4-9AB9-4FBD-BC81-803A78A92CD5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52D2F-CE59-4A4A-9555-6628AD07C9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75FFE-5750-4C1E-8FB1-036DA35C5D76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C695-1CF2-4C5C-95F9-38EEE19B3E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C68728-B099-40EF-B17C-BAA76280F9E9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605EDE-9294-4F18-ACB8-F0EEEB1EF3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0C84682-CC73-4C41-8B18-F0F66695D91B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B61755-85D0-4473-A24D-ABFAFCEF32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70C84682-CC73-4C41-8B18-F0F66695D91B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EB61755-85D0-4473-A24D-ABFAFCEF32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0C84682-CC73-4C41-8B18-F0F66695D91B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EB61755-85D0-4473-A24D-ABFAFCEF32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27ECFDFB-9DCF-41F5-A5FA-5A9398F7831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C4856A-5BF5-41BE-A0D1-C675AE1DC6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7ECFDFB-9DCF-41F5-A5FA-5A9398F7831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3C4856A-5BF5-41BE-A0D1-C675AE1DC6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7ECFDFB-9DCF-41F5-A5FA-5A9398F78313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C4856A-5BF5-41BE-A0D1-C675AE1DC6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C84682-CC73-4C41-8B18-F0F66695D91B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B61755-85D0-4473-A24D-ABFAFCEF32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C84682-CC73-4C41-8B18-F0F66695D91B}" type="datetimeFigureOut">
              <a:rPr lang="en-US" smtClean="0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B61755-85D0-4473-A24D-ABFAFCEF32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133600"/>
          </a:xfrm>
        </p:spPr>
        <p:txBody>
          <a:bodyPr/>
          <a:lstStyle/>
          <a:p>
            <a:r>
              <a:rPr lang="en-US" dirty="0" smtClean="0"/>
              <a:t>KELISTRIKAN DAN KEMAGNETAN DALAM TUBUH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82550" y="381000"/>
            <a:ext cx="9220200" cy="6477000"/>
          </a:xfrm>
        </p:spPr>
      </p:pic>
      <p:sp>
        <p:nvSpPr>
          <p:cNvPr id="5" name="Rectangle 4"/>
          <p:cNvSpPr/>
          <p:nvPr/>
        </p:nvSpPr>
        <p:spPr>
          <a:xfrm>
            <a:off x="244989" y="783771"/>
            <a:ext cx="391645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TERIMA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18788" y="2209800"/>
            <a:ext cx="305724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KASIH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5791200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dirty="0" smtClean="0"/>
              <a:t>		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Tubuh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manusia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mengandung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sistem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kelistrikan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.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Mulai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dari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mekanisme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otak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jantung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ginjal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paru-paru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sistem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pencernaan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sistem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hormonal,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otot-otot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berbagai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jaringan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lainnya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. </a:t>
            </a:r>
          </a:p>
          <a:p>
            <a:pPr marL="365760" indent="-256032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		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Bahkan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di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setiap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sel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tubuh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kita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memiliki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tegangan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-90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mvolt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pada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saat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rileks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sampai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40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mvolt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pada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saat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Bookman Old Style" pitchFamily="18" charset="0"/>
              </a:rPr>
              <a:t>beraktifitas</a:t>
            </a:r>
            <a:r>
              <a:rPr lang="en-US" sz="3200" dirty="0" smtClean="0">
                <a:solidFill>
                  <a:schemeClr val="bg2"/>
                </a:solidFill>
                <a:latin typeface="Bookman Old Style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200" dirty="0">
                <a:latin typeface="Adobe Caslon Pro Bold" pitchFamily="18" charset="0"/>
              </a:rPr>
              <a:t>SISTEM SARAF DAN NEURON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 rtlCol="0">
            <a:normAutofit fontScale="70000" lnSpcReduction="20000"/>
          </a:bodyPr>
          <a:lstStyle/>
          <a:p>
            <a:pPr marL="365125" indent="-255588" fontAlgn="auto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  <a:defRPr/>
            </a:pPr>
            <a:r>
              <a:rPr lang="da-DK" sz="2800" dirty="0" smtClean="0">
                <a:latin typeface="Century Gothic" pitchFamily="34" charset="0"/>
              </a:rPr>
              <a:t>  </a:t>
            </a:r>
            <a:r>
              <a:rPr lang="da-DK" sz="3200" dirty="0" smtClean="0">
                <a:latin typeface="Century Gothic" pitchFamily="34" charset="0"/>
              </a:rPr>
              <a:t>a</a:t>
            </a:r>
            <a:r>
              <a:rPr lang="da-DK" sz="3200" dirty="0">
                <a:latin typeface="Century Gothic" pitchFamily="34" charset="0"/>
              </a:rPr>
              <a:t>. Sistem Saraf Pusat :</a:t>
            </a:r>
          </a:p>
          <a:p>
            <a:pPr marL="365125" indent="-255588" algn="just" fontAlgn="auto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None/>
              <a:defRPr/>
            </a:pPr>
            <a:r>
              <a:rPr lang="it-IT" sz="3200" dirty="0">
                <a:latin typeface="Century Gothic" pitchFamily="34" charset="0"/>
              </a:rPr>
              <a:t>	Terdiri dari otak, medulla spinalis dan saraf perifer.</a:t>
            </a:r>
          </a:p>
          <a:p>
            <a:pPr marL="365125" indent="-255588" fontAlgn="auto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None/>
              <a:defRPr/>
            </a:pPr>
            <a:r>
              <a:rPr lang="it-IT" sz="3200" dirty="0">
                <a:latin typeface="Century Gothic" pitchFamily="34" charset="0"/>
              </a:rPr>
              <a:t>	Saraf perifer : </a:t>
            </a:r>
          </a:p>
          <a:p>
            <a:pPr marL="365125" indent="-255588" algn="just" fontAlgn="auto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None/>
              <a:defRPr/>
            </a:pPr>
            <a:r>
              <a:rPr lang="it-IT" sz="3200" dirty="0">
                <a:latin typeface="Century Gothic" pitchFamily="34" charset="0"/>
              </a:rPr>
              <a:t>    - </a:t>
            </a:r>
            <a:r>
              <a:rPr lang="it-IT" sz="3200" dirty="0" smtClean="0">
                <a:latin typeface="Century Gothic" pitchFamily="34" charset="0"/>
              </a:rPr>
              <a:t>Afferen</a:t>
            </a:r>
            <a:endParaRPr lang="it-IT" sz="3200" dirty="0">
              <a:latin typeface="Century Gothic" pitchFamily="34" charset="0"/>
            </a:endParaRPr>
          </a:p>
          <a:p>
            <a:pPr marL="365125" indent="-255588" algn="just" fontAlgn="auto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None/>
              <a:defRPr/>
            </a:pPr>
            <a:r>
              <a:rPr lang="fi-FI" sz="3200" dirty="0">
                <a:latin typeface="Century Gothic" pitchFamily="34" charset="0"/>
              </a:rPr>
              <a:t>    </a:t>
            </a:r>
            <a:r>
              <a:rPr lang="fi-FI" sz="3200" dirty="0" smtClean="0">
                <a:latin typeface="Century Gothic" pitchFamily="34" charset="0"/>
              </a:rPr>
              <a:t>-Eferen	</a:t>
            </a:r>
            <a:endParaRPr lang="fi-FI" sz="3200" dirty="0">
              <a:latin typeface="Century Gothic" pitchFamily="34" charset="0"/>
            </a:endParaRPr>
          </a:p>
          <a:p>
            <a:pPr marL="365125" indent="-255588" fontAlgn="auto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None/>
              <a:defRPr/>
            </a:pPr>
            <a:r>
              <a:rPr lang="fi-FI" sz="3200" dirty="0">
                <a:latin typeface="Century Gothic" pitchFamily="34" charset="0"/>
              </a:rPr>
              <a:t>  </a:t>
            </a:r>
            <a:r>
              <a:rPr lang="da-DK" sz="3200" dirty="0">
                <a:latin typeface="Century Gothic" pitchFamily="34" charset="0"/>
              </a:rPr>
              <a:t>b. Sistem Saraf Otonom :</a:t>
            </a:r>
          </a:p>
          <a:p>
            <a:pPr marL="365125" indent="-255588" algn="just" fontAlgn="auto">
              <a:lnSpc>
                <a:spcPct val="16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None/>
              <a:defRPr/>
            </a:pPr>
            <a:r>
              <a:rPr lang="da-DK" sz="3200" dirty="0">
                <a:latin typeface="Century Gothic" pitchFamily="34" charset="0"/>
              </a:rPr>
              <a:t>	Mengatur organ dalam tubuh seperti jantung, usus dan kelenjar secara tidak sadar.</a:t>
            </a:r>
            <a:endParaRPr lang="en-US" sz="3200" dirty="0">
              <a:latin typeface="Century Gothic" pitchFamily="34" charset="0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4" name="Picture 3" descr="neu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819400"/>
            <a:ext cx="2514600" cy="152810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92D050"/>
                </a:solidFill>
                <a:latin typeface="Berlin Sans FB" pitchFamily="34" charset="0"/>
              </a:rPr>
              <a:t>KELISTRIKAN SARAF</a:t>
            </a:r>
            <a:endParaRPr lang="en-US" sz="6000" dirty="0">
              <a:solidFill>
                <a:srgbClr val="92D05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08576"/>
          </a:xfrm>
        </p:spPr>
        <p:txBody>
          <a:bodyPr rtlCol="0">
            <a:noAutofit/>
          </a:bodyPr>
          <a:lstStyle/>
          <a:p>
            <a:pPr marL="182880" indent="-1828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3600" dirty="0">
                <a:solidFill>
                  <a:srgbClr val="C00000"/>
                </a:solidFill>
                <a:latin typeface="Comic Sans MS" pitchFamily="66" charset="0"/>
              </a:rPr>
              <a:t>Kecepatan impuls serat </a:t>
            </a:r>
            <a:r>
              <a:rPr lang="da-DK" sz="3600" dirty="0" smtClean="0">
                <a:solidFill>
                  <a:srgbClr val="C00000"/>
                </a:solidFill>
                <a:latin typeface="Comic Sans MS" pitchFamily="66" charset="0"/>
              </a:rPr>
              <a:t>saraf </a:t>
            </a:r>
            <a:r>
              <a:rPr lang="da-DK" sz="3600" dirty="0">
                <a:solidFill>
                  <a:srgbClr val="C00000"/>
                </a:solidFill>
                <a:latin typeface="Comic Sans MS" pitchFamily="66" charset="0"/>
              </a:rPr>
              <a:t>: serat </a:t>
            </a:r>
            <a:r>
              <a:rPr lang="da-DK" sz="3600" dirty="0" smtClean="0">
                <a:solidFill>
                  <a:srgbClr val="C00000"/>
                </a:solidFill>
                <a:latin typeface="Comic Sans MS" pitchFamily="66" charset="0"/>
              </a:rPr>
              <a:t>sarat </a:t>
            </a:r>
            <a:r>
              <a:rPr lang="da-DK" sz="3600" dirty="0">
                <a:solidFill>
                  <a:srgbClr val="C00000"/>
                </a:solidFill>
                <a:latin typeface="Comic Sans MS" pitchFamily="66" charset="0"/>
              </a:rPr>
              <a:t>berdiameter besar kemampuan menghantarkan impuls lebih cepat dari yang berdiameter </a:t>
            </a:r>
            <a:r>
              <a:rPr lang="da-DK" sz="3600" dirty="0" smtClean="0">
                <a:solidFill>
                  <a:srgbClr val="C00000"/>
                </a:solidFill>
                <a:latin typeface="Comic Sans MS" pitchFamily="66" charset="0"/>
              </a:rPr>
              <a:t>kecil</a:t>
            </a:r>
          </a:p>
          <a:p>
            <a:pPr marL="182880" indent="-182880" algn="just" fontAlgn="auto">
              <a:spcAft>
                <a:spcPts val="0"/>
              </a:spcAft>
              <a:buNone/>
              <a:defRPr/>
            </a:pPr>
            <a:endParaRPr lang="da-DK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marL="182880" indent="-18288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sz="3600" dirty="0">
                <a:solidFill>
                  <a:srgbClr val="C00000"/>
                </a:solidFill>
                <a:latin typeface="Comic Sans MS" pitchFamily="66" charset="0"/>
              </a:rPr>
              <a:t>Serat syarat ada 2 type :</a:t>
            </a:r>
          </a:p>
          <a:p>
            <a:pPr marL="182880" indent="-18288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	1. </a:t>
            </a:r>
            <a:r>
              <a:rPr lang="da-DK" sz="3600" dirty="0">
                <a:solidFill>
                  <a:srgbClr val="C00000"/>
                </a:solidFill>
                <a:latin typeface="Comic Sans MS" pitchFamily="66" charset="0"/>
              </a:rPr>
              <a:t>Bermyelin </a:t>
            </a:r>
          </a:p>
          <a:p>
            <a:pPr marL="182880" indent="-18288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da-DK" sz="3600" dirty="0">
                <a:solidFill>
                  <a:srgbClr val="C00000"/>
                </a:solidFill>
                <a:latin typeface="Comic Sans MS" pitchFamily="66" charset="0"/>
              </a:rPr>
              <a:t>	2. Tanpa myelin </a:t>
            </a:r>
          </a:p>
          <a:p>
            <a:pPr marL="182880" indent="-18288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fi-FI" sz="3600" dirty="0">
                <a:latin typeface="Comic Sans MS" pitchFamily="66" charset="0"/>
              </a:rPr>
              <a:t>	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5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KELISTRIKAN PADA SINAPSIS DAN NEURON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fi-FI" dirty="0" smtClean="0"/>
              <a:t>Sinapsis : Hubungan antara 2 buah saraf.</a:t>
            </a: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fi-FI" dirty="0" smtClean="0"/>
              <a:t>Neuromyal Junction : Berakhirnya saraf pada sel otot.</a:t>
            </a:r>
            <a:r>
              <a:rPr lang="en-US" dirty="0" smtClean="0"/>
              <a:t> </a:t>
            </a: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Wingdings" pitchFamily="2" charset="2"/>
              <a:buNone/>
            </a:pPr>
            <a:r>
              <a:rPr lang="fi-FI" dirty="0" smtClean="0"/>
              <a:t>	Memiliki kemampuan meneruskan gelombang depolarisasi dengan cara lompat dari satu sel ke sel yang lain. </a:t>
            </a: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Wingdings" pitchFamily="2" charset="2"/>
              <a:buNone/>
            </a:pPr>
            <a:r>
              <a:rPr lang="fi-FI" dirty="0" smtClean="0"/>
              <a:t>	Pada saat depolarisasi, zat kimia pada otot bergetar/trigger </a:t>
            </a:r>
            <a:r>
              <a:rPr lang="fi-FI" dirty="0" smtClean="0">
                <a:solidFill>
                  <a:schemeClr val="hlink"/>
                </a:solidFill>
                <a:sym typeface="Wingdings" pitchFamily="2" charset="2"/>
              </a:rPr>
              <a:t></a:t>
            </a:r>
            <a:r>
              <a:rPr lang="fi-FI" dirty="0" smtClean="0"/>
              <a:t> Kontraksi otot, </a:t>
            </a:r>
          </a:p>
          <a:p>
            <a:pPr marL="365125" indent="-255588" algn="just">
              <a:spcBef>
                <a:spcPts val="300"/>
              </a:spcBef>
              <a:buClr>
                <a:srgbClr val="A04DA3"/>
              </a:buClr>
              <a:buFont typeface="Wingdings" pitchFamily="2" charset="2"/>
              <a:buNone/>
            </a:pPr>
            <a:r>
              <a:rPr lang="fi-FI" dirty="0" smtClean="0"/>
              <a:t>   repolarisasi </a:t>
            </a:r>
            <a:r>
              <a:rPr lang="fi-FI" dirty="0" smtClean="0">
                <a:solidFill>
                  <a:schemeClr val="hlink"/>
                </a:solidFill>
                <a:sym typeface="Wingdings" pitchFamily="2" charset="2"/>
              </a:rPr>
              <a:t></a:t>
            </a:r>
            <a:r>
              <a:rPr lang="fi-FI" dirty="0" smtClean="0"/>
              <a:t> Relaksasi otot </a:t>
            </a:r>
            <a:endParaRPr lang="en-US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12000">
              <a:srgbClr val="92D050"/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err="1">
                <a:latin typeface="Berlin Sans FB" pitchFamily="34" charset="0"/>
              </a:rPr>
              <a:t>Kelistrikan</a:t>
            </a:r>
            <a:r>
              <a:rPr lang="en-US" sz="4000" dirty="0">
                <a:latin typeface="Berlin Sans FB" pitchFamily="34" charset="0"/>
              </a:rPr>
              <a:t> </a:t>
            </a:r>
            <a:r>
              <a:rPr lang="en-US" sz="4000" dirty="0" err="1">
                <a:latin typeface="Berlin Sans FB" pitchFamily="34" charset="0"/>
              </a:rPr>
              <a:t>Otot</a:t>
            </a:r>
            <a:r>
              <a:rPr lang="en-US" sz="4000" dirty="0">
                <a:latin typeface="Berlin Sans FB" pitchFamily="34" charset="0"/>
              </a:rPr>
              <a:t> </a:t>
            </a:r>
            <a:r>
              <a:rPr lang="en-US" sz="4000" dirty="0" err="1">
                <a:latin typeface="Berlin Sans FB" pitchFamily="34" charset="0"/>
              </a:rPr>
              <a:t>Jantung</a:t>
            </a:r>
            <a:endParaRPr lang="en-US" sz="40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500" dirty="0" smtClean="0"/>
              <a:t>Otot </a:t>
            </a:r>
            <a:r>
              <a:rPr lang="da-DK" sz="2500" dirty="0"/>
              <a:t>Jantung (miokardium) berbeda dengan syaraf dan otot bergaris.</a:t>
            </a:r>
          </a:p>
          <a:p>
            <a:pPr marL="182880" indent="-182880" algn="just" fontAlgn="auto">
              <a:spcAft>
                <a:spcPts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da-DK" sz="2500" dirty="0"/>
              <a:t>Ion Na+ mudah bocor sehingga setelah repolarisasi,ion Na+ akan masuk kembali ke sel </a:t>
            </a:r>
            <a:r>
              <a:rPr lang="da-DK" sz="2500" dirty="0">
                <a:sym typeface="Wingdings" pitchFamily="2" charset="2"/>
              </a:rPr>
              <a:t></a:t>
            </a:r>
            <a:r>
              <a:rPr lang="da-DK" sz="2500" dirty="0"/>
              <a:t> Depolarisasi spontan.</a:t>
            </a:r>
          </a:p>
          <a:p>
            <a:pPr marL="182880" indent="-182880" algn="just" fontAlgn="auto">
              <a:spcAft>
                <a:spcPts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da-DK" sz="2500" dirty="0"/>
              <a:t> (nilai ambang dan potensial aksi tanpa memerlukan rangsangan dari luar).</a:t>
            </a:r>
            <a:r>
              <a:rPr lang="en-US" sz="2500" dirty="0"/>
              <a:t> </a:t>
            </a:r>
          </a:p>
          <a:p>
            <a:pPr marL="182880" indent="-182880" algn="just" fontAlgn="auto">
              <a:spcAft>
                <a:spcPts val="0"/>
              </a:spcAft>
              <a:buFont typeface="Wingdings" pitchFamily="2" charset="2"/>
              <a:buBlip>
                <a:blip r:embed="rId2"/>
              </a:buBlip>
              <a:defRPr/>
            </a:pPr>
            <a:r>
              <a:rPr lang="en-US" sz="2500" dirty="0"/>
              <a:t> </a:t>
            </a:r>
            <a:r>
              <a:rPr lang="da-DK" sz="2500" dirty="0"/>
              <a:t>Sel otot jantung akan mencapai nilai ambang dan potensial aksi pada kecepatan yang teratur </a:t>
            </a:r>
            <a:r>
              <a:rPr lang="fi-FI" sz="2500" dirty="0">
                <a:sym typeface="Wingdings" pitchFamily="2" charset="2"/>
              </a:rPr>
              <a:t></a:t>
            </a:r>
            <a:r>
              <a:rPr lang="da-DK" sz="2500" dirty="0"/>
              <a:t> Natural Rate/kecepatan dasar membran sel.</a:t>
            </a:r>
            <a:r>
              <a:rPr lang="en-US" sz="2500" dirty="0"/>
              <a:t>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4" name="Picture 3" descr="Picture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4724400"/>
            <a:ext cx="3276600" cy="2133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 smtClean="0">
                <a:latin typeface="Berlin Sans FB" pitchFamily="34" charset="0"/>
              </a:rPr>
              <a:t>ELEKTRODA</a:t>
            </a:r>
            <a:endParaRPr lang="en-US" sz="7200" dirty="0">
              <a:latin typeface="Berlin Sans FB" pitchFamily="34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it-IT" sz="2300" dirty="0" smtClean="0"/>
              <a:t>Untuk mengukur potensial aksi dengan memindahkan transmisi ion ke penyalur elektron</a:t>
            </a:r>
            <a:r>
              <a:rPr lang="en-US" sz="23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it-IT" sz="2300" dirty="0" smtClean="0"/>
              <a:t>Bahan yang dipakai perak dan tembaga</a:t>
            </a:r>
            <a:r>
              <a:rPr lang="en-US" sz="2300" dirty="0" smtClean="0"/>
              <a:t>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t-IT" sz="2300" dirty="0" smtClean="0"/>
              <a:t>	Bahan elektroda : 1. Dapat disterilkan.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t-IT" sz="2300" dirty="0" smtClean="0"/>
              <a:t>			       2. Tidak mengandung racun.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t-IT" sz="2300" dirty="0" smtClean="0"/>
              <a:t>	Biasanya Perak ( Ag ) ditutupi lapisan tipis perak Chlorida ( AgCl ).</a:t>
            </a:r>
          </a:p>
          <a:p>
            <a:pPr>
              <a:lnSpc>
                <a:spcPct val="150000"/>
              </a:lnSpc>
            </a:pPr>
            <a:r>
              <a:rPr lang="it-IT" sz="2300" dirty="0" smtClean="0"/>
              <a:t>Perbedaan potensial sebesar 0,80 – 0,34 = 0,46 V, dijumpai apabila kedua elektroda disambungkan pada kedua tangan penderita.</a:t>
            </a:r>
          </a:p>
          <a:p>
            <a:pPr>
              <a:lnSpc>
                <a:spcPct val="150000"/>
              </a:lnSpc>
            </a:pPr>
            <a:r>
              <a:rPr lang="it-IT" sz="2300" dirty="0" smtClean="0"/>
              <a:t>Macam-macam bentuk Elektroda :</a:t>
            </a:r>
          </a:p>
          <a:p>
            <a:pPr marL="501650" lvl="1" indent="-228600">
              <a:lnSpc>
                <a:spcPct val="150000"/>
              </a:lnSpc>
              <a:buFont typeface="Arial" charset="0"/>
              <a:buAutoNum type="arabicPeriod"/>
            </a:pPr>
            <a:r>
              <a:rPr lang="it-IT" sz="2300" dirty="0" smtClean="0"/>
              <a:t>Elektroda jarum ( mikro elekroda )</a:t>
            </a:r>
          </a:p>
          <a:p>
            <a:pPr marL="501650" lvl="1" indent="-228600">
              <a:lnSpc>
                <a:spcPct val="150000"/>
              </a:lnSpc>
              <a:buFont typeface="Arial" charset="0"/>
              <a:buAutoNum type="arabicPeriod"/>
            </a:pPr>
            <a:r>
              <a:rPr lang="it-IT" sz="2300" dirty="0" smtClean="0"/>
              <a:t>Elektroda mikropipet</a:t>
            </a:r>
          </a:p>
          <a:p>
            <a:pPr marL="501650" lvl="1" indent="-228600">
              <a:lnSpc>
                <a:spcPct val="150000"/>
              </a:lnSpc>
              <a:buFont typeface="Arial" charset="0"/>
              <a:buAutoNum type="arabicPeriod"/>
            </a:pPr>
            <a:r>
              <a:rPr lang="it-IT" sz="2300" dirty="0" smtClean="0"/>
              <a:t>Elektroda permukaan kulit</a:t>
            </a:r>
            <a:endParaRPr lang="en-US" sz="2300" dirty="0" smtClean="0"/>
          </a:p>
          <a:p>
            <a:pPr marL="776288" lvl="2" indent="-228600">
              <a:lnSpc>
                <a:spcPct val="150000"/>
              </a:lnSpc>
              <a:buFont typeface="Arial" charset="0"/>
              <a:buAutoNum type="arabicPeriod"/>
            </a:pPr>
            <a:endParaRPr lang="en-US" sz="16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atin typeface="Century Gothic" pitchFamily="34" charset="0"/>
              </a:rPr>
              <a:t>Isyarat</a:t>
            </a:r>
            <a:r>
              <a:rPr lang="en-US" sz="6000" b="1" dirty="0" smtClean="0">
                <a:latin typeface="Century Gothic" pitchFamily="34" charset="0"/>
              </a:rPr>
              <a:t> </a:t>
            </a:r>
            <a:r>
              <a:rPr lang="en-US" sz="6000" b="1" dirty="0" err="1" smtClean="0">
                <a:latin typeface="Century Gothic" pitchFamily="34" charset="0"/>
              </a:rPr>
              <a:t>listrik</a:t>
            </a:r>
            <a:r>
              <a:rPr lang="en-US" sz="6000" b="1" dirty="0" smtClean="0">
                <a:latin typeface="Century Gothic" pitchFamily="34" charset="0"/>
              </a:rPr>
              <a:t> </a:t>
            </a:r>
            <a:r>
              <a:rPr lang="en-US" sz="6000" b="1" dirty="0" err="1" smtClean="0">
                <a:latin typeface="Century Gothic" pitchFamily="34" charset="0"/>
              </a:rPr>
              <a:t>tubuh</a:t>
            </a:r>
            <a:endParaRPr lang="en-US" sz="60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sz="4100" dirty="0" err="1" smtClean="0">
                <a:latin typeface="Comic Sans MS" pitchFamily="66" charset="0"/>
              </a:rPr>
              <a:t>Hasil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perlakuan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kimia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dari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tipe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sel-sel</a:t>
            </a:r>
            <a:r>
              <a:rPr lang="en-US" sz="4100" dirty="0" smtClean="0">
                <a:latin typeface="Comic Sans MS" pitchFamily="66" charset="0"/>
              </a:rPr>
              <a:t> +++ </a:t>
            </a:r>
            <a:r>
              <a:rPr lang="en-US" sz="4100" dirty="0" err="1" smtClean="0">
                <a:latin typeface="Comic Sans MS" pitchFamily="66" charset="0"/>
              </a:rPr>
              <a:t>untuk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memperoleh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informasi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klinik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tentang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fungsi</a:t>
            </a:r>
            <a:r>
              <a:rPr lang="en-US" sz="4100" dirty="0" smtClean="0">
                <a:latin typeface="Comic Sans MS" pitchFamily="66" charset="0"/>
              </a:rPr>
              <a:t> </a:t>
            </a:r>
            <a:r>
              <a:rPr lang="en-US" sz="4100" dirty="0" err="1" smtClean="0">
                <a:latin typeface="Comic Sans MS" pitchFamily="66" charset="0"/>
              </a:rPr>
              <a:t>tubuh</a:t>
            </a:r>
            <a:endParaRPr lang="en-US" sz="4100" dirty="0" smtClean="0">
              <a:latin typeface="Comic Sans MS" pitchFamily="66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4100" dirty="0" smtClean="0">
                <a:latin typeface="Comic Sans MS" pitchFamily="66" charset="0"/>
              </a:rPr>
              <a:t/>
            </a:r>
            <a:br>
              <a:rPr lang="en-US" sz="4100" dirty="0" smtClean="0">
                <a:latin typeface="Comic Sans MS" pitchFamily="66" charset="0"/>
              </a:rPr>
            </a:br>
            <a:r>
              <a:rPr lang="en-US" sz="4100" dirty="0" smtClean="0">
                <a:latin typeface="Comic Sans MS" pitchFamily="66" charset="0"/>
              </a:rPr>
              <a:t>EMG (</a:t>
            </a:r>
            <a:r>
              <a:rPr lang="en-US" sz="4100" dirty="0" err="1" smtClean="0">
                <a:latin typeface="Comic Sans MS" pitchFamily="66" charset="0"/>
              </a:rPr>
              <a:t>Elektromiogram</a:t>
            </a:r>
            <a:r>
              <a:rPr lang="en-US" sz="4100" dirty="0" smtClean="0">
                <a:latin typeface="Comic Sans MS" pitchFamily="66" charset="0"/>
              </a:rPr>
              <a:t>)</a:t>
            </a:r>
            <a:br>
              <a:rPr lang="en-US" sz="4100" dirty="0" smtClean="0">
                <a:latin typeface="Comic Sans MS" pitchFamily="66" charset="0"/>
              </a:rPr>
            </a:br>
            <a:r>
              <a:rPr lang="en-US" sz="4100" dirty="0" smtClean="0">
                <a:latin typeface="Comic Sans MS" pitchFamily="66" charset="0"/>
              </a:rPr>
              <a:t>ENG  (</a:t>
            </a:r>
            <a:r>
              <a:rPr lang="en-US" sz="4100" dirty="0" err="1" smtClean="0">
                <a:latin typeface="Comic Sans MS" pitchFamily="66" charset="0"/>
              </a:rPr>
              <a:t>Elektroneurogram</a:t>
            </a:r>
            <a:r>
              <a:rPr lang="en-US" sz="4100" dirty="0" smtClean="0">
                <a:latin typeface="Comic Sans MS" pitchFamily="66" charset="0"/>
              </a:rPr>
              <a:t>) 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 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miastenia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 gravis </a:t>
            </a:r>
            <a:br>
              <a:rPr lang="en-US" sz="4100" dirty="0" smtClean="0">
                <a:latin typeface="Comic Sans MS" pitchFamily="66" charset="0"/>
                <a:sym typeface="Symbol" pitchFamily="18" charset="2"/>
              </a:rPr>
            </a:b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ERG  (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Elektroretinogram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)  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perubahan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pigmen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 retina </a:t>
            </a:r>
            <a:br>
              <a:rPr lang="en-US" sz="4100" dirty="0" smtClean="0">
                <a:latin typeface="Comic Sans MS" pitchFamily="66" charset="0"/>
                <a:sym typeface="Symbol" pitchFamily="18" charset="2"/>
              </a:rPr>
            </a:b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EOG  (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Elektroakulagram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)</a:t>
            </a:r>
            <a:br>
              <a:rPr lang="en-US" sz="4100" dirty="0" smtClean="0">
                <a:latin typeface="Comic Sans MS" pitchFamily="66" charset="0"/>
                <a:sym typeface="Symbol" pitchFamily="18" charset="2"/>
              </a:rPr>
            </a:b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EGG  (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Elektrogastrogram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)  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gerakan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peristaltik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 </a:t>
            </a:r>
            <a:br>
              <a:rPr lang="en-US" sz="4100" dirty="0" smtClean="0">
                <a:latin typeface="Comic Sans MS" pitchFamily="66" charset="0"/>
                <a:sym typeface="Symbol" pitchFamily="18" charset="2"/>
              </a:rPr>
            </a:b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EEG  (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Elektroensefalogram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)  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epilepsi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 </a:t>
            </a:r>
            <a:br>
              <a:rPr lang="en-US" sz="4100" dirty="0" smtClean="0">
                <a:latin typeface="Comic Sans MS" pitchFamily="66" charset="0"/>
                <a:sym typeface="Symbol" pitchFamily="18" charset="2"/>
              </a:rPr>
            </a:b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EKG  (</a:t>
            </a:r>
            <a:r>
              <a:rPr lang="en-US" sz="4100" dirty="0" err="1" smtClean="0">
                <a:latin typeface="Comic Sans MS" pitchFamily="66" charset="0"/>
                <a:sym typeface="Symbol" pitchFamily="18" charset="2"/>
              </a:rPr>
              <a:t>Elektrokardiogram</a:t>
            </a:r>
            <a:r>
              <a:rPr lang="en-US" sz="4100" dirty="0" smtClean="0">
                <a:latin typeface="Comic Sans MS" pitchFamily="66" charset="0"/>
                <a:sym typeface="Symbol" pitchFamily="18" charset="2"/>
              </a:rPr>
              <a:t>)</a:t>
            </a:r>
            <a:endParaRPr lang="en-US" sz="41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err="1">
                <a:latin typeface="Berlin Sans FB" pitchFamily="34" charset="0"/>
              </a:rPr>
              <a:t>Aktifitas</a:t>
            </a:r>
            <a:r>
              <a:rPr lang="en-US" sz="4800" dirty="0">
                <a:latin typeface="Berlin Sans FB" pitchFamily="34" charset="0"/>
              </a:rPr>
              <a:t> </a:t>
            </a:r>
            <a:r>
              <a:rPr lang="en-US" sz="4800" dirty="0" err="1">
                <a:latin typeface="Berlin Sans FB" pitchFamily="34" charset="0"/>
              </a:rPr>
              <a:t>Kelistrikan</a:t>
            </a:r>
            <a:r>
              <a:rPr lang="en-US" sz="4800" dirty="0">
                <a:latin typeface="Berlin Sans FB" pitchFamily="34" charset="0"/>
              </a:rPr>
              <a:t> </a:t>
            </a:r>
            <a:r>
              <a:rPr lang="en-US" sz="4800" dirty="0" err="1">
                <a:latin typeface="Berlin Sans FB" pitchFamily="34" charset="0"/>
              </a:rPr>
              <a:t>Otot</a:t>
            </a:r>
            <a:r>
              <a:rPr lang="en-US" sz="4800" dirty="0">
                <a:latin typeface="Berlin Sans FB" pitchFamily="34" charset="0"/>
              </a:rPr>
              <a:t> </a:t>
            </a:r>
            <a:r>
              <a:rPr lang="en-US" sz="4800" dirty="0" err="1">
                <a:latin typeface="Berlin Sans FB" pitchFamily="34" charset="0"/>
              </a:rPr>
              <a:t>Jantung</a:t>
            </a:r>
            <a:endParaRPr lang="en-US" sz="4800" dirty="0">
              <a:latin typeface="Berlin Sans FB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</a:pP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Sel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membran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otot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jantung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serupa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dengan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sel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membran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otot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bergaris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yaitu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mempunyai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kemampuan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menuntun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suatu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perambatan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potensial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aksi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gelombang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depolarisasi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Depolarisasi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sel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membran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otot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jantung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(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miokardium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)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oleh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perambatan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potensial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aksi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dengan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menghasilkan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kontraksi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otot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Hanya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saja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ada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3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hal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penting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perbedaan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antara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sel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otot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jantung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dengan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sel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otot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bergaris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yaitu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sel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otot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jantung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mempunyai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:</a:t>
            </a:r>
          </a:p>
          <a:p>
            <a:pPr marL="0" indent="0" algn="just">
              <a:buFont typeface="Arial" charset="0"/>
              <a:buNone/>
            </a:pP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	1. high speed conductive pathways (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konduksi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	    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berjalan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dengan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kecepatan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tinggi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Font typeface="Arial" charset="0"/>
              <a:buNone/>
            </a:pP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	2.  long refractory period (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periode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refrakter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yang 	    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panjang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Font typeface="Arial" charset="0"/>
              <a:buNone/>
            </a:pP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	3.  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automatisasi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 (</a:t>
            </a:r>
            <a:r>
              <a:rPr lang="en-US" sz="2300" dirty="0" err="1" smtClean="0">
                <a:latin typeface="Constantia" pitchFamily="18" charset="0"/>
                <a:cs typeface="Times New Roman" pitchFamily="18" charset="0"/>
              </a:rPr>
              <a:t>otomatisasi</a:t>
            </a:r>
            <a:r>
              <a:rPr lang="en-US" sz="2300" dirty="0" smtClean="0">
                <a:latin typeface="Constantia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8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Kelompok 5</Template>
  <TotalTime>123</TotalTime>
  <Words>220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Opulent</vt:lpstr>
      <vt:lpstr>Solstice</vt:lpstr>
      <vt:lpstr>Aspect</vt:lpstr>
      <vt:lpstr>Urban</vt:lpstr>
      <vt:lpstr>Module</vt:lpstr>
      <vt:lpstr>Origin</vt:lpstr>
      <vt:lpstr>Civic</vt:lpstr>
      <vt:lpstr>Office Theme</vt:lpstr>
      <vt:lpstr>KELISTRIKAN DAN KEMAGNETAN DALAM TUBUH </vt:lpstr>
      <vt:lpstr>Slide 2</vt:lpstr>
      <vt:lpstr>SISTEM SARAF DAN NEURON</vt:lpstr>
      <vt:lpstr>KELISTRIKAN SARAF</vt:lpstr>
      <vt:lpstr>KELISTRIKAN PADA SINAPSIS DAN NEURON</vt:lpstr>
      <vt:lpstr>Kelistrikan Otot Jantung</vt:lpstr>
      <vt:lpstr>ELEKTRODA</vt:lpstr>
      <vt:lpstr>Isyarat listrik tubuh</vt:lpstr>
      <vt:lpstr>Aktifitas Kelistrikan Otot Jantung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KELISTRIKAN DAN KEMAGNETAN DALAM TUBUH </dc:title>
  <dc:creator>User</dc:creator>
  <cp:lastModifiedBy>univ_indonusa</cp:lastModifiedBy>
  <cp:revision>23</cp:revision>
  <dcterms:created xsi:type="dcterms:W3CDTF">2013-04-24T13:57:16Z</dcterms:created>
  <dcterms:modified xsi:type="dcterms:W3CDTF">2015-11-25T03:33:34Z</dcterms:modified>
</cp:coreProperties>
</file>