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65" r:id="rId5"/>
    <p:sldId id="259" r:id="rId6"/>
    <p:sldId id="260" r:id="rId7"/>
    <p:sldId id="261" r:id="rId8"/>
    <p:sldId id="262" r:id="rId9"/>
    <p:sldId id="263" r:id="rId10"/>
    <p:sldId id="267"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218C2-626F-4306-BDAD-77F4A4D605EC}" type="datetimeFigureOut">
              <a:rPr lang="id-ID" smtClean="0"/>
              <a:pPr/>
              <a:t>25/11/2015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5C67A3-0C03-49D5-AA64-CE8416A0F4E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218C2-626F-4306-BDAD-77F4A4D605EC}" type="datetimeFigureOut">
              <a:rPr lang="id-ID" smtClean="0"/>
              <a:pPr/>
              <a:t>25/11/2015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C67A3-0C03-49D5-AA64-CE8416A0F4E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m_cartoon_spectroscopy.jpg"/>
          <p:cNvPicPr>
            <a:picLocks noChangeAspect="1"/>
          </p:cNvPicPr>
          <p:nvPr/>
        </p:nvPicPr>
        <p:blipFill>
          <a:blip r:embed="rId2" cstate="print"/>
          <a:stretch>
            <a:fillRect/>
          </a:stretch>
        </p:blipFill>
        <p:spPr>
          <a:xfrm>
            <a:off x="1000100" y="928670"/>
            <a:ext cx="7072332" cy="3637199"/>
          </a:xfrm>
          <a:prstGeom prst="rect">
            <a:avLst/>
          </a:prstGeom>
        </p:spPr>
      </p:pic>
      <p:sp>
        <p:nvSpPr>
          <p:cNvPr id="2" name="Title 1"/>
          <p:cNvSpPr>
            <a:spLocks noGrp="1"/>
          </p:cNvSpPr>
          <p:nvPr>
            <p:ph type="ctrTitle"/>
          </p:nvPr>
        </p:nvSpPr>
        <p:spPr>
          <a:xfrm>
            <a:off x="1142976" y="0"/>
            <a:ext cx="6643702" cy="1255735"/>
          </a:xfrm>
        </p:spPr>
        <p:txBody>
          <a:bodyPr>
            <a:normAutofit/>
          </a:bodyPr>
          <a:lstStyle/>
          <a:p>
            <a:r>
              <a:rPr lang="id-ID" sz="6000" dirty="0" smtClean="0">
                <a:latin typeface="Jokerman" pitchFamily="82" charset="0"/>
              </a:rPr>
              <a:t>Spektroskopi</a:t>
            </a:r>
            <a:endParaRPr lang="id-ID" sz="6000" dirty="0">
              <a:latin typeface="Jokerman" pitchFamily="82" charset="0"/>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00306"/>
            <a:ext cx="8229600" cy="1143000"/>
          </a:xfrm>
          <a:solidFill>
            <a:schemeClr val="accent1">
              <a:lumMod val="75000"/>
            </a:schemeClr>
          </a:solidFill>
        </p:spPr>
        <p:style>
          <a:lnRef idx="0">
            <a:schemeClr val="accent1"/>
          </a:lnRef>
          <a:fillRef idx="3">
            <a:schemeClr val="accent1"/>
          </a:fillRef>
          <a:effectRef idx="3">
            <a:schemeClr val="accent1"/>
          </a:effectRef>
          <a:fontRef idx="minor">
            <a:schemeClr val="lt1"/>
          </a:fontRef>
        </p:style>
        <p:txBody>
          <a:bodyPr>
            <a:normAutofit/>
          </a:bodyPr>
          <a:lstStyle/>
          <a:p>
            <a:r>
              <a:rPr lang="id-ID" sz="6600" dirty="0" smtClean="0">
                <a:effectLst>
                  <a:outerShdw blurRad="38100" dist="38100" dir="2700000" algn="tl">
                    <a:srgbClr val="000000">
                      <a:alpha val="43137"/>
                    </a:srgbClr>
                  </a:outerShdw>
                </a:effectLst>
                <a:latin typeface="Jokerman" pitchFamily="82" charset="0"/>
              </a:rPr>
              <a:t>Terima</a:t>
            </a:r>
            <a:r>
              <a:rPr lang="id-ID" sz="5400" dirty="0" smtClean="0">
                <a:effectLst>
                  <a:outerShdw blurRad="38100" dist="38100" dir="2700000" algn="tl">
                    <a:srgbClr val="000000">
                      <a:alpha val="43137"/>
                    </a:srgbClr>
                  </a:outerShdw>
                </a:effectLst>
                <a:latin typeface="Jokerman" pitchFamily="82" charset="0"/>
              </a:rPr>
              <a:t> Kasih</a:t>
            </a:r>
            <a:endParaRPr lang="id-ID" sz="5400" dirty="0">
              <a:effectLst>
                <a:outerShdw blurRad="38100" dist="38100" dir="2700000" algn="tl">
                  <a:srgbClr val="000000">
                    <a:alpha val="43137"/>
                  </a:srgbClr>
                </a:outerShdw>
              </a:effectLst>
              <a:latin typeface="Jokerm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0"/>
            <a:ext cx="7772400" cy="1470025"/>
          </a:xfrm>
        </p:spPr>
        <p:txBody>
          <a:bodyPr/>
          <a:lstStyle/>
          <a:p>
            <a:pPr algn="l"/>
            <a:r>
              <a:rPr lang="id-ID" sz="4800" dirty="0" smtClean="0">
                <a:latin typeface="Snap ITC" pitchFamily="82" charset="0"/>
              </a:rPr>
              <a:t>Penjelasan</a:t>
            </a:r>
            <a:endParaRPr lang="id-ID" sz="4800" dirty="0">
              <a:latin typeface="Snap ITC" pitchFamily="82" charset="0"/>
            </a:endParaRPr>
          </a:p>
        </p:txBody>
      </p:sp>
      <p:sp>
        <p:nvSpPr>
          <p:cNvPr id="3" name="Subtitle 2"/>
          <p:cNvSpPr>
            <a:spLocks noGrp="1"/>
          </p:cNvSpPr>
          <p:nvPr>
            <p:ph type="subTitle" idx="1"/>
          </p:nvPr>
        </p:nvSpPr>
        <p:spPr>
          <a:xfrm>
            <a:off x="285720" y="1428736"/>
            <a:ext cx="8572560" cy="4071966"/>
          </a:xfrm>
        </p:spPr>
        <p:txBody>
          <a:bodyPr>
            <a:normAutofit/>
          </a:bodyPr>
          <a:lstStyle/>
          <a:p>
            <a:pPr algn="l">
              <a:buFont typeface="Wingdings" pitchFamily="2" charset="2"/>
              <a:buChar char="§"/>
            </a:pPr>
            <a:r>
              <a:rPr lang="id-ID" dirty="0" smtClean="0">
                <a:solidFill>
                  <a:schemeClr val="tx1"/>
                </a:solidFill>
                <a:latin typeface="Times New Roman" pitchFamily="18" charset="0"/>
                <a:cs typeface="Times New Roman" pitchFamily="18" charset="0"/>
              </a:rPr>
              <a:t> Spektroskopi yaitu ilmu yang mempelajari materi dan atributnya berdasarkan cahaya, suara atau partikel yang dipancarkan, diserap atau dipantulkan materi tersebut</a:t>
            </a:r>
          </a:p>
          <a:p>
            <a:pPr algn="l">
              <a:buFont typeface="Wingdings" pitchFamily="2" charset="2"/>
              <a:buChar char="§"/>
            </a:pPr>
            <a:r>
              <a:rPr lang="id-ID" dirty="0" smtClean="0">
                <a:solidFill>
                  <a:schemeClr val="tx1"/>
                </a:solidFill>
                <a:latin typeface="Times New Roman" pitchFamily="18" charset="0"/>
                <a:cs typeface="Times New Roman" pitchFamily="18" charset="0"/>
              </a:rPr>
              <a:t> Spektroskopi juga dapat didefinisikan sebagai    ilmu yang mempelajari interaksi antara cahaya dan materi. </a:t>
            </a:r>
            <a:endParaRPr lang="id-ID"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9144000" cy="4357718"/>
          </a:xfrm>
        </p:spPr>
        <p:txBody>
          <a:bodyPr>
            <a:normAutofit/>
          </a:bodyPr>
          <a:lstStyle/>
          <a:p>
            <a:pPr>
              <a:buFont typeface="Wingdings" pitchFamily="2" charset="2"/>
              <a:buChar char="§"/>
            </a:pPr>
            <a:r>
              <a:rPr lang="id-ID" dirty="0" smtClean="0">
                <a:latin typeface="Times New Roman" pitchFamily="18" charset="0"/>
                <a:cs typeface="Times New Roman" pitchFamily="18" charset="0"/>
              </a:rPr>
              <a:t>Spektroskopi berkembang seiring teknik-teknik baru yang dikembangkan untuk memanfaatkan tidak hanya cahaya tampak, tetapi juga bentuk lain dari radiasi elektromagnetik dan non-elektromagnetik seperti </a:t>
            </a:r>
            <a:r>
              <a:rPr lang="id-ID" i="1" dirty="0" smtClean="0">
                <a:latin typeface="Times New Roman" pitchFamily="18" charset="0"/>
                <a:cs typeface="Times New Roman" pitchFamily="18" charset="0"/>
              </a:rPr>
              <a:t>gelombang mikro,</a:t>
            </a:r>
            <a:r>
              <a:rPr lang="id-ID" dirty="0" smtClean="0">
                <a:latin typeface="Times New Roman" pitchFamily="18" charset="0"/>
                <a:cs typeface="Times New Roman" pitchFamily="18" charset="0"/>
              </a:rPr>
              <a:t> </a:t>
            </a:r>
            <a:r>
              <a:rPr lang="id-ID" i="1" dirty="0" smtClean="0">
                <a:latin typeface="Times New Roman" pitchFamily="18" charset="0"/>
                <a:cs typeface="Times New Roman" pitchFamily="18" charset="0"/>
              </a:rPr>
              <a:t>gelombang radio,</a:t>
            </a:r>
            <a:r>
              <a:rPr lang="id-ID" dirty="0" smtClean="0">
                <a:latin typeface="Times New Roman" pitchFamily="18" charset="0"/>
                <a:cs typeface="Times New Roman" pitchFamily="18" charset="0"/>
              </a:rPr>
              <a:t> </a:t>
            </a:r>
            <a:r>
              <a:rPr lang="id-ID" i="1" dirty="0" smtClean="0">
                <a:latin typeface="Times New Roman" pitchFamily="18" charset="0"/>
                <a:cs typeface="Times New Roman" pitchFamily="18" charset="0"/>
              </a:rPr>
              <a:t>elektron, fonon, gelombang suara, sinar-X</a:t>
            </a:r>
            <a:r>
              <a:rPr lang="id-ID" dirty="0" smtClean="0">
                <a:latin typeface="Times New Roman" pitchFamily="18" charset="0"/>
                <a:cs typeface="Times New Roman" pitchFamily="18" charset="0"/>
              </a:rPr>
              <a:t> dan lain sebagainya.</a:t>
            </a:r>
          </a:p>
          <a:p>
            <a:pPr>
              <a:buFont typeface="Wingdings" pitchFamily="2" charset="2"/>
              <a:buChar char="§"/>
            </a:pPr>
            <a:endParaRPr lang="id-ID" dirty="0" smtClean="0"/>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8858280" cy="3286148"/>
          </a:xfrm>
        </p:spPr>
        <p:txBody>
          <a:bodyPr>
            <a:normAutofit/>
          </a:bodyPr>
          <a:lstStyle/>
          <a:p>
            <a:pPr marL="342900" lvl="1" indent="-342900">
              <a:buFont typeface="Wingdings" pitchFamily="2" charset="2"/>
              <a:buChar char="§"/>
            </a:pPr>
            <a:r>
              <a:rPr lang="id-ID" sz="3200" dirty="0" smtClean="0">
                <a:latin typeface="Times New Roman" pitchFamily="18" charset="0"/>
                <a:cs typeface="Times New Roman" pitchFamily="18" charset="0"/>
              </a:rPr>
              <a:t>Speaktroskopi di gunakan untuk mengidentifikasi suatu substansi melalui spektrum yang dipancarkan atau yang diserap. Alat untuk merekam spektrum disebut spektrometer. Spektroskopi juga digunakan secara intensif dalam astronomi dan penginderaan jarak jauh.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0"/>
            <a:ext cx="7772400" cy="1184297"/>
          </a:xfrm>
        </p:spPr>
        <p:txBody>
          <a:bodyPr/>
          <a:lstStyle/>
          <a:p>
            <a:pPr algn="l"/>
            <a:r>
              <a:rPr lang="id-ID" dirty="0"/>
              <a:t>B</a:t>
            </a:r>
            <a:r>
              <a:rPr lang="id-ID" dirty="0" smtClean="0"/>
              <a:t>eberapa jenis spektroskopi</a:t>
            </a:r>
            <a:endParaRPr lang="id-ID" dirty="0"/>
          </a:p>
        </p:txBody>
      </p:sp>
      <p:sp>
        <p:nvSpPr>
          <p:cNvPr id="4" name="Title 1"/>
          <p:cNvSpPr>
            <a:spLocks noGrp="1"/>
          </p:cNvSpPr>
          <p:nvPr>
            <p:ph type="subTitle" idx="1"/>
          </p:nvPr>
        </p:nvSpPr>
        <p:spPr>
          <a:xfrm>
            <a:off x="0" y="1000108"/>
            <a:ext cx="9144000" cy="5572140"/>
          </a:xfrm>
        </p:spPr>
        <p:txBody>
          <a:bodyPr>
            <a:noAutofit/>
          </a:bodyPr>
          <a:lstStyle/>
          <a:p>
            <a:pPr marL="514350" indent="-514350" algn="l">
              <a:buAutoNum type="alphaLcPeriod"/>
            </a:pPr>
            <a:r>
              <a:rPr lang="id-ID" sz="2800" b="1" dirty="0" smtClean="0">
                <a:solidFill>
                  <a:schemeClr val="tx1"/>
                </a:solidFill>
              </a:rPr>
              <a:t>Spektroskopi </a:t>
            </a:r>
            <a:r>
              <a:rPr lang="id-ID" sz="2800" b="1" dirty="0">
                <a:solidFill>
                  <a:schemeClr val="tx1"/>
                </a:solidFill>
              </a:rPr>
              <a:t>emisi </a:t>
            </a:r>
            <a:r>
              <a:rPr lang="id-ID" sz="2800" dirty="0">
                <a:solidFill>
                  <a:schemeClr val="tx1"/>
                </a:solidFill>
              </a:rPr>
              <a:t/>
            </a:r>
            <a:br>
              <a:rPr lang="id-ID" sz="2800" dirty="0">
                <a:solidFill>
                  <a:schemeClr val="tx1"/>
                </a:solidFill>
              </a:rPr>
            </a:br>
            <a:r>
              <a:rPr lang="id-ID" sz="2800" dirty="0" smtClean="0">
                <a:solidFill>
                  <a:schemeClr val="tx1"/>
                </a:solidFill>
              </a:rPr>
              <a:t>	</a:t>
            </a:r>
            <a:r>
              <a:rPr lang="id-ID" sz="2800" dirty="0" smtClean="0">
                <a:solidFill>
                  <a:schemeClr val="tx1"/>
                </a:solidFill>
                <a:latin typeface="Times New Roman" pitchFamily="18" charset="0"/>
                <a:cs typeface="Times New Roman" pitchFamily="18" charset="0"/>
              </a:rPr>
              <a:t>Spektroskopi </a:t>
            </a:r>
            <a:r>
              <a:rPr lang="id-ID" sz="2800" dirty="0">
                <a:solidFill>
                  <a:schemeClr val="tx1"/>
                </a:solidFill>
                <a:latin typeface="Times New Roman" pitchFamily="18" charset="0"/>
                <a:cs typeface="Times New Roman" pitchFamily="18" charset="0"/>
              </a:rPr>
              <a:t>emisi menggunakan kisaran spektrum elektromagnetik di mana suatu zat memancar (memancarkan). Substansi pertama harus menyerap </a:t>
            </a:r>
            <a:r>
              <a:rPr lang="id-ID" sz="2800" dirty="0" smtClean="0">
                <a:solidFill>
                  <a:schemeClr val="tx1"/>
                </a:solidFill>
                <a:latin typeface="Times New Roman" pitchFamily="18" charset="0"/>
                <a:cs typeface="Times New Roman" pitchFamily="18" charset="0"/>
              </a:rPr>
              <a:t>energi. Molekuler </a:t>
            </a:r>
            <a:r>
              <a:rPr lang="id-ID" sz="2800" dirty="0">
                <a:solidFill>
                  <a:schemeClr val="tx1"/>
                </a:solidFill>
                <a:latin typeface="Times New Roman" pitchFamily="18" charset="0"/>
                <a:cs typeface="Times New Roman" pitchFamily="18" charset="0"/>
              </a:rPr>
              <a:t>pendaran teknik meliputi </a:t>
            </a:r>
            <a:r>
              <a:rPr lang="id-ID" sz="2800" dirty="0" smtClean="0">
                <a:solidFill>
                  <a:schemeClr val="tx1"/>
                </a:solidFill>
                <a:latin typeface="Times New Roman" pitchFamily="18" charset="0"/>
                <a:cs typeface="Times New Roman" pitchFamily="18" charset="0"/>
              </a:rPr>
              <a:t>spectrofluorimetry.</a:t>
            </a:r>
          </a:p>
          <a:p>
            <a:pPr marL="514350" indent="-514350" algn="l"/>
            <a:endParaRPr lang="id-ID" sz="2800" b="1" dirty="0">
              <a:solidFill>
                <a:schemeClr val="tx1"/>
              </a:solidFill>
            </a:endParaRPr>
          </a:p>
          <a:p>
            <a:pPr marL="514350" indent="-514350" algn="l"/>
            <a:r>
              <a:rPr lang="id-ID" sz="2800" b="1" dirty="0" smtClean="0">
                <a:solidFill>
                  <a:schemeClr val="tx1"/>
                </a:solidFill>
              </a:rPr>
              <a:t>b.	Spectroskopi absorbsi </a:t>
            </a:r>
            <a:r>
              <a:rPr lang="id-ID" sz="2800" dirty="0" smtClean="0">
                <a:solidFill>
                  <a:schemeClr val="tx1"/>
                </a:solidFill>
              </a:rPr>
              <a:t/>
            </a:r>
            <a:br>
              <a:rPr lang="id-ID" sz="2800" dirty="0" smtClean="0">
                <a:solidFill>
                  <a:schemeClr val="tx1"/>
                </a:solidFill>
              </a:rPr>
            </a:br>
            <a:r>
              <a:rPr lang="id-ID" sz="2800" dirty="0" smtClean="0">
                <a:solidFill>
                  <a:schemeClr val="tx1"/>
                </a:solidFill>
              </a:rPr>
              <a:t>	</a:t>
            </a:r>
            <a:r>
              <a:rPr lang="id-ID" sz="2800" dirty="0" smtClean="0">
                <a:solidFill>
                  <a:schemeClr val="tx1"/>
                </a:solidFill>
                <a:latin typeface="Times New Roman" pitchFamily="18" charset="0"/>
                <a:cs typeface="Times New Roman" pitchFamily="18" charset="0"/>
              </a:rPr>
              <a:t>Spektroskopi absorbsi adalah teknik dimana kekuatan seberkas cahaya diukur sebelum dan sesudah melewati suatu materi yang pada teknik ini ada fenomena penyerapan cahaya.</a:t>
            </a:r>
          </a:p>
          <a:p>
            <a:pPr algn="l">
              <a:buNone/>
            </a:pPr>
            <a:r>
              <a:rPr lang="id-ID" sz="2800" dirty="0"/>
              <a:t/>
            </a:r>
            <a:br>
              <a:rPr lang="id-ID" sz="2800" dirty="0"/>
            </a:br>
            <a:endParaRPr lang="id-ID"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8715404" cy="5500726"/>
          </a:xfrm>
        </p:spPr>
        <p:txBody>
          <a:bodyPr>
            <a:normAutofit fontScale="92500"/>
          </a:bodyPr>
          <a:lstStyle/>
          <a:p>
            <a:pPr>
              <a:buNone/>
            </a:pPr>
            <a:r>
              <a:rPr lang="id-ID" sz="4000" b="1" dirty="0" smtClean="0"/>
              <a:t>c</a:t>
            </a:r>
            <a:r>
              <a:rPr lang="id-ID" sz="4000" b="1" dirty="0"/>
              <a:t>. NMR </a:t>
            </a:r>
            <a:r>
              <a:rPr lang="id-ID" sz="4000" b="1" dirty="0" smtClean="0"/>
              <a:t>Spektroskopi </a:t>
            </a:r>
          </a:p>
          <a:p>
            <a:pPr>
              <a:buNone/>
            </a:pPr>
            <a:r>
              <a:rPr lang="id-ID" sz="4000" b="1" dirty="0" smtClean="0"/>
              <a:t>		</a:t>
            </a:r>
            <a:r>
              <a:rPr lang="id-ID" sz="3000" dirty="0" smtClean="0">
                <a:latin typeface="Times New Roman" pitchFamily="18" charset="0"/>
                <a:cs typeface="Times New Roman" pitchFamily="18" charset="0"/>
              </a:rPr>
              <a:t>Spektroskopi </a:t>
            </a:r>
            <a:r>
              <a:rPr lang="id-ID" sz="3000" dirty="0">
                <a:latin typeface="Times New Roman" pitchFamily="18" charset="0"/>
                <a:cs typeface="Times New Roman" pitchFamily="18" charset="0"/>
              </a:rPr>
              <a:t>resonansi magnetik nuklir, yang spektroskopi NMR, adalah nama yang diberikan kepada teknik yang mengeksploitasi sifat magnetik inti tertentu. Ketika ditempatkan dalam medan magnet, NMR inti aktif (seperti 1 H atau 13 C) menyerap paling umum dikenal sebagai frekuensi karakteristik dari isotop. Frekuensi resonansi, penyerapan energi dan intensitas sinyal sebanding dengan kekuatan medan </a:t>
            </a:r>
            <a:r>
              <a:rPr lang="id-ID" sz="3000" dirty="0" smtClean="0">
                <a:latin typeface="Times New Roman" pitchFamily="18" charset="0"/>
                <a:cs typeface="Times New Roman" pitchFamily="18" charset="0"/>
              </a:rPr>
              <a:t>magnet.</a:t>
            </a:r>
            <a:r>
              <a:rPr lang="id-ID" sz="3000" dirty="0"/>
              <a:t/>
            </a:r>
            <a:br>
              <a:rPr lang="id-ID" sz="3000" dirty="0"/>
            </a:br>
            <a:r>
              <a:rPr lang="id-ID" sz="3300" dirty="0"/>
              <a:t/>
            </a:r>
            <a:br>
              <a:rPr lang="id-ID" sz="3300" dirty="0"/>
            </a:br>
            <a:endParaRPr lang="id-ID" sz="3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571480"/>
            <a:ext cx="8229600" cy="5572164"/>
          </a:xfrm>
        </p:spPr>
        <p:txBody>
          <a:bodyPr>
            <a:normAutofit/>
          </a:bodyPr>
          <a:lstStyle/>
          <a:p>
            <a:pPr>
              <a:buNone/>
            </a:pPr>
            <a:r>
              <a:rPr lang="id-ID" b="1" dirty="0"/>
              <a:t>d.</a:t>
            </a:r>
            <a:r>
              <a:rPr lang="id-ID" dirty="0"/>
              <a:t> </a:t>
            </a:r>
            <a:r>
              <a:rPr lang="id-ID" b="1" dirty="0"/>
              <a:t>Spektroskopi Infra </a:t>
            </a:r>
            <a:r>
              <a:rPr lang="id-ID" b="1" dirty="0" smtClean="0"/>
              <a:t>Merah</a:t>
            </a:r>
          </a:p>
          <a:p>
            <a:pPr>
              <a:buNone/>
            </a:pPr>
            <a:r>
              <a:rPr lang="id-ID" dirty="0" smtClean="0"/>
              <a:t>		</a:t>
            </a:r>
            <a:r>
              <a:rPr lang="id-ID" sz="2800" dirty="0" smtClean="0">
                <a:latin typeface="Times New Roman" pitchFamily="18" charset="0"/>
                <a:cs typeface="Times New Roman" pitchFamily="18" charset="0"/>
              </a:rPr>
              <a:t>Spektroskopi </a:t>
            </a:r>
            <a:r>
              <a:rPr lang="id-ID" sz="2800" dirty="0">
                <a:latin typeface="Times New Roman" pitchFamily="18" charset="0"/>
                <a:cs typeface="Times New Roman" pitchFamily="18" charset="0"/>
              </a:rPr>
              <a:t>inframerah merupakan </a:t>
            </a:r>
            <a:r>
              <a:rPr lang="id-ID" sz="2800" dirty="0" smtClean="0">
                <a:latin typeface="Times New Roman" pitchFamily="18" charset="0"/>
                <a:cs typeface="Times New Roman" pitchFamily="18" charset="0"/>
              </a:rPr>
              <a:t>salah satu alat </a:t>
            </a:r>
            <a:r>
              <a:rPr lang="id-ID" sz="2800" dirty="0">
                <a:latin typeface="Times New Roman" pitchFamily="18" charset="0"/>
                <a:cs typeface="Times New Roman" pitchFamily="18" charset="0"/>
              </a:rPr>
              <a:t>yang banyak dipakai untuk mengidentifikasi senyawa, baik alami maupun buatan. </a:t>
            </a:r>
            <a:endParaRPr lang="id-ID" sz="2800" dirty="0" smtClean="0">
              <a:latin typeface="Times New Roman" pitchFamily="18" charset="0"/>
              <a:cs typeface="Times New Roman" pitchFamily="18" charset="0"/>
            </a:endParaRPr>
          </a:p>
          <a:p>
            <a:pPr>
              <a:buNone/>
            </a:pPr>
            <a:r>
              <a:rPr lang="id-ID" sz="2800" dirty="0" smtClean="0">
                <a:latin typeface="Times New Roman" pitchFamily="18" charset="0"/>
                <a:cs typeface="Times New Roman" pitchFamily="18" charset="0"/>
              </a:rPr>
              <a:t>		Dalam </a:t>
            </a:r>
            <a:r>
              <a:rPr lang="id-ID" sz="2800" dirty="0">
                <a:latin typeface="Times New Roman" pitchFamily="18" charset="0"/>
                <a:cs typeface="Times New Roman" pitchFamily="18" charset="0"/>
              </a:rPr>
              <a:t>bidang fisika bahan, seperti bahan-bahan polimer, inframerah juga dipakai untuk mengkarakterisasi </a:t>
            </a:r>
            <a:r>
              <a:rPr lang="id-ID" sz="2800" dirty="0" smtClean="0">
                <a:latin typeface="Times New Roman" pitchFamily="18" charset="0"/>
                <a:cs typeface="Times New Roman" pitchFamily="18" charset="0"/>
              </a:rPr>
              <a:t>sampel</a:t>
            </a:r>
            <a:r>
              <a:rPr lang="id-ID" sz="2800" dirty="0">
                <a:latin typeface="Times New Roman" pitchFamily="18" charset="0"/>
                <a:cs typeface="Times New Roman" pitchFamily="18" charset="0"/>
              </a:rPr>
              <a:t> Spektroskopi inframerah dekat (IMD) didasarkan pada efek overtone molekul dan getaran kombinasi.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357166"/>
            <a:ext cx="7786742" cy="1714488"/>
          </a:xfrm>
        </p:spPr>
        <p:txBody>
          <a:bodyPr>
            <a:normAutofit/>
          </a:bodyPr>
          <a:lstStyle/>
          <a:p>
            <a:r>
              <a:rPr lang="id-ID" sz="4800" dirty="0" smtClean="0">
                <a:latin typeface="Snap ITC" pitchFamily="82" charset="0"/>
              </a:rPr>
              <a:t>Kuantitas Fisik yang diukur</a:t>
            </a:r>
            <a:endParaRPr lang="id-ID" sz="4800" dirty="0">
              <a:latin typeface="Snap ITC" pitchFamily="82" charset="0"/>
            </a:endParaRPr>
          </a:p>
        </p:txBody>
      </p:sp>
      <p:sp>
        <p:nvSpPr>
          <p:cNvPr id="3" name="Content Placeholder 2"/>
          <p:cNvSpPr>
            <a:spLocks noGrp="1"/>
          </p:cNvSpPr>
          <p:nvPr>
            <p:ph type="subTitle" idx="1"/>
          </p:nvPr>
        </p:nvSpPr>
        <p:spPr>
          <a:xfrm>
            <a:off x="285752" y="2143116"/>
            <a:ext cx="8858248" cy="4000504"/>
          </a:xfrm>
        </p:spPr>
        <p:txBody>
          <a:bodyPr>
            <a:normAutofit/>
          </a:bodyPr>
          <a:lstStyle/>
          <a:p>
            <a:pPr algn="l">
              <a:buFont typeface="Wingdings" pitchFamily="2" charset="2"/>
              <a:buChar char="Ø"/>
            </a:pPr>
            <a:r>
              <a:rPr lang="id-ID" dirty="0" smtClean="0">
                <a:solidFill>
                  <a:schemeClr val="tx1"/>
                </a:solidFill>
              </a:rPr>
              <a:t> </a:t>
            </a:r>
            <a:r>
              <a:rPr lang="id-ID" dirty="0" smtClean="0">
                <a:solidFill>
                  <a:schemeClr val="tx1"/>
                </a:solidFill>
                <a:latin typeface="Times New Roman" pitchFamily="18" charset="0"/>
                <a:cs typeface="Times New Roman" pitchFamily="18" charset="0"/>
              </a:rPr>
              <a:t>Intensitas radiasi elektromagnetik yang dipancarkan dan jumlah yang diserap dipelajari di spektroskopi elektromagnetik.</a:t>
            </a:r>
          </a:p>
          <a:p>
            <a:pPr algn="l">
              <a:buFont typeface="Wingdings" pitchFamily="2" charset="2"/>
              <a:buChar char="Ø"/>
            </a:pPr>
            <a:r>
              <a:rPr lang="id-ID" dirty="0" smtClean="0">
                <a:solidFill>
                  <a:schemeClr val="tx1"/>
                </a:solidFill>
                <a:latin typeface="Times New Roman" pitchFamily="18" charset="0"/>
                <a:cs typeface="Times New Roman" pitchFamily="18" charset="0"/>
              </a:rPr>
              <a:t> Amplitudo getaran-getaran makroskopik dipelajari di spektoskopi akustik dan spektroskopi mekanika dinamik. </a:t>
            </a:r>
          </a:p>
          <a:p>
            <a:pPr algn="l">
              <a:buFont typeface="Wingdings" pitchFamily="2" charset="2"/>
              <a:buChar char="Ø"/>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4286280"/>
          </a:xfrm>
        </p:spPr>
        <p:txBody>
          <a:bodyPr>
            <a:normAutofit/>
          </a:bodyPr>
          <a:lstStyle/>
          <a:p>
            <a:pPr lvl="0">
              <a:buFont typeface="Wingdings" pitchFamily="2" charset="2"/>
              <a:buChar char="Ø"/>
            </a:pPr>
            <a:r>
              <a:rPr lang="id-ID" dirty="0" smtClean="0">
                <a:latin typeface="Times New Roman" pitchFamily="18" charset="0"/>
                <a:cs typeface="Times New Roman" pitchFamily="18" charset="0"/>
              </a:rPr>
              <a:t> Energi kinetik dari partikel dipelajari di spektroskopi elektron energi dan spektroskopi elektron Auger</a:t>
            </a:r>
          </a:p>
          <a:p>
            <a:pPr lvl="0">
              <a:buFont typeface="Wingdings" pitchFamily="2" charset="2"/>
              <a:buChar char="Ø"/>
            </a:pPr>
            <a:r>
              <a:rPr lang="id-ID" dirty="0" smtClean="0">
                <a:latin typeface="Times New Roman" pitchFamily="18" charset="0"/>
                <a:cs typeface="Times New Roman" pitchFamily="18" charset="0"/>
              </a:rPr>
              <a:t> Rasio </a:t>
            </a:r>
            <a:r>
              <a:rPr lang="id-ID" dirty="0">
                <a:latin typeface="Times New Roman" pitchFamily="18" charset="0"/>
                <a:cs typeface="Times New Roman" pitchFamily="18" charset="0"/>
              </a:rPr>
              <a:t>massa </a:t>
            </a:r>
            <a:r>
              <a:rPr lang="id-ID" dirty="0" smtClean="0">
                <a:latin typeface="Times New Roman" pitchFamily="18" charset="0"/>
                <a:cs typeface="Times New Roman" pitchFamily="18" charset="0"/>
              </a:rPr>
              <a:t>molekul</a:t>
            </a:r>
            <a:r>
              <a:rPr lang="id-ID" dirty="0">
                <a:latin typeface="Times New Roman" pitchFamily="18" charset="0"/>
                <a:cs typeface="Times New Roman" pitchFamily="18" charset="0"/>
              </a:rPr>
              <a:t> dan </a:t>
            </a:r>
            <a:r>
              <a:rPr lang="id-ID" dirty="0" smtClean="0">
                <a:latin typeface="Times New Roman" pitchFamily="18" charset="0"/>
                <a:cs typeface="Times New Roman" pitchFamily="18" charset="0"/>
              </a:rPr>
              <a:t>atom dipelajari </a:t>
            </a:r>
            <a:r>
              <a:rPr lang="id-ID" dirty="0">
                <a:latin typeface="Times New Roman" pitchFamily="18" charset="0"/>
                <a:cs typeface="Times New Roman" pitchFamily="18" charset="0"/>
              </a:rPr>
              <a:t>di </a:t>
            </a:r>
            <a:r>
              <a:rPr lang="id-ID" dirty="0" smtClean="0">
                <a:latin typeface="Times New Roman" pitchFamily="18" charset="0"/>
                <a:cs typeface="Times New Roman" pitchFamily="18" charset="0"/>
              </a:rPr>
              <a:t>spektroskopi massa, </a:t>
            </a:r>
            <a:r>
              <a:rPr lang="id-ID" dirty="0">
                <a:latin typeface="Times New Roman" pitchFamily="18" charset="0"/>
                <a:cs typeface="Times New Roman" pitchFamily="18" charset="0"/>
              </a:rPr>
              <a:t>kadang-kadang disebut juga dengan spektroskopi massa.</a:t>
            </a:r>
          </a:p>
          <a:p>
            <a:pPr>
              <a:buNone/>
            </a:pPr>
            <a:r>
              <a:rPr lang="id-ID" dirty="0">
                <a:latin typeface="Times New Roman" pitchFamily="18" charset="0"/>
                <a:cs typeface="Times New Roman" pitchFamily="18" charset="0"/>
              </a:rPr>
              <a:t>	</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100</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Spektroskopi</vt:lpstr>
      <vt:lpstr>Penjelasan</vt:lpstr>
      <vt:lpstr>Slide 3</vt:lpstr>
      <vt:lpstr>Slide 4</vt:lpstr>
      <vt:lpstr>Beberapa jenis spektroskopi</vt:lpstr>
      <vt:lpstr>Slide 6</vt:lpstr>
      <vt:lpstr>Slide 7</vt:lpstr>
      <vt:lpstr>Kuantitas Fisik yang diukur</vt:lpstr>
      <vt:lpstr>Slide 9</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Spektroskopi</dc:title>
  <dc:creator>achmad rifa'i</dc:creator>
  <cp:lastModifiedBy>univ_indonusa</cp:lastModifiedBy>
  <cp:revision>19</cp:revision>
  <dcterms:created xsi:type="dcterms:W3CDTF">2012-04-28T03:21:18Z</dcterms:created>
  <dcterms:modified xsi:type="dcterms:W3CDTF">2015-11-25T03:34:24Z</dcterms:modified>
</cp:coreProperties>
</file>