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6214A18-2349-4001-B775-326869C493DC}" type="datetimeFigureOut">
              <a:rPr lang="id-ID" smtClean="0"/>
              <a:pPr/>
              <a:t>25/11/2015</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ACBB82A1-D4B9-47B6-AC54-315EBDCE7774}" type="slidenum">
              <a:rPr lang="id-ID" smtClean="0"/>
              <a:pPr/>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214A18-2349-4001-B775-326869C493DC}" type="datetimeFigureOut">
              <a:rPr lang="id-ID" smtClean="0"/>
              <a:pPr/>
              <a:t>25/11/2015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CBB82A1-D4B9-47B6-AC54-315EBDCE777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214A18-2349-4001-B775-326869C493DC}" type="datetimeFigureOut">
              <a:rPr lang="id-ID" smtClean="0"/>
              <a:pPr/>
              <a:t>25/11/2015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CBB82A1-D4B9-47B6-AC54-315EBDCE777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214A18-2349-4001-B775-326869C493DC}" type="datetimeFigureOut">
              <a:rPr lang="id-ID" smtClean="0"/>
              <a:pPr/>
              <a:t>25/11/2015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CBB82A1-D4B9-47B6-AC54-315EBDCE777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214A18-2349-4001-B775-326869C493DC}" type="datetimeFigureOut">
              <a:rPr lang="id-ID" smtClean="0"/>
              <a:pPr/>
              <a:t>25/11/2015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CBB82A1-D4B9-47B6-AC54-315EBDCE7774}" type="slidenum">
              <a:rPr lang="id-ID" smtClean="0"/>
              <a:pPr/>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214A18-2349-4001-B775-326869C493DC}" type="datetimeFigureOut">
              <a:rPr lang="id-ID" smtClean="0"/>
              <a:pPr/>
              <a:t>25/11/2015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CBB82A1-D4B9-47B6-AC54-315EBDCE777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214A18-2349-4001-B775-326869C493DC}" type="datetimeFigureOut">
              <a:rPr lang="id-ID" smtClean="0"/>
              <a:pPr/>
              <a:t>25/11/2015</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ACBB82A1-D4B9-47B6-AC54-315EBDCE777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6214A18-2349-4001-B775-326869C493DC}" type="datetimeFigureOut">
              <a:rPr lang="id-ID" smtClean="0"/>
              <a:pPr/>
              <a:t>25/11/2015</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ACBB82A1-D4B9-47B6-AC54-315EBDCE777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214A18-2349-4001-B775-326869C493DC}" type="datetimeFigureOut">
              <a:rPr lang="id-ID" smtClean="0"/>
              <a:pPr/>
              <a:t>25/11/2015</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ACBB82A1-D4B9-47B6-AC54-315EBDCE7774}" type="slidenum">
              <a:rPr lang="id-ID" smtClean="0"/>
              <a:pPr/>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214A18-2349-4001-B775-326869C493DC}" type="datetimeFigureOut">
              <a:rPr lang="id-ID" smtClean="0"/>
              <a:pPr/>
              <a:t>25/11/2015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CBB82A1-D4B9-47B6-AC54-315EBDCE777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6214A18-2349-4001-B775-326869C493DC}" type="datetimeFigureOut">
              <a:rPr lang="id-ID" smtClean="0"/>
              <a:pPr/>
              <a:t>25/11/2015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CBB82A1-D4B9-47B6-AC54-315EBDCE7774}" type="slidenum">
              <a:rPr lang="id-ID" smtClean="0"/>
              <a:pPr/>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214A18-2349-4001-B775-326869C493DC}" type="datetimeFigureOut">
              <a:rPr lang="id-ID" smtClean="0"/>
              <a:pPr/>
              <a:t>25/11/2015</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CBB82A1-D4B9-47B6-AC54-315EBDCE7774}" type="slidenum">
              <a:rPr lang="id-ID" smtClean="0"/>
              <a:pPr/>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4348" y="3000372"/>
            <a:ext cx="7772400" cy="1362075"/>
          </a:xfrm>
        </p:spPr>
        <p:txBody>
          <a:bodyPr/>
          <a:lstStyle/>
          <a:p>
            <a:pPr algn="r"/>
            <a:r>
              <a:rPr lang="id-ID" sz="2400" dirty="0" smtClean="0"/>
              <a:t>Bioakustik</a:t>
            </a:r>
            <a:endParaRPr lang="id-ID" sz="2400" dirty="0">
              <a:latin typeface="Candara" pitchFamily="34" charset="0"/>
            </a:endParaRPr>
          </a:p>
        </p:txBody>
      </p:sp>
      <p:sp>
        <p:nvSpPr>
          <p:cNvPr id="5" name="Text Placeholder 4"/>
          <p:cNvSpPr>
            <a:spLocks noGrp="1"/>
          </p:cNvSpPr>
          <p:nvPr>
            <p:ph type="body" idx="1"/>
          </p:nvPr>
        </p:nvSpPr>
        <p:spPr>
          <a:xfrm>
            <a:off x="642910" y="3357562"/>
            <a:ext cx="7772400" cy="1500187"/>
          </a:xfrm>
        </p:spPr>
        <p:txBody>
          <a:bodyPr>
            <a:noAutofit/>
          </a:bodyPr>
          <a:lstStyle/>
          <a:p>
            <a:pPr algn="just"/>
            <a:r>
              <a:rPr lang="id-ID" sz="1600" b="1" dirty="0" smtClean="0">
                <a:solidFill>
                  <a:schemeClr val="tx1"/>
                </a:solidFill>
                <a:latin typeface="Candara" pitchFamily="34" charset="0"/>
              </a:rPr>
              <a:t>Anggota :  </a:t>
            </a:r>
          </a:p>
          <a:p>
            <a:pPr marL="457200" indent="-457200" algn="just">
              <a:buFont typeface="+mj-lt"/>
              <a:buAutoNum type="arabicPeriod"/>
            </a:pPr>
            <a:r>
              <a:rPr lang="id-ID" sz="1600" b="1" dirty="0" smtClean="0">
                <a:solidFill>
                  <a:schemeClr val="tx1"/>
                </a:solidFill>
                <a:latin typeface="Candara" pitchFamily="34" charset="0"/>
              </a:rPr>
              <a:t>Ageng Wibowo			2012-31-018</a:t>
            </a:r>
          </a:p>
          <a:p>
            <a:pPr marL="457200" indent="-457200" algn="just">
              <a:buFont typeface="+mj-lt"/>
              <a:buAutoNum type="arabicPeriod"/>
            </a:pPr>
            <a:r>
              <a:rPr lang="id-ID" sz="1600" b="1" dirty="0" smtClean="0">
                <a:solidFill>
                  <a:schemeClr val="tx1"/>
                </a:solidFill>
                <a:latin typeface="Candara" pitchFamily="34" charset="0"/>
              </a:rPr>
              <a:t>Muhammad Wahyu Effendi	2012-31-026</a:t>
            </a:r>
          </a:p>
          <a:p>
            <a:pPr marL="457200" indent="-457200" algn="just">
              <a:buFont typeface="+mj-lt"/>
              <a:buAutoNum type="arabicPeriod"/>
            </a:pPr>
            <a:r>
              <a:rPr lang="id-ID" sz="1600" b="1" dirty="0" smtClean="0">
                <a:solidFill>
                  <a:schemeClr val="tx1"/>
                </a:solidFill>
                <a:latin typeface="Candara" pitchFamily="34" charset="0"/>
              </a:rPr>
              <a:t>Thomas Didimus Sam		2012-31-046</a:t>
            </a:r>
          </a:p>
          <a:p>
            <a:pPr marL="457200" indent="-457200" algn="just">
              <a:buFont typeface="+mj-lt"/>
              <a:buAutoNum type="arabicPeriod"/>
            </a:pPr>
            <a:r>
              <a:rPr lang="id-ID" sz="1600" b="1" dirty="0" smtClean="0">
                <a:solidFill>
                  <a:schemeClr val="tx1"/>
                </a:solidFill>
                <a:latin typeface="Candara" pitchFamily="34" charset="0"/>
              </a:rPr>
              <a:t>Dede Dahlan			2012-31-090</a:t>
            </a:r>
          </a:p>
          <a:p>
            <a:pPr marL="457200" indent="-457200" algn="just">
              <a:buFont typeface="+mj-lt"/>
              <a:buAutoNum type="arabicPeriod"/>
            </a:pPr>
            <a:r>
              <a:rPr lang="id-ID" sz="1600" b="1" dirty="0" smtClean="0">
                <a:solidFill>
                  <a:schemeClr val="tx1"/>
                </a:solidFill>
                <a:latin typeface="Candara" pitchFamily="34" charset="0"/>
              </a:rPr>
              <a:t>Muhammad Yamin</a:t>
            </a:r>
            <a:r>
              <a:rPr lang="id-ID" sz="1600" b="1" dirty="0">
                <a:solidFill>
                  <a:schemeClr val="tx1"/>
                </a:solidFill>
                <a:latin typeface="Candara" pitchFamily="34" charset="0"/>
              </a:rPr>
              <a:t>	</a:t>
            </a:r>
            <a:r>
              <a:rPr lang="id-ID" sz="1600" b="1" dirty="0" smtClean="0">
                <a:solidFill>
                  <a:schemeClr val="tx1"/>
                </a:solidFill>
                <a:latin typeface="Candara" pitchFamily="34" charset="0"/>
              </a:rPr>
              <a:t>	2012-31-121</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wipe(down)">
                                      <p:cBhvr>
                                        <p:cTn id="19" dur="500"/>
                                        <p:tgtEl>
                                          <p:spTgt spid="5">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wipe(down)">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d-ID" sz="3600" dirty="0" smtClean="0">
                <a:latin typeface="Castellar" pitchFamily="18" charset="0"/>
              </a:rPr>
              <a:t>Pengertian Bioakustik</a:t>
            </a:r>
            <a:endParaRPr lang="id-ID" sz="3600" dirty="0">
              <a:latin typeface="Castellar" pitchFamily="18" charset="0"/>
            </a:endParaRPr>
          </a:p>
        </p:txBody>
      </p:sp>
      <p:sp>
        <p:nvSpPr>
          <p:cNvPr id="5" name="Content Placeholder 4"/>
          <p:cNvSpPr>
            <a:spLocks noGrp="1"/>
          </p:cNvSpPr>
          <p:nvPr>
            <p:ph idx="1"/>
          </p:nvPr>
        </p:nvSpPr>
        <p:spPr/>
        <p:txBody>
          <a:bodyPr>
            <a:normAutofit/>
          </a:bodyPr>
          <a:lstStyle/>
          <a:p>
            <a:pPr algn="just">
              <a:buNone/>
            </a:pPr>
            <a:r>
              <a:rPr lang="id-ID" sz="2400" b="1" dirty="0" smtClean="0">
                <a:latin typeface="Candara" pitchFamily="34" charset="0"/>
              </a:rPr>
              <a:t>Bioakustik</a:t>
            </a:r>
            <a:r>
              <a:rPr lang="id-ID" sz="2400" dirty="0" smtClean="0">
                <a:latin typeface="Candara" pitchFamily="34" charset="0"/>
              </a:rPr>
              <a:t> berasal dari kata bio dan akustika, bio artinya hidup atau hayat dan akustika berarti kajian getaran dan bunyi. Bioakustik adalah suatu perubahan gelombang mekanik terhadap zat yang sering menimbulkan gelombang bunyi.</a:t>
            </a:r>
          </a:p>
          <a:p>
            <a:pPr algn="just">
              <a:buNone/>
            </a:pPr>
            <a:r>
              <a:rPr lang="id-ID" sz="2400" b="1" dirty="0" smtClean="0">
                <a:latin typeface="Candara" pitchFamily="34" charset="0"/>
              </a:rPr>
              <a:t>Gelombang Bunyi</a:t>
            </a:r>
            <a:r>
              <a:rPr lang="id-ID" sz="2400" dirty="0" smtClean="0">
                <a:latin typeface="Candara" pitchFamily="34" charset="0"/>
              </a:rPr>
              <a:t> adalah vibrasi atau getaran molekul-molekul dan saling beradu satu sama lain namun demikian zat tersebut terkoordinasi menghasilkan gelombang.</a:t>
            </a:r>
          </a:p>
          <a:p>
            <a:pPr algn="just">
              <a:buNone/>
            </a:pPr>
            <a:r>
              <a:rPr lang="id-ID" sz="2400" dirty="0" smtClean="0">
                <a:latin typeface="Candara" pitchFamily="34" charset="0"/>
              </a:rPr>
              <a:t>Jadi bioakustik adalah ilmu yang mempelajari tentang proses penerimaan pendengaran yang timbul oleh mahluk hidup.</a:t>
            </a:r>
          </a:p>
          <a:p>
            <a:pPr algn="just">
              <a:buNone/>
            </a:pPr>
            <a:endParaRPr lang="id-ID" sz="2400" b="1" dirty="0" smtClean="0">
              <a:latin typeface="Candara"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027" name="Rectangle 3"/>
          <p:cNvSpPr>
            <a:spLocks noChangeArrowheads="1"/>
          </p:cNvSpPr>
          <p:nvPr/>
        </p:nvSpPr>
        <p:spPr bwMode="auto">
          <a:xfrm>
            <a:off x="454025"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latin typeface="Castellar" pitchFamily="18" charset="0"/>
              </a:rPr>
              <a:t>Gelombang bunyi</a:t>
            </a:r>
            <a:endParaRPr lang="id-ID" sz="3600" dirty="0">
              <a:latin typeface="Castellar" pitchFamily="18" charset="0"/>
            </a:endParaRPr>
          </a:p>
        </p:txBody>
      </p:sp>
      <p:sp>
        <p:nvSpPr>
          <p:cNvPr id="3" name="Content Placeholder 2"/>
          <p:cNvSpPr>
            <a:spLocks noGrp="1"/>
          </p:cNvSpPr>
          <p:nvPr>
            <p:ph idx="1"/>
          </p:nvPr>
        </p:nvSpPr>
        <p:spPr/>
        <p:txBody>
          <a:bodyPr>
            <a:normAutofit fontScale="85000" lnSpcReduction="10000"/>
          </a:bodyPr>
          <a:lstStyle/>
          <a:p>
            <a:pPr algn="just">
              <a:buNone/>
            </a:pPr>
            <a:r>
              <a:rPr lang="id-ID" sz="1800" dirty="0" smtClean="0">
                <a:latin typeface="Candara" pitchFamily="34" charset="0"/>
              </a:rPr>
              <a:t>Yang menimbulkan gelombang bunyi adalah perubahan pada gas, zat cair, atau gas yang merambat kedepan dengan kecepatan, gelombang bunyi menjalar secara tranversal (tegak lurus) atau longitudinal (sejajar dengan arah getaran)</a:t>
            </a:r>
          </a:p>
          <a:p>
            <a:pPr algn="just">
              <a:buNone/>
            </a:pPr>
            <a:r>
              <a:rPr lang="id-ID" sz="1800" dirty="0" smtClean="0">
                <a:latin typeface="Candara" pitchFamily="34" charset="0"/>
              </a:rPr>
              <a:t>Gelombang bunyi merambat ke segala arah, bunyi hanya dapat merambat melalui perantara, misalnya udara, air dan kayu. Tanpa medium perantara bunyi tidak dapat merambat sehingga tidak terdengar.</a:t>
            </a:r>
          </a:p>
          <a:p>
            <a:pPr algn="just">
              <a:buNone/>
            </a:pPr>
            <a:r>
              <a:rPr lang="id-ID" sz="1800" dirty="0" smtClean="0">
                <a:latin typeface="Candara" pitchFamily="34" charset="0"/>
              </a:rPr>
              <a:t>Sifat Gelombang bunyi :</a:t>
            </a:r>
          </a:p>
          <a:p>
            <a:pPr algn="just">
              <a:buFont typeface="+mj-lt"/>
              <a:buAutoNum type="arabicPeriod"/>
            </a:pPr>
            <a:r>
              <a:rPr lang="id-ID" sz="1800" dirty="0" smtClean="0">
                <a:latin typeface="Candara" pitchFamily="34" charset="0"/>
              </a:rPr>
              <a:t>Memantul</a:t>
            </a:r>
          </a:p>
          <a:p>
            <a:pPr algn="just">
              <a:buFont typeface="+mj-lt"/>
              <a:buAutoNum type="arabicPeriod"/>
            </a:pPr>
            <a:r>
              <a:rPr lang="id-ID" sz="1800" dirty="0" smtClean="0">
                <a:latin typeface="Candara" pitchFamily="34" charset="0"/>
              </a:rPr>
              <a:t>Diteruskan</a:t>
            </a:r>
          </a:p>
          <a:p>
            <a:pPr algn="just">
              <a:buFont typeface="+mj-lt"/>
              <a:buAutoNum type="arabicPeriod"/>
            </a:pPr>
            <a:r>
              <a:rPr lang="id-ID" sz="1800" dirty="0" smtClean="0">
                <a:latin typeface="Candara" pitchFamily="34" charset="0"/>
              </a:rPr>
              <a:t>Diserap oleh benda</a:t>
            </a:r>
          </a:p>
          <a:p>
            <a:pPr algn="just">
              <a:buNone/>
            </a:pPr>
            <a:r>
              <a:rPr lang="id-ID" sz="1800" b="1" dirty="0" smtClean="0">
                <a:latin typeface="Candara" pitchFamily="34" charset="0"/>
              </a:rPr>
              <a:t>Klasifikasi Gelombang bunyi </a:t>
            </a:r>
          </a:p>
          <a:p>
            <a:pPr algn="just">
              <a:buFont typeface="+mj-lt"/>
              <a:buAutoNum type="arabicPeriod"/>
            </a:pPr>
            <a:r>
              <a:rPr lang="id-ID" sz="1800" dirty="0" smtClean="0">
                <a:latin typeface="Candara" pitchFamily="34" charset="0"/>
              </a:rPr>
              <a:t>Infrasonik : Gelombang bunyi yang memiliki frekuensi kurang dari 20 Hz bunyi pada frekuensi ini tidak dapat didengar manusia.</a:t>
            </a:r>
          </a:p>
          <a:p>
            <a:pPr algn="just">
              <a:buFont typeface="+mj-lt"/>
              <a:buAutoNum type="arabicPeriod"/>
            </a:pPr>
            <a:r>
              <a:rPr lang="id-ID" sz="1800" dirty="0" smtClean="0">
                <a:latin typeface="Candara" pitchFamily="34" charset="0"/>
              </a:rPr>
              <a:t>Audiosonik : Frekuensi gelombang bunyi audiosonik berkisar antara 20 Hz – 20.000 Hz bunyi pada rentang frekuensi inilah yang dapat di dengar manusia.</a:t>
            </a:r>
          </a:p>
          <a:p>
            <a:pPr algn="just">
              <a:buFont typeface="+mj-lt"/>
              <a:buAutoNum type="arabicPeriod"/>
            </a:pPr>
            <a:r>
              <a:rPr lang="id-ID" sz="1800" dirty="0" smtClean="0">
                <a:latin typeface="Candara" pitchFamily="34" charset="0"/>
              </a:rPr>
              <a:t>Ultrasonik : Gelombang bunyi ultrasonik memiliki frekuensi diatas 20.000 Hz. Bunyi frekuensi ini tidak dapat didengar manusia binatang yang dapat mendengar ultra sonik antara lain anjing dapat mendengar frekuensi 50.000 Hz, kelelawar apat mendeteksi frekuensi sampai 100.000 Hz.</a:t>
            </a:r>
          </a:p>
          <a:p>
            <a:pPr algn="just">
              <a:buNone/>
            </a:pPr>
            <a:endParaRPr lang="id-ID" sz="1800" dirty="0" smtClean="0">
              <a:latin typeface="Candara" pitchFamily="34" charset="0"/>
            </a:endParaRPr>
          </a:p>
        </p:txBody>
      </p: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latin typeface="Castellar" pitchFamily="18" charset="0"/>
              </a:rPr>
              <a:t>Kecepatan bunyi</a:t>
            </a:r>
            <a:endParaRPr lang="id-ID" sz="3200" dirty="0">
              <a:latin typeface="Castellar" pitchFamily="18" charset="0"/>
            </a:endParaRPr>
          </a:p>
        </p:txBody>
      </p:sp>
      <p:sp>
        <p:nvSpPr>
          <p:cNvPr id="3" name="Content Placeholder 2"/>
          <p:cNvSpPr>
            <a:spLocks noGrp="1"/>
          </p:cNvSpPr>
          <p:nvPr>
            <p:ph idx="1"/>
          </p:nvPr>
        </p:nvSpPr>
        <p:spPr/>
        <p:txBody>
          <a:bodyPr>
            <a:normAutofit/>
          </a:bodyPr>
          <a:lstStyle/>
          <a:p>
            <a:pPr algn="just">
              <a:buNone/>
            </a:pPr>
            <a:r>
              <a:rPr lang="id-ID" sz="1800" dirty="0" smtClean="0">
                <a:latin typeface="Candara" pitchFamily="34" charset="0"/>
              </a:rPr>
              <a:t>Kecepatan bunyi yaitu jarak yang ditempuh bunyi dalam waktu satu sekon. Bunyi memerlukan waktu untuk merambat melalui medium udara dari satu tempat ketempat lain.</a:t>
            </a:r>
          </a:p>
          <a:p>
            <a:pPr algn="just">
              <a:buNone/>
            </a:pPr>
            <a:r>
              <a:rPr lang="id-ID" sz="1800" dirty="0" smtClean="0">
                <a:latin typeface="Candara" pitchFamily="34" charset="0"/>
              </a:rPr>
              <a:t>Moll dan Van beek adalah fisikawan belanda yang pertama menyelidiki cepat rambat bunyi di udara, sedangkan pada zat padat, zat cair dan zat gas di selidiki oleh Otto Von Guericke (1602-1686)</a:t>
            </a:r>
          </a:p>
          <a:p>
            <a:pPr algn="just">
              <a:buNone/>
            </a:pPr>
            <a:r>
              <a:rPr lang="id-ID" sz="1800" dirty="0" smtClean="0">
                <a:latin typeface="Candara" pitchFamily="34" charset="0"/>
              </a:rPr>
              <a:t>Untuk merambat melalui suatu medium, bunyi memerlukan waktu tertentu yang di sebut cepat rambat bunyi (v), waktu ( t), dan jarak tempuh (s).</a:t>
            </a:r>
          </a:p>
          <a:p>
            <a:pPr algn="just">
              <a:buNone/>
            </a:pPr>
            <a:r>
              <a:rPr lang="id-ID" sz="1800" dirty="0" smtClean="0">
                <a:latin typeface="Candara" pitchFamily="34" charset="0"/>
              </a:rPr>
              <a:t>Rumus : </a:t>
            </a:r>
          </a:p>
          <a:p>
            <a:pPr algn="just">
              <a:buNone/>
            </a:pPr>
            <a:endParaRPr lang="id-ID" sz="1800" u="sng" dirty="0">
              <a:latin typeface="Candara" pitchFamily="34" charset="0"/>
            </a:endParaRPr>
          </a:p>
          <a:p>
            <a:pPr algn="just">
              <a:buNone/>
            </a:pPr>
            <a:r>
              <a:rPr lang="id-ID" sz="1800" dirty="0" smtClean="0">
                <a:latin typeface="Candara" pitchFamily="34" charset="0"/>
              </a:rPr>
              <a:t>V = Kecepatan ( meter / sekon)</a:t>
            </a:r>
          </a:p>
          <a:p>
            <a:pPr algn="just">
              <a:buNone/>
            </a:pPr>
            <a:r>
              <a:rPr lang="id-ID" sz="1800" dirty="0" smtClean="0">
                <a:latin typeface="Candara" pitchFamily="34" charset="0"/>
              </a:rPr>
              <a:t>S = Jarak (Jarak)</a:t>
            </a:r>
          </a:p>
          <a:p>
            <a:pPr algn="just">
              <a:buNone/>
            </a:pPr>
            <a:r>
              <a:rPr lang="id-ID" sz="1800" dirty="0" smtClean="0">
                <a:latin typeface="Candara" pitchFamily="34" charset="0"/>
              </a:rPr>
              <a:t>t = Waktu (Sekon)</a:t>
            </a:r>
          </a:p>
          <a:p>
            <a:pPr algn="just">
              <a:buNone/>
            </a:pPr>
            <a:endParaRPr lang="id-ID" sz="1800" dirty="0" smtClean="0">
              <a:latin typeface="Candara" pitchFamily="34" charset="0"/>
            </a:endParaRPr>
          </a:p>
        </p:txBody>
      </p:sp>
      <p:sp>
        <p:nvSpPr>
          <p:cNvPr id="153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5363" name="Rectangle 3"/>
          <p:cNvSpPr>
            <a:spLocks noChangeArrowheads="1"/>
          </p:cNvSpPr>
          <p:nvPr/>
        </p:nvSpPr>
        <p:spPr bwMode="auto">
          <a:xfrm>
            <a:off x="454025"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Picture 1"/>
          <p:cNvPicPr>
            <a:picLocks noChangeAspect="1" noChangeArrowheads="1"/>
          </p:cNvPicPr>
          <p:nvPr/>
        </p:nvPicPr>
        <p:blipFill>
          <a:blip r:embed="rId2" cstate="print">
            <a:clrChange>
              <a:clrFrom>
                <a:srgbClr val="FFFFFF"/>
              </a:clrFrom>
              <a:clrTo>
                <a:srgbClr val="FFFFFF">
                  <a:alpha val="0"/>
                </a:srgbClr>
              </a:clrTo>
            </a:clrChange>
            <a:grayscl/>
          </a:blip>
          <a:srcRect/>
          <a:stretch>
            <a:fillRect/>
          </a:stretch>
        </p:blipFill>
        <p:spPr bwMode="auto">
          <a:xfrm>
            <a:off x="2500298" y="3857628"/>
            <a:ext cx="638175" cy="619125"/>
          </a:xfrm>
          <a:prstGeom prst="rect">
            <a:avLst/>
          </a:prstGeom>
          <a:noFill/>
        </p:spPr>
      </p:pic>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latin typeface="Castellar" pitchFamily="18" charset="0"/>
              </a:rPr>
              <a:t>Sumber bunyi</a:t>
            </a:r>
            <a:endParaRPr lang="id-ID" sz="3200" dirty="0">
              <a:latin typeface="Castellar" pitchFamily="18" charset="0"/>
            </a:endParaRPr>
          </a:p>
        </p:txBody>
      </p:sp>
      <p:sp>
        <p:nvSpPr>
          <p:cNvPr id="3" name="Content Placeholder 2"/>
          <p:cNvSpPr>
            <a:spLocks noGrp="1"/>
          </p:cNvSpPr>
          <p:nvPr>
            <p:ph idx="1"/>
          </p:nvPr>
        </p:nvSpPr>
        <p:spPr/>
        <p:txBody>
          <a:bodyPr>
            <a:normAutofit fontScale="92500" lnSpcReduction="10000"/>
          </a:bodyPr>
          <a:lstStyle/>
          <a:p>
            <a:pPr algn="just">
              <a:buNone/>
            </a:pPr>
            <a:r>
              <a:rPr lang="id-ID" sz="1800" dirty="0" smtClean="0">
                <a:latin typeface="Candara" pitchFamily="34" charset="0"/>
              </a:rPr>
              <a:t>Sumber bunyi adalah sesuatu yang bergetar dan menghasilkan bunyi. Bunyi adalah vibrasi atau getaran molekul-molekul dan saling beradu satu sama lain namun demikian zat tersebut terkoordinasi menghasilkan gelombang.</a:t>
            </a:r>
          </a:p>
          <a:p>
            <a:pPr algn="just">
              <a:buNone/>
            </a:pPr>
            <a:r>
              <a:rPr lang="id-ID" sz="1800" dirty="0" smtClean="0">
                <a:latin typeface="Candara" pitchFamily="34" charset="0"/>
              </a:rPr>
              <a:t>1. Syarat bunyi adalah segala sesuatu yang bergetar, kuat lemahnya bunyi dihasilkan sumber getar tergantung pada</a:t>
            </a:r>
          </a:p>
          <a:p>
            <a:pPr algn="just">
              <a:buFont typeface="+mj-lt"/>
              <a:buAutoNum type="alphaLcPeriod"/>
            </a:pPr>
            <a:r>
              <a:rPr lang="id-ID" sz="1800" dirty="0" smtClean="0">
                <a:latin typeface="Candara" pitchFamily="34" charset="0"/>
              </a:rPr>
              <a:t>Besar / kecil amplitudo getaran</a:t>
            </a:r>
          </a:p>
          <a:p>
            <a:pPr algn="just">
              <a:buFont typeface="+mj-lt"/>
              <a:buAutoNum type="alphaLcPeriod"/>
            </a:pPr>
            <a:r>
              <a:rPr lang="id-ID" sz="1800" dirty="0" smtClean="0">
                <a:latin typeface="Candara" pitchFamily="34" charset="0"/>
              </a:rPr>
              <a:t>Jauh / dekatnya sumber bunyi dengan pendengar</a:t>
            </a:r>
          </a:p>
          <a:p>
            <a:pPr algn="just">
              <a:buNone/>
            </a:pPr>
            <a:r>
              <a:rPr lang="id-ID" sz="1800" dirty="0" smtClean="0">
                <a:latin typeface="Candara" pitchFamily="34" charset="0"/>
              </a:rPr>
              <a:t>2. Zat perantara ( medium) adalah gelombang bunyi dapat didengar bila ada zat antara untuk merambat sampai ke pendengar. Bunyi merambat melalui zat perantara berupa gas ( Udara), Zat cair , dan zat padat. Bunyi yang senantiasa kita dengar berasal dari sumber bunyi merambat melalui udara. Oleh sebab itu diruang hampa gelombang bunyi tidak dapat didengar</a:t>
            </a:r>
          </a:p>
          <a:p>
            <a:pPr algn="just">
              <a:buNone/>
            </a:pPr>
            <a:r>
              <a:rPr lang="id-ID" sz="1800" dirty="0" smtClean="0">
                <a:latin typeface="Candara" pitchFamily="34" charset="0"/>
              </a:rPr>
              <a:t>3. Pendengar adalah bunyi  dapat didengar bila ada pendengar dan bunyi dapat didengar jika memenuhi syarat  sebagai berikut:</a:t>
            </a:r>
          </a:p>
          <a:p>
            <a:pPr algn="just">
              <a:buAutoNum type="alphaLcPeriod"/>
            </a:pPr>
            <a:r>
              <a:rPr lang="id-ID" sz="1800" dirty="0" smtClean="0">
                <a:latin typeface="Candara" pitchFamily="34" charset="0"/>
              </a:rPr>
              <a:t>Alat pendengar normal</a:t>
            </a:r>
          </a:p>
          <a:p>
            <a:pPr algn="just">
              <a:buAutoNum type="alphaLcPeriod"/>
            </a:pPr>
            <a:r>
              <a:rPr lang="id-ID" sz="1800" dirty="0" smtClean="0">
                <a:latin typeface="Candara" pitchFamily="34" charset="0"/>
              </a:rPr>
              <a:t>Pendengar dalam keadaan sadar</a:t>
            </a:r>
          </a:p>
          <a:p>
            <a:pPr algn="just">
              <a:buAutoNum type="alphaLcPeriod"/>
            </a:pPr>
            <a:r>
              <a:rPr lang="id-ID" sz="1800" dirty="0" smtClean="0">
                <a:latin typeface="Candara" pitchFamily="34" charset="0"/>
              </a:rPr>
              <a:t>Frekuensi antara gelombang bunyi 20 Hz - 20.000 Hz</a:t>
            </a:r>
          </a:p>
          <a:p>
            <a:pPr algn="just">
              <a:buFont typeface="+mj-lt"/>
              <a:buAutoNum type="alphaLcParenR"/>
            </a:pPr>
            <a:endParaRPr lang="id-ID" sz="1800" dirty="0" smtClean="0">
              <a:latin typeface="Candara" pitchFamily="34" charset="0"/>
            </a:endParaRPr>
          </a:p>
        </p:txBody>
      </p:sp>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latin typeface="Castellar" pitchFamily="18" charset="0"/>
              </a:rPr>
              <a:t>Intensitas bunyi</a:t>
            </a:r>
            <a:endParaRPr lang="id-ID" sz="2800" dirty="0">
              <a:latin typeface="Castellar" pitchFamily="18" charset="0"/>
            </a:endParaRPr>
          </a:p>
        </p:txBody>
      </p:sp>
      <p:sp>
        <p:nvSpPr>
          <p:cNvPr id="3" name="Content Placeholder 2"/>
          <p:cNvSpPr>
            <a:spLocks noGrp="1"/>
          </p:cNvSpPr>
          <p:nvPr>
            <p:ph idx="1"/>
          </p:nvPr>
        </p:nvSpPr>
        <p:spPr>
          <a:xfrm>
            <a:off x="457200" y="1600200"/>
            <a:ext cx="8229600" cy="4622804"/>
          </a:xfrm>
        </p:spPr>
        <p:txBody>
          <a:bodyPr anchor="t" anchorCtr="0">
            <a:noAutofit/>
          </a:bodyPr>
          <a:lstStyle/>
          <a:p>
            <a:pPr algn="just">
              <a:buNone/>
            </a:pPr>
            <a:r>
              <a:rPr lang="id-ID" sz="2400" dirty="0" smtClean="0">
                <a:latin typeface="Candara" pitchFamily="34" charset="0"/>
              </a:rPr>
              <a:t>Intensitas bunyi adalah energi bunyi tiap satuan waktu yang menembus secara tegak lurus bidang persatuan luas</a:t>
            </a:r>
          </a:p>
          <a:p>
            <a:pPr algn="just">
              <a:buNone/>
            </a:pPr>
            <a:r>
              <a:rPr lang="id-ID" sz="2400" dirty="0" smtClean="0">
                <a:latin typeface="Candara" pitchFamily="34" charset="0"/>
              </a:rPr>
              <a:t>Rumus : </a:t>
            </a:r>
            <a:endParaRPr lang="id-ID" sz="2400" dirty="0">
              <a:latin typeface="Candara" pitchFamily="34" charset="0"/>
            </a:endParaRPr>
          </a:p>
          <a:p>
            <a:pPr algn="just">
              <a:buNone/>
            </a:pPr>
            <a:r>
              <a:rPr lang="id-ID" sz="2400" dirty="0">
                <a:latin typeface="Candara" pitchFamily="34" charset="0"/>
              </a:rPr>
              <a:t>	</a:t>
            </a:r>
            <a:r>
              <a:rPr lang="id-ID" sz="2400" dirty="0" smtClean="0">
                <a:latin typeface="Candara" pitchFamily="34" charset="0"/>
              </a:rPr>
              <a:t>	A = Luas alas</a:t>
            </a:r>
          </a:p>
          <a:p>
            <a:pPr algn="just">
              <a:buNone/>
            </a:pPr>
            <a:r>
              <a:rPr lang="id-ID" sz="2400" dirty="0" smtClean="0">
                <a:latin typeface="Candara" pitchFamily="34" charset="0"/>
              </a:rPr>
              <a:t>		P = Energi yang dimiliki</a:t>
            </a:r>
          </a:p>
          <a:p>
            <a:pPr algn="just">
              <a:buNone/>
            </a:pPr>
            <a:r>
              <a:rPr lang="id-ID" sz="2400" dirty="0" smtClean="0">
                <a:latin typeface="Candara" pitchFamily="34" charset="0"/>
              </a:rPr>
              <a:t>		I = Intensitas Bunyi</a:t>
            </a:r>
          </a:p>
          <a:p>
            <a:pPr algn="just">
              <a:buNone/>
            </a:pPr>
            <a:r>
              <a:rPr lang="id-ID" sz="2400" dirty="0" smtClean="0">
                <a:latin typeface="Candara" pitchFamily="34" charset="0"/>
              </a:rPr>
              <a:t>Perbedaan intensitas yang dapat didengar oleh 2 ditektr bunyi yang memiliki jarak berbeda dari sebuah sumber bunyi ditentukan sebagai berikut :</a:t>
            </a:r>
          </a:p>
          <a:p>
            <a:pPr algn="just">
              <a:buNone/>
            </a:pPr>
            <a:endParaRPr lang="id-ID" sz="2400" dirty="0">
              <a:latin typeface="Candara" pitchFamily="34" charset="0"/>
            </a:endParaRPr>
          </a:p>
          <a:p>
            <a:pPr algn="just">
              <a:buNone/>
            </a:pPr>
            <a:endParaRPr lang="id-ID" sz="2400" dirty="0" smtClean="0">
              <a:latin typeface="Candara" pitchFamily="34" charset="0"/>
            </a:endParaRPr>
          </a:p>
          <a:p>
            <a:pPr algn="just">
              <a:buNone/>
            </a:pPr>
            <a:endParaRPr lang="id-ID" sz="2400" dirty="0" smtClean="0">
              <a:latin typeface="Candara" pitchFamily="34" charset="0"/>
            </a:endParaRPr>
          </a:p>
          <a:p>
            <a:pPr algn="just">
              <a:buNone/>
            </a:pPr>
            <a:endParaRPr lang="id-ID" sz="2400" dirty="0">
              <a:latin typeface="Candara" pitchFamily="34" charset="0"/>
            </a:endParaRPr>
          </a:p>
        </p:txBody>
      </p:sp>
      <p:graphicFrame>
        <p:nvGraphicFramePr>
          <p:cNvPr id="18435" name="Object 3"/>
          <p:cNvGraphicFramePr>
            <a:graphicFrameLocks noChangeAspect="1"/>
          </p:cNvGraphicFramePr>
          <p:nvPr/>
        </p:nvGraphicFramePr>
        <p:xfrm>
          <a:off x="1643042" y="2428868"/>
          <a:ext cx="1428760" cy="457200"/>
        </p:xfrm>
        <a:graphic>
          <a:graphicData uri="http://schemas.openxmlformats.org/presentationml/2006/ole">
            <p:oleObj spid="_x0000_s18435" name="Equation" r:id="rId3" imgW="825480" imgH="457200" progId="Equation.3">
              <p:embed/>
            </p:oleObj>
          </a:graphicData>
        </a:graphic>
      </p:graphicFrame>
      <p:graphicFrame>
        <p:nvGraphicFramePr>
          <p:cNvPr id="18439" name="Object 7"/>
          <p:cNvGraphicFramePr>
            <a:graphicFrameLocks noChangeAspect="1"/>
          </p:cNvGraphicFramePr>
          <p:nvPr/>
        </p:nvGraphicFramePr>
        <p:xfrm>
          <a:off x="3428992" y="5357826"/>
          <a:ext cx="1857375" cy="285752"/>
        </p:xfrm>
        <a:graphic>
          <a:graphicData uri="http://schemas.openxmlformats.org/presentationml/2006/ole">
            <p:oleObj spid="_x0000_s18439" name="Equation" r:id="rId4" imgW="965160" imgH="279360" progId="Equation.3">
              <p:embed/>
            </p:oleObj>
          </a:graphicData>
        </a:graphic>
      </p:graphicFrame>
    </p:spTree>
  </p:cSld>
  <p:clrMapOvr>
    <a:masterClrMapping/>
  </p:clrMapOvr>
  <p:transition>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0034" y="714356"/>
            <a:ext cx="8229600" cy="5214974"/>
          </a:xfrm>
        </p:spPr>
        <p:txBody>
          <a:bodyPr>
            <a:normAutofit lnSpcReduction="10000"/>
          </a:bodyPr>
          <a:lstStyle/>
          <a:p>
            <a:pPr algn="just">
              <a:buNone/>
            </a:pPr>
            <a:r>
              <a:rPr lang="id-ID" sz="1600" dirty="0" smtClean="0">
                <a:latin typeface="Candara" pitchFamily="34" charset="0"/>
              </a:rPr>
              <a:t>Untuk menghitung intensitas bunyi perlu mengetahui energi yang dibawa oleh gelombang bunyi ada 2 yaitu :</a:t>
            </a:r>
          </a:p>
          <a:p>
            <a:pPr algn="just">
              <a:buAutoNum type="arabicPeriod"/>
            </a:pPr>
            <a:r>
              <a:rPr lang="id-ID" sz="1600" dirty="0" smtClean="0">
                <a:latin typeface="Candara" pitchFamily="34" charset="0"/>
              </a:rPr>
              <a:t>Energi potensial bunyi</a:t>
            </a:r>
          </a:p>
          <a:p>
            <a:pPr algn="just">
              <a:buAutoNum type="arabicPeriod"/>
            </a:pPr>
            <a:r>
              <a:rPr lang="id-ID" sz="1600" dirty="0" smtClean="0">
                <a:latin typeface="Candara" pitchFamily="34" charset="0"/>
              </a:rPr>
              <a:t>Energi Kinetik</a:t>
            </a:r>
          </a:p>
          <a:p>
            <a:pPr algn="just">
              <a:buNone/>
            </a:pPr>
            <a:r>
              <a:rPr lang="id-ID" sz="1600" dirty="0" smtClean="0">
                <a:latin typeface="Candara" pitchFamily="34" charset="0"/>
              </a:rPr>
              <a:t>Intensitas gelombang bunyi (I) yaitu energi yang melewat medium 1 m</a:t>
            </a:r>
            <a:r>
              <a:rPr lang="id-ID" sz="1600" baseline="30000" dirty="0" smtClean="0"/>
              <a:t>2</a:t>
            </a:r>
            <a:r>
              <a:rPr lang="id-ID" sz="1600" dirty="0" smtClean="0"/>
              <a:t> / detik atau watt / m</a:t>
            </a:r>
            <a:r>
              <a:rPr lang="id-ID" sz="1600" baseline="30000" dirty="0" smtClean="0"/>
              <a:t>2</a:t>
            </a:r>
          </a:p>
          <a:p>
            <a:pPr algn="just">
              <a:buNone/>
            </a:pPr>
            <a:r>
              <a:rPr lang="id-ID" sz="1600" dirty="0" smtClean="0">
                <a:latin typeface="Candara" pitchFamily="34" charset="0"/>
              </a:rPr>
              <a:t>Rumusnya adalah : </a:t>
            </a:r>
          </a:p>
          <a:p>
            <a:pPr algn="just">
              <a:buNone/>
            </a:pPr>
            <a:r>
              <a:rPr lang="id-ID" sz="1600" dirty="0" smtClean="0">
                <a:latin typeface="Candara" pitchFamily="34" charset="0"/>
              </a:rPr>
              <a:t>Keterangan :</a:t>
            </a:r>
          </a:p>
          <a:p>
            <a:pPr algn="just">
              <a:buNone/>
            </a:pPr>
            <a:r>
              <a:rPr lang="id-ID" sz="1600" dirty="0" smtClean="0">
                <a:latin typeface="Candara" pitchFamily="34" charset="0"/>
              </a:rPr>
              <a:t>        = Massa jenis Medium (Kg/m</a:t>
            </a:r>
            <a:r>
              <a:rPr lang="id-ID" sz="1600" baseline="30000" dirty="0"/>
              <a:t> </a:t>
            </a:r>
            <a:r>
              <a:rPr lang="id-ID" sz="1600" baseline="30000" dirty="0" smtClean="0"/>
              <a:t>3</a:t>
            </a:r>
            <a:r>
              <a:rPr lang="id-ID" sz="1600" dirty="0" smtClean="0">
                <a:latin typeface="Candara" pitchFamily="34" charset="0"/>
              </a:rPr>
              <a:t>)</a:t>
            </a:r>
          </a:p>
          <a:p>
            <a:pPr algn="just">
              <a:buNone/>
            </a:pPr>
            <a:r>
              <a:rPr lang="id-ID" sz="1600" dirty="0" smtClean="0">
                <a:latin typeface="Candara" pitchFamily="34" charset="0"/>
              </a:rPr>
              <a:t> v     = kecepatan Bunyi (m/detik)</a:t>
            </a:r>
          </a:p>
          <a:p>
            <a:pPr algn="just">
              <a:buNone/>
            </a:pPr>
            <a:r>
              <a:rPr lang="id-ID" sz="1600" dirty="0" smtClean="0">
                <a:latin typeface="Candara" pitchFamily="34" charset="0"/>
              </a:rPr>
              <a:t>     v = Z = impedansi  akustik</a:t>
            </a:r>
          </a:p>
          <a:p>
            <a:pPr algn="just">
              <a:buNone/>
            </a:pPr>
            <a:r>
              <a:rPr lang="id-ID" sz="1600" dirty="0" smtClean="0">
                <a:latin typeface="Candara" pitchFamily="34" charset="0"/>
              </a:rPr>
              <a:t>A	  = Maksimum amplitude atom – atom / molekul</a:t>
            </a:r>
          </a:p>
          <a:p>
            <a:pPr algn="just">
              <a:buNone/>
            </a:pPr>
            <a:r>
              <a:rPr lang="id-ID" sz="1600" dirty="0" smtClean="0">
                <a:latin typeface="Candara" pitchFamily="34" charset="0"/>
              </a:rPr>
              <a:t>F	  = Frekuensi</a:t>
            </a:r>
          </a:p>
          <a:p>
            <a:pPr algn="just">
              <a:buNone/>
            </a:pPr>
            <a:r>
              <a:rPr lang="id-ID" sz="1600" dirty="0" smtClean="0">
                <a:latin typeface="Candara" pitchFamily="34" charset="0"/>
              </a:rPr>
              <a:t>W 	  = 2 f = Frekuensi sudut</a:t>
            </a:r>
          </a:p>
          <a:p>
            <a:pPr algn="just">
              <a:buNone/>
            </a:pPr>
            <a:r>
              <a:rPr lang="id-ID" sz="1600" dirty="0" smtClean="0">
                <a:latin typeface="Candara" pitchFamily="34" charset="0"/>
              </a:rPr>
              <a:t>Intensitas (I) dapat pula dinyatakan sebagai berikut :</a:t>
            </a:r>
          </a:p>
          <a:p>
            <a:pPr algn="just">
              <a:buNone/>
            </a:pPr>
            <a:endParaRPr lang="id-ID" sz="1600" dirty="0" smtClean="0">
              <a:latin typeface="Candara" pitchFamily="34" charset="0"/>
            </a:endParaRPr>
          </a:p>
          <a:p>
            <a:pPr algn="just">
              <a:buNone/>
            </a:pPr>
            <a:endParaRPr lang="id-ID" sz="1600" dirty="0" smtClean="0">
              <a:latin typeface="Candara" pitchFamily="34" charset="0"/>
            </a:endParaRPr>
          </a:p>
          <a:p>
            <a:pPr algn="just">
              <a:buNone/>
            </a:pPr>
            <a:r>
              <a:rPr lang="id-ID" sz="1600" dirty="0" smtClean="0">
                <a:latin typeface="Candara" pitchFamily="34" charset="0"/>
              </a:rPr>
              <a:t>PO = Perubahan Tekanan Maksimum (N/m</a:t>
            </a:r>
            <a:r>
              <a:rPr lang="id-ID" sz="1600" baseline="30000" dirty="0" smtClean="0"/>
              <a:t> 2</a:t>
            </a:r>
            <a:r>
              <a:rPr lang="id-ID" sz="1600" dirty="0" smtClean="0">
                <a:latin typeface="Candara" pitchFamily="34" charset="0"/>
              </a:rPr>
              <a:t> )</a:t>
            </a:r>
          </a:p>
          <a:p>
            <a:pPr algn="just">
              <a:buNone/>
            </a:pPr>
            <a:endParaRPr lang="id-ID" sz="1600" dirty="0" smtClean="0">
              <a:latin typeface="Candara" pitchFamily="34" charset="0"/>
            </a:endParaRPr>
          </a:p>
          <a:p>
            <a:pPr>
              <a:buNone/>
            </a:pPr>
            <a:endParaRPr lang="id-ID" sz="1600" dirty="0">
              <a:latin typeface="Candara" pitchFamily="34" charset="0"/>
            </a:endParaRPr>
          </a:p>
        </p:txBody>
      </p:sp>
      <p:graphicFrame>
        <p:nvGraphicFramePr>
          <p:cNvPr id="19462" name="Object 6"/>
          <p:cNvGraphicFramePr>
            <a:graphicFrameLocks noChangeAspect="1"/>
          </p:cNvGraphicFramePr>
          <p:nvPr/>
        </p:nvGraphicFramePr>
        <p:xfrm>
          <a:off x="571472" y="2714620"/>
          <a:ext cx="290514" cy="285752"/>
        </p:xfrm>
        <a:graphic>
          <a:graphicData uri="http://schemas.openxmlformats.org/presentationml/2006/ole">
            <p:oleObj spid="_x0000_s19462" name="Equation" r:id="rId3" imgW="152280" imgH="164880" progId="Equation.3">
              <p:embed/>
            </p:oleObj>
          </a:graphicData>
        </a:graphic>
      </p:graphicFrame>
      <p:graphicFrame>
        <p:nvGraphicFramePr>
          <p:cNvPr id="19463" name="Object 7"/>
          <p:cNvGraphicFramePr>
            <a:graphicFrameLocks noChangeAspect="1"/>
          </p:cNvGraphicFramePr>
          <p:nvPr/>
        </p:nvGraphicFramePr>
        <p:xfrm>
          <a:off x="571472" y="3357562"/>
          <a:ext cx="290514" cy="285752"/>
        </p:xfrm>
        <a:graphic>
          <a:graphicData uri="http://schemas.openxmlformats.org/presentationml/2006/ole">
            <p:oleObj spid="_x0000_s19463" name="Equation" r:id="rId4" imgW="152280" imgH="164880" progId="Equation.3">
              <p:embed/>
            </p:oleObj>
          </a:graphicData>
        </a:graphic>
      </p:graphicFrame>
      <p:graphicFrame>
        <p:nvGraphicFramePr>
          <p:cNvPr id="19464" name="Object 8"/>
          <p:cNvGraphicFramePr>
            <a:graphicFrameLocks noChangeAspect="1"/>
          </p:cNvGraphicFramePr>
          <p:nvPr/>
        </p:nvGraphicFramePr>
        <p:xfrm>
          <a:off x="642910" y="4786322"/>
          <a:ext cx="785818" cy="500066"/>
        </p:xfrm>
        <a:graphic>
          <a:graphicData uri="http://schemas.openxmlformats.org/presentationml/2006/ole">
            <p:oleObj spid="_x0000_s19464" name="Equation" r:id="rId5" imgW="583920" imgH="419040" progId="Equation.3">
              <p:embed/>
            </p:oleObj>
          </a:graphicData>
        </a:graphic>
      </p:graphicFrame>
    </p:spTree>
  </p:cSld>
  <p:clrMapOvr>
    <a:masterClrMapping/>
  </p:clrMapOvr>
  <p:transition>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latin typeface="Castellar" pitchFamily="18" charset="0"/>
              </a:rPr>
              <a:t>Contoh soal</a:t>
            </a:r>
            <a:endParaRPr lang="id-ID" sz="2800" dirty="0">
              <a:latin typeface="Castellar" pitchFamily="18" charset="0"/>
            </a:endParaRPr>
          </a:p>
        </p:txBody>
      </p:sp>
      <p:sp>
        <p:nvSpPr>
          <p:cNvPr id="3" name="Content Placeholder 2"/>
          <p:cNvSpPr>
            <a:spLocks noGrp="1"/>
          </p:cNvSpPr>
          <p:nvPr>
            <p:ph idx="1"/>
          </p:nvPr>
        </p:nvSpPr>
        <p:spPr/>
        <p:txBody>
          <a:bodyPr>
            <a:normAutofit/>
          </a:bodyPr>
          <a:lstStyle/>
          <a:p>
            <a:pPr>
              <a:buNone/>
            </a:pPr>
            <a:r>
              <a:rPr lang="id-ID" sz="1800" dirty="0" smtClean="0"/>
              <a:t>1.	Saat cuaca mendung seorang anak mendengar bunyi guntur 1,5 detik setelah terlihat kilat. Jika cepat rambat bunyi di udara adalah 320 m/s, tentukan jarak sumber petir dari anak tersebut! </a:t>
            </a:r>
            <a:br>
              <a:rPr lang="id-ID" sz="1800" dirty="0" smtClean="0"/>
            </a:br>
            <a:r>
              <a:rPr lang="id-ID" sz="1800" dirty="0" smtClean="0"/>
              <a:t>Menentukan jarak dua tempat tanpa pantulan bunyi:</a:t>
            </a:r>
            <a:br>
              <a:rPr lang="id-ID" sz="1800" dirty="0" smtClean="0"/>
            </a:br>
            <a:r>
              <a:rPr lang="id-ID" sz="1800" dirty="0" smtClean="0"/>
              <a:t>S = ν x t</a:t>
            </a:r>
            <a:br>
              <a:rPr lang="id-ID" sz="1800" dirty="0" smtClean="0"/>
            </a:br>
            <a:r>
              <a:rPr lang="id-ID" sz="1800" dirty="0" smtClean="0"/>
              <a:t>S = 320 x 1,5 </a:t>
            </a:r>
            <a:br>
              <a:rPr lang="id-ID" sz="1800" dirty="0" smtClean="0"/>
            </a:br>
            <a:r>
              <a:rPr lang="id-ID" sz="1800" dirty="0" smtClean="0"/>
              <a:t>S = 480 m </a:t>
            </a:r>
          </a:p>
          <a:p>
            <a:pPr>
              <a:buNone/>
            </a:pPr>
            <a:r>
              <a:rPr lang="id-ID" sz="1800" dirty="0" smtClean="0"/>
              <a:t>2.	Gelombang bunyi dengan frekuensi 5 kHz merambat diudara yang bersuhu 30°C. Jika cepat rambat bunyi di udara pada suhu 0°C adalah 330 m/s, tentukan:</a:t>
            </a:r>
            <a:br>
              <a:rPr lang="id-ID" sz="1800" dirty="0" smtClean="0"/>
            </a:br>
            <a:r>
              <a:rPr lang="id-ID" sz="1800" dirty="0" smtClean="0"/>
              <a:t>a) cepat rambat bunyi</a:t>
            </a:r>
            <a:br>
              <a:rPr lang="id-ID" sz="1800" dirty="0" smtClean="0"/>
            </a:br>
            <a:r>
              <a:rPr lang="id-ID" sz="1800" dirty="0" smtClean="0"/>
              <a:t>Perbedaan cepat rambat bunyi akibat perbedaan / perubahan suhu udara:</a:t>
            </a:r>
            <a:br>
              <a:rPr lang="id-ID" sz="1800" dirty="0" smtClean="0"/>
            </a:br>
            <a:r>
              <a:rPr lang="id-ID" sz="1800" dirty="0" smtClean="0"/>
              <a:t>ν = ν</a:t>
            </a:r>
            <a:r>
              <a:rPr lang="id-ID" sz="1800" baseline="-25000" dirty="0" smtClean="0"/>
              <a:t>0</a:t>
            </a:r>
            <a:r>
              <a:rPr lang="id-ID" sz="1800" dirty="0" smtClean="0"/>
              <a:t> + 0,6 t</a:t>
            </a:r>
            <a:br>
              <a:rPr lang="id-ID" sz="1800" dirty="0" smtClean="0"/>
            </a:br>
            <a:r>
              <a:rPr lang="id-ID" sz="1800" dirty="0" smtClean="0"/>
              <a:t>ν = 330 + (0,6 x 30)</a:t>
            </a:r>
            <a:br>
              <a:rPr lang="id-ID" sz="1800" dirty="0" smtClean="0"/>
            </a:br>
            <a:r>
              <a:rPr lang="id-ID" sz="1800" dirty="0" smtClean="0"/>
              <a:t>ν = 348 m/s </a:t>
            </a:r>
          </a:p>
          <a:p>
            <a:pPr>
              <a:buNone/>
            </a:pPr>
            <a:endParaRPr lang="id-ID" sz="1800" dirty="0">
              <a:latin typeface="Candara" pitchFamily="34" charset="0"/>
            </a:endParaRPr>
          </a:p>
        </p:txBody>
      </p:sp>
    </p:spTree>
  </p:cSld>
  <p:clrMapOvr>
    <a:masterClrMapping/>
  </p:clrMapOvr>
  <p:transition>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166</TotalTime>
  <Words>615</Words>
  <Application>Microsoft Office PowerPoint</Application>
  <PresentationFormat>On-screen Show (4:3)</PresentationFormat>
  <Paragraphs>69</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Solstice</vt:lpstr>
      <vt:lpstr>Equation</vt:lpstr>
      <vt:lpstr>Bioakustik</vt:lpstr>
      <vt:lpstr>Pengertian Bioakustik</vt:lpstr>
      <vt:lpstr>Gelombang bunyi</vt:lpstr>
      <vt:lpstr>Kecepatan bunyi</vt:lpstr>
      <vt:lpstr>Sumber bunyi</vt:lpstr>
      <vt:lpstr>Intensitas bunyi</vt:lpstr>
      <vt:lpstr>Slide 7</vt:lpstr>
      <vt:lpstr>Contoh soal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Bioakustik</dc:title>
  <dc:creator>DEDE</dc:creator>
  <cp:lastModifiedBy>univ_indonusa</cp:lastModifiedBy>
  <cp:revision>17</cp:revision>
  <dcterms:created xsi:type="dcterms:W3CDTF">2013-04-24T04:55:01Z</dcterms:created>
  <dcterms:modified xsi:type="dcterms:W3CDTF">2015-11-25T03:30:23Z</dcterms:modified>
</cp:coreProperties>
</file>