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4"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C352E-A924-4F2A-BDF6-083D89487445}"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D7FCAE-5E9F-4E58-BFFE-00CCCCF4744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C352E-A924-4F2A-BDF6-083D89487445}" type="datetimeFigureOut">
              <a:rPr lang="id-ID" smtClean="0"/>
              <a:pPr/>
              <a:t>25/11/2015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7FCAE-5E9F-4E58-BFFE-00CCCCF4744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42852"/>
            <a:ext cx="7772400" cy="1470025"/>
          </a:xfrm>
        </p:spPr>
        <p:txBody>
          <a:bodyPr/>
          <a:lstStyle/>
          <a:p>
            <a:r>
              <a:rPr lang="id-ID" dirty="0" smtClean="0"/>
              <a:t>SUHU,PANAS DAN ENERGI INTERNAL</a:t>
            </a:r>
            <a:endParaRPr lang="id-ID"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7772400" cy="1470025"/>
          </a:xfrm>
        </p:spPr>
        <p:txBody>
          <a:bodyPr>
            <a:normAutofit/>
          </a:bodyPr>
          <a:lstStyle/>
          <a:p>
            <a:r>
              <a:rPr lang="id-ID" sz="4000" dirty="0"/>
              <a:t>S</a:t>
            </a:r>
            <a:r>
              <a:rPr lang="id-ID" sz="4000" dirty="0" smtClean="0"/>
              <a:t>uhu</a:t>
            </a:r>
            <a:endParaRPr lang="id-ID" sz="4000" dirty="0"/>
          </a:p>
        </p:txBody>
      </p:sp>
      <p:sp>
        <p:nvSpPr>
          <p:cNvPr id="3" name="Subtitle 2"/>
          <p:cNvSpPr>
            <a:spLocks noGrp="1"/>
          </p:cNvSpPr>
          <p:nvPr>
            <p:ph type="subTitle" idx="1"/>
          </p:nvPr>
        </p:nvSpPr>
        <p:spPr>
          <a:xfrm>
            <a:off x="1000100" y="1571612"/>
            <a:ext cx="6400800" cy="3000396"/>
          </a:xfrm>
        </p:spPr>
        <p:txBody>
          <a:bodyPr>
            <a:noAutofit/>
          </a:bodyPr>
          <a:lstStyle/>
          <a:p>
            <a:r>
              <a:rPr lang="id-ID" sz="2400" dirty="0">
                <a:solidFill>
                  <a:schemeClr val="tx1"/>
                </a:solidFill>
              </a:rPr>
              <a:t>Suhu menunjukkan derajat </a:t>
            </a:r>
            <a:r>
              <a:rPr lang="id-ID" sz="2400" dirty="0" smtClean="0">
                <a:solidFill>
                  <a:schemeClr val="tx1"/>
                </a:solidFill>
              </a:rPr>
              <a:t>panas dingin benda.Semakin </a:t>
            </a:r>
            <a:r>
              <a:rPr lang="id-ID" sz="2400" dirty="0">
                <a:solidFill>
                  <a:schemeClr val="tx1"/>
                </a:solidFill>
              </a:rPr>
              <a:t>tinggi suhu suatu benda, semakin panas benda tersebut</a:t>
            </a:r>
            <a:r>
              <a:rPr lang="id-ID" sz="2400" dirty="0" smtClean="0">
                <a:solidFill>
                  <a:schemeClr val="tx1"/>
                </a:solidFill>
              </a:rPr>
              <a:t>.</a:t>
            </a:r>
            <a:r>
              <a:rPr lang="id-ID" sz="2400" dirty="0">
                <a:solidFill>
                  <a:schemeClr val="tx1"/>
                </a:solidFill>
              </a:rPr>
              <a:t> Secara mikroskopis, suhu menunjukkan energi yang dimiliki oleh suatu benda</a:t>
            </a:r>
            <a:r>
              <a:rPr lang="id-ID" sz="2400" dirty="0" smtClean="0">
                <a:solidFill>
                  <a:schemeClr val="tx1"/>
                </a:solidFill>
              </a:rPr>
              <a:t>.</a:t>
            </a:r>
          </a:p>
          <a:p>
            <a:r>
              <a:rPr lang="id-ID" sz="2400" dirty="0" smtClean="0">
                <a:solidFill>
                  <a:schemeClr val="tx1"/>
                </a:solidFill>
              </a:rPr>
              <a:t>Dalam </a:t>
            </a:r>
            <a:r>
              <a:rPr lang="id-ID" sz="2400" dirty="0">
                <a:solidFill>
                  <a:schemeClr val="tx1"/>
                </a:solidFill>
              </a:rPr>
              <a:t>kehidupan sehari-hari masyarakat untuk mengukur suhu cenderung menggunakan indera peraba. Tetapi dengan adanya perkembangan teknologi maka diciptakanlah termometer untuk mengukur suhu dengan valid.</a:t>
            </a:r>
          </a:p>
          <a:p>
            <a:r>
              <a:rPr lang="id-ID" sz="2400" dirty="0" smtClean="0">
                <a:solidFill>
                  <a:schemeClr val="tx1"/>
                </a:solidFill>
              </a:rPr>
              <a:t>  </a:t>
            </a:r>
            <a:endParaRPr lang="id-ID"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428604"/>
            <a:ext cx="6400800" cy="3286148"/>
          </a:xfrm>
        </p:spPr>
        <p:txBody>
          <a:bodyPr>
            <a:noAutofit/>
          </a:bodyPr>
          <a:lstStyle/>
          <a:p>
            <a:pPr fontAlgn="base"/>
            <a:r>
              <a:rPr lang="id-ID" sz="2400" dirty="0">
                <a:solidFill>
                  <a:schemeClr val="tx1"/>
                </a:solidFill>
              </a:rPr>
              <a:t>Macam-macam termometer </a:t>
            </a:r>
            <a:r>
              <a:rPr lang="id-ID" sz="2400" dirty="0" smtClean="0">
                <a:solidFill>
                  <a:schemeClr val="tx1"/>
                </a:solidFill>
              </a:rPr>
              <a:t>:</a:t>
            </a:r>
          </a:p>
          <a:p>
            <a:pPr fontAlgn="base"/>
            <a:endParaRPr lang="id-ID" sz="2400" dirty="0" smtClean="0">
              <a:solidFill>
                <a:schemeClr val="tx1"/>
              </a:solidFill>
            </a:endParaRPr>
          </a:p>
          <a:p>
            <a:pPr algn="l" fontAlgn="base"/>
            <a:r>
              <a:rPr lang="id-ID" sz="2400" dirty="0" smtClean="0">
                <a:solidFill>
                  <a:schemeClr val="tx1"/>
                </a:solidFill>
              </a:rPr>
              <a:t>1.Termometer </a:t>
            </a:r>
            <a:r>
              <a:rPr lang="id-ID" sz="2400" dirty="0">
                <a:solidFill>
                  <a:schemeClr val="tx1"/>
                </a:solidFill>
              </a:rPr>
              <a:t>air raksa/alkohol</a:t>
            </a:r>
          </a:p>
          <a:p>
            <a:pPr algn="l" fontAlgn="base"/>
            <a:r>
              <a:rPr lang="id-ID" sz="2400" dirty="0" smtClean="0">
                <a:solidFill>
                  <a:schemeClr val="tx1"/>
                </a:solidFill>
              </a:rPr>
              <a:t>2.Termometer </a:t>
            </a:r>
            <a:r>
              <a:rPr lang="id-ID" sz="2400" dirty="0">
                <a:solidFill>
                  <a:schemeClr val="tx1"/>
                </a:solidFill>
              </a:rPr>
              <a:t>tahanan (termistor termometer)</a:t>
            </a:r>
          </a:p>
          <a:p>
            <a:pPr algn="l" fontAlgn="base"/>
            <a:r>
              <a:rPr lang="id-ID" sz="2400" dirty="0" smtClean="0">
                <a:solidFill>
                  <a:schemeClr val="tx1"/>
                </a:solidFill>
              </a:rPr>
              <a:t>3.Termometer </a:t>
            </a:r>
            <a:r>
              <a:rPr lang="id-ID" sz="2400" dirty="0">
                <a:solidFill>
                  <a:schemeClr val="tx1"/>
                </a:solidFill>
              </a:rPr>
              <a:t>elemen (termocouple)</a:t>
            </a:r>
          </a:p>
          <a:p>
            <a:pPr algn="l" fontAlgn="base"/>
            <a:r>
              <a:rPr lang="id-ID" sz="2400" dirty="0">
                <a:solidFill>
                  <a:schemeClr val="tx1"/>
                </a:solidFill>
              </a:rPr>
              <a:t>Pyrometer optik</a:t>
            </a:r>
          </a:p>
          <a:p>
            <a:pPr algn="l" fontAlgn="base"/>
            <a:r>
              <a:rPr lang="id-ID" sz="2400" dirty="0" smtClean="0">
                <a:solidFill>
                  <a:schemeClr val="tx1"/>
                </a:solidFill>
              </a:rPr>
              <a:t>4.Termometer </a:t>
            </a:r>
            <a:r>
              <a:rPr lang="id-ID" sz="2400" dirty="0">
                <a:solidFill>
                  <a:schemeClr val="tx1"/>
                </a:solidFill>
              </a:rPr>
              <a:t>gas yang bervolume tetap</a:t>
            </a:r>
          </a:p>
          <a:p>
            <a:pPr algn="l" fontAlgn="base"/>
            <a:endParaRPr lang="id-ID" sz="2400" dirty="0" smtClean="0">
              <a:solidFill>
                <a:schemeClr val="tx1"/>
              </a:solidFill>
            </a:endParaRPr>
          </a:p>
          <a:p>
            <a:pPr algn="l" fontAlgn="base"/>
            <a:r>
              <a:rPr lang="id-ID" sz="2400" dirty="0" smtClean="0">
                <a:solidFill>
                  <a:schemeClr val="tx1"/>
                </a:solidFill>
              </a:rPr>
              <a:t>Dalam</a:t>
            </a:r>
            <a:r>
              <a:rPr lang="id-ID" sz="2400" dirty="0">
                <a:solidFill>
                  <a:schemeClr val="tx1"/>
                </a:solidFill>
              </a:rPr>
              <a:t>  bidang kedokteran penggunaan termometer air raksa/ alkohol sangat populer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52"/>
            <a:ext cx="7772400" cy="1441451"/>
          </a:xfrm>
        </p:spPr>
        <p:txBody>
          <a:bodyPr>
            <a:normAutofit/>
          </a:bodyPr>
          <a:lstStyle/>
          <a:p>
            <a:r>
              <a:rPr lang="id-ID" sz="4000" dirty="0" smtClean="0"/>
              <a:t>Panas</a:t>
            </a:r>
            <a:endParaRPr lang="id-ID" sz="4000" dirty="0"/>
          </a:p>
        </p:txBody>
      </p:sp>
      <p:sp>
        <p:nvSpPr>
          <p:cNvPr id="3" name="Subtitle 2"/>
          <p:cNvSpPr>
            <a:spLocks noGrp="1"/>
          </p:cNvSpPr>
          <p:nvPr>
            <p:ph type="subTitle" idx="1"/>
          </p:nvPr>
        </p:nvSpPr>
        <p:spPr>
          <a:xfrm>
            <a:off x="1214414" y="1500174"/>
            <a:ext cx="6400800" cy="2786082"/>
          </a:xfrm>
        </p:spPr>
        <p:txBody>
          <a:bodyPr>
            <a:normAutofit/>
          </a:bodyPr>
          <a:lstStyle/>
          <a:p>
            <a:r>
              <a:rPr lang="id-ID" sz="2400" dirty="0" smtClean="0">
                <a:solidFill>
                  <a:schemeClr val="tx1"/>
                </a:solidFill>
              </a:rPr>
              <a:t>Panas atau kalor adalah energi yang berpindah dari zat yang suhunya lebih tinggi menuju zat yang suhunya lebih rendah.Perpindahan energi tadi disebut energi dalam.Satuan SI</a:t>
            </a:r>
            <a:r>
              <a:rPr lang="fi-FI" sz="2400" dirty="0" smtClean="0">
                <a:solidFill>
                  <a:schemeClr val="tx1"/>
                </a:solidFill>
              </a:rPr>
              <a:t> untuk panas adalah </a:t>
            </a:r>
            <a:r>
              <a:rPr lang="id-ID" sz="2400" dirty="0" smtClean="0">
                <a:solidFill>
                  <a:schemeClr val="tx1"/>
                </a:solidFill>
              </a:rPr>
              <a:t>Joule.</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fontAlgn="base"/>
            <a:r>
              <a:rPr lang="id-ID" sz="2400" dirty="0" smtClean="0"/>
              <a:t>Ketika suatu benda melepas panas ke sekitarnya, </a:t>
            </a:r>
            <a:r>
              <a:rPr lang="id-ID" sz="2400" i="1" dirty="0" smtClean="0"/>
              <a:t>Q</a:t>
            </a:r>
            <a:r>
              <a:rPr lang="id-ID" sz="2400" dirty="0" smtClean="0"/>
              <a:t> &lt; 0. Ketika benda menyerap panas dari sekitarnya, </a:t>
            </a:r>
            <a:r>
              <a:rPr lang="id-ID" sz="2400" i="1" dirty="0" smtClean="0"/>
              <a:t>Q</a:t>
            </a:r>
            <a:r>
              <a:rPr lang="id-ID" sz="2400" dirty="0" smtClean="0"/>
              <a:t> &gt; 0. Jumlah panas, kecepatan penyaluran panas, dan flux panas semua dinotasikan dengan perbedaan permutasi huruf </a:t>
            </a:r>
            <a:r>
              <a:rPr lang="id-ID" sz="2400" i="1" dirty="0" smtClean="0"/>
              <a:t>Q</a:t>
            </a:r>
            <a:r>
              <a:rPr lang="id-ID" sz="2400" dirty="0" smtClean="0"/>
              <a:t>. Mereka biasanya diganti dalam konteks yang berbeda. Jumlah panas dinotasikan sebagai </a:t>
            </a:r>
            <a:r>
              <a:rPr lang="id-ID" sz="2400" b="1" i="1" dirty="0" smtClean="0"/>
              <a:t>Q</a:t>
            </a:r>
            <a:r>
              <a:rPr lang="id-ID" sz="2400" dirty="0" smtClean="0"/>
              <a:t>, dan diukur dalam joule dalam</a:t>
            </a:r>
            <a:br>
              <a:rPr lang="id-ID" sz="2400" dirty="0" smtClean="0"/>
            </a:br>
            <a:r>
              <a:rPr lang="id-ID" sz="2400" dirty="0"/>
              <a:t/>
            </a:r>
            <a:br>
              <a:rPr lang="id-ID" sz="2400" dirty="0"/>
            </a:br>
            <a:r>
              <a:rPr lang="id-ID" sz="2400" b="1" dirty="0" smtClean="0"/>
              <a:t>Q     =</a:t>
            </a:r>
            <a:r>
              <a:rPr lang="id-ID" sz="2400" b="1" dirty="0"/>
              <a:t>mc</a:t>
            </a:r>
            <a:r>
              <a:rPr lang="id-ID" sz="2400" b="1" i="1" dirty="0"/>
              <a:t>∆T</a:t>
            </a:r>
            <a:r>
              <a:rPr lang="id-ID" sz="2400" dirty="0"/>
              <a:t/>
            </a:r>
            <a:br>
              <a:rPr lang="id-ID" sz="2400" dirty="0"/>
            </a:br>
            <a:r>
              <a:rPr lang="id-ID" sz="2400" dirty="0" smtClean="0"/>
              <a:t/>
            </a:r>
            <a:br>
              <a:rPr lang="id-ID" sz="2400" dirty="0" smtClean="0"/>
            </a:br>
            <a:r>
              <a:rPr lang="id-ID" sz="2400" b="1" dirty="0" smtClean="0"/>
              <a:t>Q     =</a:t>
            </a:r>
            <a:r>
              <a:rPr lang="id-ID" sz="2400" dirty="0"/>
              <a:t> adalah banyaknya kalor (jumlah panas) dalam joule</a:t>
            </a:r>
            <a:br>
              <a:rPr lang="id-ID" sz="2400" dirty="0"/>
            </a:br>
            <a:r>
              <a:rPr lang="id-ID" sz="2400" b="1" dirty="0" smtClean="0"/>
              <a:t>m   </a:t>
            </a:r>
            <a:r>
              <a:rPr lang="id-ID" sz="2400" dirty="0"/>
              <a:t> </a:t>
            </a:r>
            <a:r>
              <a:rPr lang="id-ID" sz="2400" dirty="0" smtClean="0"/>
              <a:t>=adalah </a:t>
            </a:r>
            <a:r>
              <a:rPr lang="id-ID" sz="2400" dirty="0"/>
              <a:t>massa benda dalam kg</a:t>
            </a:r>
            <a:br>
              <a:rPr lang="id-ID" sz="2400" dirty="0"/>
            </a:br>
            <a:r>
              <a:rPr lang="id-ID" sz="2400" b="1" dirty="0" smtClean="0"/>
              <a:t>c</a:t>
            </a:r>
            <a:r>
              <a:rPr lang="id-ID" sz="2400" dirty="0"/>
              <a:t> </a:t>
            </a:r>
            <a:r>
              <a:rPr lang="id-ID" sz="2400" dirty="0" smtClean="0"/>
              <a:t>     =adalah </a:t>
            </a:r>
            <a:r>
              <a:rPr lang="id-ID" sz="2400" dirty="0"/>
              <a:t>kalor jenis dalam joule/kg °C, dan</a:t>
            </a:r>
            <a:br>
              <a:rPr lang="id-ID" sz="2400" dirty="0"/>
            </a:br>
            <a:r>
              <a:rPr lang="id-ID" sz="2400" b="1" i="1" dirty="0"/>
              <a:t>∆</a:t>
            </a:r>
            <a:r>
              <a:rPr lang="id-ID" sz="2400" b="1" i="1" dirty="0" smtClean="0"/>
              <a:t>T   =</a:t>
            </a:r>
            <a:r>
              <a:rPr lang="id-ID" sz="2400" dirty="0"/>
              <a:t> adalah besarnya perubahan suhu dalam °C.</a:t>
            </a:r>
            <a:br>
              <a:rPr lang="id-ID" sz="2400" dirty="0"/>
            </a:br>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8"/>
            <a:ext cx="7772400" cy="1470025"/>
          </a:xfrm>
        </p:spPr>
        <p:txBody>
          <a:bodyPr>
            <a:normAutofit/>
          </a:bodyPr>
          <a:lstStyle/>
          <a:p>
            <a:r>
              <a:rPr lang="id-ID" sz="4000" dirty="0" smtClean="0"/>
              <a:t>Energi Internal</a:t>
            </a:r>
            <a:endParaRPr lang="id-ID" sz="4000" dirty="0"/>
          </a:p>
        </p:txBody>
      </p:sp>
      <p:sp>
        <p:nvSpPr>
          <p:cNvPr id="3" name="Subtitle 2"/>
          <p:cNvSpPr>
            <a:spLocks noGrp="1"/>
          </p:cNvSpPr>
          <p:nvPr>
            <p:ph type="subTitle" idx="1"/>
          </p:nvPr>
        </p:nvSpPr>
        <p:spPr>
          <a:xfrm>
            <a:off x="1214414" y="1714488"/>
            <a:ext cx="6400800" cy="2857520"/>
          </a:xfrm>
        </p:spPr>
        <p:txBody>
          <a:bodyPr>
            <a:noAutofit/>
          </a:bodyPr>
          <a:lstStyle/>
          <a:p>
            <a:r>
              <a:rPr lang="id-ID" sz="2000" dirty="0">
                <a:solidFill>
                  <a:schemeClr val="tx1"/>
                </a:solidFill>
              </a:rPr>
              <a:t>Energi internal (internal </a:t>
            </a:r>
            <a:r>
              <a:rPr lang="id-ID" sz="2000" dirty="0" smtClean="0">
                <a:solidFill>
                  <a:schemeClr val="tx1"/>
                </a:solidFill>
              </a:rPr>
              <a:t>energy U</a:t>
            </a:r>
            <a:r>
              <a:rPr lang="id-ID" sz="2000" dirty="0">
                <a:solidFill>
                  <a:schemeClr val="tx1"/>
                </a:solidFill>
              </a:rPr>
              <a:t>) adalah pengukuran makroskopik dari energi molekuler, atomic, dan subatomic, yang semuanya mengikuti kaidah konservasi mikroskopik tertentu</a:t>
            </a:r>
            <a:r>
              <a:rPr lang="id-ID" sz="2000" dirty="0" smtClean="0">
                <a:solidFill>
                  <a:schemeClr val="tx1"/>
                </a:solidFill>
              </a:rPr>
              <a:t>.</a:t>
            </a:r>
          </a:p>
          <a:p>
            <a:r>
              <a:rPr lang="id-ID" sz="2000" dirty="0" smtClean="0">
                <a:solidFill>
                  <a:schemeClr val="tx1"/>
                </a:solidFill>
              </a:rPr>
              <a:t>Jika mengatakan bahwa (u) adalah fungsi dari T dan V,</a:t>
            </a:r>
          </a:p>
          <a:p>
            <a:r>
              <a:rPr lang="id-ID" sz="2000" i="1" dirty="0" smtClean="0">
                <a:solidFill>
                  <a:schemeClr val="tx1"/>
                </a:solidFill>
              </a:rPr>
              <a:t>U</a:t>
            </a:r>
            <a:r>
              <a:rPr lang="id-ID" sz="2000" dirty="0" smtClean="0">
                <a:solidFill>
                  <a:schemeClr val="tx1"/>
                </a:solidFill>
              </a:rPr>
              <a:t>  = </a:t>
            </a:r>
            <a:r>
              <a:rPr lang="id-ID" sz="2000" i="1" dirty="0" smtClean="0">
                <a:solidFill>
                  <a:schemeClr val="tx1"/>
                </a:solidFill>
              </a:rPr>
              <a:t>U</a:t>
            </a:r>
            <a:r>
              <a:rPr lang="id-ID" sz="2000" dirty="0" smtClean="0">
                <a:solidFill>
                  <a:schemeClr val="tx1"/>
                </a:solidFill>
              </a:rPr>
              <a:t>  (T,V)</a:t>
            </a:r>
          </a:p>
          <a:p>
            <a:r>
              <a:rPr lang="id-ID" sz="2000" dirty="0" smtClean="0">
                <a:solidFill>
                  <a:schemeClr val="tx1"/>
                </a:solidFill>
              </a:rPr>
              <a:t>Dengan mengambil turunan total, ditemukan bahwa   </a:t>
            </a:r>
            <a:r>
              <a:rPr lang="id-ID" sz="2000" i="1" dirty="0" smtClean="0">
                <a:solidFill>
                  <a:schemeClr val="tx1"/>
                </a:solidFill>
              </a:rPr>
              <a:t>dU</a:t>
            </a:r>
            <a:r>
              <a:rPr lang="id-ID" sz="2000" dirty="0" smtClean="0">
                <a:solidFill>
                  <a:schemeClr val="tx1"/>
                </a:solidFill>
              </a:rPr>
              <a:t>  = </a:t>
            </a:r>
            <a:r>
              <a:rPr lang="id-ID" sz="2000" i="1" dirty="0" smtClean="0">
                <a:solidFill>
                  <a:schemeClr val="tx1"/>
                </a:solidFill>
              </a:rPr>
              <a:t>∂U∂TV dT+ ∂U∂VT</a:t>
            </a:r>
            <a:r>
              <a:rPr lang="id-ID" sz="2000" dirty="0" smtClean="0">
                <a:solidFill>
                  <a:schemeClr val="tx1"/>
                </a:solidFill>
              </a:rPr>
              <a:t>  dV. Berdasar definisi </a:t>
            </a:r>
            <a:r>
              <a:rPr lang="id-ID" sz="2000" i="1" dirty="0" smtClean="0">
                <a:solidFill>
                  <a:schemeClr val="tx1"/>
                </a:solidFill>
              </a:rPr>
              <a:t>∂U∂TV dT</a:t>
            </a:r>
            <a:r>
              <a:rPr lang="id-ID" sz="2000" dirty="0" smtClean="0">
                <a:solidFill>
                  <a:schemeClr val="tx1"/>
                </a:solidFill>
              </a:rPr>
              <a:t>  adalah kapasitas kalor pada volume konstan. Maka dari itu, perubahan dalam energi internal dapat dihitung dengan mengintegralkan persamaan diatas sebagai berikut :</a:t>
            </a:r>
            <a:br>
              <a:rPr lang="id-ID" sz="2000" dirty="0" smtClean="0">
                <a:solidFill>
                  <a:schemeClr val="tx1"/>
                </a:solidFill>
              </a:rPr>
            </a:br>
            <a:r>
              <a:rPr lang="id-ID" sz="2000" dirty="0" smtClean="0">
                <a:solidFill>
                  <a:schemeClr val="tx1"/>
                </a:solidFill>
              </a:rPr>
              <a:t/>
            </a:r>
            <a:br>
              <a:rPr lang="id-ID" sz="2000" dirty="0" smtClean="0">
                <a:solidFill>
                  <a:schemeClr val="tx1"/>
                </a:solidFill>
              </a:rPr>
            </a:br>
            <a:r>
              <a:rPr lang="id-ID" sz="2000" dirty="0" smtClean="0">
                <a:solidFill>
                  <a:schemeClr val="tx1"/>
                </a:solidFill>
              </a:rPr>
              <a:t/>
            </a:r>
            <a:br>
              <a:rPr lang="id-ID" sz="2000" dirty="0" smtClean="0">
                <a:solidFill>
                  <a:schemeClr val="tx1"/>
                </a:solidFill>
              </a:rPr>
            </a:br>
            <a:r>
              <a:rPr lang="id-ID" sz="2000" b="1" i="1" dirty="0" smtClean="0">
                <a:solidFill>
                  <a:schemeClr val="tx1"/>
                </a:solidFill>
              </a:rPr>
              <a:t>U2</a:t>
            </a:r>
            <a:r>
              <a:rPr lang="id-ID" sz="2000" b="1" dirty="0" smtClean="0">
                <a:solidFill>
                  <a:schemeClr val="tx1"/>
                </a:solidFill>
              </a:rPr>
              <a:t>  - </a:t>
            </a:r>
            <a:r>
              <a:rPr lang="id-ID" sz="2000" b="1" i="1" dirty="0" smtClean="0">
                <a:solidFill>
                  <a:schemeClr val="tx1"/>
                </a:solidFill>
              </a:rPr>
              <a:t>U1</a:t>
            </a:r>
            <a:r>
              <a:rPr lang="id-ID" sz="2000" b="1" dirty="0" smtClean="0">
                <a:solidFill>
                  <a:schemeClr val="tx1"/>
                </a:solidFill>
              </a:rPr>
              <a:t>  = </a:t>
            </a:r>
            <a:r>
              <a:rPr lang="id-ID" sz="2000" b="1" i="1" dirty="0" smtClean="0">
                <a:solidFill>
                  <a:schemeClr val="tx1"/>
                </a:solidFill>
              </a:rPr>
              <a:t>T</a:t>
            </a:r>
            <a:r>
              <a:rPr lang="id-ID" sz="2000" b="1" i="1" baseline="-25000" dirty="0" smtClean="0">
                <a:solidFill>
                  <a:schemeClr val="tx1"/>
                </a:solidFill>
              </a:rPr>
              <a:t>1</a:t>
            </a:r>
            <a:r>
              <a:rPr lang="id-ID" sz="2000" b="1" i="1" dirty="0" smtClean="0">
                <a:solidFill>
                  <a:schemeClr val="tx1"/>
                </a:solidFill>
              </a:rPr>
              <a:t>T</a:t>
            </a:r>
            <a:r>
              <a:rPr lang="id-ID" sz="2000" b="1" i="1" baseline="-25000" dirty="0" smtClean="0">
                <a:solidFill>
                  <a:schemeClr val="tx1"/>
                </a:solidFill>
              </a:rPr>
              <a:t>2</a:t>
            </a:r>
            <a:r>
              <a:rPr lang="id-ID" sz="2000" b="1" i="1" dirty="0" smtClean="0">
                <a:solidFill>
                  <a:schemeClr val="tx1"/>
                </a:solidFill>
              </a:rPr>
              <a:t>CV</a:t>
            </a:r>
            <a:r>
              <a:rPr lang="id-ID" sz="2000" b="1" dirty="0" smtClean="0">
                <a:solidFill>
                  <a:schemeClr val="tx1"/>
                </a:solidFill>
              </a:rPr>
              <a:t>   dT           </a:t>
            </a:r>
            <a:r>
              <a:rPr lang="id-ID" sz="2000" b="1" i="1" dirty="0" smtClean="0">
                <a:solidFill>
                  <a:schemeClr val="tx1"/>
                </a:solidFill>
              </a:rPr>
              <a:t>∆U</a:t>
            </a:r>
            <a:r>
              <a:rPr lang="id-ID" sz="2000" b="1" dirty="0" smtClean="0">
                <a:solidFill>
                  <a:schemeClr val="tx1"/>
                </a:solidFill>
              </a:rPr>
              <a:t>  = </a:t>
            </a:r>
            <a:r>
              <a:rPr lang="id-ID" sz="2000" b="1" i="1" dirty="0" smtClean="0">
                <a:solidFill>
                  <a:schemeClr val="tx1"/>
                </a:solidFill>
              </a:rPr>
              <a:t>nCV</a:t>
            </a:r>
            <a:r>
              <a:rPr lang="id-ID" sz="2000" b="1" dirty="0" smtClean="0">
                <a:solidFill>
                  <a:schemeClr val="tx1"/>
                </a:solidFill>
              </a:rPr>
              <a:t> </a:t>
            </a:r>
            <a:r>
              <a:rPr lang="el-GR" sz="2000" b="1" dirty="0" smtClean="0">
                <a:solidFill>
                  <a:schemeClr val="tx1"/>
                </a:solidFill>
              </a:rPr>
              <a:t>Δ</a:t>
            </a:r>
            <a:r>
              <a:rPr lang="id-ID" sz="2000" b="1" dirty="0" smtClean="0">
                <a:solidFill>
                  <a:schemeClr val="tx1"/>
                </a:solidFill>
              </a:rPr>
              <a:t>T</a:t>
            </a:r>
            <a:r>
              <a:rPr lang="id-ID" sz="2000" dirty="0" smtClean="0">
                <a:solidFill>
                  <a:schemeClr val="tx1"/>
                </a:solidFill>
              </a:rPr>
              <a:t/>
            </a:r>
            <a:br>
              <a:rPr lang="id-ID" sz="2000" dirty="0" smtClean="0">
                <a:solidFill>
                  <a:schemeClr val="tx1"/>
                </a:solidFill>
              </a:rPr>
            </a:br>
            <a:endParaRPr lang="id-ID" sz="2000" dirty="0" smtClean="0">
              <a:solidFill>
                <a:schemeClr val="tx1"/>
              </a:solidFill>
            </a:endParaRPr>
          </a:p>
          <a:p>
            <a:endParaRPr lang="id-ID" sz="2400" dirty="0" smtClean="0">
              <a:solidFill>
                <a:schemeClr val="tx1"/>
              </a:solidFill>
            </a:endParaRPr>
          </a:p>
          <a:p>
            <a:endParaRPr lang="id-ID"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0"/>
            <a:ext cx="7772400" cy="1470025"/>
          </a:xfrm>
        </p:spPr>
        <p:txBody>
          <a:bodyPr/>
          <a:lstStyle/>
          <a:p>
            <a:r>
              <a:rPr lang="id-ID" dirty="0" smtClean="0"/>
              <a:t>Latihan Soal</a:t>
            </a:r>
            <a:endParaRPr lang="id-ID" dirty="0"/>
          </a:p>
        </p:txBody>
      </p:sp>
      <p:sp>
        <p:nvSpPr>
          <p:cNvPr id="3" name="Subtitle 2"/>
          <p:cNvSpPr>
            <a:spLocks noGrp="1"/>
          </p:cNvSpPr>
          <p:nvPr>
            <p:ph type="subTitle" idx="1"/>
          </p:nvPr>
        </p:nvSpPr>
        <p:spPr>
          <a:xfrm>
            <a:off x="1071538" y="1500174"/>
            <a:ext cx="6400800" cy="1752600"/>
          </a:xfrm>
        </p:spPr>
        <p:txBody>
          <a:bodyPr>
            <a:noAutofit/>
          </a:bodyPr>
          <a:lstStyle/>
          <a:p>
            <a:pPr marL="457200" indent="-457200">
              <a:buAutoNum type="arabicPeriod"/>
            </a:pPr>
            <a:r>
              <a:rPr lang="sv-SE" sz="2400" dirty="0" smtClean="0">
                <a:solidFill>
                  <a:schemeClr val="tx1"/>
                </a:solidFill>
              </a:rPr>
              <a:t>Jika kalor sebanyak 2000 Joule meninggalkan sistem dan sistem melakukan kerja 1000 Joule, berapakah perubahan energi dalam sistem ?</a:t>
            </a:r>
            <a:endParaRPr lang="id-ID" sz="2400" dirty="0" smtClean="0">
              <a:solidFill>
                <a:schemeClr val="tx1"/>
              </a:solidFill>
            </a:endParaRPr>
          </a:p>
          <a:p>
            <a:pPr marL="457200" indent="-457200"/>
            <a:endParaRPr lang="id-ID" sz="2400" dirty="0" smtClean="0">
              <a:solidFill>
                <a:schemeClr val="tx1"/>
              </a:solidFill>
            </a:endParaRPr>
          </a:p>
          <a:p>
            <a:pPr marL="457200" indent="-457200"/>
            <a:endParaRPr lang="id-ID" sz="2400" dirty="0" smtClean="0">
              <a:solidFill>
                <a:schemeClr val="tx1"/>
              </a:solidFill>
            </a:endParaRPr>
          </a:p>
          <a:p>
            <a:pPr marL="457200" indent="-457200"/>
            <a:r>
              <a:rPr lang="id-ID" sz="2400" dirty="0" smtClean="0">
                <a:solidFill>
                  <a:schemeClr val="tx1"/>
                </a:solidFill>
              </a:rPr>
              <a:t>2. Jika kalor sebanyak 2000 Joule ditambahkan pada sistem dan kerja 1000 Joule dilakukan pada sistem, berapakah perubahan energi dalam sistem ?</a:t>
            </a:r>
            <a:endParaRPr lang="id-ID"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000" dirty="0" smtClean="0"/>
              <a:t>TERIMAKASIH</a:t>
            </a:r>
            <a:endParaRPr lang="id-ID"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209</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SUHU,PANAS DAN ENERGI INTERNAL</vt:lpstr>
      <vt:lpstr>Suhu</vt:lpstr>
      <vt:lpstr>Slide 3</vt:lpstr>
      <vt:lpstr>Panas</vt:lpstr>
      <vt:lpstr>Ketika suatu benda melepas panas ke sekitarnya, Q &lt; 0. Ketika benda menyerap panas dari sekitarnya, Q &gt; 0. Jumlah panas, kecepatan penyaluran panas, dan flux panas semua dinotasikan dengan perbedaan permutasi huruf Q. Mereka biasanya diganti dalam konteks yang berbeda. Jumlah panas dinotasikan sebagai Q, dan diukur dalam joule dalam  Q     =mc∆T  Q     = adalah banyaknya kalor (jumlah panas) dalam joule m    =adalah massa benda dalam kg c      =adalah kalor jenis dalam joule/kg °C, dan ∆T   = adalah besarnya perubahan suhu dalam °C. </vt:lpstr>
      <vt:lpstr>Energi Internal</vt:lpstr>
      <vt:lpstr>Latihan Soal</vt:lpstr>
      <vt:lpstr>TERIMAKASIH</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Suhu,panas,energi internal</dc:title>
  <dc:creator>-</dc:creator>
  <cp:lastModifiedBy>univ_indonusa</cp:lastModifiedBy>
  <cp:revision>13</cp:revision>
  <dcterms:created xsi:type="dcterms:W3CDTF">2013-04-24T03:03:43Z</dcterms:created>
  <dcterms:modified xsi:type="dcterms:W3CDTF">2015-11-25T03:31:14Z</dcterms:modified>
</cp:coreProperties>
</file>