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7"/>
  </p:notesMasterIdLst>
  <p:sldIdLst>
    <p:sldId id="320" r:id="rId2"/>
    <p:sldId id="321" r:id="rId3"/>
    <p:sldId id="322" r:id="rId4"/>
    <p:sldId id="323" r:id="rId5"/>
    <p:sldId id="324" r:id="rId6"/>
    <p:sldId id="374" r:id="rId7"/>
    <p:sldId id="325" r:id="rId8"/>
    <p:sldId id="269" r:id="rId9"/>
    <p:sldId id="326" r:id="rId10"/>
    <p:sldId id="327" r:id="rId11"/>
    <p:sldId id="328" r:id="rId12"/>
    <p:sldId id="329" r:id="rId13"/>
    <p:sldId id="330" r:id="rId14"/>
    <p:sldId id="331" r:id="rId15"/>
    <p:sldId id="332" r:id="rId16"/>
    <p:sldId id="333" r:id="rId17"/>
    <p:sldId id="334" r:id="rId18"/>
    <p:sldId id="335" r:id="rId19"/>
    <p:sldId id="336" r:id="rId20"/>
    <p:sldId id="337" r:id="rId21"/>
    <p:sldId id="338" r:id="rId22"/>
    <p:sldId id="339" r:id="rId23"/>
    <p:sldId id="340" r:id="rId24"/>
    <p:sldId id="341" r:id="rId25"/>
    <p:sldId id="342" r:id="rId26"/>
    <p:sldId id="343" r:id="rId27"/>
    <p:sldId id="344" r:id="rId28"/>
    <p:sldId id="345" r:id="rId29"/>
    <p:sldId id="346" r:id="rId30"/>
    <p:sldId id="347" r:id="rId31"/>
    <p:sldId id="348" r:id="rId32"/>
    <p:sldId id="349" r:id="rId33"/>
    <p:sldId id="350" r:id="rId34"/>
    <p:sldId id="351" r:id="rId35"/>
    <p:sldId id="352" r:id="rId36"/>
    <p:sldId id="353" r:id="rId37"/>
    <p:sldId id="354" r:id="rId38"/>
    <p:sldId id="355" r:id="rId39"/>
    <p:sldId id="356" r:id="rId40"/>
    <p:sldId id="357" r:id="rId41"/>
    <p:sldId id="358" r:id="rId42"/>
    <p:sldId id="359" r:id="rId43"/>
    <p:sldId id="360" r:id="rId44"/>
    <p:sldId id="361" r:id="rId45"/>
    <p:sldId id="362" r:id="rId46"/>
    <p:sldId id="363" r:id="rId47"/>
    <p:sldId id="364" r:id="rId48"/>
    <p:sldId id="368" r:id="rId49"/>
    <p:sldId id="369" r:id="rId50"/>
    <p:sldId id="370" r:id="rId51"/>
    <p:sldId id="371" r:id="rId52"/>
    <p:sldId id="365" r:id="rId53"/>
    <p:sldId id="366" r:id="rId54"/>
    <p:sldId id="367" r:id="rId55"/>
    <p:sldId id="372" r:id="rId56"/>
  </p:sldIdLst>
  <p:sldSz cx="9144000" cy="6858000" type="screen4x3"/>
  <p:notesSz cx="6858000" cy="9144000"/>
  <p:defaultTextStyle>
    <a:defPPr>
      <a:defRPr lang="id-ID"/>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59" d="100"/>
          <a:sy n="59" d="100"/>
        </p:scale>
        <p:origin x="-35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Statistik UEU 2017</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1549042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a:solidFill>
              <a:srgbClr val="000000">
                <a:alpha val="100000"/>
              </a:srgbClr>
            </a:solidFill>
            <a:miter lim="800000"/>
          </a:ln>
        </p:spPr>
      </p:sp>
      <p:sp>
        <p:nvSpPr>
          <p:cNvPr id="68611"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6861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t>2</a:t>
            </a:fld>
            <a:endParaRPr lang="id-ID" alt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a:solidFill>
              <a:srgbClr val="000000">
                <a:alpha val="100000"/>
              </a:srgbClr>
            </a:solidFill>
            <a:miter lim="800000"/>
          </a:ln>
        </p:spPr>
      </p:sp>
      <p:sp>
        <p:nvSpPr>
          <p:cNvPr id="77827"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7782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t>13</a:t>
            </a:fld>
            <a:endParaRPr lang="id-ID" altLang="en-US"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a:solidFill>
              <a:srgbClr val="000000">
                <a:alpha val="100000"/>
              </a:srgbClr>
            </a:solidFill>
            <a:miter lim="800000"/>
          </a:ln>
        </p:spPr>
      </p:sp>
      <p:sp>
        <p:nvSpPr>
          <p:cNvPr id="78851"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7885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t>14</a:t>
            </a:fld>
            <a:endParaRPr lang="id-ID" altLang="en-US"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a:solidFill>
              <a:srgbClr val="000000">
                <a:alpha val="100000"/>
              </a:srgbClr>
            </a:solidFill>
            <a:miter lim="800000"/>
          </a:ln>
        </p:spPr>
      </p:sp>
      <p:sp>
        <p:nvSpPr>
          <p:cNvPr id="79875"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7987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t>15</a:t>
            </a:fld>
            <a:endParaRPr lang="id-ID" altLang="en-US"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a:solidFill>
              <a:srgbClr val="000000">
                <a:alpha val="100000"/>
              </a:srgbClr>
            </a:solidFill>
            <a:miter lim="800000"/>
          </a:ln>
        </p:spPr>
      </p:sp>
      <p:sp>
        <p:nvSpPr>
          <p:cNvPr id="80899"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8090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t>16</a:t>
            </a:fld>
            <a:endParaRPr lang="id-ID" altLang="en-US"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a:solidFill>
              <a:srgbClr val="000000">
                <a:alpha val="100000"/>
              </a:srgbClr>
            </a:solidFill>
            <a:miter lim="800000"/>
          </a:ln>
        </p:spPr>
      </p:sp>
      <p:sp>
        <p:nvSpPr>
          <p:cNvPr id="81923"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8192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t>17</a:t>
            </a:fld>
            <a:endParaRPr lang="id-ID" altLang="en-US" sz="1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a:solidFill>
              <a:srgbClr val="000000">
                <a:alpha val="100000"/>
              </a:srgbClr>
            </a:solidFill>
            <a:miter lim="800000"/>
          </a:ln>
        </p:spPr>
      </p:sp>
      <p:sp>
        <p:nvSpPr>
          <p:cNvPr id="82947"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8294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t>18</a:t>
            </a:fld>
            <a:endParaRPr lang="id-ID" altLang="en-US" sz="12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a:solidFill>
              <a:srgbClr val="000000">
                <a:alpha val="100000"/>
              </a:srgbClr>
            </a:solidFill>
            <a:miter lim="800000"/>
          </a:ln>
        </p:spPr>
      </p:sp>
      <p:sp>
        <p:nvSpPr>
          <p:cNvPr id="83971"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8397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t>19</a:t>
            </a:fld>
            <a:endParaRPr lang="id-ID" altLang="en-US" sz="12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a:solidFill>
              <a:srgbClr val="000000">
                <a:alpha val="100000"/>
              </a:srgbClr>
            </a:solidFill>
            <a:miter lim="800000"/>
          </a:ln>
        </p:spPr>
      </p:sp>
      <p:sp>
        <p:nvSpPr>
          <p:cNvPr id="84995"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8499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t>20</a:t>
            </a:fld>
            <a:endParaRPr lang="id-ID" altLang="en-US" sz="12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a:solidFill>
              <a:srgbClr val="000000">
                <a:alpha val="100000"/>
              </a:srgbClr>
            </a:solidFill>
            <a:miter lim="800000"/>
          </a:ln>
        </p:spPr>
      </p:sp>
      <p:sp>
        <p:nvSpPr>
          <p:cNvPr id="86019"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8602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t>21</a:t>
            </a:fld>
            <a:endParaRPr lang="id-ID" altLang="en-US" sz="12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a:solidFill>
              <a:srgbClr val="000000">
                <a:alpha val="100000"/>
              </a:srgbClr>
            </a:solidFill>
            <a:miter lim="800000"/>
          </a:ln>
        </p:spPr>
      </p:sp>
      <p:sp>
        <p:nvSpPr>
          <p:cNvPr id="87043"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8704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t>22</a:t>
            </a:fld>
            <a:endParaRPr lang="id-ID"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a:solidFill>
              <a:srgbClr val="000000">
                <a:alpha val="100000"/>
              </a:srgbClr>
            </a:solidFill>
            <a:miter lim="800000"/>
          </a:ln>
        </p:spPr>
      </p:sp>
      <p:sp>
        <p:nvSpPr>
          <p:cNvPr id="69635"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en-US" altLang="en-US" dirty="0"/>
          </a:p>
        </p:txBody>
      </p:sp>
      <p:sp>
        <p:nvSpPr>
          <p:cNvPr id="6963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t>3</a:t>
            </a:fld>
            <a:endParaRPr lang="id-ID" altLang="en-US" sz="12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a:solidFill>
              <a:srgbClr val="000000">
                <a:alpha val="100000"/>
              </a:srgbClr>
            </a:solidFill>
            <a:miter lim="800000"/>
          </a:ln>
        </p:spPr>
      </p:sp>
      <p:sp>
        <p:nvSpPr>
          <p:cNvPr id="88067"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8806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t>23</a:t>
            </a:fld>
            <a:endParaRPr lang="id-ID" altLang="en-US" sz="12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a:solidFill>
              <a:srgbClr val="000000">
                <a:alpha val="100000"/>
              </a:srgbClr>
            </a:solidFill>
            <a:miter lim="800000"/>
          </a:ln>
        </p:spPr>
      </p:sp>
      <p:sp>
        <p:nvSpPr>
          <p:cNvPr id="89091"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8909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t>24</a:t>
            </a:fld>
            <a:endParaRPr lang="id-ID" altLang="en-US" sz="12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a:solidFill>
              <a:srgbClr val="000000">
                <a:alpha val="100000"/>
              </a:srgbClr>
            </a:solidFill>
            <a:miter lim="800000"/>
          </a:ln>
        </p:spPr>
      </p:sp>
      <p:sp>
        <p:nvSpPr>
          <p:cNvPr id="90115"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9011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t>25</a:t>
            </a:fld>
            <a:endParaRPr lang="id-ID" altLang="en-US" sz="12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a:solidFill>
              <a:srgbClr val="000000">
                <a:alpha val="100000"/>
              </a:srgbClr>
            </a:solidFill>
            <a:miter lim="800000"/>
          </a:ln>
        </p:spPr>
      </p:sp>
      <p:sp>
        <p:nvSpPr>
          <p:cNvPr id="91139"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9114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t>26</a:t>
            </a:fld>
            <a:endParaRPr lang="id-ID" altLang="en-US" sz="12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a:solidFill>
              <a:srgbClr val="000000">
                <a:alpha val="100000"/>
              </a:srgbClr>
            </a:solidFill>
            <a:miter lim="800000"/>
          </a:ln>
        </p:spPr>
      </p:sp>
      <p:sp>
        <p:nvSpPr>
          <p:cNvPr id="92163"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9216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t>27</a:t>
            </a:fld>
            <a:endParaRPr lang="id-ID" altLang="en-US" sz="12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a:solidFill>
              <a:srgbClr val="000000">
                <a:alpha val="100000"/>
              </a:srgbClr>
            </a:solidFill>
            <a:miter lim="800000"/>
          </a:ln>
        </p:spPr>
      </p:sp>
      <p:sp>
        <p:nvSpPr>
          <p:cNvPr id="93187"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9318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t>28</a:t>
            </a:fld>
            <a:endParaRPr lang="id-ID" altLang="en-US" sz="12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a:solidFill>
              <a:srgbClr val="000000">
                <a:alpha val="100000"/>
              </a:srgbClr>
            </a:solidFill>
            <a:miter lim="800000"/>
          </a:ln>
        </p:spPr>
      </p:sp>
      <p:sp>
        <p:nvSpPr>
          <p:cNvPr id="94211"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9421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t>29</a:t>
            </a:fld>
            <a:endParaRPr lang="id-ID" altLang="en-US" sz="12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a:solidFill>
              <a:srgbClr val="000000">
                <a:alpha val="100000"/>
              </a:srgbClr>
            </a:solidFill>
            <a:miter lim="800000"/>
          </a:ln>
        </p:spPr>
      </p:sp>
      <p:sp>
        <p:nvSpPr>
          <p:cNvPr id="95235"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9523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t>30</a:t>
            </a:fld>
            <a:endParaRPr lang="id-ID" altLang="en-US" sz="12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a:solidFill>
              <a:srgbClr val="000000">
                <a:alpha val="100000"/>
              </a:srgbClr>
            </a:solidFill>
            <a:miter lim="800000"/>
          </a:ln>
        </p:spPr>
      </p:sp>
      <p:sp>
        <p:nvSpPr>
          <p:cNvPr id="96259"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9626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t>31</a:t>
            </a:fld>
            <a:endParaRPr lang="id-ID" altLang="en-US" sz="12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a:solidFill>
              <a:srgbClr val="000000">
                <a:alpha val="100000"/>
              </a:srgbClr>
            </a:solidFill>
            <a:miter lim="800000"/>
          </a:ln>
        </p:spPr>
      </p:sp>
      <p:sp>
        <p:nvSpPr>
          <p:cNvPr id="97283"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9728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t>32</a:t>
            </a:fld>
            <a:endParaRPr lang="id-ID"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a:solidFill>
              <a:srgbClr val="000000">
                <a:alpha val="100000"/>
              </a:srgbClr>
            </a:solidFill>
            <a:miter lim="800000"/>
          </a:ln>
        </p:spPr>
      </p:sp>
      <p:sp>
        <p:nvSpPr>
          <p:cNvPr id="70659"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en-US" altLang="en-US" dirty="0"/>
          </a:p>
        </p:txBody>
      </p:sp>
      <p:sp>
        <p:nvSpPr>
          <p:cNvPr id="7066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t>4</a:t>
            </a:fld>
            <a:endParaRPr lang="id-ID" altLang="en-US" sz="12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a:solidFill>
              <a:srgbClr val="000000">
                <a:alpha val="100000"/>
              </a:srgbClr>
            </a:solidFill>
            <a:miter lim="800000"/>
          </a:ln>
        </p:spPr>
      </p:sp>
      <p:sp>
        <p:nvSpPr>
          <p:cNvPr id="98307"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9830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t>33</a:t>
            </a:fld>
            <a:endParaRPr lang="id-ID" altLang="en-US" sz="120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a:solidFill>
              <a:srgbClr val="000000">
                <a:alpha val="100000"/>
              </a:srgbClr>
            </a:solidFill>
            <a:miter lim="800000"/>
          </a:ln>
        </p:spPr>
      </p:sp>
      <p:sp>
        <p:nvSpPr>
          <p:cNvPr id="99331"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9933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t>34</a:t>
            </a:fld>
            <a:endParaRPr lang="id-ID" altLang="en-US" sz="12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a:solidFill>
              <a:srgbClr val="000000">
                <a:alpha val="100000"/>
              </a:srgbClr>
            </a:solidFill>
            <a:miter lim="800000"/>
          </a:ln>
        </p:spPr>
      </p:sp>
      <p:sp>
        <p:nvSpPr>
          <p:cNvPr id="100355"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10035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t>35</a:t>
            </a:fld>
            <a:endParaRPr lang="id-ID" altLang="en-US" sz="120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a:solidFill>
              <a:srgbClr val="000000">
                <a:alpha val="100000"/>
              </a:srgbClr>
            </a:solidFill>
            <a:miter lim="800000"/>
          </a:ln>
        </p:spPr>
      </p:sp>
      <p:sp>
        <p:nvSpPr>
          <p:cNvPr id="101379"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10138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t>36</a:t>
            </a:fld>
            <a:endParaRPr lang="id-ID" altLang="en-US" sz="120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a:solidFill>
              <a:srgbClr val="000000">
                <a:alpha val="100000"/>
              </a:srgbClr>
            </a:solidFill>
            <a:miter lim="800000"/>
          </a:ln>
        </p:spPr>
      </p:sp>
      <p:sp>
        <p:nvSpPr>
          <p:cNvPr id="102403"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10240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t>37</a:t>
            </a:fld>
            <a:endParaRPr lang="id-ID" altLang="en-US" sz="1200"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a:solidFill>
              <a:srgbClr val="000000">
                <a:alpha val="100000"/>
              </a:srgbClr>
            </a:solidFill>
            <a:miter lim="800000"/>
          </a:ln>
        </p:spPr>
      </p:sp>
      <p:sp>
        <p:nvSpPr>
          <p:cNvPr id="103427"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10342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t>38</a:t>
            </a:fld>
            <a:endParaRPr lang="id-ID" altLang="en-US" sz="1200"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a:solidFill>
              <a:srgbClr val="000000">
                <a:alpha val="100000"/>
              </a:srgbClr>
            </a:solidFill>
            <a:miter lim="800000"/>
          </a:ln>
        </p:spPr>
      </p:sp>
      <p:sp>
        <p:nvSpPr>
          <p:cNvPr id="104451"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10445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t>39</a:t>
            </a:fld>
            <a:endParaRPr lang="id-ID" altLang="en-US" sz="1200"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a:solidFill>
              <a:srgbClr val="000000">
                <a:alpha val="100000"/>
              </a:srgbClr>
            </a:solidFill>
            <a:miter lim="800000"/>
          </a:ln>
        </p:spPr>
      </p:sp>
      <p:sp>
        <p:nvSpPr>
          <p:cNvPr id="105475"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10547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t>40</a:t>
            </a:fld>
            <a:endParaRPr lang="id-ID" altLang="en-US" sz="1200"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a:solidFill>
              <a:srgbClr val="000000">
                <a:alpha val="100000"/>
              </a:srgbClr>
            </a:solidFill>
            <a:miter lim="800000"/>
          </a:ln>
        </p:spPr>
      </p:sp>
      <p:sp>
        <p:nvSpPr>
          <p:cNvPr id="106499"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10650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t>41</a:t>
            </a:fld>
            <a:endParaRPr lang="id-ID" altLang="en-US" sz="1200"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a:solidFill>
              <a:srgbClr val="000000">
                <a:alpha val="100000"/>
              </a:srgbClr>
            </a:solidFill>
            <a:miter lim="800000"/>
          </a:ln>
        </p:spPr>
      </p:sp>
      <p:sp>
        <p:nvSpPr>
          <p:cNvPr id="107523"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10752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t>42</a:t>
            </a:fld>
            <a:endParaRPr lang="id-ID"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a:solidFill>
              <a:srgbClr val="000000">
                <a:alpha val="100000"/>
              </a:srgbClr>
            </a:solidFill>
            <a:miter lim="800000"/>
          </a:ln>
        </p:spPr>
      </p:sp>
      <p:sp>
        <p:nvSpPr>
          <p:cNvPr id="71683"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7168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t>5</a:t>
            </a:fld>
            <a:endParaRPr lang="id-ID" altLang="en-US" sz="1200"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a:solidFill>
              <a:srgbClr val="000000">
                <a:alpha val="100000"/>
              </a:srgbClr>
            </a:solidFill>
            <a:miter lim="800000"/>
          </a:ln>
        </p:spPr>
      </p:sp>
      <p:sp>
        <p:nvSpPr>
          <p:cNvPr id="108547"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10854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t>43</a:t>
            </a:fld>
            <a:endParaRPr lang="id-ID" altLang="en-US" sz="1200"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a:solidFill>
              <a:srgbClr val="000000">
                <a:alpha val="100000"/>
              </a:srgbClr>
            </a:solidFill>
            <a:miter lim="800000"/>
          </a:ln>
        </p:spPr>
      </p:sp>
      <p:sp>
        <p:nvSpPr>
          <p:cNvPr id="109571"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10957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t>44</a:t>
            </a:fld>
            <a:endParaRPr lang="id-ID" altLang="en-US" sz="1200"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a:solidFill>
              <a:srgbClr val="000000">
                <a:alpha val="100000"/>
              </a:srgbClr>
            </a:solidFill>
            <a:miter lim="800000"/>
          </a:ln>
        </p:spPr>
      </p:sp>
      <p:sp>
        <p:nvSpPr>
          <p:cNvPr id="110595"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11059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t>45</a:t>
            </a:fld>
            <a:endParaRPr lang="id-ID" altLang="en-US" sz="1200"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a:solidFill>
              <a:srgbClr val="000000">
                <a:alpha val="100000"/>
              </a:srgbClr>
            </a:solidFill>
            <a:miter lim="800000"/>
          </a:ln>
        </p:spPr>
      </p:sp>
      <p:sp>
        <p:nvSpPr>
          <p:cNvPr id="111619"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11162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t>46</a:t>
            </a:fld>
            <a:endParaRPr lang="id-ID" altLang="en-US" sz="1200"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a:solidFill>
              <a:srgbClr val="000000">
                <a:alpha val="100000"/>
              </a:srgbClr>
            </a:solidFill>
            <a:miter lim="800000"/>
          </a:ln>
        </p:spPr>
      </p:sp>
      <p:sp>
        <p:nvSpPr>
          <p:cNvPr id="112643"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11264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t>47</a:t>
            </a:fld>
            <a:endParaRPr lang="id-ID" altLang="en-US" sz="1200"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a:solidFill>
              <a:srgbClr val="000000">
                <a:alpha val="100000"/>
              </a:srgbClr>
            </a:solidFill>
            <a:miter lim="800000"/>
          </a:ln>
        </p:spPr>
      </p:sp>
      <p:sp>
        <p:nvSpPr>
          <p:cNvPr id="113667"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11366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t>48</a:t>
            </a:fld>
            <a:endParaRPr lang="id-ID" altLang="en-US" sz="1200"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a:solidFill>
              <a:srgbClr val="000000">
                <a:alpha val="100000"/>
              </a:srgbClr>
            </a:solidFill>
            <a:miter lim="800000"/>
          </a:ln>
        </p:spPr>
      </p:sp>
      <p:sp>
        <p:nvSpPr>
          <p:cNvPr id="114691"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11469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t>49</a:t>
            </a:fld>
            <a:endParaRPr lang="id-ID" altLang="en-US" sz="1200"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a:solidFill>
              <a:srgbClr val="000000">
                <a:alpha val="100000"/>
              </a:srgbClr>
            </a:solidFill>
            <a:miter lim="800000"/>
          </a:ln>
        </p:spPr>
      </p:sp>
      <p:sp>
        <p:nvSpPr>
          <p:cNvPr id="115715"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11571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t>50</a:t>
            </a:fld>
            <a:endParaRPr lang="id-ID" altLang="en-US" sz="1200"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a:solidFill>
              <a:srgbClr val="000000">
                <a:alpha val="100000"/>
              </a:srgbClr>
            </a:solidFill>
            <a:miter lim="800000"/>
          </a:ln>
        </p:spPr>
      </p:sp>
      <p:sp>
        <p:nvSpPr>
          <p:cNvPr id="116739"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11674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t>51</a:t>
            </a:fld>
            <a:endParaRPr lang="id-ID" altLang="en-US" sz="1200"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a:solidFill>
              <a:srgbClr val="000000">
                <a:alpha val="100000"/>
              </a:srgbClr>
            </a:solidFill>
            <a:miter lim="800000"/>
          </a:ln>
        </p:spPr>
      </p:sp>
      <p:sp>
        <p:nvSpPr>
          <p:cNvPr id="117763"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11776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t>52</a:t>
            </a:fld>
            <a:endParaRPr lang="id-ID" alt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a:solidFill>
              <a:srgbClr val="000000">
                <a:alpha val="100000"/>
              </a:srgbClr>
            </a:solidFill>
            <a:miter lim="800000"/>
          </a:ln>
        </p:spPr>
      </p:sp>
      <p:sp>
        <p:nvSpPr>
          <p:cNvPr id="72707"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7270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t>7</a:t>
            </a:fld>
            <a:endParaRPr lang="id-ID" altLang="en-US" sz="1200"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a:solidFill>
              <a:srgbClr val="000000">
                <a:alpha val="100000"/>
              </a:srgbClr>
            </a:solidFill>
            <a:miter lim="800000"/>
          </a:ln>
        </p:spPr>
      </p:sp>
      <p:sp>
        <p:nvSpPr>
          <p:cNvPr id="118787"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11878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t>53</a:t>
            </a:fld>
            <a:endParaRPr lang="id-ID" altLang="en-US" sz="1200"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a:solidFill>
              <a:srgbClr val="000000">
                <a:alpha val="100000"/>
              </a:srgbClr>
            </a:solidFill>
            <a:miter lim="800000"/>
          </a:ln>
        </p:spPr>
      </p:sp>
      <p:sp>
        <p:nvSpPr>
          <p:cNvPr id="119811"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11981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t>54</a:t>
            </a:fld>
            <a:endParaRPr lang="id-ID" altLang="en-US" sz="1200"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a:solidFill>
              <a:srgbClr val="000000">
                <a:alpha val="100000"/>
              </a:srgbClr>
            </a:solidFill>
            <a:miter lim="800000"/>
          </a:ln>
        </p:spPr>
      </p:sp>
      <p:sp>
        <p:nvSpPr>
          <p:cNvPr id="120835"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12083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t>55</a:t>
            </a:fld>
            <a:endParaRPr lang="id-ID" alt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a:solidFill>
              <a:srgbClr val="000000">
                <a:alpha val="100000"/>
              </a:srgbClr>
            </a:solidFill>
            <a:miter lim="800000"/>
          </a:ln>
        </p:spPr>
      </p:sp>
      <p:sp>
        <p:nvSpPr>
          <p:cNvPr id="73731"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7373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t>9</a:t>
            </a:fld>
            <a:endParaRPr lang="id-ID" alt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a:solidFill>
              <a:srgbClr val="000000">
                <a:alpha val="100000"/>
              </a:srgbClr>
            </a:solidFill>
            <a:miter lim="800000"/>
          </a:ln>
        </p:spPr>
      </p:sp>
      <p:sp>
        <p:nvSpPr>
          <p:cNvPr id="74755"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7475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t>10</a:t>
            </a:fld>
            <a:endParaRPr lang="id-ID" alt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a:solidFill>
              <a:srgbClr val="000000">
                <a:alpha val="100000"/>
              </a:srgbClr>
            </a:solidFill>
            <a:miter lim="800000"/>
          </a:ln>
        </p:spPr>
      </p:sp>
      <p:sp>
        <p:nvSpPr>
          <p:cNvPr id="75779"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7578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t>11</a:t>
            </a:fld>
            <a:endParaRPr lang="id-ID" alt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a:solidFill>
              <a:srgbClr val="000000">
                <a:alpha val="100000"/>
              </a:srgbClr>
            </a:solidFill>
            <a:miter lim="800000"/>
          </a:ln>
        </p:spPr>
      </p:sp>
      <p:sp>
        <p:nvSpPr>
          <p:cNvPr id="76803"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7680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t>12</a:t>
            </a:fld>
            <a:endParaRPr lang="id-ID"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828B7F5-D12D-4661-BD57-2CCB782658D4}" type="datetime1">
              <a:rPr kumimoji="0" lang="id-ID" sz="1200" b="0" i="0" u="none" strike="noStrike" kern="1200" cap="none" spc="0" normalizeH="0" baseline="0" noProof="0">
                <a:ln>
                  <a:noFill/>
                </a:ln>
                <a:solidFill>
                  <a:schemeClr val="tx1">
                    <a:tint val="75000"/>
                  </a:schemeClr>
                </a:solidFill>
                <a:effectLst/>
                <a:uLnTx/>
                <a:uFillTx/>
                <a:latin typeface="+mn-lt"/>
                <a:ea typeface="+mn-ea"/>
                <a:cs typeface="+mn-cs"/>
              </a:rPr>
              <a:t>12/09/2017</a:t>
            </a:fld>
            <a:endParaRPr kumimoji="0" lang="id-ID"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Statistik UEU 2017</a:t>
            </a:r>
            <a:endParaRPr kumimoji="0" lang="id-ID"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dirty="0"/>
              <a:t>‹#›</a:t>
            </a:fld>
            <a:endParaRPr lang="id-ID"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FE6F9791-728A-4BBB-9C7A-2EF285D08ABE}" type="datetime1">
              <a:rPr kumimoji="0" lang="id-ID" sz="1200" b="0" i="0" u="none" strike="noStrike" kern="1200" cap="none" spc="0" normalizeH="0" baseline="0" noProof="0">
                <a:ln>
                  <a:noFill/>
                </a:ln>
                <a:solidFill>
                  <a:schemeClr val="tx1">
                    <a:tint val="75000"/>
                  </a:schemeClr>
                </a:solidFill>
                <a:effectLst/>
                <a:uLnTx/>
                <a:uFillTx/>
                <a:latin typeface="+mn-lt"/>
                <a:ea typeface="+mn-ea"/>
                <a:cs typeface="+mn-cs"/>
              </a:rPr>
              <a:t>12/09/2017</a:t>
            </a:fld>
            <a:endParaRPr kumimoji="0" lang="id-ID"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200" b="0" i="0" u="none" strike="noStrike" kern="1200" cap="none" spc="0" normalizeH="0" baseline="0" noProof="0">
                <a:ln>
                  <a:noFill/>
                </a:ln>
                <a:solidFill>
                  <a:schemeClr val="tx1">
                    <a:tint val="75000"/>
                  </a:schemeClr>
                </a:solidFill>
                <a:effectLst/>
                <a:uLnTx/>
                <a:uFillTx/>
                <a:latin typeface="+mn-lt"/>
                <a:ea typeface="+mn-ea"/>
                <a:cs typeface="+mn-cs"/>
              </a:rPr>
              <a:t>Statistik UEU 2017</a:t>
            </a: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p>
            <a:pPr algn="r"/>
            <a:fld id="{9A0DB2DC-4C9A-4742-B13C-FB6460FD3503}" type="slidenum">
              <a:rPr lang="id-ID" dirty="0">
                <a:latin typeface="Calibri" panose="020F0502020204030204" pitchFamily="34" charset="0"/>
              </a:rPr>
              <a:t>‹#›</a:t>
            </a:fld>
            <a:endParaRPr lang="id-ID" dirty="0">
              <a:latin typeface="Calibri" panose="020F050202020403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81E7C4AA-4C1C-4A1F-B62C-26E38BBC6557}" type="datetime1">
              <a:rPr kumimoji="0" lang="id-ID" sz="1200" b="0" i="0" u="none" strike="noStrike" kern="1200" cap="none" spc="0" normalizeH="0" baseline="0" noProof="0">
                <a:ln>
                  <a:noFill/>
                </a:ln>
                <a:solidFill>
                  <a:schemeClr val="tx1">
                    <a:tint val="75000"/>
                  </a:schemeClr>
                </a:solidFill>
                <a:effectLst/>
                <a:uLnTx/>
                <a:uFillTx/>
                <a:latin typeface="+mn-lt"/>
                <a:ea typeface="+mn-ea"/>
                <a:cs typeface="+mn-cs"/>
              </a:rPr>
              <a:t>12/09/2017</a:t>
            </a:fld>
            <a:endParaRPr kumimoji="0" lang="id-ID"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200" b="0" i="0" u="none" strike="noStrike" kern="1200" cap="none" spc="0" normalizeH="0" baseline="0" noProof="0">
                <a:ln>
                  <a:noFill/>
                </a:ln>
                <a:solidFill>
                  <a:schemeClr val="tx1">
                    <a:tint val="75000"/>
                  </a:schemeClr>
                </a:solidFill>
                <a:effectLst/>
                <a:uLnTx/>
                <a:uFillTx/>
                <a:latin typeface="+mn-lt"/>
                <a:ea typeface="+mn-ea"/>
                <a:cs typeface="+mn-cs"/>
              </a:rPr>
              <a:t>Statistik UEU 2017</a:t>
            </a: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p>
            <a:pPr algn="r"/>
            <a:fld id="{9A0DB2DC-4C9A-4742-B13C-FB6460FD3503}" type="slidenum">
              <a:rPr lang="id-ID" dirty="0">
                <a:latin typeface="Calibri" panose="020F0502020204030204" pitchFamily="34" charset="0"/>
              </a:rPr>
              <a:t>‹#›</a:t>
            </a:fld>
            <a:endParaRPr lang="id-ID" dirty="0">
              <a:latin typeface="Calibri" panose="020F050202020403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828B7F5-D12D-4661-BD57-2CCB782658D4}" type="datetime1">
              <a:rPr kumimoji="0" lang="id-ID" sz="1200" b="0" i="0" u="none" strike="noStrike" kern="1200" cap="none" spc="0" normalizeH="0" baseline="0" noProof="0">
                <a:ln>
                  <a:noFill/>
                </a:ln>
                <a:solidFill>
                  <a:schemeClr val="tx1">
                    <a:tint val="75000"/>
                  </a:schemeClr>
                </a:solidFill>
                <a:effectLst/>
                <a:uLnTx/>
                <a:uFillTx/>
                <a:latin typeface="+mn-lt"/>
                <a:ea typeface="+mn-ea"/>
                <a:cs typeface="+mn-cs"/>
              </a:rPr>
              <a:t>12/09/2017</a:t>
            </a:fld>
            <a:endParaRPr kumimoji="0" lang="id-ID"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Statistik UEU 2017</a:t>
            </a:r>
            <a:endParaRPr kumimoji="0" lang="id-ID"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dirty="0"/>
              <a:t>‹#›</a:t>
            </a:fld>
            <a:endParaRPr lang="id-ID"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419E6737-90BC-4EA1-A44F-AEDA1962C3CF}" type="datetime1">
              <a:rPr kumimoji="0" lang="id-ID" sz="1200" b="0" i="0" u="none" strike="noStrike" kern="1200" cap="none" spc="0" normalizeH="0" baseline="0" noProof="0">
                <a:ln>
                  <a:noFill/>
                </a:ln>
                <a:solidFill>
                  <a:schemeClr val="tx1">
                    <a:tint val="75000"/>
                  </a:schemeClr>
                </a:solidFill>
                <a:effectLst/>
                <a:uLnTx/>
                <a:uFillTx/>
                <a:latin typeface="+mn-lt"/>
                <a:ea typeface="+mn-ea"/>
                <a:cs typeface="+mn-cs"/>
              </a:rPr>
              <a:t>12/09/2017</a:t>
            </a:fld>
            <a:endParaRPr kumimoji="0" lang="id-ID"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200" b="0" i="0" u="none" strike="noStrike" kern="1200" cap="none" spc="0" normalizeH="0" baseline="0" noProof="0">
                <a:ln>
                  <a:noFill/>
                </a:ln>
                <a:solidFill>
                  <a:schemeClr val="tx1">
                    <a:tint val="75000"/>
                  </a:schemeClr>
                </a:solidFill>
                <a:effectLst/>
                <a:uLnTx/>
                <a:uFillTx/>
                <a:latin typeface="+mn-lt"/>
                <a:ea typeface="+mn-ea"/>
                <a:cs typeface="+mn-cs"/>
              </a:rPr>
              <a:t>Statistik UEU 2017</a:t>
            </a: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p>
            <a:pPr algn="r"/>
            <a:fld id="{9A0DB2DC-4C9A-4742-B13C-FB6460FD3503}" type="slidenum">
              <a:rPr lang="id-ID" dirty="0">
                <a:latin typeface="Calibri" panose="020F0502020204030204" pitchFamily="34" charset="0"/>
              </a:rPr>
              <a:t>‹#›</a:t>
            </a:fld>
            <a:endParaRPr lang="id-ID" dirty="0">
              <a:latin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3"/>
          <p:cNvSpPr>
            <a:spLocks noGrp="1"/>
          </p:cNvSpPr>
          <p:nvPr>
            <p:ph type="dt" sz="half" idx="1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7AECE11-DECF-4C64-8E8F-87FAC5D2BA0F}" type="datetime1">
              <a:rPr kumimoji="0" lang="id-ID" sz="1200" b="0" i="0" u="none" strike="noStrike" kern="1200" cap="none" spc="0" normalizeH="0" baseline="0" noProof="0">
                <a:ln>
                  <a:noFill/>
                </a:ln>
                <a:solidFill>
                  <a:schemeClr val="tx1">
                    <a:tint val="75000"/>
                  </a:schemeClr>
                </a:solidFill>
                <a:effectLst/>
                <a:uLnTx/>
                <a:uFillTx/>
                <a:latin typeface="+mn-lt"/>
                <a:ea typeface="+mn-ea"/>
                <a:cs typeface="+mn-cs"/>
              </a:rPr>
              <a:t>12/09/2017</a:t>
            </a:fld>
            <a:endParaRPr kumimoji="0" lang="id-ID"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200" b="0" i="0" u="none" strike="noStrike" kern="1200" cap="none" spc="0" normalizeH="0" baseline="0" noProof="0">
                <a:ln>
                  <a:noFill/>
                </a:ln>
                <a:solidFill>
                  <a:schemeClr val="tx1">
                    <a:tint val="75000"/>
                  </a:schemeClr>
                </a:solidFill>
                <a:effectLst/>
                <a:uLnTx/>
                <a:uFillTx/>
                <a:latin typeface="+mn-lt"/>
                <a:ea typeface="+mn-ea"/>
                <a:cs typeface="+mn-cs"/>
              </a:rPr>
              <a:t>Statistik UEU 2017</a:t>
            </a: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p>
            <a:pPr algn="r"/>
            <a:fld id="{9A0DB2DC-4C9A-4742-B13C-FB6460FD3503}" type="slidenum">
              <a:rPr lang="id-ID" dirty="0">
                <a:latin typeface="Calibri" panose="020F0502020204030204" pitchFamily="34" charset="0"/>
              </a:rPr>
              <a:t>‹#›</a:t>
            </a:fld>
            <a:endParaRPr lang="id-ID" dirty="0">
              <a:latin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3"/>
          <p:cNvSpPr>
            <a:spLocks noGrp="1"/>
          </p:cNvSpPr>
          <p:nvPr>
            <p:ph type="dt" sz="half" idx="1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95EB91DB-4C36-41D9-BB09-C5180E8B4B13}" type="datetime1">
              <a:rPr kumimoji="0" lang="id-ID" sz="1200" b="0" i="0" u="none" strike="noStrike" kern="1200" cap="none" spc="0" normalizeH="0" baseline="0" noProof="0">
                <a:ln>
                  <a:noFill/>
                </a:ln>
                <a:solidFill>
                  <a:schemeClr val="tx1">
                    <a:tint val="75000"/>
                  </a:schemeClr>
                </a:solidFill>
                <a:effectLst/>
                <a:uLnTx/>
                <a:uFillTx/>
                <a:latin typeface="+mn-lt"/>
                <a:ea typeface="+mn-ea"/>
                <a:cs typeface="+mn-cs"/>
              </a:rPr>
              <a:t>12/09/2017</a:t>
            </a:fld>
            <a:endParaRPr kumimoji="0" lang="id-ID"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4"/>
          <p:cNvSpPr>
            <a:spLocks noGrp="1"/>
          </p:cNvSpPr>
          <p:nvPr>
            <p:ph type="ftr" sz="quarter" idx="1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200" b="0" i="0" u="none" strike="noStrike" kern="1200" cap="none" spc="0" normalizeH="0" baseline="0" noProof="0">
                <a:ln>
                  <a:noFill/>
                </a:ln>
                <a:solidFill>
                  <a:schemeClr val="tx1">
                    <a:tint val="75000"/>
                  </a:schemeClr>
                </a:solidFill>
                <a:effectLst/>
                <a:uLnTx/>
                <a:uFillTx/>
                <a:latin typeface="+mn-lt"/>
                <a:ea typeface="+mn-ea"/>
                <a:cs typeface="+mn-cs"/>
              </a:rPr>
              <a:t>Statistik UEU 2017</a:t>
            </a:r>
          </a:p>
        </p:txBody>
      </p:sp>
      <p:sp>
        <p:nvSpPr>
          <p:cNvPr id="9" name="Slide Number Placeholder 5"/>
          <p:cNvSpPr>
            <a:spLocks noGrp="1"/>
          </p:cNvSpPr>
          <p:nvPr>
            <p:ph type="sldNum" sz="quarter" idx="14"/>
          </p:nvPr>
        </p:nvSpPr>
        <p:spPr>
          <a:xfrm>
            <a:off x="6553200" y="6356350"/>
            <a:ext cx="2133600" cy="365125"/>
          </a:xfrm>
          <a:prstGeom prst="rect">
            <a:avLst/>
          </a:prstGeom>
        </p:spPr>
        <p:txBody>
          <a:bodyPr vert="horz" lIns="91440" tIns="45720" rIns="91440" bIns="45720" rtlCol="0" anchor="ctr"/>
          <a:lstStyle/>
          <a:p>
            <a:pPr algn="r"/>
            <a:fld id="{9A0DB2DC-4C9A-4742-B13C-FB6460FD3503}" type="slidenum">
              <a:rPr lang="id-ID" dirty="0">
                <a:latin typeface="Calibri" panose="020F0502020204030204" pitchFamily="34" charset="0"/>
              </a:rPr>
              <a:t>‹#›</a:t>
            </a:fld>
            <a:endParaRPr lang="id-ID" dirty="0">
              <a:latin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CD5A8A8-6EB2-48B8-B236-3775B89C7D6F}" type="datetime1">
              <a:rPr kumimoji="0" lang="id-ID" sz="1200" b="0" i="0" u="none" strike="noStrike" kern="1200" cap="none" spc="0" normalizeH="0" baseline="0" noProof="0">
                <a:ln>
                  <a:noFill/>
                </a:ln>
                <a:solidFill>
                  <a:schemeClr val="tx1">
                    <a:tint val="75000"/>
                  </a:schemeClr>
                </a:solidFill>
                <a:effectLst/>
                <a:uLnTx/>
                <a:uFillTx/>
                <a:latin typeface="+mn-lt"/>
                <a:ea typeface="+mn-ea"/>
                <a:cs typeface="+mn-cs"/>
              </a:rPr>
              <a:t>12/09/2017</a:t>
            </a:fld>
            <a:endParaRPr kumimoji="0" lang="id-ID"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200" b="0" i="0" u="none" strike="noStrike" kern="1200" cap="none" spc="0" normalizeH="0" baseline="0" noProof="0">
                <a:ln>
                  <a:noFill/>
                </a:ln>
                <a:solidFill>
                  <a:schemeClr val="tx1">
                    <a:tint val="75000"/>
                  </a:schemeClr>
                </a:solidFill>
                <a:effectLst/>
                <a:uLnTx/>
                <a:uFillTx/>
                <a:latin typeface="+mn-lt"/>
                <a:ea typeface="+mn-ea"/>
                <a:cs typeface="+mn-cs"/>
              </a:rPr>
              <a:t>Statistik UEU 2017</a:t>
            </a: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p>
            <a:pPr algn="r"/>
            <a:fld id="{9A0DB2DC-4C9A-4742-B13C-FB6460FD3503}" type="slidenum">
              <a:rPr lang="id-ID" dirty="0">
                <a:latin typeface="Calibri" panose="020F0502020204030204" pitchFamily="34" charset="0"/>
              </a:rPr>
              <a:t>‹#›</a:t>
            </a:fld>
            <a:endParaRPr lang="id-ID" dirty="0">
              <a:latin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B788FAF-774F-4F8D-983D-B970B60D538F}" type="datetime1">
              <a:rPr kumimoji="0" lang="id-ID" sz="1200" b="0" i="0" u="none" strike="noStrike" kern="1200" cap="none" spc="0" normalizeH="0" baseline="0" noProof="0">
                <a:ln>
                  <a:noFill/>
                </a:ln>
                <a:solidFill>
                  <a:schemeClr val="tx1">
                    <a:tint val="75000"/>
                  </a:schemeClr>
                </a:solidFill>
                <a:effectLst/>
                <a:uLnTx/>
                <a:uFillTx/>
                <a:latin typeface="+mn-lt"/>
                <a:ea typeface="+mn-ea"/>
                <a:cs typeface="+mn-cs"/>
              </a:rPr>
              <a:t>12/09/2017</a:t>
            </a:fld>
            <a:endParaRPr kumimoji="0" lang="id-ID"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200" b="0" i="0" u="none" strike="noStrike" kern="1200" cap="none" spc="0" normalizeH="0" baseline="0" noProof="0">
                <a:ln>
                  <a:noFill/>
                </a:ln>
                <a:solidFill>
                  <a:schemeClr val="tx1">
                    <a:tint val="75000"/>
                  </a:schemeClr>
                </a:solidFill>
                <a:effectLst/>
                <a:uLnTx/>
                <a:uFillTx/>
                <a:latin typeface="+mn-lt"/>
                <a:ea typeface="+mn-ea"/>
                <a:cs typeface="+mn-cs"/>
              </a:rPr>
              <a:t>Statistik UEU 2017</a:t>
            </a: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p>
            <a:pPr algn="r"/>
            <a:fld id="{9A0DB2DC-4C9A-4742-B13C-FB6460FD3503}" type="slidenum">
              <a:rPr lang="id-ID" dirty="0">
                <a:latin typeface="Calibri" panose="020F0502020204030204" pitchFamily="34" charset="0"/>
              </a:rPr>
              <a:t>‹#›</a:t>
            </a:fld>
            <a:endParaRPr lang="id-ID" dirty="0">
              <a:latin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11A1BAFF-66B7-422C-8726-27C0C60AFAE8}" type="datetime1">
              <a:rPr kumimoji="0" lang="id-ID" sz="1200" b="0" i="0" u="none" strike="noStrike" kern="1200" cap="none" spc="0" normalizeH="0" baseline="0" noProof="0">
                <a:ln>
                  <a:noFill/>
                </a:ln>
                <a:solidFill>
                  <a:schemeClr val="tx1">
                    <a:tint val="75000"/>
                  </a:schemeClr>
                </a:solidFill>
                <a:effectLst/>
                <a:uLnTx/>
                <a:uFillTx/>
                <a:latin typeface="+mn-lt"/>
                <a:ea typeface="+mn-ea"/>
                <a:cs typeface="+mn-cs"/>
              </a:rPr>
              <a:t>12/09/2017</a:t>
            </a:fld>
            <a:endParaRPr kumimoji="0" lang="id-ID"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200" b="0" i="0" u="none" strike="noStrike" kern="1200" cap="none" spc="0" normalizeH="0" baseline="0" noProof="0">
                <a:ln>
                  <a:noFill/>
                </a:ln>
                <a:solidFill>
                  <a:schemeClr val="tx1">
                    <a:tint val="75000"/>
                  </a:schemeClr>
                </a:solidFill>
                <a:effectLst/>
                <a:uLnTx/>
                <a:uFillTx/>
                <a:latin typeface="+mn-lt"/>
                <a:ea typeface="+mn-ea"/>
                <a:cs typeface="+mn-cs"/>
              </a:rPr>
              <a:t>Statistik UEU 2017</a:t>
            </a: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p>
            <a:pPr algn="r"/>
            <a:fld id="{9A0DB2DC-4C9A-4742-B13C-FB6460FD3503}" type="slidenum">
              <a:rPr lang="id-ID" dirty="0">
                <a:latin typeface="Calibri" panose="020F0502020204030204" pitchFamily="34" charset="0"/>
              </a:rPr>
              <a:t>‹#›</a:t>
            </a:fld>
            <a:endParaRPr lang="id-ID" dirty="0">
              <a:latin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id-ID"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1878AD4D-08C5-4A36-B78B-7B5A979A37E8}" type="datetime1">
              <a:rPr kumimoji="0" lang="id-ID" sz="1200" b="0" i="0" u="none" strike="noStrike" kern="1200" cap="none" spc="0" normalizeH="0" baseline="0" noProof="0">
                <a:ln>
                  <a:noFill/>
                </a:ln>
                <a:solidFill>
                  <a:schemeClr val="tx1">
                    <a:tint val="75000"/>
                  </a:schemeClr>
                </a:solidFill>
                <a:effectLst/>
                <a:uLnTx/>
                <a:uFillTx/>
                <a:latin typeface="+mn-lt"/>
                <a:ea typeface="+mn-ea"/>
                <a:cs typeface="+mn-cs"/>
              </a:rPr>
              <a:t>12/09/2017</a:t>
            </a:fld>
            <a:endParaRPr kumimoji="0" lang="id-ID"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200" b="0" i="0" u="none" strike="noStrike" kern="1200" cap="none" spc="0" normalizeH="0" baseline="0" noProof="0">
                <a:ln>
                  <a:noFill/>
                </a:ln>
                <a:solidFill>
                  <a:schemeClr val="tx1">
                    <a:tint val="75000"/>
                  </a:schemeClr>
                </a:solidFill>
                <a:effectLst/>
                <a:uLnTx/>
                <a:uFillTx/>
                <a:latin typeface="+mn-lt"/>
                <a:ea typeface="+mn-ea"/>
                <a:cs typeface="+mn-cs"/>
              </a:rPr>
              <a:t>Statistik UEU 2017</a:t>
            </a: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p>
            <a:pPr algn="r"/>
            <a:fld id="{9A0DB2DC-4C9A-4742-B13C-FB6460FD3503}" type="slidenum">
              <a:rPr lang="id-ID" dirty="0">
                <a:latin typeface="Calibri" panose="020F0502020204030204" pitchFamily="34" charset="0"/>
              </a:rPr>
              <a:t>‹#›</a:t>
            </a:fld>
            <a:endParaRPr lang="id-ID" dirty="0">
              <a:latin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457200" y="274638"/>
            <a:ext cx="8229600" cy="1143000"/>
          </a:xfrm>
          <a:prstGeom prst="rect">
            <a:avLst/>
          </a:prstGeom>
          <a:noFill/>
          <a:ln w="9525">
            <a:noFill/>
          </a:ln>
        </p:spPr>
        <p:txBody>
          <a:bodyPr anchor="ctr"/>
          <a:lstStyle/>
          <a:p>
            <a:pPr lvl="0"/>
            <a:r>
              <a:rPr lang="en-US" altLang="x-none" dirty="0"/>
              <a:t>Click to edit Master title style</a:t>
            </a:r>
            <a:endParaRPr dirty="0"/>
          </a:p>
        </p:txBody>
      </p:sp>
      <p:sp>
        <p:nvSpPr>
          <p:cNvPr id="1027" name="Text Placeholder 2"/>
          <p:cNvSpPr>
            <a:spLocks noGrp="1"/>
          </p:cNvSpPr>
          <p:nvPr>
            <p:ph type="body" idx="1"/>
          </p:nvPr>
        </p:nvSpPr>
        <p:spPr>
          <a:xfrm>
            <a:off x="457200" y="1600200"/>
            <a:ext cx="8229600" cy="4525963"/>
          </a:xfrm>
          <a:prstGeom prst="rect">
            <a:avLst/>
          </a:prstGeom>
          <a:noFill/>
          <a:ln w="9525">
            <a:noFill/>
          </a:ln>
        </p:spPr>
        <p:txBody>
          <a:bodyPr/>
          <a:lstStyle/>
          <a:p>
            <a:pPr lvl="0"/>
            <a:r>
              <a:rPr lang="en-US" altLang="x-none" dirty="0"/>
              <a:t>Click to edit Master text styles</a:t>
            </a:r>
          </a:p>
          <a:p>
            <a:pPr lvl="1"/>
            <a:r>
              <a:rPr lang="en-US" altLang="x-none" dirty="0"/>
              <a:t>Second level</a:t>
            </a:r>
          </a:p>
          <a:p>
            <a:pPr lvl="2"/>
            <a:r>
              <a:rPr lang="en-US" altLang="x-none" dirty="0"/>
              <a:t>Third level</a:t>
            </a:r>
          </a:p>
          <a:p>
            <a:pPr lvl="3"/>
            <a:r>
              <a:rPr lang="en-US" altLang="x-none" dirty="0"/>
              <a:t>Fourth level</a:t>
            </a:r>
          </a:p>
          <a:p>
            <a:pPr lvl="4"/>
            <a:r>
              <a:rPr lang="en-US" altLang="x-none" dirty="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F828B7F5-D12D-4661-BD57-2CCB782658D4}" type="datetime1">
              <a:rPr kumimoji="0" lang="id-ID" sz="1200" b="0" i="0" u="none" strike="noStrike" kern="1200" cap="none" spc="0" normalizeH="0" baseline="0" noProof="0">
                <a:ln>
                  <a:noFill/>
                </a:ln>
                <a:solidFill>
                  <a:schemeClr val="tx1">
                    <a:tint val="75000"/>
                  </a:schemeClr>
                </a:solidFill>
                <a:effectLst/>
                <a:uLnTx/>
                <a:uFillTx/>
                <a:latin typeface="+mn-lt"/>
                <a:ea typeface="+mn-ea"/>
                <a:cs typeface="+mn-cs"/>
              </a:rPr>
              <a:t>12/09/2017</a:t>
            </a:fld>
            <a:endParaRPr kumimoji="0" lang="id-ID"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Statistik UEU 2017</a:t>
            </a:r>
            <a:endParaRPr kumimoji="0" lang="id-ID"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898989"/>
                </a:solidFill>
                <a:latin typeface="Calibri" panose="020F0502020204030204" pitchFamily="34" charset="0"/>
              </a:defRPr>
            </a:lvl1pPr>
          </a:lstStyle>
          <a:p>
            <a:pPr lvl="0" eaLnBrk="1" hangingPunct="1"/>
            <a:fld id="{9A0DB2DC-4C9A-4742-B13C-FB6460FD3503}" type="slidenum">
              <a:rPr lang="id-ID" dirty="0"/>
              <a:t>‹#›</a:t>
            </a:fld>
            <a:endParaRPr lang="id-ID"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8.GI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hyperlink" Target="http://3.bp.blogspot.com/-HtdDHFrsB8s/Vn5lAy9bvpI/AAAAAAAABy8/mRRlVmthgn4/s1600/rumus+kuartil+ke+i+(Qi).gi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hyperlink" Target="http://3.bp.blogspot.com/-l8bnkcNJPZk/Vpkb82gVKwI/AAAAAAAAAbo/_h3LAmSburM/s1600/rumus+desil+data+tunggal.gif" TargetMode="External"/><Relationship Id="rId4" Type="http://schemas.openxmlformats.org/officeDocument/2006/relationships/image" Target="../media/image9.GIF"/></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2.GIF"/><Relationship Id="rId4" Type="http://schemas.openxmlformats.org/officeDocument/2006/relationships/image" Target="../media/image11.GIF"/></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jpeg"/><Relationship Id="rId7"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s://www.bing.com/images/search?q=gambar+untuk+statistik&amp;id=82856045C27B1A2218E190C2B990C49C36C05BFA&amp;FORM=IQFRBA"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en.wikipedia.org/wiki/Support_vector_machines" TargetMode="External"/><Relationship Id="rId3" Type="http://schemas.openxmlformats.org/officeDocument/2006/relationships/hyperlink" Target="https://en.wikipedia.org/wiki/Neural_networks" TargetMode="External"/><Relationship Id="rId7" Type="http://schemas.openxmlformats.org/officeDocument/2006/relationships/hyperlink" Target="https://en.wikipedia.org/wiki/Decision_rules"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en.wikipedia.org/wiki/Decision_tree_learning" TargetMode="External"/><Relationship Id="rId5" Type="http://schemas.openxmlformats.org/officeDocument/2006/relationships/hyperlink" Target="https://en.wikipedia.org/wiki/Genetic_algorithms" TargetMode="External"/><Relationship Id="rId4" Type="http://schemas.openxmlformats.org/officeDocument/2006/relationships/hyperlink" Target="https://en.wikipedia.org/wiki/Cluster_analysi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rsil\Desktop\Smartcreative.jpg"/>
          <p:cNvPicPr>
            <a:picLocks noChangeAspect="1"/>
          </p:cNvPicPr>
          <p:nvPr/>
        </p:nvPicPr>
        <p:blipFill>
          <a:blip r:embed="rId2"/>
          <a:srcRect l="1051" r="800" b="504"/>
          <a:stretch>
            <a:fillRect/>
          </a:stretch>
        </p:blipFill>
        <p:spPr>
          <a:xfrm>
            <a:off x="0" y="304800"/>
            <a:ext cx="9144000" cy="6840538"/>
          </a:xfrm>
          <a:prstGeom prst="rect">
            <a:avLst/>
          </a:prstGeom>
          <a:noFill/>
          <a:ln w="9525">
            <a:noFill/>
          </a:ln>
        </p:spPr>
      </p:pic>
      <p:sp>
        <p:nvSpPr>
          <p:cNvPr id="11267" name="TextBox 1"/>
          <p:cNvSpPr txBox="1"/>
          <p:nvPr/>
        </p:nvSpPr>
        <p:spPr>
          <a:xfrm>
            <a:off x="3048000" y="3744913"/>
            <a:ext cx="6096000" cy="1322387"/>
          </a:xfrm>
          <a:prstGeom prst="rect">
            <a:avLst/>
          </a:prstGeom>
          <a:noFill/>
          <a:ln w="9525">
            <a:noFill/>
          </a:ln>
        </p:spPr>
        <p:txBody>
          <a:bodyPr>
            <a:spAutoFit/>
          </a:bodyPr>
          <a:lstStyle/>
          <a:p>
            <a:pPr algn="ctr"/>
            <a:r>
              <a:rPr lang="id-ID" altLang="en-US" sz="1600" b="1" dirty="0">
                <a:solidFill>
                  <a:schemeClr val="bg1"/>
                </a:solidFill>
                <a:latin typeface="Arial" panose="020B0604020202020204" pitchFamily="34" charset="0"/>
              </a:rPr>
              <a:t>Statistik</a:t>
            </a:r>
            <a:r>
              <a:rPr lang="en-ID" altLang="en-US" sz="1600" b="1" dirty="0">
                <a:solidFill>
                  <a:schemeClr val="bg1"/>
                </a:solidFill>
                <a:latin typeface="Arial" panose="020B0604020202020204" pitchFamily="34" charset="0"/>
              </a:rPr>
              <a:t> (</a:t>
            </a:r>
            <a:r>
              <a:rPr lang="en-ID" altLang="en-US" sz="1600" b="1" dirty="0" smtClean="0">
                <a:solidFill>
                  <a:schemeClr val="bg1"/>
                </a:solidFill>
                <a:latin typeface="Arial" panose="020B0604020202020204" pitchFamily="34" charset="0"/>
              </a:rPr>
              <a:t>ESA</a:t>
            </a:r>
            <a:r>
              <a:rPr lang="en-US" altLang="en-US" sz="1600" b="1" dirty="0" smtClean="0">
                <a:solidFill>
                  <a:schemeClr val="bg1"/>
                </a:solidFill>
                <a:latin typeface="Arial" panose="020B0604020202020204" pitchFamily="34" charset="0"/>
              </a:rPr>
              <a:t>310</a:t>
            </a:r>
            <a:r>
              <a:rPr lang="en-ID" altLang="en-US" sz="1600" b="1" dirty="0" smtClean="0">
                <a:solidFill>
                  <a:schemeClr val="bg1"/>
                </a:solidFill>
                <a:latin typeface="Arial" panose="020B0604020202020204" pitchFamily="34" charset="0"/>
              </a:rPr>
              <a:t>)</a:t>
            </a:r>
            <a:endParaRPr lang="en-ID" altLang="en-US" sz="1600" b="1" dirty="0">
              <a:solidFill>
                <a:schemeClr val="bg1"/>
              </a:solidFill>
              <a:latin typeface="Arial" panose="020B0604020202020204" pitchFamily="34" charset="0"/>
            </a:endParaRPr>
          </a:p>
          <a:p>
            <a:pPr algn="ctr"/>
            <a:r>
              <a:rPr lang="en-US" altLang="en-US" sz="1600" b="1" dirty="0">
                <a:solidFill>
                  <a:schemeClr val="bg1"/>
                </a:solidFill>
                <a:latin typeface="Arial" panose="020B0604020202020204" pitchFamily="34" charset="0"/>
              </a:rPr>
              <a:t>PERTEMUAN 1</a:t>
            </a:r>
          </a:p>
          <a:p>
            <a:pPr algn="ctr"/>
            <a:r>
              <a:rPr lang="en-US" altLang="en-US" sz="1600" b="1" dirty="0" smtClean="0">
                <a:solidFill>
                  <a:schemeClr val="bg1"/>
                </a:solidFill>
                <a:latin typeface="Arial" panose="020B0604020202020204" pitchFamily="34" charset="0"/>
              </a:rPr>
              <a:t>&lt;TEAM DOSEN&gt;</a:t>
            </a:r>
            <a:endParaRPr lang="en-US" altLang="en-US" sz="1600" b="1" dirty="0">
              <a:solidFill>
                <a:schemeClr val="bg1"/>
              </a:solidFill>
              <a:latin typeface="Arial" panose="020B0604020202020204" pitchFamily="34" charset="0"/>
            </a:endParaRPr>
          </a:p>
          <a:p>
            <a:pPr algn="ctr"/>
            <a:r>
              <a:rPr lang="en-US" altLang="en-US" sz="1600" b="1" dirty="0">
                <a:solidFill>
                  <a:schemeClr val="bg1"/>
                </a:solidFill>
                <a:latin typeface="Arial" panose="020B0604020202020204" pitchFamily="34" charset="0"/>
              </a:rPr>
              <a:t>PROGRAM STUDI TEKNIK INFORMATIKA </a:t>
            </a:r>
          </a:p>
          <a:p>
            <a:pPr algn="ctr"/>
            <a:r>
              <a:rPr lang="en-US" altLang="en-US" sz="1600" b="1" dirty="0">
                <a:solidFill>
                  <a:schemeClr val="bg1"/>
                </a:solidFill>
                <a:latin typeface="Arial" panose="020B0604020202020204" pitchFamily="34" charset="0"/>
              </a:rPr>
              <a:t>FAKULTAS ILMU KOMPUTER </a:t>
            </a: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20483" name="Title 2"/>
          <p:cNvSpPr>
            <a:spLocks noGrp="1"/>
          </p:cNvSpPr>
          <p:nvPr>
            <p:ph type="title"/>
          </p:nvPr>
        </p:nvSpPr>
        <p:spPr>
          <a:xfrm>
            <a:off x="457200" y="428625"/>
            <a:ext cx="8229600" cy="857250"/>
          </a:xfrm>
          <a:ln/>
        </p:spPr>
        <p:txBody>
          <a:bodyPr vert="horz" wrap="square" lIns="91440" tIns="45720" rIns="91440" bIns="45720" anchor="ctr"/>
          <a:lstStyle/>
          <a:p>
            <a:r>
              <a:rPr sz="3200" dirty="0"/>
              <a:t>Elemen Statist</a:t>
            </a:r>
            <a:r>
              <a:rPr lang="en-US" altLang="x-none" sz="3200" dirty="0"/>
              <a:t>i</a:t>
            </a:r>
            <a:r>
              <a:rPr sz="3200" dirty="0"/>
              <a:t>k</a:t>
            </a:r>
            <a:endParaRPr lang="en-ID" altLang="x-none" sz="3200" dirty="0"/>
          </a:p>
        </p:txBody>
      </p:sp>
      <p:sp>
        <p:nvSpPr>
          <p:cNvPr id="20484" name="Rectangle 3"/>
          <p:cNvSpPr txBox="1"/>
          <p:nvPr/>
        </p:nvSpPr>
        <p:spPr>
          <a:xfrm>
            <a:off x="928688" y="1428750"/>
            <a:ext cx="7620000" cy="4572000"/>
          </a:xfrm>
          <a:prstGeom prst="rect">
            <a:avLst/>
          </a:prstGeom>
          <a:noFill/>
          <a:ln w="9525">
            <a:noFill/>
          </a:ln>
        </p:spPr>
        <p:txBody>
          <a:bodyPr/>
          <a:lstStyle/>
          <a:p>
            <a:pPr marL="342900" indent="-342900">
              <a:lnSpc>
                <a:spcPct val="90000"/>
              </a:lnSpc>
              <a:spcBef>
                <a:spcPct val="20000"/>
              </a:spcBef>
              <a:buFont typeface="Arial" panose="020B0604020202020204" pitchFamily="34" charset="0"/>
              <a:buChar char="•"/>
            </a:pPr>
            <a:r>
              <a:rPr lang="en-US" altLang="x-none" sz="2400" dirty="0">
                <a:latin typeface="Tahoma" panose="020B0604030504040204" pitchFamily="34" charset="0"/>
              </a:rPr>
              <a:t>Populasi </a:t>
            </a:r>
            <a:r>
              <a:rPr lang="en-US" altLang="x-none" sz="2400" dirty="0">
                <a:latin typeface="Tahoma" panose="020B0604030504040204" pitchFamily="34" charset="0"/>
                <a:sym typeface="Wingdings" panose="05000000000000000000" pitchFamily="2" charset="2"/>
              </a:rPr>
              <a:t> masalah dasar dari persoalan statistik. Definisi : Sekumpulan data yang mengidentifikasi suatu fenomena</a:t>
            </a:r>
          </a:p>
          <a:p>
            <a:pPr marL="342900" indent="-342900">
              <a:lnSpc>
                <a:spcPct val="90000"/>
              </a:lnSpc>
              <a:spcBef>
                <a:spcPct val="20000"/>
              </a:spcBef>
              <a:buFont typeface="Arial" panose="020B0604020202020204" pitchFamily="34" charset="0"/>
              <a:buChar char="•"/>
            </a:pPr>
            <a:r>
              <a:rPr lang="en-US" altLang="x-none" sz="2400" dirty="0">
                <a:latin typeface="Tahoma" panose="020B0604030504040204" pitchFamily="34" charset="0"/>
                <a:sym typeface="Wingdings" panose="05000000000000000000" pitchFamily="2" charset="2"/>
              </a:rPr>
              <a:t>Sampel : Sekumpulan data yang diambil atau diseleksi dari suatu populasi</a:t>
            </a:r>
          </a:p>
          <a:p>
            <a:pPr marL="342900" indent="-342900">
              <a:lnSpc>
                <a:spcPct val="90000"/>
              </a:lnSpc>
              <a:spcBef>
                <a:spcPct val="20000"/>
              </a:spcBef>
              <a:buFont typeface="Arial" panose="020B0604020202020204" pitchFamily="34" charset="0"/>
              <a:buChar char="•"/>
            </a:pPr>
            <a:r>
              <a:rPr lang="en-US" altLang="x-none" sz="2400" dirty="0">
                <a:latin typeface="Tahoma" panose="020B0604030504040204" pitchFamily="34" charset="0"/>
                <a:sym typeface="Wingdings" panose="05000000000000000000" pitchFamily="2" charset="2"/>
              </a:rPr>
              <a:t>Statistik Inferensi : Suatu keputusan, perkiraan atau generalisasi tentang suatu populasi berdasarkan informasi yg terkandung dari suatu sampel.</a:t>
            </a:r>
          </a:p>
          <a:p>
            <a:pPr marL="342900" indent="-342900">
              <a:lnSpc>
                <a:spcPct val="90000"/>
              </a:lnSpc>
              <a:spcBef>
                <a:spcPct val="20000"/>
              </a:spcBef>
              <a:buFont typeface="Arial" panose="020B0604020202020204" pitchFamily="34" charset="0"/>
              <a:buChar char="•"/>
            </a:pPr>
            <a:r>
              <a:rPr lang="en-US" altLang="x-none" sz="2400" dirty="0">
                <a:latin typeface="Tahoma" panose="020B0604030504040204" pitchFamily="34" charset="0"/>
              </a:rPr>
              <a:t>Pengukuran Realibilitas </a:t>
            </a:r>
            <a:r>
              <a:rPr lang="en-US" altLang="x-none" sz="2400" dirty="0">
                <a:latin typeface="Tahoma" panose="020B0604030504040204" pitchFamily="34" charset="0"/>
                <a:sym typeface="Wingdings" panose="05000000000000000000" pitchFamily="2" charset="2"/>
              </a:rPr>
              <a:t> Konsekuensi dari kemungkinan bias dalam inferensi.</a:t>
            </a:r>
            <a:endParaRPr lang="en-US" altLang="x-none" sz="2400" dirty="0">
              <a:latin typeface="Tahoma" panose="020B0604030504040204" pitchFamily="34" charset="0"/>
            </a:endParaRPr>
          </a:p>
        </p:txBody>
      </p:sp>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21507" name="Title 2"/>
          <p:cNvSpPr>
            <a:spLocks noGrp="1"/>
          </p:cNvSpPr>
          <p:nvPr>
            <p:ph type="title"/>
          </p:nvPr>
        </p:nvSpPr>
        <p:spPr>
          <a:xfrm>
            <a:off x="457200" y="642938"/>
            <a:ext cx="8229600" cy="642937"/>
          </a:xfrm>
          <a:ln/>
        </p:spPr>
        <p:txBody>
          <a:bodyPr vert="horz" wrap="square" lIns="91440" tIns="45720" rIns="91440" bIns="45720" anchor="ctr"/>
          <a:lstStyle/>
          <a:p>
            <a:r>
              <a:rPr sz="3200" b="1" dirty="0"/>
              <a:t>Tipe Data Statistik</a:t>
            </a:r>
            <a:endParaRPr lang="en-ID" altLang="x-none" sz="3200" dirty="0"/>
          </a:p>
        </p:txBody>
      </p:sp>
      <p:sp>
        <p:nvSpPr>
          <p:cNvPr id="21508" name="Rectangle 3"/>
          <p:cNvSpPr txBox="1"/>
          <p:nvPr/>
        </p:nvSpPr>
        <p:spPr>
          <a:xfrm>
            <a:off x="1066800" y="1752600"/>
            <a:ext cx="7620000" cy="4114800"/>
          </a:xfrm>
          <a:prstGeom prst="rect">
            <a:avLst/>
          </a:prstGeom>
          <a:noFill/>
          <a:ln w="9525">
            <a:noFill/>
          </a:ln>
        </p:spPr>
        <p:txBody>
          <a:bodyPr/>
          <a:lstStyle/>
          <a:p>
            <a:pPr marL="338455" indent="-338455">
              <a:lnSpc>
                <a:spcPct val="90000"/>
              </a:lnSpc>
              <a:spcBef>
                <a:spcPct val="20000"/>
              </a:spcBef>
            </a:pPr>
            <a:r>
              <a:rPr lang="en-US" altLang="x-none" sz="2400" dirty="0">
                <a:latin typeface="Calibri" panose="020F0502020204030204" pitchFamily="34" charset="0"/>
              </a:rPr>
              <a:t>I. </a:t>
            </a:r>
            <a:r>
              <a:rPr lang="en-US" altLang="x-none" sz="2400" dirty="0">
                <a:latin typeface="Tahoma" panose="020B0604030504040204" pitchFamily="34" charset="0"/>
              </a:rPr>
              <a:t>Data Kualitatif : Data yang bukan berupa angka, ciri : tidak bisa dilakukan operasi matematika. Terbagi dua :</a:t>
            </a:r>
          </a:p>
          <a:p>
            <a:pPr marL="338455" indent="-338455">
              <a:lnSpc>
                <a:spcPct val="90000"/>
              </a:lnSpc>
              <a:spcBef>
                <a:spcPct val="20000"/>
              </a:spcBef>
            </a:pPr>
            <a:r>
              <a:rPr lang="en-US" altLang="x-none" sz="2400" dirty="0">
                <a:latin typeface="Tahoma" panose="020B0604030504040204" pitchFamily="34" charset="0"/>
              </a:rPr>
              <a:t>	a.Nominal </a:t>
            </a:r>
          </a:p>
          <a:p>
            <a:pPr marL="338455" indent="-338455">
              <a:lnSpc>
                <a:spcPct val="90000"/>
              </a:lnSpc>
              <a:spcBef>
                <a:spcPct val="20000"/>
              </a:spcBef>
            </a:pPr>
            <a:r>
              <a:rPr lang="en-US" altLang="x-none" sz="2400" dirty="0">
                <a:latin typeface="Tahoma" panose="020B0604030504040204" pitchFamily="34" charset="0"/>
              </a:rPr>
              <a:t>	Data yang paling rendah dalam level pengukuran data. Contoh : Jenis kelamin, tgl dan tempat lahir seseorang</a:t>
            </a:r>
          </a:p>
          <a:p>
            <a:pPr marL="338455" indent="-338455">
              <a:lnSpc>
                <a:spcPct val="90000"/>
              </a:lnSpc>
              <a:spcBef>
                <a:spcPct val="20000"/>
              </a:spcBef>
            </a:pPr>
            <a:r>
              <a:rPr lang="en-US" altLang="x-none" sz="2400" dirty="0">
                <a:latin typeface="Tahoma" panose="020B0604030504040204" pitchFamily="34" charset="0"/>
              </a:rPr>
              <a:t>	b.Ordinal </a:t>
            </a:r>
            <a:r>
              <a:rPr lang="en-US" altLang="x-none" sz="2400" dirty="0">
                <a:latin typeface="Tahoma" panose="020B0604030504040204" pitchFamily="34" charset="0"/>
                <a:sym typeface="Wingdings" panose="05000000000000000000" pitchFamily="2" charset="2"/>
              </a:rPr>
              <a:t> ada tingkatan data. Contoh : Sangat setuju, Setuju, kurang setuju, tidak setuju</a:t>
            </a:r>
            <a:endParaRPr lang="en-US" altLang="x-none" sz="2400" dirty="0">
              <a:latin typeface="Tahoma" panose="020B0604030504040204" pitchFamily="34" charset="0"/>
            </a:endParaRPr>
          </a:p>
        </p:txBody>
      </p:sp>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22531" name="Title 2"/>
          <p:cNvSpPr>
            <a:spLocks noGrp="1"/>
          </p:cNvSpPr>
          <p:nvPr>
            <p:ph type="title"/>
          </p:nvPr>
        </p:nvSpPr>
        <p:spPr>
          <a:xfrm>
            <a:off x="457200" y="428625"/>
            <a:ext cx="8229600" cy="989013"/>
          </a:xfrm>
          <a:ln/>
        </p:spPr>
        <p:txBody>
          <a:bodyPr vert="horz" wrap="square" lIns="91440" tIns="45720" rIns="91440" bIns="45720" anchor="ctr"/>
          <a:lstStyle/>
          <a:p>
            <a:r>
              <a:rPr sz="3200" b="1" dirty="0"/>
              <a:t>Tipe Data Statistik</a:t>
            </a:r>
            <a:endParaRPr lang="en-ID" altLang="x-none" sz="3200" dirty="0"/>
          </a:p>
        </p:txBody>
      </p:sp>
      <p:sp>
        <p:nvSpPr>
          <p:cNvPr id="22532" name="Rectangle 3"/>
          <p:cNvSpPr txBox="1"/>
          <p:nvPr/>
        </p:nvSpPr>
        <p:spPr>
          <a:xfrm>
            <a:off x="1066800" y="1714500"/>
            <a:ext cx="7620000" cy="4500563"/>
          </a:xfrm>
          <a:prstGeom prst="rect">
            <a:avLst/>
          </a:prstGeom>
          <a:noFill/>
          <a:ln w="9525">
            <a:noFill/>
          </a:ln>
        </p:spPr>
        <p:txBody>
          <a:bodyPr/>
          <a:lstStyle/>
          <a:p>
            <a:pPr marL="342900" indent="-282575">
              <a:lnSpc>
                <a:spcPct val="90000"/>
              </a:lnSpc>
              <a:spcBef>
                <a:spcPct val="20000"/>
              </a:spcBef>
            </a:pPr>
            <a:r>
              <a:rPr lang="en-US" altLang="x-none" sz="2400" dirty="0">
                <a:latin typeface="Calibri" panose="020F0502020204030204" pitchFamily="34" charset="0"/>
              </a:rPr>
              <a:t>II. </a:t>
            </a:r>
            <a:r>
              <a:rPr lang="en-US" altLang="x-none" sz="2400" dirty="0">
                <a:latin typeface="Tahoma" panose="020B0604030504040204" pitchFamily="34" charset="0"/>
              </a:rPr>
              <a:t>Data Kuantitatif </a:t>
            </a:r>
          </a:p>
          <a:p>
            <a:pPr marL="342900" indent="-282575">
              <a:lnSpc>
                <a:spcPct val="90000"/>
              </a:lnSpc>
              <a:spcBef>
                <a:spcPct val="20000"/>
              </a:spcBef>
            </a:pPr>
            <a:r>
              <a:rPr lang="en-US" altLang="x-none" sz="2400" dirty="0">
                <a:latin typeface="Tahoma" panose="020B0604030504040204" pitchFamily="34" charset="0"/>
              </a:rPr>
              <a:t>   Data berupa angka dalam arti sebenarnya </a:t>
            </a:r>
            <a:r>
              <a:rPr lang="en-US" altLang="x-none" sz="2400" dirty="0">
                <a:latin typeface="Tahoma" panose="020B0604030504040204" pitchFamily="34" charset="0"/>
                <a:sym typeface="Wingdings" panose="05000000000000000000" pitchFamily="2" charset="2"/>
              </a:rPr>
              <a:t> dapat dilakukan operasi matematika. Terbagi dua :</a:t>
            </a:r>
          </a:p>
          <a:p>
            <a:pPr marL="342900" indent="-282575">
              <a:lnSpc>
                <a:spcPct val="90000"/>
              </a:lnSpc>
              <a:spcBef>
                <a:spcPct val="20000"/>
              </a:spcBef>
            </a:pPr>
            <a:r>
              <a:rPr lang="en-US" altLang="x-none" sz="2400" dirty="0">
                <a:latin typeface="Tahoma" panose="020B0604030504040204" pitchFamily="34" charset="0"/>
                <a:sym typeface="Wingdings" panose="05000000000000000000" pitchFamily="2" charset="2"/>
              </a:rPr>
              <a:t>	a. Data Interval, Contoh : Interval temperatur ruang adalah sbb :</a:t>
            </a:r>
          </a:p>
          <a:p>
            <a:pPr marL="342900" indent="-282575">
              <a:lnSpc>
                <a:spcPct val="90000"/>
              </a:lnSpc>
              <a:spcBef>
                <a:spcPct val="20000"/>
              </a:spcBef>
            </a:pPr>
            <a:r>
              <a:rPr lang="en-US" altLang="x-none" sz="2400" dirty="0">
                <a:latin typeface="Tahoma" panose="020B0604030504040204" pitchFamily="34" charset="0"/>
                <a:sym typeface="Wingdings" panose="05000000000000000000" pitchFamily="2" charset="2"/>
              </a:rPr>
              <a:t>	Cukup panas jika antara 50</a:t>
            </a:r>
            <a:r>
              <a:rPr lang="en-US" altLang="x-none" sz="2400" dirty="0">
                <a:latin typeface="Tahoma" panose="020B0604030504040204" pitchFamily="34" charset="0"/>
                <a:sym typeface="Symbol" panose="05050102010706020507" pitchFamily="18" charset="2"/>
              </a:rPr>
              <a:t>C-80 C</a:t>
            </a:r>
          </a:p>
          <a:p>
            <a:pPr marL="342900" indent="-282575">
              <a:lnSpc>
                <a:spcPct val="90000"/>
              </a:lnSpc>
              <a:spcBef>
                <a:spcPct val="20000"/>
              </a:spcBef>
            </a:pPr>
            <a:r>
              <a:rPr lang="en-US" altLang="x-none" sz="2400" dirty="0">
                <a:latin typeface="Tahoma" panose="020B0604030504040204" pitchFamily="34" charset="0"/>
                <a:sym typeface="Symbol" panose="05050102010706020507" pitchFamily="18" charset="2"/>
              </a:rPr>
              <a:t>	Panas jika antara 80 C-110 C</a:t>
            </a:r>
          </a:p>
          <a:p>
            <a:pPr marL="342900" indent="-282575">
              <a:lnSpc>
                <a:spcPct val="90000"/>
              </a:lnSpc>
              <a:spcBef>
                <a:spcPct val="20000"/>
              </a:spcBef>
            </a:pPr>
            <a:r>
              <a:rPr lang="en-US" altLang="x-none" sz="2400" dirty="0">
                <a:latin typeface="Tahoma" panose="020B0604030504040204" pitchFamily="34" charset="0"/>
                <a:sym typeface="Symbol" panose="05050102010706020507" pitchFamily="18" charset="2"/>
              </a:rPr>
              <a:t>	Sangat panas jika antara 110 C-140 C</a:t>
            </a:r>
          </a:p>
          <a:p>
            <a:pPr marL="342900" indent="-282575">
              <a:lnSpc>
                <a:spcPct val="90000"/>
              </a:lnSpc>
              <a:spcBef>
                <a:spcPct val="20000"/>
              </a:spcBef>
            </a:pPr>
            <a:r>
              <a:rPr lang="en-US" altLang="x-none" sz="2400" dirty="0">
                <a:latin typeface="Tahoma" panose="020B0604030504040204" pitchFamily="34" charset="0"/>
                <a:sym typeface="Symbol" panose="05050102010706020507" pitchFamily="18" charset="2"/>
              </a:rPr>
              <a:t>	b. Data Rasio </a:t>
            </a:r>
            <a:r>
              <a:rPr lang="en-US" altLang="x-none" sz="2400" dirty="0">
                <a:latin typeface="Tahoma" panose="020B0604030504040204" pitchFamily="34" charset="0"/>
                <a:sym typeface="Wingdings" panose="05000000000000000000" pitchFamily="2" charset="2"/>
              </a:rPr>
              <a:t> tingkat pengukuran paling ‘tinggi’ ; bersifat angka dalam arti sesungguhnya. Beda dengan interval mempunyai titik nol dalam arti sesungguhnya.</a:t>
            </a:r>
          </a:p>
          <a:p>
            <a:pPr marL="342900" indent="-282575">
              <a:lnSpc>
                <a:spcPct val="90000"/>
              </a:lnSpc>
              <a:spcBef>
                <a:spcPct val="20000"/>
              </a:spcBef>
            </a:pPr>
            <a:endParaRPr lang="en-US" altLang="x-none" sz="2800" dirty="0">
              <a:latin typeface="Calibri" panose="020F0502020204030204" pitchFamily="34" charset="0"/>
            </a:endParaRPr>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5" name="Rectangle 3"/>
          <p:cNvSpPr>
            <a:spLocks noChangeArrowheads="1"/>
          </p:cNvSpPr>
          <p:nvPr/>
        </p:nvSpPr>
        <p:spPr bwMode="auto">
          <a:xfrm>
            <a:off x="571500" y="785813"/>
            <a:ext cx="8429625" cy="5262563"/>
          </a:xfrm>
          <a:prstGeom prst="rect">
            <a:avLst/>
          </a:prstGeom>
          <a:noFill/>
          <a:ln w="9525">
            <a:noFill/>
            <a:miter lim="800000"/>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id-ID" sz="24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rPr>
              <a:t>UKURAN PEMUSATAN DAN LETAK DATA</a:t>
            </a:r>
            <a:endParaRPr kumimoji="0" lang="en-US" sz="24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endParaRP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defRPr/>
            </a:pPr>
            <a:r>
              <a:rPr kumimoji="0" lang="id-ID"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rPr>
              <a:t>Pengukuran pusat data penting dilakukan karena suatu kelompok data bila diurutkan (membesar atau mengecil) maka ada kecenderungan data itu memusat pada bagian tengah.</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defRPr/>
            </a:pPr>
            <a:r>
              <a:rPr kumimoji="0" lang="id-ID"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rPr>
              <a:t>Jadi sesuai namanya, ukuran pemusattan data menunjukkan pusat suatu data atau pusat suatu kumpulan pengamatan yang merupakan nilai khas untuk mewakili semua data atau semua pengamatan.</a:t>
            </a:r>
          </a:p>
          <a:p>
            <a:pPr marL="0" marR="0" lvl="0" indent="0" algn="l" defTabSz="914400" rtl="0" eaLnBrk="1" fontAlgn="base" latinLnBrk="0" hangingPunct="1">
              <a:lnSpc>
                <a:spcPct val="100000"/>
              </a:lnSpc>
              <a:spcBef>
                <a:spcPct val="0"/>
              </a:spcBef>
              <a:spcAft>
                <a:spcPct val="0"/>
              </a:spcAft>
              <a:buClrTx/>
              <a:buSzTx/>
              <a:buFontTx/>
              <a:buNone/>
              <a:defRPr/>
            </a:pPr>
            <a:endParaRPr kumimoji="0" lang="id-ID" sz="24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id-ID" sz="24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rPr>
              <a:t>Ukuran pemusatan data:</a:t>
            </a:r>
          </a:p>
          <a:p>
            <a:pPr marL="0" marR="0" lvl="0" indent="0" algn="l" defTabSz="914400" rtl="0" eaLnBrk="1" fontAlgn="base" latinLnBrk="0" hangingPunct="1">
              <a:lnSpc>
                <a:spcPct val="100000"/>
              </a:lnSpc>
              <a:spcBef>
                <a:spcPct val="0"/>
              </a:spcBef>
              <a:spcAft>
                <a:spcPct val="0"/>
              </a:spcAft>
              <a:buClrTx/>
              <a:buSzTx/>
              <a:buFontTx/>
              <a:buNone/>
              <a:defRPr/>
            </a:pPr>
            <a:r>
              <a:rPr kumimoji="0" lang="id-ID"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rPr>
              <a:t>Rata-rata hitung (arithmetic mean), Median, Modus, Rata-rata ukur (geometric mean), Rata-rata harmonis (harmonic mean)</a:t>
            </a:r>
          </a:p>
          <a:p>
            <a:pPr marL="0" marR="0" lvl="0" indent="0" algn="l" defTabSz="914400" rtl="0" eaLnBrk="1" fontAlgn="base" latinLnBrk="0" hangingPunct="1">
              <a:lnSpc>
                <a:spcPct val="100000"/>
              </a:lnSpc>
              <a:spcBef>
                <a:spcPct val="0"/>
              </a:spcBef>
              <a:spcAft>
                <a:spcPct val="0"/>
              </a:spcAft>
              <a:buClrTx/>
              <a:buSzTx/>
              <a:buFontTx/>
              <a:buNone/>
              <a:defRPr/>
            </a:pPr>
            <a:r>
              <a:rPr kumimoji="0" lang="id-ID"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rPr>
              <a:t>Ukuran letak data:</a:t>
            </a:r>
          </a:p>
          <a:p>
            <a:pPr marL="0" marR="0" lvl="0" indent="0" algn="l" defTabSz="914400" rtl="0" eaLnBrk="1" fontAlgn="base" latinLnBrk="0" hangingPunct="1">
              <a:lnSpc>
                <a:spcPct val="100000"/>
              </a:lnSpc>
              <a:spcBef>
                <a:spcPct val="0"/>
              </a:spcBef>
              <a:spcAft>
                <a:spcPct val="0"/>
              </a:spcAft>
              <a:buClrTx/>
              <a:buSzTx/>
              <a:buFontTx/>
              <a:buNone/>
              <a:defRPr/>
            </a:pPr>
            <a:r>
              <a:rPr kumimoji="0" lang="id-ID"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rPr>
              <a:t>Kuartil, Desil, persentil</a:t>
            </a:r>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5" name="Rectangle 4"/>
          <p:cNvSpPr/>
          <p:nvPr/>
        </p:nvSpPr>
        <p:spPr>
          <a:xfrm>
            <a:off x="785813" y="928688"/>
            <a:ext cx="7929563" cy="5262563"/>
          </a:xfrm>
          <a:prstGeom prst="rect">
            <a:avLst/>
          </a:prstGeom>
        </p:spPr>
        <p:txBody>
          <a:bodyPr>
            <a:spAutoFit/>
          </a:bodyPr>
          <a:lstStyle/>
          <a:p>
            <a:r>
              <a:rPr sz="2400" b="1" dirty="0">
                <a:latin typeface="Calibri" panose="020F0502020204030204" pitchFamily="34" charset="0"/>
              </a:rPr>
              <a:t>RATA-RATA HITUNG</a:t>
            </a:r>
          </a:p>
          <a:p>
            <a:r>
              <a:rPr sz="2400" dirty="0">
                <a:latin typeface="Calibri" panose="020F0502020204030204" pitchFamily="34" charset="0"/>
              </a:rPr>
              <a:t>Sering disebut dengan rata-rata</a:t>
            </a:r>
          </a:p>
          <a:p>
            <a:r>
              <a:rPr sz="2400" dirty="0">
                <a:latin typeface="Calibri" panose="020F0502020204030204" pitchFamily="34" charset="0"/>
              </a:rPr>
              <a:t>Rumus :Rata-rata hitung = (jumlah semua nilai data)/banyaknya nilai data</a:t>
            </a:r>
          </a:p>
          <a:p>
            <a:endParaRPr sz="2400" dirty="0">
              <a:latin typeface="Calibri" panose="020F0502020204030204" pitchFamily="34" charset="0"/>
            </a:endParaRPr>
          </a:p>
          <a:p>
            <a:r>
              <a:rPr sz="2400" dirty="0">
                <a:latin typeface="Calibri" panose="020F0502020204030204" pitchFamily="34" charset="0"/>
              </a:rPr>
              <a:t>Jenisnya ada 2:</a:t>
            </a:r>
          </a:p>
          <a:p>
            <a:pPr>
              <a:buAutoNum type="arabicPeriod"/>
            </a:pPr>
            <a:r>
              <a:rPr sz="2400" dirty="0">
                <a:latin typeface="Calibri" panose="020F0502020204030204" pitchFamily="34" charset="0"/>
              </a:rPr>
              <a:t>Bila X1, X2, X3, ......, Xn adalah pengamatan dari sampel,maka rata-rata hitung = </a:t>
            </a:r>
          </a:p>
          <a:p>
            <a:r>
              <a:rPr sz="2400" dirty="0">
                <a:latin typeface="Calibri" panose="020F0502020204030204" pitchFamily="34" charset="0"/>
              </a:rPr>
              <a:t>	X = (X1 + X2 + X3 + ..... + Xn) / n= (</a:t>
            </a:r>
            <a:r>
              <a:rPr lang="el-GR" altLang="x-none" sz="2400" dirty="0">
                <a:latin typeface="Calibri" panose="020F0502020204030204" pitchFamily="34" charset="0"/>
              </a:rPr>
              <a:t>Σ </a:t>
            </a:r>
            <a:r>
              <a:rPr sz="2400" dirty="0">
                <a:latin typeface="Calibri" panose="020F0502020204030204" pitchFamily="34" charset="0"/>
              </a:rPr>
              <a:t>Xi) / n ATAU (</a:t>
            </a:r>
            <a:r>
              <a:rPr lang="el-GR" altLang="x-none" sz="2400" dirty="0">
                <a:latin typeface="Calibri" panose="020F0502020204030204" pitchFamily="34" charset="0"/>
              </a:rPr>
              <a:t>Σ</a:t>
            </a:r>
            <a:r>
              <a:rPr sz="2400" dirty="0">
                <a:latin typeface="Calibri" panose="020F0502020204030204" pitchFamily="34" charset="0"/>
              </a:rPr>
              <a:t>X) / n</a:t>
            </a:r>
          </a:p>
          <a:p>
            <a:endParaRPr sz="2400" dirty="0">
              <a:latin typeface="Calibri" panose="020F0502020204030204" pitchFamily="34" charset="0"/>
            </a:endParaRPr>
          </a:p>
          <a:p>
            <a:r>
              <a:rPr sz="2400" dirty="0">
                <a:latin typeface="Calibri" panose="020F0502020204030204" pitchFamily="34" charset="0"/>
              </a:rPr>
              <a:t>Contoh Soal 1:</a:t>
            </a:r>
          </a:p>
          <a:p>
            <a:r>
              <a:rPr sz="2400" dirty="0">
                <a:latin typeface="Calibri" panose="020F0502020204030204" pitchFamily="34" charset="0"/>
              </a:rPr>
              <a:t>Nilai ujian statistik mahasiswa dalam suatu kelas adalah 70, 75, 60, 65 dan 80.Rata-rata hitungnya:X = (70 + 75 + 60 + 65 + 80) / 5 = 70</a:t>
            </a:r>
          </a:p>
        </p:txBody>
      </p:sp>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25603" name="Rectangle 3"/>
          <p:cNvSpPr/>
          <p:nvPr/>
        </p:nvSpPr>
        <p:spPr>
          <a:xfrm>
            <a:off x="642938" y="1143000"/>
            <a:ext cx="8143875" cy="3786188"/>
          </a:xfrm>
          <a:prstGeom prst="rect">
            <a:avLst/>
          </a:prstGeom>
          <a:noFill/>
          <a:ln w="9525">
            <a:noFill/>
          </a:ln>
        </p:spPr>
        <p:txBody>
          <a:bodyPr>
            <a:spAutoFit/>
          </a:bodyPr>
          <a:lstStyle/>
          <a:p>
            <a:r>
              <a:rPr sz="2400" dirty="0">
                <a:latin typeface="Calibri" panose="020F0502020204030204" pitchFamily="34" charset="0"/>
              </a:rPr>
              <a:t>2. Bila suatu data di mana masing-masing nilai data mengulang dengan frekuensi tertentu:X1 mengulang dengan f1</a:t>
            </a:r>
          </a:p>
          <a:p>
            <a:r>
              <a:rPr sz="2400" dirty="0">
                <a:latin typeface="Calibri" panose="020F0502020204030204" pitchFamily="34" charset="0"/>
              </a:rPr>
              <a:t>X2 mengulang dengan f2</a:t>
            </a:r>
          </a:p>
          <a:p>
            <a:r>
              <a:rPr sz="2400" dirty="0">
                <a:latin typeface="Calibri" panose="020F0502020204030204" pitchFamily="34" charset="0"/>
              </a:rPr>
              <a:t>X3 mengulang dengan f3 .....</a:t>
            </a:r>
          </a:p>
          <a:p>
            <a:r>
              <a:rPr sz="2400" dirty="0">
                <a:latin typeface="Calibri" panose="020F0502020204030204" pitchFamily="34" charset="0"/>
              </a:rPr>
              <a:t>Xn mengulang dengan fnmaka rata-rata hitungnya adalah:</a:t>
            </a:r>
          </a:p>
          <a:p>
            <a:r>
              <a:rPr sz="2400" dirty="0">
                <a:latin typeface="Calibri" panose="020F0502020204030204" pitchFamily="34" charset="0"/>
              </a:rPr>
              <a:t>X = ( f1X1 + f2X2 + f3X3 + ..... + fn Xn ) / ( f1 + f2 + f3 + ....... + fn )</a:t>
            </a:r>
          </a:p>
          <a:p>
            <a:r>
              <a:rPr sz="2400" dirty="0">
                <a:latin typeface="Calibri" panose="020F0502020204030204" pitchFamily="34" charset="0"/>
              </a:rPr>
              <a:t>Atau:</a:t>
            </a:r>
          </a:p>
          <a:p>
            <a:r>
              <a:rPr sz="2400" dirty="0">
                <a:latin typeface="Calibri" panose="020F0502020204030204" pitchFamily="34" charset="0"/>
              </a:rPr>
              <a:t>X = </a:t>
            </a:r>
            <a:r>
              <a:rPr lang="el-GR" altLang="x-none" sz="2400" dirty="0">
                <a:latin typeface="Calibri" panose="020F0502020204030204" pitchFamily="34" charset="0"/>
              </a:rPr>
              <a:t>Σ </a:t>
            </a:r>
            <a:r>
              <a:rPr sz="2400" dirty="0">
                <a:latin typeface="Calibri" panose="020F0502020204030204" pitchFamily="34" charset="0"/>
              </a:rPr>
              <a:t>fX / </a:t>
            </a:r>
            <a:r>
              <a:rPr lang="el-GR" altLang="x-none" sz="2400" dirty="0">
                <a:latin typeface="Calibri" panose="020F0502020204030204" pitchFamily="34" charset="0"/>
              </a:rPr>
              <a:t>Σ </a:t>
            </a:r>
            <a:r>
              <a:rPr sz="2400" dirty="0">
                <a:latin typeface="Calibri" panose="020F0502020204030204" pitchFamily="34" charset="0"/>
              </a:rPr>
              <a:t>f</a:t>
            </a:r>
          </a:p>
          <a:p>
            <a:r>
              <a:rPr sz="2400" dirty="0">
                <a:latin typeface="Calibri" panose="020F0502020204030204" pitchFamily="34" charset="0"/>
              </a:rPr>
              <a:t>Di mana : </a:t>
            </a:r>
            <a:r>
              <a:rPr lang="el-GR" altLang="x-none" sz="2400" dirty="0">
                <a:latin typeface="Calibri" panose="020F0502020204030204" pitchFamily="34" charset="0"/>
              </a:rPr>
              <a:t>Σ </a:t>
            </a:r>
            <a:r>
              <a:rPr sz="2400" dirty="0">
                <a:latin typeface="Calibri" panose="020F0502020204030204" pitchFamily="34" charset="0"/>
              </a:rPr>
              <a:t>fX adalah jumlah hasil kali antara frekuensi f dengan nilai X</a:t>
            </a:r>
            <a:r>
              <a:rPr lang="el-GR" altLang="x-none" sz="2400" dirty="0">
                <a:latin typeface="Calibri" panose="020F0502020204030204" pitchFamily="34" charset="0"/>
              </a:rPr>
              <a:t>Σ </a:t>
            </a:r>
            <a:r>
              <a:rPr sz="2400" dirty="0">
                <a:latin typeface="Calibri" panose="020F0502020204030204" pitchFamily="34" charset="0"/>
              </a:rPr>
              <a:t>f adalah jumlah frekuensi f.</a:t>
            </a:r>
          </a:p>
        </p:txBody>
      </p:sp>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26627" name="Rectangle 3"/>
          <p:cNvSpPr/>
          <p:nvPr/>
        </p:nvSpPr>
        <p:spPr>
          <a:xfrm>
            <a:off x="357188" y="642938"/>
            <a:ext cx="8572500" cy="5632450"/>
          </a:xfrm>
          <a:prstGeom prst="rect">
            <a:avLst/>
          </a:prstGeom>
          <a:noFill/>
          <a:ln w="9525">
            <a:noFill/>
          </a:ln>
        </p:spPr>
        <p:txBody>
          <a:bodyPr>
            <a:spAutoFit/>
          </a:bodyPr>
          <a:lstStyle/>
          <a:p>
            <a:r>
              <a:rPr sz="2400" dirty="0">
                <a:latin typeface="Calibri" panose="020F0502020204030204" pitchFamily="34" charset="0"/>
              </a:rPr>
              <a:t>Contoh soal 2 </a:t>
            </a:r>
          </a:p>
          <a:p>
            <a:r>
              <a:rPr sz="2400" dirty="0">
                <a:latin typeface="Calibri" panose="020F0502020204030204" pitchFamily="34" charset="0"/>
              </a:rPr>
              <a:t>mengulang dengan frekuensi tertentu:</a:t>
            </a:r>
          </a:p>
          <a:p>
            <a:r>
              <a:rPr sz="2400" dirty="0">
                <a:latin typeface="Calibri" panose="020F0502020204030204" pitchFamily="34" charset="0"/>
              </a:rPr>
              <a:t>Pada ujian Bahasa Inggris:3 mahasiswa mendapat nilai 605 mahasiswa mendapat nilai 654 mahasiswa mendapat nilai 801 mahasiswa mendapat nilai 502 mahasiswa mendapat nilai 95maka rata-rata hitungnya adalah:</a:t>
            </a:r>
          </a:p>
          <a:p>
            <a:r>
              <a:rPr sz="2400" dirty="0">
                <a:latin typeface="Calibri" panose="020F0502020204030204" pitchFamily="34" charset="0"/>
              </a:rPr>
              <a:t>X = ( (3x60) + (5x65) + (4 x 80) + (1 x 50) + (2x95) ) /(3 + 5 + 4 + 1 + 2)               = 1.065/ 15 = 71</a:t>
            </a:r>
          </a:p>
          <a:p>
            <a:endParaRPr sz="2400" dirty="0">
              <a:latin typeface="Calibri" panose="020F0502020204030204" pitchFamily="34" charset="0"/>
            </a:endParaRPr>
          </a:p>
          <a:p>
            <a:endParaRPr sz="2400" dirty="0">
              <a:latin typeface="Calibri" panose="020F0502020204030204" pitchFamily="34" charset="0"/>
            </a:endParaRPr>
          </a:p>
          <a:p>
            <a:endParaRPr sz="2400" dirty="0">
              <a:latin typeface="Calibri" panose="020F0502020204030204" pitchFamily="34" charset="0"/>
            </a:endParaRPr>
          </a:p>
          <a:p>
            <a:endParaRPr sz="2400" dirty="0">
              <a:latin typeface="Calibri" panose="020F0502020204030204" pitchFamily="34" charset="0"/>
            </a:endParaRPr>
          </a:p>
          <a:p>
            <a:endParaRPr sz="2400" dirty="0">
              <a:latin typeface="Calibri" panose="020F0502020204030204" pitchFamily="34" charset="0"/>
            </a:endParaRPr>
          </a:p>
          <a:p>
            <a:endParaRPr sz="2400" dirty="0">
              <a:latin typeface="Calibri" panose="020F0502020204030204" pitchFamily="34" charset="0"/>
            </a:endParaRPr>
          </a:p>
          <a:p>
            <a:r>
              <a:rPr sz="2400" dirty="0">
                <a:latin typeface="Calibri" panose="020F0502020204030204" pitchFamily="34" charset="0"/>
              </a:rPr>
              <a:t>X = </a:t>
            </a:r>
            <a:r>
              <a:rPr lang="el-GR" altLang="x-none" sz="2400" dirty="0">
                <a:latin typeface="Calibri" panose="020F0502020204030204" pitchFamily="34" charset="0"/>
              </a:rPr>
              <a:t>Σ </a:t>
            </a:r>
            <a:r>
              <a:rPr sz="2400" dirty="0">
                <a:latin typeface="Calibri" panose="020F0502020204030204" pitchFamily="34" charset="0"/>
              </a:rPr>
              <a:t>fX / </a:t>
            </a:r>
            <a:r>
              <a:rPr lang="el-GR" altLang="x-none" sz="2400" dirty="0">
                <a:latin typeface="Calibri" panose="020F0502020204030204" pitchFamily="34" charset="0"/>
              </a:rPr>
              <a:t>Σ </a:t>
            </a:r>
            <a:r>
              <a:rPr sz="2400" dirty="0">
                <a:latin typeface="Calibri" panose="020F0502020204030204" pitchFamily="34" charset="0"/>
              </a:rPr>
              <a:t>f= 1.065/ 15= 71</a:t>
            </a:r>
          </a:p>
        </p:txBody>
      </p:sp>
      <p:graphicFrame>
        <p:nvGraphicFramePr>
          <p:cNvPr id="6" name="Table 5"/>
          <p:cNvGraphicFramePr>
            <a:graphicFrameLocks noGrp="1"/>
          </p:cNvGraphicFramePr>
          <p:nvPr/>
        </p:nvGraphicFramePr>
        <p:xfrm>
          <a:off x="4286250" y="3357563"/>
          <a:ext cx="3786188" cy="2698750"/>
        </p:xfrm>
        <a:graphic>
          <a:graphicData uri="http://schemas.openxmlformats.org/drawingml/2006/table">
            <a:tbl>
              <a:tblPr/>
              <a:tblGrid>
                <a:gridCol w="1214446"/>
                <a:gridCol w="1643074"/>
                <a:gridCol w="928694"/>
              </a:tblGrid>
              <a:tr h="0">
                <a:tc>
                  <a:txBody>
                    <a:bodyPr/>
                    <a:lstStyle/>
                    <a:p>
                      <a:pPr>
                        <a:lnSpc>
                          <a:spcPct val="115000"/>
                        </a:lnSpc>
                        <a:spcAft>
                          <a:spcPts val="0"/>
                        </a:spcAft>
                      </a:pPr>
                      <a:r>
                        <a:rPr lang="id-ID" sz="2200" dirty="0">
                          <a:latin typeface="Calibri" panose="020F0502020204030204"/>
                          <a:ea typeface="Calibri" panose="020F0502020204030204"/>
                          <a:cs typeface="Times New Roman" panose="02020603050405020304"/>
                        </a:rPr>
                        <a:t>Nilai (X)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d-ID" sz="2200" dirty="0">
                          <a:latin typeface="Calibri" panose="020F0502020204030204"/>
                          <a:ea typeface="Calibri" panose="020F0502020204030204"/>
                          <a:cs typeface="Times New Roman" panose="02020603050405020304"/>
                        </a:rPr>
                        <a:t>Frekuensi (f)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d-ID" sz="2200">
                          <a:latin typeface="Calibri" panose="020F0502020204030204"/>
                          <a:ea typeface="Calibri" panose="020F0502020204030204"/>
                          <a:cs typeface="Times New Roman" panose="02020603050405020304"/>
                        </a:rPr>
                        <a:t>fX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id-ID" sz="2200" dirty="0">
                          <a:latin typeface="Calibri" panose="020F0502020204030204"/>
                          <a:ea typeface="Calibri" panose="020F0502020204030204"/>
                          <a:cs typeface="Times New Roman" panose="02020603050405020304"/>
                        </a:rPr>
                        <a:t>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d-ID" sz="2200" dirty="0">
                          <a:latin typeface="Calibri" panose="020F0502020204030204"/>
                          <a:ea typeface="Calibri" panose="020F0502020204030204"/>
                          <a:cs typeface="Times New Roman" panose="02020603050405020304"/>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d-ID" sz="2200" dirty="0">
                          <a:latin typeface="Calibri" panose="020F0502020204030204"/>
                          <a:ea typeface="Calibri" panose="020F0502020204030204"/>
                          <a:cs typeface="Times New Roman" panose="02020603050405020304"/>
                        </a:rPr>
                        <a:t>180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id-ID" sz="2200" dirty="0">
                          <a:latin typeface="Calibri" panose="020F0502020204030204"/>
                          <a:ea typeface="Calibri" panose="020F0502020204030204"/>
                          <a:cs typeface="Times New Roman" panose="02020603050405020304"/>
                        </a:rPr>
                        <a:t>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d-ID" sz="2200" dirty="0">
                          <a:latin typeface="Calibri" panose="020F0502020204030204"/>
                          <a:ea typeface="Calibri" panose="020F0502020204030204"/>
                          <a:cs typeface="Times New Roman" panose="02020603050405020304"/>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d-ID" sz="2200" dirty="0">
                          <a:latin typeface="Calibri" panose="020F0502020204030204"/>
                          <a:ea typeface="Calibri" panose="020F0502020204030204"/>
                          <a:cs typeface="Times New Roman" panose="02020603050405020304"/>
                        </a:rPr>
                        <a:t>325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id-ID" sz="2200">
                          <a:latin typeface="Calibri" panose="020F0502020204030204"/>
                          <a:ea typeface="Calibri" panose="020F0502020204030204"/>
                          <a:cs typeface="Times New Roman" panose="02020603050405020304"/>
                        </a:rPr>
                        <a:t>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d-ID" sz="2200" dirty="0">
                          <a:latin typeface="Calibri" panose="020F0502020204030204"/>
                          <a:ea typeface="Calibri" panose="020F0502020204030204"/>
                          <a:cs typeface="Times New Roman" panose="02020603050405020304"/>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d-ID" sz="2200" dirty="0">
                          <a:latin typeface="Calibri" panose="020F0502020204030204"/>
                          <a:ea typeface="Calibri" panose="020F0502020204030204"/>
                          <a:cs typeface="Times New Roman" panose="02020603050405020304"/>
                        </a:rPr>
                        <a:t>320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id-ID" sz="2200">
                          <a:latin typeface="Calibri" panose="020F0502020204030204"/>
                          <a:ea typeface="Calibri" panose="020F0502020204030204"/>
                          <a:cs typeface="Times New Roman" panose="02020603050405020304"/>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d-ID" sz="2200" dirty="0">
                          <a:latin typeface="Calibri" panose="020F0502020204030204"/>
                          <a:ea typeface="Calibri" panose="020F0502020204030204"/>
                          <a:cs typeface="Times New Roman" panose="02020603050405020304"/>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d-ID" sz="2200" dirty="0">
                          <a:latin typeface="Calibri" panose="020F0502020204030204"/>
                          <a:ea typeface="Calibri" panose="020F0502020204030204"/>
                          <a:cs typeface="Times New Roman" panose="02020603050405020304"/>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id-ID" sz="2200" dirty="0">
                          <a:latin typeface="Calibri" panose="020F0502020204030204"/>
                          <a:ea typeface="Calibri" panose="020F0502020204030204"/>
                          <a:cs typeface="Times New Roman" panose="02020603050405020304"/>
                        </a:rPr>
                        <a:t>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d-ID" sz="2200">
                          <a:latin typeface="Calibri" panose="020F0502020204030204"/>
                          <a:ea typeface="Calibri" panose="020F0502020204030204"/>
                          <a:cs typeface="Times New Roman" panose="02020603050405020304"/>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d-ID" sz="2200" dirty="0">
                          <a:latin typeface="Calibri" panose="020F0502020204030204"/>
                          <a:ea typeface="Calibri" panose="020F0502020204030204"/>
                          <a:cs typeface="Times New Roman" panose="02020603050405020304"/>
                        </a:rPr>
                        <a:t>190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id-ID" sz="2200">
                          <a:latin typeface="Calibri" panose="020F0502020204030204"/>
                          <a:ea typeface="Calibri" panose="020F0502020204030204"/>
                          <a:cs typeface="Times New Roman" panose="02020603050405020304"/>
                        </a:rPr>
                        <a:t>Jumlah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d-ID" sz="2200" dirty="0">
                          <a:latin typeface="Calibri" panose="020F0502020204030204"/>
                          <a:ea typeface="Calibri" panose="020F0502020204030204"/>
                          <a:cs typeface="Times New Roman" panose="02020603050405020304"/>
                        </a:rPr>
                        <a:t>15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d-ID" sz="2200" dirty="0">
                          <a:latin typeface="Calibri" panose="020F0502020204030204"/>
                          <a:ea typeface="Calibri" panose="020F0502020204030204"/>
                          <a:cs typeface="Times New Roman" panose="02020603050405020304"/>
                        </a:rPr>
                        <a:t>1065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5" name="Rectangle 1"/>
          <p:cNvSpPr>
            <a:spLocks noChangeArrowheads="1"/>
          </p:cNvSpPr>
          <p:nvPr/>
        </p:nvSpPr>
        <p:spPr bwMode="auto">
          <a:xfrm>
            <a:off x="571500" y="857250"/>
            <a:ext cx="8358188" cy="5262563"/>
          </a:xfrm>
          <a:prstGeom prst="rect">
            <a:avLst/>
          </a:prstGeom>
          <a:noFill/>
          <a:ln w="9525">
            <a:noFill/>
            <a:miter lim="800000"/>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2400" b="0" i="0" u="sng" strike="noStrike" kern="1200" cap="none" spc="0" normalizeH="0" baseline="0" noProof="0" dirty="0" err="1">
                <a:ln>
                  <a:noFill/>
                </a:ln>
                <a:solidFill>
                  <a:schemeClr val="tx1"/>
                </a:solidFill>
                <a:effectLst/>
                <a:uLnTx/>
                <a:uFillTx/>
                <a:latin typeface="+mj-lt"/>
                <a:ea typeface="Times New Roman" panose="02020603050405020304" pitchFamily="18" charset="0"/>
                <a:cs typeface="Times New Roman" panose="02020603050405020304" pitchFamily="18" charset="0"/>
              </a:rPr>
              <a:t>Pedoman</a:t>
            </a:r>
            <a:r>
              <a:rPr kumimoji="0" lang="en-US" sz="2400" b="0" i="0" u="sng" strike="noStrike" kern="1200" cap="none" spc="0" normalizeH="0" baseline="0" noProof="0" dirty="0">
                <a:ln>
                  <a:noFill/>
                </a:ln>
                <a:solidFill>
                  <a:schemeClr val="tx1"/>
                </a:solidFill>
                <a:effectLst/>
                <a:uLnTx/>
                <a:uFillTx/>
                <a:latin typeface="+mj-lt"/>
                <a:ea typeface="Times New Roman" panose="02020603050405020304" pitchFamily="18" charset="0"/>
                <a:cs typeface="Times New Roman" panose="02020603050405020304" pitchFamily="18" charset="0"/>
              </a:rPr>
              <a:t> </a:t>
            </a:r>
            <a:r>
              <a:rPr kumimoji="0" lang="en-US" sz="2400" b="0" i="0" u="sng" strike="noStrike" kern="1200" cap="none" spc="0" normalizeH="0" baseline="0" noProof="0" dirty="0" err="1">
                <a:ln>
                  <a:noFill/>
                </a:ln>
                <a:solidFill>
                  <a:schemeClr val="tx1"/>
                </a:solidFill>
                <a:effectLst/>
                <a:uLnTx/>
                <a:uFillTx/>
                <a:latin typeface="+mj-lt"/>
                <a:ea typeface="Times New Roman" panose="02020603050405020304" pitchFamily="18" charset="0"/>
                <a:cs typeface="Times New Roman" panose="02020603050405020304" pitchFamily="18" charset="0"/>
              </a:rPr>
              <a:t>Umum</a:t>
            </a:r>
            <a:r>
              <a:rPr kumimoji="0" lang="en-US" sz="2400" b="0" i="0" u="sng" strike="noStrike" kern="1200" cap="none" spc="0" normalizeH="0" baseline="0" noProof="0" dirty="0">
                <a:ln>
                  <a:noFill/>
                </a:ln>
                <a:solidFill>
                  <a:schemeClr val="tx1"/>
                </a:solidFill>
                <a:effectLst/>
                <a:uLnTx/>
                <a:uFillTx/>
                <a:latin typeface="+mj-lt"/>
                <a:ea typeface="Times New Roman" panose="02020603050405020304" pitchFamily="18" charset="0"/>
                <a:cs typeface="Times New Roman" panose="02020603050405020304" pitchFamily="18" charset="0"/>
              </a:rPr>
              <a:t> </a:t>
            </a:r>
            <a:r>
              <a:rPr kumimoji="0" lang="en-US" sz="2400" b="0" i="0" u="sng" strike="noStrike" kern="1200" cap="none" spc="0" normalizeH="0" baseline="0" noProof="0" dirty="0" err="1">
                <a:ln>
                  <a:noFill/>
                </a:ln>
                <a:solidFill>
                  <a:schemeClr val="tx1"/>
                </a:solidFill>
                <a:effectLst/>
                <a:uLnTx/>
                <a:uFillTx/>
                <a:latin typeface="+mj-lt"/>
                <a:ea typeface="Times New Roman" panose="02020603050405020304" pitchFamily="18" charset="0"/>
                <a:cs typeface="Times New Roman" panose="02020603050405020304" pitchFamily="18" charset="0"/>
              </a:rPr>
              <a:t>membuat</a:t>
            </a:r>
            <a:r>
              <a:rPr kumimoji="0" lang="en-US" sz="2400" b="0" i="0" u="sng" strike="noStrike" kern="1200" cap="none" spc="0" normalizeH="0" baseline="0" noProof="0" dirty="0">
                <a:ln>
                  <a:noFill/>
                </a:ln>
                <a:solidFill>
                  <a:schemeClr val="tx1"/>
                </a:solidFill>
                <a:effectLst/>
                <a:uLnTx/>
                <a:uFillTx/>
                <a:latin typeface="+mj-lt"/>
                <a:ea typeface="Times New Roman" panose="02020603050405020304" pitchFamily="18" charset="0"/>
                <a:cs typeface="Times New Roman" panose="02020603050405020304" pitchFamily="18" charset="0"/>
              </a:rPr>
              <a:t> </a:t>
            </a:r>
            <a:r>
              <a:rPr kumimoji="0" lang="en-US" sz="2400" b="0" i="0" u="sng" strike="noStrike" kern="1200" cap="none" spc="0" normalizeH="0" baseline="0" noProof="0" dirty="0" err="1">
                <a:ln>
                  <a:noFill/>
                </a:ln>
                <a:solidFill>
                  <a:schemeClr val="tx1"/>
                </a:solidFill>
                <a:effectLst/>
                <a:uLnTx/>
                <a:uFillTx/>
                <a:latin typeface="+mj-lt"/>
                <a:ea typeface="Times New Roman" panose="02020603050405020304" pitchFamily="18" charset="0"/>
                <a:cs typeface="Times New Roman" panose="02020603050405020304" pitchFamily="18" charset="0"/>
              </a:rPr>
              <a:t>Tabel</a:t>
            </a:r>
            <a:r>
              <a:rPr kumimoji="0" lang="en-US" sz="2400" b="0" i="0" u="sng" strike="noStrike" kern="1200" cap="none" spc="0" normalizeH="0" baseline="0" noProof="0" dirty="0">
                <a:ln>
                  <a:noFill/>
                </a:ln>
                <a:solidFill>
                  <a:schemeClr val="tx1"/>
                </a:solidFill>
                <a:effectLst/>
                <a:uLnTx/>
                <a:uFillTx/>
                <a:latin typeface="+mj-lt"/>
                <a:ea typeface="Times New Roman" panose="02020603050405020304" pitchFamily="18" charset="0"/>
                <a:cs typeface="Times New Roman" panose="02020603050405020304" pitchFamily="18" charset="0"/>
              </a:rPr>
              <a:t> </a:t>
            </a:r>
            <a:r>
              <a:rPr kumimoji="0" lang="en-US" sz="2400" b="0" i="0" u="sng" strike="noStrike" kern="1200" cap="none" spc="0" normalizeH="0" baseline="0" noProof="0" dirty="0" err="1">
                <a:ln>
                  <a:noFill/>
                </a:ln>
                <a:solidFill>
                  <a:schemeClr val="tx1"/>
                </a:solidFill>
                <a:effectLst/>
                <a:uLnTx/>
                <a:uFillTx/>
                <a:latin typeface="+mj-lt"/>
                <a:ea typeface="Times New Roman" panose="02020603050405020304" pitchFamily="18" charset="0"/>
                <a:cs typeface="Times New Roman" panose="02020603050405020304" pitchFamily="18" charset="0"/>
              </a:rPr>
              <a:t>Distribusi</a:t>
            </a:r>
            <a:r>
              <a:rPr kumimoji="0" lang="en-US" sz="2400" b="0" i="0" u="sng" strike="noStrike" kern="1200" cap="none" spc="0" normalizeH="0" baseline="0" noProof="0" dirty="0">
                <a:ln>
                  <a:noFill/>
                </a:ln>
                <a:solidFill>
                  <a:schemeClr val="tx1"/>
                </a:solidFill>
                <a:effectLst/>
                <a:uLnTx/>
                <a:uFillTx/>
                <a:latin typeface="+mj-lt"/>
                <a:ea typeface="Times New Roman" panose="02020603050405020304" pitchFamily="18" charset="0"/>
                <a:cs typeface="Times New Roman" panose="02020603050405020304" pitchFamily="18" charset="0"/>
              </a:rPr>
              <a:t> </a:t>
            </a:r>
            <a:r>
              <a:rPr kumimoji="0" lang="en-US" sz="2400" b="0" i="0" u="sng" strike="noStrike" kern="1200" cap="none" spc="0" normalizeH="0" baseline="0" noProof="0" dirty="0" err="1">
                <a:ln>
                  <a:noFill/>
                </a:ln>
                <a:solidFill>
                  <a:schemeClr val="tx1"/>
                </a:solidFill>
                <a:effectLst/>
                <a:uLnTx/>
                <a:uFillTx/>
                <a:latin typeface="+mj-lt"/>
                <a:ea typeface="Times New Roman" panose="02020603050405020304" pitchFamily="18" charset="0"/>
                <a:cs typeface="Times New Roman" panose="02020603050405020304" pitchFamily="18" charset="0"/>
              </a:rPr>
              <a:t>Frekuensi</a:t>
            </a:r>
            <a:endParaRPr kumimoji="0" lang="en-US" sz="2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2400" b="0" i="0" u="none" strike="noStrike" kern="1200" cap="none" spc="0" normalizeH="0" baseline="0" noProof="0" dirty="0" err="1">
                <a:ln>
                  <a:noFill/>
                </a:ln>
                <a:solidFill>
                  <a:schemeClr val="tx1"/>
                </a:solidFill>
                <a:effectLst/>
                <a:uLnTx/>
                <a:uFillTx/>
                <a:latin typeface="+mj-lt"/>
                <a:ea typeface="Times New Roman" panose="02020603050405020304" pitchFamily="18" charset="0"/>
                <a:cs typeface="Times New Roman" panose="02020603050405020304" pitchFamily="18" charset="0"/>
              </a:rPr>
              <a:t>Langkah</a:t>
            </a:r>
            <a:r>
              <a:rPr kumimoji="0" lang="en-US" sz="2400" b="0" i="0" u="none" strike="noStrike" kern="1200" cap="none" spc="0" normalizeH="0" baseline="0" noProof="0" dirty="0">
                <a:ln>
                  <a:noFill/>
                </a:ln>
                <a:solidFill>
                  <a:schemeClr val="tx1"/>
                </a:solidFill>
                <a:effectLst/>
                <a:uLnTx/>
                <a:uFillTx/>
                <a:latin typeface="+mj-lt"/>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mj-lt"/>
                <a:ea typeface="Times New Roman" panose="02020603050405020304" pitchFamily="18" charset="0"/>
                <a:cs typeface="Times New Roman" panose="02020603050405020304" pitchFamily="18" charset="0"/>
              </a:rPr>
              <a:t>pertama</a:t>
            </a:r>
            <a:r>
              <a:rPr kumimoji="0" lang="en-US" sz="2400" b="0" i="0" u="none" strike="noStrike" kern="1200" cap="none" spc="0" normalizeH="0" baseline="0" noProof="0" dirty="0">
                <a:ln>
                  <a:noFill/>
                </a:ln>
                <a:solidFill>
                  <a:schemeClr val="tx1"/>
                </a:solidFill>
                <a:effectLst/>
                <a:uLnTx/>
                <a:uFillTx/>
                <a:latin typeface="+mj-lt"/>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mj-lt"/>
                <a:ea typeface="Times New Roman" panose="02020603050405020304" pitchFamily="18" charset="0"/>
                <a:cs typeface="Times New Roman" panose="02020603050405020304" pitchFamily="18" charset="0"/>
              </a:rPr>
              <a:t>dalam</a:t>
            </a:r>
            <a:r>
              <a:rPr kumimoji="0" lang="en-US" sz="2400" b="0" i="0" u="none" strike="noStrike" kern="1200" cap="none" spc="0" normalizeH="0" baseline="0" noProof="0" dirty="0">
                <a:ln>
                  <a:noFill/>
                </a:ln>
                <a:solidFill>
                  <a:schemeClr val="tx1"/>
                </a:solidFill>
                <a:effectLst/>
                <a:uLnTx/>
                <a:uFillTx/>
                <a:latin typeface="+mj-lt"/>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mj-lt"/>
                <a:ea typeface="Times New Roman" panose="02020603050405020304" pitchFamily="18" charset="0"/>
                <a:cs typeface="Times New Roman" panose="02020603050405020304" pitchFamily="18" charset="0"/>
              </a:rPr>
              <a:t>membuat</a:t>
            </a:r>
            <a:r>
              <a:rPr kumimoji="0" lang="en-US" sz="2400" b="0" i="0" u="none" strike="noStrike" kern="1200" cap="none" spc="0" normalizeH="0" baseline="0" noProof="0" dirty="0">
                <a:ln>
                  <a:noFill/>
                </a:ln>
                <a:solidFill>
                  <a:schemeClr val="tx1"/>
                </a:solidFill>
                <a:effectLst/>
                <a:uLnTx/>
                <a:uFillTx/>
                <a:latin typeface="+mj-lt"/>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mj-lt"/>
                <a:ea typeface="Times New Roman" panose="02020603050405020304" pitchFamily="18" charset="0"/>
                <a:cs typeface="Times New Roman" panose="02020603050405020304" pitchFamily="18" charset="0"/>
              </a:rPr>
              <a:t>tabel</a:t>
            </a:r>
            <a:r>
              <a:rPr kumimoji="0" lang="en-US" sz="2400" b="0" i="0" u="none" strike="noStrike" kern="1200" cap="none" spc="0" normalizeH="0" baseline="0" noProof="0" dirty="0">
                <a:ln>
                  <a:noFill/>
                </a:ln>
                <a:solidFill>
                  <a:schemeClr val="tx1"/>
                </a:solidFill>
                <a:effectLst/>
                <a:uLnTx/>
                <a:uFillTx/>
                <a:latin typeface="+mj-lt"/>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mj-lt"/>
                <a:ea typeface="Times New Roman" panose="02020603050405020304" pitchFamily="18" charset="0"/>
                <a:cs typeface="Times New Roman" panose="02020603050405020304" pitchFamily="18" charset="0"/>
              </a:rPr>
              <a:t>distribusi</a:t>
            </a:r>
            <a:r>
              <a:rPr kumimoji="0" lang="en-US" sz="2400" b="0" i="0" u="none" strike="noStrike" kern="1200" cap="none" spc="0" normalizeH="0" baseline="0" noProof="0" dirty="0">
                <a:ln>
                  <a:noFill/>
                </a:ln>
                <a:solidFill>
                  <a:schemeClr val="tx1"/>
                </a:solidFill>
                <a:effectLst/>
                <a:uLnTx/>
                <a:uFillTx/>
                <a:latin typeface="+mj-lt"/>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mj-lt"/>
                <a:ea typeface="Times New Roman" panose="02020603050405020304" pitchFamily="18" charset="0"/>
                <a:cs typeface="Times New Roman" panose="02020603050405020304" pitchFamily="18" charset="0"/>
              </a:rPr>
              <a:t>frekuensi</a:t>
            </a:r>
            <a:r>
              <a:rPr kumimoji="0" lang="en-US" sz="2400" b="0" i="0" u="none" strike="noStrike" kern="1200" cap="none" spc="0" normalizeH="0" baseline="0" noProof="0" dirty="0">
                <a:ln>
                  <a:noFill/>
                </a:ln>
                <a:solidFill>
                  <a:schemeClr val="tx1"/>
                </a:solidFill>
                <a:effectLst/>
                <a:uLnTx/>
                <a:uFillTx/>
                <a:latin typeface="+mj-lt"/>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mj-lt"/>
                <a:ea typeface="Times New Roman" panose="02020603050405020304" pitchFamily="18" charset="0"/>
                <a:cs typeface="Times New Roman" panose="02020603050405020304" pitchFamily="18" charset="0"/>
              </a:rPr>
              <a:t>adalah</a:t>
            </a:r>
            <a:r>
              <a:rPr kumimoji="0" lang="en-US" sz="2400" b="0" i="0" u="none" strike="noStrike" kern="1200" cap="none" spc="0" normalizeH="0" baseline="0" noProof="0" dirty="0">
                <a:ln>
                  <a:noFill/>
                </a:ln>
                <a:solidFill>
                  <a:schemeClr val="tx1"/>
                </a:solidFill>
                <a:effectLst/>
                <a:uLnTx/>
                <a:uFillTx/>
                <a:latin typeface="+mj-lt"/>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mj-lt"/>
                <a:ea typeface="Times New Roman" panose="02020603050405020304" pitchFamily="18" charset="0"/>
                <a:cs typeface="Times New Roman" panose="02020603050405020304" pitchFamily="18" charset="0"/>
              </a:rPr>
              <a:t>menentukan</a:t>
            </a:r>
            <a:r>
              <a:rPr kumimoji="0" lang="en-US" sz="2400" b="0" i="0" u="none" strike="noStrike" kern="1200" cap="none" spc="0" normalizeH="0" baseline="0" noProof="0" dirty="0">
                <a:ln>
                  <a:noFill/>
                </a:ln>
                <a:solidFill>
                  <a:schemeClr val="tx1"/>
                </a:solidFill>
                <a:effectLst/>
                <a:uLnTx/>
                <a:uFillTx/>
                <a:latin typeface="+mj-lt"/>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mj-lt"/>
                <a:ea typeface="Times New Roman" panose="02020603050405020304" pitchFamily="18" charset="0"/>
                <a:cs typeface="Times New Roman" panose="02020603050405020304" pitchFamily="18" charset="0"/>
              </a:rPr>
              <a:t>kelas</a:t>
            </a:r>
            <a:r>
              <a:rPr kumimoji="0" lang="en-US" sz="2400" b="0" i="0" u="none" strike="noStrike" kern="1200" cap="none" spc="0" normalizeH="0" baseline="0" noProof="0" dirty="0">
                <a:ln>
                  <a:noFill/>
                </a:ln>
                <a:solidFill>
                  <a:schemeClr val="tx1"/>
                </a:solidFill>
                <a:effectLst/>
                <a:uLnTx/>
                <a:uFillTx/>
                <a:latin typeface="+mj-lt"/>
                <a:ea typeface="Times New Roman" panose="02020603050405020304" pitchFamily="18" charset="0"/>
                <a:cs typeface="Times New Roman" panose="02020603050405020304" pitchFamily="18" charset="0"/>
              </a:rPr>
              <a:t> interval. </a:t>
            </a:r>
          </a:p>
          <a:p>
            <a:pPr marL="0" marR="0" lvl="0" indent="0" algn="l" defTabSz="914400" rtl="0" eaLnBrk="0" fontAlgn="base" latinLnBrk="0" hangingPunct="0">
              <a:lnSpc>
                <a:spcPct val="100000"/>
              </a:lnSpc>
              <a:spcBef>
                <a:spcPct val="0"/>
              </a:spcBef>
              <a:spcAft>
                <a:spcPct val="0"/>
              </a:spcAft>
              <a:buClrTx/>
              <a:buSzTx/>
              <a:buFontTx/>
              <a:buNone/>
              <a:defRPr/>
            </a:pPr>
            <a:r>
              <a:rPr kumimoji="0" lang="en-US" sz="2400" b="0" i="0" u="none" strike="noStrike" kern="1200" cap="none" spc="0" normalizeH="0" baseline="0" noProof="0" dirty="0" err="1">
                <a:ln>
                  <a:noFill/>
                </a:ln>
                <a:solidFill>
                  <a:schemeClr val="tx1"/>
                </a:solidFill>
                <a:effectLst/>
                <a:uLnTx/>
                <a:uFillTx/>
                <a:latin typeface="+mj-lt"/>
                <a:ea typeface="Times New Roman" panose="02020603050405020304" pitchFamily="18" charset="0"/>
                <a:cs typeface="Times New Roman" panose="02020603050405020304" pitchFamily="18" charset="0"/>
              </a:rPr>
              <a:t>Terdapat</a:t>
            </a:r>
            <a:r>
              <a:rPr kumimoji="0" lang="en-US" sz="2400" b="0" i="0" u="none" strike="noStrike" kern="1200" cap="none" spc="0" normalizeH="0" baseline="0" noProof="0" dirty="0">
                <a:ln>
                  <a:noFill/>
                </a:ln>
                <a:solidFill>
                  <a:schemeClr val="tx1"/>
                </a:solidFill>
                <a:effectLst/>
                <a:uLnTx/>
                <a:uFillTx/>
                <a:latin typeface="+mj-lt"/>
                <a:ea typeface="Times New Roman" panose="02020603050405020304" pitchFamily="18" charset="0"/>
                <a:cs typeface="Times New Roman" panose="02020603050405020304" pitchFamily="18" charset="0"/>
              </a:rPr>
              <a:t> 3 </a:t>
            </a:r>
            <a:r>
              <a:rPr kumimoji="0" lang="en-US" sz="2400" b="0" i="0" u="none" strike="noStrike" kern="1200" cap="none" spc="0" normalizeH="0" baseline="0" noProof="0" dirty="0" err="1">
                <a:ln>
                  <a:noFill/>
                </a:ln>
                <a:solidFill>
                  <a:schemeClr val="tx1"/>
                </a:solidFill>
                <a:effectLst/>
                <a:uLnTx/>
                <a:uFillTx/>
                <a:latin typeface="+mj-lt"/>
                <a:ea typeface="Times New Roman" panose="02020603050405020304" pitchFamily="18" charset="0"/>
                <a:cs typeface="Times New Roman" panose="02020603050405020304" pitchFamily="18" charset="0"/>
              </a:rPr>
              <a:t>pedoman</a:t>
            </a:r>
            <a:r>
              <a:rPr kumimoji="0" lang="en-US" sz="2400" b="0" i="0" u="none" strike="noStrike" kern="1200" cap="none" spc="0" normalizeH="0" baseline="0" noProof="0" dirty="0">
                <a:ln>
                  <a:noFill/>
                </a:ln>
                <a:solidFill>
                  <a:schemeClr val="tx1"/>
                </a:solidFill>
                <a:effectLst/>
                <a:uLnTx/>
                <a:uFillTx/>
                <a:latin typeface="+mj-lt"/>
                <a:ea typeface="Times New Roman" panose="02020603050405020304" pitchFamily="18" charset="0"/>
                <a:cs typeface="Times New Roman" panose="02020603050405020304" pitchFamily="18" charset="0"/>
              </a:rPr>
              <a:t> yang </a:t>
            </a:r>
            <a:r>
              <a:rPr kumimoji="0" lang="en-US" sz="2400" b="0" i="0" u="none" strike="noStrike" kern="1200" cap="none" spc="0" normalizeH="0" baseline="0" noProof="0" dirty="0" err="1">
                <a:ln>
                  <a:noFill/>
                </a:ln>
                <a:solidFill>
                  <a:schemeClr val="tx1"/>
                </a:solidFill>
                <a:effectLst/>
                <a:uLnTx/>
                <a:uFillTx/>
                <a:latin typeface="+mj-lt"/>
                <a:ea typeface="Times New Roman" panose="02020603050405020304" pitchFamily="18" charset="0"/>
                <a:cs typeface="Times New Roman" panose="02020603050405020304" pitchFamily="18" charset="0"/>
              </a:rPr>
              <a:t>dapat</a:t>
            </a:r>
            <a:r>
              <a:rPr kumimoji="0" lang="en-US" sz="2400" b="0" i="0" u="none" strike="noStrike" kern="1200" cap="none" spc="0" normalizeH="0" baseline="0" noProof="0" dirty="0">
                <a:ln>
                  <a:noFill/>
                </a:ln>
                <a:solidFill>
                  <a:schemeClr val="tx1"/>
                </a:solidFill>
                <a:effectLst/>
                <a:uLnTx/>
                <a:uFillTx/>
                <a:latin typeface="+mj-lt"/>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mj-lt"/>
                <a:ea typeface="Times New Roman" panose="02020603050405020304" pitchFamily="18" charset="0"/>
                <a:cs typeface="Times New Roman" panose="02020603050405020304" pitchFamily="18" charset="0"/>
              </a:rPr>
              <a:t>diikuti</a:t>
            </a:r>
            <a:r>
              <a:rPr kumimoji="0" lang="en-US" sz="2400" b="0" i="0" u="none" strike="noStrike" kern="1200" cap="none" spc="0" normalizeH="0" baseline="0" noProof="0" dirty="0">
                <a:ln>
                  <a:noFill/>
                </a:ln>
                <a:solidFill>
                  <a:schemeClr val="tx1"/>
                </a:solidFill>
                <a:effectLst/>
                <a:uLnTx/>
                <a:uFillTx/>
                <a:latin typeface="+mj-lt"/>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endParaRPr>
          </a:p>
          <a:p>
            <a:pPr marL="457200" marR="0" lvl="0" indent="-457200" algn="l" defTabSz="914400" rtl="0" eaLnBrk="1" fontAlgn="base" latinLnBrk="0" hangingPunct="1">
              <a:lnSpc>
                <a:spcPct val="100000"/>
              </a:lnSpc>
              <a:spcBef>
                <a:spcPct val="0"/>
              </a:spcBef>
              <a:spcAft>
                <a:spcPct val="0"/>
              </a:spcAft>
              <a:buClrTx/>
              <a:buSzTx/>
              <a:buFontTx/>
              <a:buNone/>
              <a:defRPr/>
            </a:pPr>
            <a:r>
              <a:rPr kumimoji="0" lang="en-US" sz="2400" b="0" i="0" u="none" strike="noStrike" kern="1200" cap="none" spc="0" normalizeH="0" baseline="0" noProof="0" dirty="0">
                <a:ln>
                  <a:noFill/>
                </a:ln>
                <a:solidFill>
                  <a:schemeClr val="tx1"/>
                </a:solidFill>
                <a:effectLst/>
                <a:uLnTx/>
                <a:uFillTx/>
                <a:latin typeface="+mj-lt"/>
                <a:ea typeface="Times New Roman" panose="02020603050405020304" pitchFamily="18" charset="0"/>
                <a:cs typeface="Times New Roman" panose="02020603050405020304" pitchFamily="18" charset="0"/>
              </a:rPr>
              <a:t>a)   </a:t>
            </a:r>
            <a:r>
              <a:rPr kumimoji="0" lang="en-US" sz="2400" b="0" i="0" u="none" strike="noStrike" kern="1200" cap="none" spc="0" normalizeH="0" baseline="0" noProof="0" dirty="0" err="1">
                <a:ln>
                  <a:noFill/>
                </a:ln>
                <a:solidFill>
                  <a:schemeClr val="tx1"/>
                </a:solidFill>
                <a:effectLst/>
                <a:uLnTx/>
                <a:uFillTx/>
                <a:latin typeface="+mj-lt"/>
                <a:ea typeface="Times New Roman" panose="02020603050405020304" pitchFamily="18" charset="0"/>
                <a:cs typeface="Times New Roman" panose="02020603050405020304" pitchFamily="18" charset="0"/>
              </a:rPr>
              <a:t>Berdasarkan</a:t>
            </a:r>
            <a:r>
              <a:rPr kumimoji="0" lang="en-US" sz="2400" b="0" i="0" u="none" strike="noStrike" kern="1200" cap="none" spc="0" normalizeH="0" baseline="0" noProof="0" dirty="0">
                <a:ln>
                  <a:noFill/>
                </a:ln>
                <a:solidFill>
                  <a:schemeClr val="tx1"/>
                </a:solidFill>
                <a:effectLst/>
                <a:uLnTx/>
                <a:uFillTx/>
                <a:latin typeface="+mj-lt"/>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mj-lt"/>
                <a:ea typeface="Times New Roman" panose="02020603050405020304" pitchFamily="18" charset="0"/>
                <a:cs typeface="Times New Roman" panose="02020603050405020304" pitchFamily="18" charset="0"/>
              </a:rPr>
              <a:t>Pengalaman</a:t>
            </a:r>
            <a:r>
              <a:rPr kumimoji="0" lang="en-US" sz="2400" b="0" i="0" u="none" strike="noStrike" kern="1200" cap="none" spc="0" normalizeH="0" baseline="0" noProof="0" dirty="0">
                <a:ln>
                  <a:noFill/>
                </a:ln>
                <a:solidFill>
                  <a:schemeClr val="tx1"/>
                </a:solidFill>
                <a:effectLst/>
                <a:uLnTx/>
                <a:uFillTx/>
                <a:latin typeface="+mj-lt"/>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mj-lt"/>
                <a:ea typeface="Times New Roman" panose="02020603050405020304" pitchFamily="18" charset="0"/>
                <a:cs typeface="Times New Roman" panose="02020603050405020304" pitchFamily="18" charset="0"/>
              </a:rPr>
              <a:t>berdasarkan</a:t>
            </a:r>
            <a:r>
              <a:rPr kumimoji="0" lang="en-US" sz="2400" b="0" i="0" u="none" strike="noStrike" kern="1200" cap="none" spc="0" normalizeH="0" baseline="0" noProof="0" dirty="0">
                <a:ln>
                  <a:noFill/>
                </a:ln>
                <a:solidFill>
                  <a:schemeClr val="tx1"/>
                </a:solidFill>
                <a:effectLst/>
                <a:uLnTx/>
                <a:uFillTx/>
                <a:latin typeface="+mj-lt"/>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mj-lt"/>
                <a:ea typeface="Times New Roman" panose="02020603050405020304" pitchFamily="18" charset="0"/>
                <a:cs typeface="Times New Roman" panose="02020603050405020304" pitchFamily="18" charset="0"/>
              </a:rPr>
              <a:t>pengalaman</a:t>
            </a:r>
            <a:r>
              <a:rPr kumimoji="0" lang="en-US" sz="2400" b="0" i="0" u="none" strike="noStrike" kern="1200" cap="none" spc="0" normalizeH="0" baseline="0" noProof="0" dirty="0">
                <a:ln>
                  <a:noFill/>
                </a:ln>
                <a:solidFill>
                  <a:schemeClr val="tx1"/>
                </a:solidFill>
                <a:effectLst/>
                <a:uLnTx/>
                <a:uFillTx/>
                <a:latin typeface="+mj-lt"/>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mj-lt"/>
                <a:ea typeface="Times New Roman" panose="02020603050405020304" pitchFamily="18" charset="0"/>
                <a:cs typeface="Times New Roman" panose="02020603050405020304" pitchFamily="18" charset="0"/>
              </a:rPr>
              <a:t>jumlah</a:t>
            </a:r>
            <a:r>
              <a:rPr kumimoji="0" lang="en-US" sz="2400" b="0" i="0" u="none" strike="noStrike" kern="1200" cap="none" spc="0" normalizeH="0" baseline="0" noProof="0" dirty="0">
                <a:ln>
                  <a:noFill/>
                </a:ln>
                <a:solidFill>
                  <a:schemeClr val="tx1"/>
                </a:solidFill>
                <a:effectLst/>
                <a:uLnTx/>
                <a:uFillTx/>
                <a:latin typeface="+mj-lt"/>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mj-lt"/>
                <a:ea typeface="Times New Roman" panose="02020603050405020304" pitchFamily="18" charset="0"/>
                <a:cs typeface="Times New Roman" panose="02020603050405020304" pitchFamily="18" charset="0"/>
              </a:rPr>
              <a:t>kelas</a:t>
            </a:r>
            <a:r>
              <a:rPr kumimoji="0" lang="en-US" sz="2400" b="0" i="0" u="none" strike="noStrike" kern="1200" cap="none" spc="0" normalizeH="0" baseline="0" noProof="0" dirty="0">
                <a:ln>
                  <a:noFill/>
                </a:ln>
                <a:solidFill>
                  <a:schemeClr val="tx1"/>
                </a:solidFill>
                <a:effectLst/>
                <a:uLnTx/>
                <a:uFillTx/>
                <a:latin typeface="+mj-lt"/>
                <a:ea typeface="Times New Roman" panose="02020603050405020304" pitchFamily="18" charset="0"/>
                <a:cs typeface="Times New Roman" panose="02020603050405020304" pitchFamily="18" charset="0"/>
              </a:rPr>
              <a:t> interval yang </a:t>
            </a:r>
            <a:r>
              <a:rPr kumimoji="0" lang="en-US" sz="2400" b="0" i="0" u="none" strike="noStrike" kern="1200" cap="none" spc="0" normalizeH="0" baseline="0" noProof="0" dirty="0" err="1">
                <a:ln>
                  <a:noFill/>
                </a:ln>
                <a:solidFill>
                  <a:schemeClr val="tx1"/>
                </a:solidFill>
                <a:effectLst/>
                <a:uLnTx/>
                <a:uFillTx/>
                <a:latin typeface="+mj-lt"/>
                <a:ea typeface="Times New Roman" panose="02020603050405020304" pitchFamily="18" charset="0"/>
                <a:cs typeface="Times New Roman" panose="02020603050405020304" pitchFamily="18" charset="0"/>
              </a:rPr>
              <a:t>digunakan</a:t>
            </a:r>
            <a:r>
              <a:rPr kumimoji="0" lang="en-US" sz="2400" b="0" i="0" u="none" strike="noStrike" kern="1200" cap="none" spc="0" normalizeH="0" baseline="0" noProof="0" dirty="0">
                <a:ln>
                  <a:noFill/>
                </a:ln>
                <a:solidFill>
                  <a:schemeClr val="tx1"/>
                </a:solidFill>
                <a:effectLst/>
                <a:uLnTx/>
                <a:uFillTx/>
                <a:latin typeface="+mj-lt"/>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mj-lt"/>
                <a:ea typeface="Times New Roman" panose="02020603050405020304" pitchFamily="18" charset="0"/>
                <a:cs typeface="Times New Roman" panose="02020603050405020304" pitchFamily="18" charset="0"/>
              </a:rPr>
              <a:t>dalam</a:t>
            </a:r>
            <a:r>
              <a:rPr kumimoji="0" lang="en-US" sz="2400" b="0" i="0" u="none" strike="noStrike" kern="1200" cap="none" spc="0" normalizeH="0" baseline="0" noProof="0" dirty="0">
                <a:ln>
                  <a:noFill/>
                </a:ln>
                <a:solidFill>
                  <a:schemeClr val="tx1"/>
                </a:solidFill>
                <a:effectLst/>
                <a:uLnTx/>
                <a:uFillTx/>
                <a:latin typeface="+mj-lt"/>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mj-lt"/>
                <a:ea typeface="Times New Roman" panose="02020603050405020304" pitchFamily="18" charset="0"/>
                <a:cs typeface="Times New Roman" panose="02020603050405020304" pitchFamily="18" charset="0"/>
              </a:rPr>
              <a:t>menyusun</a:t>
            </a:r>
            <a:r>
              <a:rPr kumimoji="0" lang="en-US" sz="2400" b="0" i="0" u="none" strike="noStrike" kern="1200" cap="none" spc="0" normalizeH="0" baseline="0" noProof="0" dirty="0">
                <a:ln>
                  <a:noFill/>
                </a:ln>
                <a:solidFill>
                  <a:schemeClr val="tx1"/>
                </a:solidFill>
                <a:effectLst/>
                <a:uLnTx/>
                <a:uFillTx/>
                <a:latin typeface="+mj-lt"/>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mj-lt"/>
                <a:ea typeface="Times New Roman" panose="02020603050405020304" pitchFamily="18" charset="0"/>
                <a:cs typeface="Times New Roman" panose="02020603050405020304" pitchFamily="18" charset="0"/>
              </a:rPr>
              <a:t>tabel</a:t>
            </a:r>
            <a:r>
              <a:rPr kumimoji="0" lang="en-US" sz="2400" b="0" i="0" u="none" strike="noStrike" kern="1200" cap="none" spc="0" normalizeH="0" baseline="0" noProof="0" dirty="0">
                <a:ln>
                  <a:noFill/>
                </a:ln>
                <a:solidFill>
                  <a:schemeClr val="tx1"/>
                </a:solidFill>
                <a:effectLst/>
                <a:uLnTx/>
                <a:uFillTx/>
                <a:latin typeface="+mj-lt"/>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mj-lt"/>
                <a:ea typeface="Times New Roman" panose="02020603050405020304" pitchFamily="18" charset="0"/>
                <a:cs typeface="Times New Roman" panose="02020603050405020304" pitchFamily="18" charset="0"/>
              </a:rPr>
              <a:t>distribusi</a:t>
            </a:r>
            <a:r>
              <a:rPr kumimoji="0" lang="en-US" sz="2400" b="0" i="0" u="none" strike="noStrike" kern="1200" cap="none" spc="0" normalizeH="0" baseline="0" noProof="0" dirty="0">
                <a:ln>
                  <a:noFill/>
                </a:ln>
                <a:solidFill>
                  <a:schemeClr val="tx1"/>
                </a:solidFill>
                <a:effectLst/>
                <a:uLnTx/>
                <a:uFillTx/>
                <a:latin typeface="+mj-lt"/>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mj-lt"/>
                <a:ea typeface="Times New Roman" panose="02020603050405020304" pitchFamily="18" charset="0"/>
                <a:cs typeface="Times New Roman" panose="02020603050405020304" pitchFamily="18" charset="0"/>
              </a:rPr>
              <a:t>frekuensi</a:t>
            </a:r>
            <a:r>
              <a:rPr kumimoji="0" lang="en-US" sz="2400" b="0" i="0" u="none" strike="noStrike" kern="1200" cap="none" spc="0" normalizeH="0" baseline="0" noProof="0" dirty="0">
                <a:ln>
                  <a:noFill/>
                </a:ln>
                <a:solidFill>
                  <a:schemeClr val="tx1"/>
                </a:solidFill>
                <a:effectLst/>
                <a:uLnTx/>
                <a:uFillTx/>
                <a:latin typeface="+mj-lt"/>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mj-lt"/>
                <a:ea typeface="Times New Roman" panose="02020603050405020304" pitchFamily="18" charset="0"/>
                <a:cs typeface="Times New Roman" panose="02020603050405020304" pitchFamily="18" charset="0"/>
              </a:rPr>
              <a:t>berkisar</a:t>
            </a:r>
            <a:r>
              <a:rPr kumimoji="0" lang="en-US" sz="2400" b="0" i="0" u="none" strike="noStrike" kern="1200" cap="none" spc="0" normalizeH="0" baseline="0" noProof="0" dirty="0">
                <a:ln>
                  <a:noFill/>
                </a:ln>
                <a:solidFill>
                  <a:schemeClr val="tx1"/>
                </a:solidFill>
                <a:effectLst/>
                <a:uLnTx/>
                <a:uFillTx/>
                <a:latin typeface="+mj-lt"/>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mj-lt"/>
                <a:ea typeface="Times New Roman" panose="02020603050405020304" pitchFamily="18" charset="0"/>
                <a:cs typeface="Times New Roman" panose="02020603050405020304" pitchFamily="18" charset="0"/>
              </a:rPr>
              <a:t>antara</a:t>
            </a:r>
            <a:r>
              <a:rPr kumimoji="0" lang="en-US" sz="2400" b="0" i="0" u="none" strike="noStrike" kern="1200" cap="none" spc="0" normalizeH="0" baseline="0" noProof="0" dirty="0">
                <a:ln>
                  <a:noFill/>
                </a:ln>
                <a:solidFill>
                  <a:schemeClr val="tx1"/>
                </a:solidFill>
                <a:effectLst/>
                <a:uLnTx/>
                <a:uFillTx/>
                <a:latin typeface="+mj-lt"/>
                <a:ea typeface="Times New Roman" panose="02020603050405020304" pitchFamily="18" charset="0"/>
                <a:cs typeface="Times New Roman" panose="02020603050405020304" pitchFamily="18" charset="0"/>
              </a:rPr>
              <a:t> 6 </a:t>
            </a:r>
            <a:r>
              <a:rPr kumimoji="0" lang="en-US" sz="2400" b="0" i="0" u="none" strike="noStrike" kern="1200" cap="none" spc="0" normalizeH="0" baseline="0" noProof="0" dirty="0" err="1">
                <a:ln>
                  <a:noFill/>
                </a:ln>
                <a:solidFill>
                  <a:schemeClr val="tx1"/>
                </a:solidFill>
                <a:effectLst/>
                <a:uLnTx/>
                <a:uFillTx/>
                <a:latin typeface="+mj-lt"/>
                <a:ea typeface="Times New Roman" panose="02020603050405020304" pitchFamily="18" charset="0"/>
                <a:cs typeface="Times New Roman" panose="02020603050405020304" pitchFamily="18" charset="0"/>
              </a:rPr>
              <a:t>sd</a:t>
            </a:r>
            <a:r>
              <a:rPr kumimoji="0" lang="en-US" sz="2400" b="0" i="0" u="none" strike="noStrike" kern="1200" cap="none" spc="0" normalizeH="0" baseline="0" noProof="0" dirty="0">
                <a:ln>
                  <a:noFill/>
                </a:ln>
                <a:solidFill>
                  <a:schemeClr val="tx1"/>
                </a:solidFill>
                <a:effectLst/>
                <a:uLnTx/>
                <a:uFillTx/>
                <a:latin typeface="+mj-lt"/>
                <a:ea typeface="Times New Roman" panose="02020603050405020304" pitchFamily="18" charset="0"/>
                <a:cs typeface="Times New Roman" panose="02020603050405020304" pitchFamily="18" charset="0"/>
              </a:rPr>
              <a:t> 15 </a:t>
            </a:r>
            <a:r>
              <a:rPr kumimoji="0" lang="en-US" sz="2400" b="0" i="0" u="none" strike="noStrike" kern="1200" cap="none" spc="0" normalizeH="0" baseline="0" noProof="0" dirty="0" err="1">
                <a:ln>
                  <a:noFill/>
                </a:ln>
                <a:solidFill>
                  <a:schemeClr val="tx1"/>
                </a:solidFill>
                <a:effectLst/>
                <a:uLnTx/>
                <a:uFillTx/>
                <a:latin typeface="+mj-lt"/>
                <a:ea typeface="Times New Roman" panose="02020603050405020304" pitchFamily="18" charset="0"/>
                <a:cs typeface="Times New Roman" panose="02020603050405020304" pitchFamily="18" charset="0"/>
              </a:rPr>
              <a:t>kelas</a:t>
            </a:r>
            <a:r>
              <a:rPr kumimoji="0" lang="en-US" sz="2400" b="0" i="0" u="none" strike="noStrike" kern="1200" cap="none" spc="0" normalizeH="0" baseline="0" noProof="0" dirty="0">
                <a:ln>
                  <a:noFill/>
                </a:ln>
                <a:solidFill>
                  <a:schemeClr val="tx1"/>
                </a:solidFill>
                <a:effectLst/>
                <a:uLnTx/>
                <a:uFillTx/>
                <a:latin typeface="+mj-lt"/>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 </a:t>
            </a:r>
          </a:p>
          <a:p>
            <a:pPr marL="457200" marR="0" lvl="0" indent="-457200" algn="l" defTabSz="914400" rtl="0" eaLnBrk="1" fontAlgn="base" latinLnBrk="0" hangingPunct="1">
              <a:lnSpc>
                <a:spcPct val="100000"/>
              </a:lnSpc>
              <a:spcBef>
                <a:spcPct val="0"/>
              </a:spcBef>
              <a:spcAft>
                <a:spcPct val="0"/>
              </a:spcAft>
              <a:buClrTx/>
              <a:buSzTx/>
              <a:buFontTx/>
              <a:buNone/>
              <a:defRPr/>
            </a:pPr>
            <a:r>
              <a:rPr kumimoji="0" lang="en-US" sz="2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b)  </a:t>
            </a:r>
            <a:r>
              <a:rPr kumimoji="0" lang="en-US" sz="2400" b="0" i="0" u="none" strike="noStrike" kern="1200" cap="none" spc="0" normalizeH="0" baseline="0" noProof="0" dirty="0" err="1">
                <a:ln>
                  <a:noFill/>
                </a:ln>
                <a:solidFill>
                  <a:schemeClr val="tx1"/>
                </a:solidFill>
                <a:effectLst/>
                <a:uLnTx/>
                <a:uFillTx/>
                <a:latin typeface="+mj-lt"/>
                <a:ea typeface="+mn-ea"/>
                <a:cs typeface="Arial" panose="020B0604020202020204" pitchFamily="34" charset="0"/>
              </a:rPr>
              <a:t>Ditentukan</a:t>
            </a:r>
            <a:r>
              <a:rPr kumimoji="0" lang="en-US" sz="2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mj-lt"/>
                <a:ea typeface="+mn-ea"/>
                <a:cs typeface="Arial" panose="020B0604020202020204" pitchFamily="34" charset="0"/>
              </a:rPr>
              <a:t>dengan</a:t>
            </a:r>
            <a:r>
              <a:rPr kumimoji="0" lang="en-US" sz="2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mj-lt"/>
                <a:ea typeface="+mn-ea"/>
                <a:cs typeface="Arial" panose="020B0604020202020204" pitchFamily="34" charset="0"/>
              </a:rPr>
              <a:t>membaca</a:t>
            </a:r>
            <a:r>
              <a:rPr kumimoji="0" lang="en-US" sz="2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mj-lt"/>
                <a:ea typeface="+mn-ea"/>
                <a:cs typeface="Arial" panose="020B0604020202020204" pitchFamily="34" charset="0"/>
              </a:rPr>
              <a:t>grafik</a:t>
            </a:r>
            <a:endParaRPr kumimoji="0" lang="en-US" sz="2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endParaRPr>
          </a:p>
          <a:p>
            <a:pPr marL="457200" marR="0" lvl="0" indent="-457200" algn="l" defTabSz="914400" rtl="0" eaLnBrk="1" fontAlgn="base" latinLnBrk="0" hangingPunct="1">
              <a:lnSpc>
                <a:spcPct val="100000"/>
              </a:lnSpc>
              <a:spcBef>
                <a:spcPct val="0"/>
              </a:spcBef>
              <a:spcAft>
                <a:spcPct val="0"/>
              </a:spcAft>
              <a:buClrTx/>
              <a:buSzTx/>
              <a:buFontTx/>
              <a:buNone/>
              <a:defRPr/>
            </a:pPr>
            <a:r>
              <a:rPr kumimoji="0" lang="en-US" sz="2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c)   </a:t>
            </a:r>
            <a:r>
              <a:rPr kumimoji="0" lang="en-US" sz="2400" b="0" i="0" u="none" strike="noStrike" kern="1200" cap="none" spc="0" normalizeH="0" baseline="0" noProof="0" dirty="0" err="1">
                <a:ln>
                  <a:noFill/>
                </a:ln>
                <a:solidFill>
                  <a:schemeClr val="tx1"/>
                </a:solidFill>
                <a:effectLst/>
                <a:uLnTx/>
                <a:uFillTx/>
                <a:latin typeface="+mj-lt"/>
                <a:ea typeface="+mn-ea"/>
                <a:cs typeface="Arial" panose="020B0604020202020204" pitchFamily="34" charset="0"/>
              </a:rPr>
              <a:t>Ditentukan</a:t>
            </a:r>
            <a:r>
              <a:rPr kumimoji="0" lang="en-US" sz="2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mj-lt"/>
                <a:ea typeface="+mn-ea"/>
                <a:cs typeface="Arial" panose="020B0604020202020204" pitchFamily="34" charset="0"/>
              </a:rPr>
              <a:t>dengan</a:t>
            </a:r>
            <a:r>
              <a:rPr kumimoji="0" lang="en-US" sz="2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mj-lt"/>
                <a:ea typeface="+mn-ea"/>
                <a:cs typeface="Arial" panose="020B0604020202020204" pitchFamily="34" charset="0"/>
              </a:rPr>
              <a:t>rumus</a:t>
            </a:r>
            <a:r>
              <a:rPr kumimoji="0" lang="en-US" sz="2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mj-lt"/>
                <a:ea typeface="+mn-ea"/>
                <a:cs typeface="Arial" panose="020B0604020202020204" pitchFamily="34" charset="0"/>
              </a:rPr>
              <a:t>Sturges</a:t>
            </a:r>
            <a:endParaRPr kumimoji="0" lang="en-US" sz="2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sz="2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mj-lt"/>
                <a:ea typeface="+mn-ea"/>
                <a:cs typeface="Arial" panose="020B0604020202020204" pitchFamily="34" charset="0"/>
              </a:rPr>
              <a:t>Rumus</a:t>
            </a:r>
            <a:r>
              <a:rPr kumimoji="0" lang="en-US" sz="2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mj-lt"/>
                <a:ea typeface="+mn-ea"/>
                <a:cs typeface="Arial" panose="020B0604020202020204" pitchFamily="34" charset="0"/>
              </a:rPr>
              <a:t>Sturges</a:t>
            </a:r>
            <a:r>
              <a:rPr kumimoji="0" lang="en-US" sz="2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defRPr/>
            </a:pPr>
            <a:r>
              <a:rPr kumimoji="0" lang="en-US" sz="2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	k = 1 + 3,3 log n</a:t>
            </a:r>
          </a:p>
          <a:p>
            <a:pPr marL="0" marR="0" lvl="0" indent="0" algn="l" defTabSz="914400" rtl="0" eaLnBrk="1" fontAlgn="base" latinLnBrk="0" hangingPunct="1">
              <a:lnSpc>
                <a:spcPct val="100000"/>
              </a:lnSpc>
              <a:spcBef>
                <a:spcPct val="0"/>
              </a:spcBef>
              <a:spcAft>
                <a:spcPct val="0"/>
              </a:spcAft>
              <a:buClrTx/>
              <a:buSzTx/>
              <a:buFontTx/>
              <a:buNone/>
              <a:defRPr/>
            </a:pPr>
            <a:r>
              <a:rPr kumimoji="0" lang="en-US" sz="2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mj-lt"/>
                <a:ea typeface="+mn-ea"/>
                <a:cs typeface="Arial" panose="020B0604020202020204" pitchFamily="34" charset="0"/>
              </a:rPr>
              <a:t>Dimana</a:t>
            </a:r>
            <a:r>
              <a:rPr kumimoji="0" lang="en-US" sz="2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defRPr/>
            </a:pPr>
            <a:r>
              <a:rPr kumimoji="0" lang="en-US" sz="2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		k  = </a:t>
            </a:r>
            <a:r>
              <a:rPr kumimoji="0" lang="en-US" sz="2400" b="0" i="0" u="none" strike="noStrike" kern="1200" cap="none" spc="0" normalizeH="0" baseline="0" noProof="0" dirty="0" err="1">
                <a:ln>
                  <a:noFill/>
                </a:ln>
                <a:solidFill>
                  <a:schemeClr val="tx1"/>
                </a:solidFill>
                <a:effectLst/>
                <a:uLnTx/>
                <a:uFillTx/>
                <a:latin typeface="+mj-lt"/>
                <a:ea typeface="+mn-ea"/>
                <a:cs typeface="Arial" panose="020B0604020202020204" pitchFamily="34" charset="0"/>
              </a:rPr>
              <a:t>Jumlah</a:t>
            </a:r>
            <a:r>
              <a:rPr kumimoji="0" lang="en-US" sz="2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mj-lt"/>
                <a:ea typeface="+mn-ea"/>
                <a:cs typeface="Arial" panose="020B0604020202020204" pitchFamily="34" charset="0"/>
              </a:rPr>
              <a:t>Kelas</a:t>
            </a:r>
            <a:r>
              <a:rPr kumimoji="0" lang="en-US" sz="2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 Interval</a:t>
            </a:r>
          </a:p>
          <a:p>
            <a:pPr marL="0" marR="0" lvl="0" indent="0" algn="l" defTabSz="914400" rtl="0" eaLnBrk="1" fontAlgn="base" latinLnBrk="0" hangingPunct="1">
              <a:lnSpc>
                <a:spcPct val="100000"/>
              </a:lnSpc>
              <a:spcBef>
                <a:spcPct val="0"/>
              </a:spcBef>
              <a:spcAft>
                <a:spcPct val="0"/>
              </a:spcAft>
              <a:buClrTx/>
              <a:buSzTx/>
              <a:buFontTx/>
              <a:buNone/>
              <a:defRPr/>
            </a:pPr>
            <a:r>
              <a:rPr kumimoji="0" lang="en-US" sz="2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		n  = </a:t>
            </a:r>
            <a:r>
              <a:rPr kumimoji="0" lang="en-US" sz="2400" b="0" i="0" u="none" strike="noStrike" kern="1200" cap="none" spc="0" normalizeH="0" baseline="0" noProof="0" dirty="0" err="1">
                <a:ln>
                  <a:noFill/>
                </a:ln>
                <a:solidFill>
                  <a:schemeClr val="tx1"/>
                </a:solidFill>
                <a:effectLst/>
                <a:uLnTx/>
                <a:uFillTx/>
                <a:latin typeface="+mj-lt"/>
                <a:ea typeface="+mn-ea"/>
                <a:cs typeface="Arial" panose="020B0604020202020204" pitchFamily="34" charset="0"/>
              </a:rPr>
              <a:t>Jumlah</a:t>
            </a:r>
            <a:r>
              <a:rPr kumimoji="0" lang="en-US" sz="2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 data </a:t>
            </a:r>
            <a:r>
              <a:rPr kumimoji="0" lang="en-US" sz="2400" b="0" i="0" u="none" strike="noStrike" kern="1200" cap="none" spc="0" normalizeH="0" baseline="0" noProof="0" dirty="0" err="1">
                <a:ln>
                  <a:noFill/>
                </a:ln>
                <a:solidFill>
                  <a:schemeClr val="tx1"/>
                </a:solidFill>
                <a:effectLst/>
                <a:uLnTx/>
                <a:uFillTx/>
                <a:latin typeface="+mj-lt"/>
                <a:ea typeface="+mn-ea"/>
                <a:cs typeface="Arial" panose="020B0604020202020204" pitchFamily="34" charset="0"/>
              </a:rPr>
              <a:t>observasi</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endParaRPr>
          </a:p>
        </p:txBody>
      </p:sp>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28675" name="Rectangle 3"/>
          <p:cNvSpPr/>
          <p:nvPr/>
        </p:nvSpPr>
        <p:spPr>
          <a:xfrm>
            <a:off x="357188" y="785813"/>
            <a:ext cx="8572500" cy="4524375"/>
          </a:xfrm>
          <a:prstGeom prst="rect">
            <a:avLst/>
          </a:prstGeom>
          <a:noFill/>
          <a:ln w="9525">
            <a:noFill/>
          </a:ln>
        </p:spPr>
        <p:txBody>
          <a:bodyPr>
            <a:spAutoFit/>
          </a:bodyPr>
          <a:lstStyle/>
          <a:p>
            <a:r>
              <a:rPr sz="2400" b="1" dirty="0">
                <a:latin typeface="Calibri" panose="020F0502020204030204" pitchFamily="34" charset="0"/>
              </a:rPr>
              <a:t>MEDIAN</a:t>
            </a:r>
            <a:r>
              <a:rPr sz="2400" dirty="0">
                <a:latin typeface="Calibri" panose="020F0502020204030204" pitchFamily="34" charset="0"/>
              </a:rPr>
              <a:t> </a:t>
            </a:r>
          </a:p>
          <a:p>
            <a:endParaRPr sz="2400" dirty="0">
              <a:latin typeface="Calibri" panose="020F0502020204030204" pitchFamily="34" charset="0"/>
            </a:endParaRPr>
          </a:p>
          <a:p>
            <a:r>
              <a:rPr sz="2400" dirty="0">
                <a:latin typeface="Calibri" panose="020F0502020204030204" pitchFamily="34" charset="0"/>
              </a:rPr>
              <a:t>Median adalah nilai tengah dari kelompok data yang telah diurutkan (membesar atau mengecil).</a:t>
            </a:r>
          </a:p>
          <a:p>
            <a:r>
              <a:rPr sz="2400" dirty="0">
                <a:latin typeface="Calibri" panose="020F0502020204030204" pitchFamily="34" charset="0"/>
              </a:rPr>
              <a:t>Jika jumlah data ganjil, median = nilai paling tengah</a:t>
            </a:r>
          </a:p>
          <a:p>
            <a:r>
              <a:rPr sz="2400" dirty="0">
                <a:latin typeface="Calibri" panose="020F0502020204030204" pitchFamily="34" charset="0"/>
              </a:rPr>
              <a:t>Jika jumlah data genap, median = rata-rata dari dua nilai tengah.</a:t>
            </a:r>
          </a:p>
          <a:p>
            <a:r>
              <a:rPr sz="2400" dirty="0">
                <a:latin typeface="Calibri" panose="020F0502020204030204" pitchFamily="34" charset="0"/>
              </a:rPr>
              <a:t>Dengan kata lain, median terletak pada nilai ke: (n/2)</a:t>
            </a:r>
          </a:p>
          <a:p>
            <a:endParaRPr sz="2400" dirty="0">
              <a:latin typeface="Calibri" panose="020F0502020204030204" pitchFamily="34" charset="0"/>
            </a:endParaRPr>
          </a:p>
          <a:p>
            <a:r>
              <a:rPr sz="2400" dirty="0">
                <a:latin typeface="Calibri" panose="020F0502020204030204" pitchFamily="34" charset="0"/>
              </a:rPr>
              <a:t>Contoh soal 3</a:t>
            </a:r>
          </a:p>
          <a:p>
            <a:r>
              <a:rPr sz="2400" dirty="0">
                <a:latin typeface="Calibri" panose="020F0502020204030204" pitchFamily="34" charset="0"/>
              </a:rPr>
              <a:t>Median dari data:3, 4, 4, 5, 6, 8, 8, 9, 10 adalah nilai ke-5,</a:t>
            </a:r>
          </a:p>
          <a:p>
            <a:r>
              <a:rPr sz="2400" dirty="0">
                <a:latin typeface="Calibri" panose="020F0502020204030204" pitchFamily="34" charset="0"/>
              </a:rPr>
              <a:t>yaitu sama dengan 6, sebab banyaknya data n = 9 adalah ganjil.</a:t>
            </a:r>
          </a:p>
          <a:p>
            <a:r>
              <a:rPr sz="2400" dirty="0">
                <a:latin typeface="Calibri" panose="020F0502020204030204" pitchFamily="34" charset="0"/>
              </a:rPr>
              <a:t>Ditulis Med = 6</a:t>
            </a:r>
          </a:p>
        </p:txBody>
      </p:sp>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29699" name="Rectangle 3"/>
          <p:cNvSpPr/>
          <p:nvPr/>
        </p:nvSpPr>
        <p:spPr>
          <a:xfrm>
            <a:off x="428625" y="1071563"/>
            <a:ext cx="8286750" cy="4524375"/>
          </a:xfrm>
          <a:prstGeom prst="rect">
            <a:avLst/>
          </a:prstGeom>
          <a:noFill/>
          <a:ln w="9525">
            <a:noFill/>
          </a:ln>
        </p:spPr>
        <p:txBody>
          <a:bodyPr>
            <a:spAutoFit/>
          </a:bodyPr>
          <a:lstStyle/>
          <a:p>
            <a:r>
              <a:rPr sz="2400" dirty="0">
                <a:latin typeface="Calibri" panose="020F0502020204030204" pitchFamily="34" charset="0"/>
              </a:rPr>
              <a:t>Untuk data berkelompok yang dinyatakan dalam bentuk tabel distribusi frekuensi:</a:t>
            </a:r>
          </a:p>
          <a:p>
            <a:r>
              <a:rPr sz="2400" dirty="0">
                <a:latin typeface="Calibri" panose="020F0502020204030204" pitchFamily="34" charset="0"/>
              </a:rPr>
              <a:t>Med = L0 + c ( ((n/2) – F)) / f )</a:t>
            </a:r>
          </a:p>
          <a:p>
            <a:r>
              <a:rPr sz="2400" dirty="0">
                <a:latin typeface="Calibri" panose="020F0502020204030204" pitchFamily="34" charset="0"/>
              </a:rPr>
              <a:t>Dimana</a:t>
            </a:r>
          </a:p>
          <a:p>
            <a:r>
              <a:rPr sz="2400" dirty="0">
                <a:latin typeface="Calibri" panose="020F0502020204030204" pitchFamily="34" charset="0"/>
              </a:rPr>
              <a:t>Med = median</a:t>
            </a:r>
          </a:p>
          <a:p>
            <a:r>
              <a:rPr sz="2400" dirty="0">
                <a:latin typeface="Calibri" panose="020F0502020204030204" pitchFamily="34" charset="0"/>
              </a:rPr>
              <a:t>L0 = batas bawah kelas median</a:t>
            </a:r>
          </a:p>
          <a:p>
            <a:r>
              <a:rPr sz="2400" dirty="0">
                <a:latin typeface="Calibri" panose="020F0502020204030204" pitchFamily="34" charset="0"/>
              </a:rPr>
              <a:t>c = lebar kelas</a:t>
            </a:r>
          </a:p>
          <a:p>
            <a:r>
              <a:rPr sz="2400" dirty="0">
                <a:latin typeface="Calibri" panose="020F0502020204030204" pitchFamily="34" charset="0"/>
              </a:rPr>
              <a:t>n = banyaknya data</a:t>
            </a:r>
          </a:p>
          <a:p>
            <a:r>
              <a:rPr sz="2400" dirty="0">
                <a:latin typeface="Calibri" panose="020F0502020204030204" pitchFamily="34" charset="0"/>
              </a:rPr>
              <a:t>F = jumlah frekuensi semua kelas sebelum kelas yang mengandung median</a:t>
            </a:r>
          </a:p>
          <a:p>
            <a:r>
              <a:rPr sz="2400" dirty="0">
                <a:latin typeface="Calibri" panose="020F0502020204030204" pitchFamily="34" charset="0"/>
              </a:rPr>
              <a:t>f = frekuensi kelas median</a:t>
            </a:r>
          </a:p>
          <a:p>
            <a:endParaRPr sz="2400" dirty="0">
              <a:latin typeface="Calibri" panose="020F0502020204030204" pitchFamily="34" charset="0"/>
            </a:endParaRPr>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2" name="TextBox 1"/>
          <p:cNvSpPr txBox="1"/>
          <p:nvPr/>
        </p:nvSpPr>
        <p:spPr>
          <a:xfrm>
            <a:off x="0" y="914400"/>
            <a:ext cx="9144000" cy="646331"/>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3600" b="1" i="0" u="none" strike="noStrike" kern="1200" cap="none" spc="0" normalizeH="0" baseline="0" noProof="0" dirty="0">
                <a:ln>
                  <a:noFill/>
                </a:ln>
                <a:solidFill>
                  <a:schemeClr val="lt1"/>
                </a:solidFill>
                <a:effectLst/>
                <a:uLnTx/>
                <a:uFillTx/>
                <a:latin typeface="+mn-lt"/>
                <a:ea typeface="+mn-ea"/>
                <a:cs typeface="+mn-cs"/>
              </a:rPr>
              <a:t>VISI DAN MISI UNIVERSITAS ESA UNGGUL</a:t>
            </a:r>
          </a:p>
        </p:txBody>
      </p:sp>
      <p:pic>
        <p:nvPicPr>
          <p:cNvPr id="12294" name="Content Placeholder 3"/>
          <p:cNvPicPr>
            <a:picLocks noGrp="1" noChangeAspect="1"/>
          </p:cNvPicPr>
          <p:nvPr>
            <p:ph idx="1"/>
          </p:nvPr>
        </p:nvPicPr>
        <p:blipFill>
          <a:blip r:embed="rId4"/>
          <a:srcRect/>
          <a:stretch>
            <a:fillRect/>
          </a:stretch>
        </p:blipFill>
        <p:spPr>
          <a:xfrm>
            <a:off x="0" y="1600200"/>
            <a:ext cx="9144000" cy="4800600"/>
          </a:xfrm>
          <a:ln/>
        </p:spPr>
      </p:pic>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5" name="Rectangle 4"/>
          <p:cNvSpPr/>
          <p:nvPr/>
        </p:nvSpPr>
        <p:spPr>
          <a:xfrm>
            <a:off x="571500" y="857250"/>
            <a:ext cx="8143875" cy="5262563"/>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2400" b="1" i="0" u="none" strike="noStrike" kern="1200" cap="none" spc="0" normalizeH="0" baseline="0" noProof="0" dirty="0">
                <a:ln>
                  <a:noFill/>
                </a:ln>
                <a:solidFill>
                  <a:schemeClr val="tx1"/>
                </a:solidFill>
                <a:effectLst/>
                <a:uLnTx/>
                <a:uFillTx/>
                <a:latin typeface="+mn-lt"/>
                <a:ea typeface="+mn-ea"/>
                <a:cs typeface="+mn-cs"/>
              </a:rPr>
              <a:t>HUBUNGAN EMPIRIS ANTARA NILAI RATA-RATA HITUNG, MEDIAN DAN MODUS</a:t>
            </a:r>
          </a:p>
          <a:p>
            <a:pPr marL="0" marR="0" lvl="0" indent="0" algn="l" defTabSz="914400" rtl="0" eaLnBrk="1" fontAlgn="auto" latinLnBrk="0" hangingPunct="1">
              <a:lnSpc>
                <a:spcPct val="100000"/>
              </a:lnSpc>
              <a:spcBef>
                <a:spcPts val="0"/>
              </a:spcBef>
              <a:spcAft>
                <a:spcPts val="0"/>
              </a:spcAft>
              <a:buClrTx/>
              <a:buSzTx/>
              <a:buFontTx/>
              <a:buNone/>
              <a:defRPr/>
            </a:pPr>
            <a:endParaRPr kumimoji="0" lang="id-ID" sz="24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id-ID" sz="2400" b="0" i="0" u="none" strike="noStrike" kern="1200" cap="none" spc="0" normalizeH="0" baseline="0" noProof="0" dirty="0">
                <a:ln>
                  <a:noFill/>
                </a:ln>
                <a:solidFill>
                  <a:schemeClr val="tx1"/>
                </a:solidFill>
                <a:effectLst/>
                <a:uLnTx/>
                <a:uFillTx/>
                <a:latin typeface="+mn-lt"/>
                <a:ea typeface="+mn-ea"/>
                <a:cs typeface="+mn-cs"/>
              </a:rPr>
              <a:t>Ada tiga hubungan empiris antara nilai rata-rata hitung, median dan modus yang ditentukan oleh kesimetrian kurva distribusi data yyang bersangkutan: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id-ID" sz="2400" b="0" i="0" u="none" strike="noStrike" kern="1200" cap="none" spc="0" normalizeH="0" baseline="0" noProof="0" dirty="0">
                <a:ln>
                  <a:noFill/>
                </a:ln>
                <a:solidFill>
                  <a:schemeClr val="tx1"/>
                </a:solidFill>
                <a:effectLst/>
                <a:uLnTx/>
                <a:uFillTx/>
                <a:latin typeface="+mn-lt"/>
                <a:ea typeface="+mn-ea"/>
                <a:cs typeface="+mn-cs"/>
              </a:rPr>
              <a:t>jika nilai rata-rata hitung, median dan modus saling berdekatan, maka kurva adalah mendekati simetri</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id-ID" sz="2400" b="0" i="0" u="none" strike="noStrike" kern="1200" cap="none" spc="0" normalizeH="0" baseline="0" noProof="0" dirty="0">
                <a:ln>
                  <a:noFill/>
                </a:ln>
                <a:solidFill>
                  <a:schemeClr val="tx1"/>
                </a:solidFill>
                <a:effectLst/>
                <a:uLnTx/>
                <a:uFillTx/>
                <a:latin typeface="+mn-lt"/>
                <a:ea typeface="+mn-ea"/>
                <a:cs typeface="+mn-cs"/>
              </a:rPr>
              <a:t>jika nilai modus lebih kecil dari median, dan median lebih kecil dari rata-rata hitung, maka distribusi data akan miring ke kanan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id-ID" sz="2400" b="0" i="0" u="none" strike="noStrike" kern="1200" cap="none" spc="0" normalizeH="0" baseline="0" noProof="0" dirty="0">
                <a:ln>
                  <a:noFill/>
                </a:ln>
                <a:solidFill>
                  <a:schemeClr val="tx1"/>
                </a:solidFill>
                <a:effectLst/>
                <a:uLnTx/>
                <a:uFillTx/>
                <a:latin typeface="+mn-lt"/>
                <a:ea typeface="+mn-ea"/>
                <a:cs typeface="+mn-cs"/>
              </a:rPr>
              <a:t>jika nilai rata-rata hitung lebih kecil dari median, dan median lebih kecil dari modus, maka distribusi data akan miring ke kiri.</a:t>
            </a:r>
          </a:p>
        </p:txBody>
      </p:sp>
    </p:spTree>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31747" name="Rectangle 3"/>
          <p:cNvSpPr/>
          <p:nvPr/>
        </p:nvSpPr>
        <p:spPr>
          <a:xfrm>
            <a:off x="500063" y="857250"/>
            <a:ext cx="8429625" cy="5262563"/>
          </a:xfrm>
          <a:prstGeom prst="rect">
            <a:avLst/>
          </a:prstGeom>
          <a:noFill/>
          <a:ln w="9525">
            <a:noFill/>
          </a:ln>
        </p:spPr>
        <p:txBody>
          <a:bodyPr>
            <a:spAutoFit/>
          </a:bodyPr>
          <a:lstStyle/>
          <a:p>
            <a:r>
              <a:rPr sz="2400" dirty="0">
                <a:latin typeface="Arial" panose="020B0604020202020204" pitchFamily="34" charset="0"/>
              </a:rPr>
              <a:t>Untuk distribusi data tidak simetri, yaitu miring kanan atau kiri, hubungan empiris antara nilai rata-rata hitung, median dan modus adalah:</a:t>
            </a:r>
          </a:p>
          <a:p>
            <a:r>
              <a:rPr sz="2400" dirty="0">
                <a:latin typeface="Arial" panose="020B0604020202020204" pitchFamily="34" charset="0"/>
              </a:rPr>
              <a:t>Rata-rata Hitung – Modus = 3 x (Rata-rata Hitung – Median)</a:t>
            </a:r>
          </a:p>
          <a:p>
            <a:r>
              <a:rPr sz="2400" dirty="0">
                <a:latin typeface="Arial" panose="020B0604020202020204" pitchFamily="34" charset="0"/>
              </a:rPr>
              <a:t>atau:			X – Mod = 3 ( X – Med)Contoh</a:t>
            </a:r>
          </a:p>
          <a:p>
            <a:endParaRPr lang="en-US" altLang="x-none" sz="2400" dirty="0">
              <a:latin typeface="Calibri" panose="020F0502020204030204" pitchFamily="34" charset="0"/>
            </a:endParaRPr>
          </a:p>
          <a:p>
            <a:r>
              <a:rPr sz="2400" dirty="0">
                <a:latin typeface="Calibri" panose="020F0502020204030204" pitchFamily="34" charset="0"/>
              </a:rPr>
              <a:t>Contoh soal 5 </a:t>
            </a:r>
          </a:p>
          <a:p>
            <a:r>
              <a:rPr sz="2400" dirty="0">
                <a:latin typeface="Calibri" panose="020F0502020204030204" pitchFamily="34" charset="0"/>
              </a:rPr>
              <a:t>Suatu kelompok data diketahui mempunyai distribusi tidak simetri dengan rata-rata hitung (X) = 75,9 dan  median (Med) = 77,2. </a:t>
            </a:r>
          </a:p>
          <a:p>
            <a:r>
              <a:rPr sz="2400" dirty="0">
                <a:latin typeface="Calibri" panose="020F0502020204030204" pitchFamily="34" charset="0"/>
              </a:rPr>
              <a:t>Tentukan Modus dari data tersebut!</a:t>
            </a:r>
          </a:p>
          <a:p>
            <a:r>
              <a:rPr sz="2400" dirty="0">
                <a:latin typeface="Calibri" panose="020F0502020204030204" pitchFamily="34" charset="0"/>
              </a:rPr>
              <a:t>Jawab:</a:t>
            </a:r>
          </a:p>
          <a:p>
            <a:r>
              <a:rPr sz="2400" dirty="0">
                <a:latin typeface="Calibri" panose="020F0502020204030204" pitchFamily="34" charset="0"/>
              </a:rPr>
              <a:t>	X – Mod = 3 (X – Med)Mod </a:t>
            </a:r>
          </a:p>
          <a:p>
            <a:r>
              <a:rPr sz="2400" dirty="0">
                <a:latin typeface="Calibri" panose="020F0502020204030204" pitchFamily="34" charset="0"/>
              </a:rPr>
              <a:t>                 	   = 3 Med – 2 X= 3 (77,2) – 2 (75,9)</a:t>
            </a:r>
          </a:p>
          <a:p>
            <a:r>
              <a:rPr sz="2400" dirty="0">
                <a:latin typeface="Calibri" panose="020F0502020204030204" pitchFamily="34" charset="0"/>
              </a:rPr>
              <a:t>		   = 79,8</a:t>
            </a:r>
          </a:p>
        </p:txBody>
      </p:sp>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32771" name="Rectangle 4"/>
          <p:cNvSpPr/>
          <p:nvPr/>
        </p:nvSpPr>
        <p:spPr>
          <a:xfrm>
            <a:off x="357188" y="714375"/>
            <a:ext cx="8572500" cy="7356475"/>
          </a:xfrm>
          <a:prstGeom prst="rect">
            <a:avLst/>
          </a:prstGeom>
          <a:noFill/>
          <a:ln w="9525">
            <a:noFill/>
          </a:ln>
        </p:spPr>
        <p:txBody>
          <a:bodyPr>
            <a:spAutoFit/>
          </a:bodyPr>
          <a:lstStyle/>
          <a:p>
            <a:r>
              <a:rPr lang="en-US" altLang="x-none" sz="2400" b="1" dirty="0">
                <a:latin typeface="Arial" panose="020B0604020202020204" pitchFamily="34" charset="0"/>
              </a:rPr>
              <a:t>Kuartil :</a:t>
            </a:r>
            <a:r>
              <a:rPr lang="en-US" altLang="x-none" sz="2400" dirty="0">
                <a:latin typeface="Arial" panose="020B0604020202020204" pitchFamily="34" charset="0"/>
              </a:rPr>
              <a:t> Sekumpulan data dibagi menjadi empat bagian yang 	sama banyak, sesudah disusun menurut urutan 	nilainya, maka bilangan pembaginya disebut </a:t>
            </a:r>
            <a:r>
              <a:rPr lang="en-US" altLang="x-none" sz="2400" i="1" dirty="0">
                <a:latin typeface="Arial" panose="020B0604020202020204" pitchFamily="34" charset="0"/>
              </a:rPr>
              <a:t>kuartil</a:t>
            </a:r>
            <a:r>
              <a:rPr lang="en-US" altLang="x-none" sz="2400" dirty="0">
                <a:latin typeface="Arial" panose="020B0604020202020204" pitchFamily="34" charset="0"/>
              </a:rPr>
              <a:t>.</a:t>
            </a:r>
          </a:p>
          <a:p>
            <a:endParaRPr lang="en-US" altLang="x-none" sz="2400" dirty="0">
              <a:latin typeface="Arial" panose="020B0604020202020204" pitchFamily="34" charset="0"/>
            </a:endParaRPr>
          </a:p>
          <a:p>
            <a:r>
              <a:rPr lang="en-US" altLang="x-none" sz="2000" dirty="0">
                <a:latin typeface="Arial" panose="020B0604020202020204" pitchFamily="34" charset="0"/>
              </a:rPr>
              <a:t>Rumus mencari kuartil ke i (Qi)</a:t>
            </a:r>
            <a:r>
              <a:rPr sz="2000" dirty="0">
                <a:latin typeface="Arial" panose="020B0604020202020204" pitchFamily="34" charset="0"/>
              </a:rPr>
              <a:t>:			        </a:t>
            </a:r>
            <a:r>
              <a:rPr lang="en-US" altLang="x-none" sz="2000" dirty="0">
                <a:latin typeface="Arial" panose="020B0604020202020204" pitchFamily="34" charset="0"/>
              </a:rPr>
              <a:t>,</a:t>
            </a:r>
            <a:r>
              <a:rPr sz="2000" dirty="0">
                <a:latin typeface="Arial" panose="020B0604020202020204" pitchFamily="34" charset="0"/>
              </a:rPr>
              <a:t> d</a:t>
            </a:r>
            <a:r>
              <a:rPr lang="en-US" altLang="x-none" dirty="0">
                <a:latin typeface="Arial" panose="020B0604020202020204" pitchFamily="34" charset="0"/>
              </a:rPr>
              <a:t>engan i = 1, 2, 3.</a:t>
            </a:r>
          </a:p>
          <a:p>
            <a:r>
              <a:rPr lang="en-US" altLang="x-none" sz="2400" dirty="0">
                <a:latin typeface="Arial" panose="020B0604020202020204" pitchFamily="34" charset="0"/>
              </a:rPr>
              <a:t> </a:t>
            </a:r>
          </a:p>
          <a:p>
            <a:r>
              <a:rPr lang="en-US" altLang="x-none" sz="2000" dirty="0">
                <a:latin typeface="Arial" panose="020B0604020202020204" pitchFamily="34" charset="0"/>
              </a:rPr>
              <a:t>Kuartil data berkelompok (tabel Distribusi frekuensi):</a:t>
            </a:r>
          </a:p>
          <a:p>
            <a:r>
              <a:rPr b="1" dirty="0">
                <a:latin typeface="Arial" panose="020B0604020202020204" pitchFamily="34" charset="0"/>
              </a:rPr>
              <a:t> </a:t>
            </a:r>
            <a:r>
              <a:rPr i="1" dirty="0">
                <a:latin typeface="Arial" panose="020B0604020202020204" pitchFamily="34" charset="0"/>
              </a:rPr>
              <a:t>k</a:t>
            </a:r>
            <a:r>
              <a:rPr lang="en-US" altLang="x-none" i="1" dirty="0">
                <a:latin typeface="Arial" panose="020B0604020202020204" pitchFamily="34" charset="0"/>
              </a:rPr>
              <a:t>eterangan</a:t>
            </a:r>
            <a:r>
              <a:rPr lang="en-US" altLang="x-none" dirty="0">
                <a:latin typeface="Arial" panose="020B0604020202020204" pitchFamily="34" charset="0"/>
              </a:rPr>
              <a:t>:    Tb = Tepi bawah kuartil ke-i.</a:t>
            </a:r>
          </a:p>
          <a:p>
            <a:r>
              <a:rPr lang="en-US" altLang="x-none" dirty="0">
                <a:latin typeface="Arial" panose="020B0604020202020204" pitchFamily="34" charset="0"/>
              </a:rPr>
              <a:t>	           F = Jumlah frekuensi sebelum frekuensi kuartil ke-i.</a:t>
            </a:r>
          </a:p>
          <a:p>
            <a:r>
              <a:rPr lang="en-US" altLang="x-none" dirty="0">
                <a:latin typeface="Arial" panose="020B0604020202020204" pitchFamily="34" charset="0"/>
              </a:rPr>
              <a:t>	            f = Frekuensi kuartil ke-i. i = 1, 2, 3</a:t>
            </a:r>
          </a:p>
          <a:p>
            <a:r>
              <a:rPr lang="en-US" altLang="x-none" dirty="0">
                <a:latin typeface="Arial" panose="020B0604020202020204" pitchFamily="34" charset="0"/>
              </a:rPr>
              <a:t>	           n = Jumlah seluruh frekuensi.</a:t>
            </a:r>
          </a:p>
          <a:p>
            <a:r>
              <a:rPr lang="en-US" altLang="x-none" dirty="0">
                <a:latin typeface="Arial" panose="020B0604020202020204" pitchFamily="34" charset="0"/>
              </a:rPr>
              <a:t>	          C = panjang interval kelas.</a:t>
            </a:r>
          </a:p>
          <a:p>
            <a:endParaRPr lang="nn-NO" altLang="x-none" dirty="0">
              <a:latin typeface="Arial" panose="020B0604020202020204" pitchFamily="34" charset="0"/>
            </a:endParaRPr>
          </a:p>
          <a:p>
            <a:r>
              <a:rPr lang="nn-NO" altLang="x-none" dirty="0">
                <a:latin typeface="Arial" panose="020B0604020202020204" pitchFamily="34" charset="0"/>
              </a:rPr>
              <a:t>Rumus Jangkauan kuartil dan simpangan kuartil:</a:t>
            </a:r>
          </a:p>
          <a:p>
            <a:r>
              <a:rPr i="1" dirty="0">
                <a:latin typeface="Arial" panose="020B0604020202020204" pitchFamily="34" charset="0"/>
              </a:rPr>
              <a:t>k</a:t>
            </a:r>
            <a:r>
              <a:rPr lang="en-US" altLang="x-none" i="1" dirty="0">
                <a:latin typeface="Arial" panose="020B0604020202020204" pitchFamily="34" charset="0"/>
              </a:rPr>
              <a:t>eterangan</a:t>
            </a:r>
            <a:r>
              <a:rPr lang="en-US" altLang="x-none" dirty="0">
                <a:latin typeface="Arial" panose="020B0604020202020204" pitchFamily="34" charset="0"/>
              </a:rPr>
              <a:t>: 	JQ = Simpangan kuartil.</a:t>
            </a:r>
          </a:p>
          <a:p>
            <a:r>
              <a:rPr lang="en-US" altLang="x-none" dirty="0">
                <a:latin typeface="Arial" panose="020B0604020202020204" pitchFamily="34" charset="0"/>
              </a:rPr>
              <a:t>		Qd = Jangkauan semi inter kuartil atau simpangan kuartil.</a:t>
            </a:r>
          </a:p>
          <a:p>
            <a:r>
              <a:rPr lang="en-US" altLang="x-none" dirty="0">
                <a:latin typeface="Arial" panose="020B0604020202020204" pitchFamily="34" charset="0"/>
              </a:rPr>
              <a:t>		Q1 = Kuartil ke-1 (Kuartil bawah).</a:t>
            </a:r>
          </a:p>
          <a:p>
            <a:r>
              <a:rPr lang="en-US" altLang="x-none" dirty="0">
                <a:latin typeface="Arial" panose="020B0604020202020204" pitchFamily="34" charset="0"/>
              </a:rPr>
              <a:t>		Q3 = Kuartil ke-3 (Kuartil atas).</a:t>
            </a:r>
          </a:p>
          <a:p>
            <a:endParaRPr lang="en-US" altLang="x-none" sz="2400" dirty="0">
              <a:latin typeface="Arial" panose="020B0604020202020204" pitchFamily="34" charset="0"/>
            </a:endParaRPr>
          </a:p>
          <a:p>
            <a:endParaRPr lang="en-US" altLang="x-none" sz="2400" dirty="0">
              <a:latin typeface="Arial" panose="020B0604020202020204" pitchFamily="34" charset="0"/>
            </a:endParaRPr>
          </a:p>
          <a:p>
            <a:endParaRPr lang="en-US" altLang="x-none" sz="2400" dirty="0">
              <a:latin typeface="Arial" panose="020B0604020202020204" pitchFamily="34" charset="0"/>
            </a:endParaRPr>
          </a:p>
          <a:p>
            <a:r>
              <a:rPr lang="en-US" altLang="x-none" sz="2400" dirty="0">
                <a:latin typeface="Arial" panose="020B0604020202020204" pitchFamily="34" charset="0"/>
              </a:rPr>
              <a:t/>
            </a:r>
            <a:br>
              <a:rPr lang="en-US" altLang="x-none" sz="2400" dirty="0">
                <a:latin typeface="Arial" panose="020B0604020202020204" pitchFamily="34" charset="0"/>
              </a:rPr>
            </a:br>
            <a:endParaRPr lang="en-US" altLang="x-none" dirty="0">
              <a:latin typeface="Arial" panose="020B0604020202020204" pitchFamily="34" charset="0"/>
            </a:endParaRPr>
          </a:p>
        </p:txBody>
      </p:sp>
      <p:pic>
        <p:nvPicPr>
          <p:cNvPr id="32772" name="Picture 2" descr="rumus mencari kuartil ke i (Qi)">
            <a:hlinkClick r:id="rId4"/>
          </p:cNvPr>
          <p:cNvPicPr>
            <a:picLocks noChangeAspect="1"/>
          </p:cNvPicPr>
          <p:nvPr/>
        </p:nvPicPr>
        <p:blipFill>
          <a:blip r:embed="rId5"/>
          <a:stretch>
            <a:fillRect/>
          </a:stretch>
        </p:blipFill>
        <p:spPr>
          <a:xfrm>
            <a:off x="4286250" y="2071688"/>
            <a:ext cx="2071688" cy="658812"/>
          </a:xfrm>
          <a:prstGeom prst="rect">
            <a:avLst/>
          </a:prstGeom>
          <a:noFill/>
          <a:ln w="9525">
            <a:noFill/>
          </a:ln>
        </p:spPr>
      </p:pic>
      <p:pic>
        <p:nvPicPr>
          <p:cNvPr id="32773" name="Picture 6" descr="http://3.bp.blogspot.com/-5PJXWHsTI8k/Vn5mEKtvaqI/AAAAAAAABzE/qCV9EMum8U4/s1600/rumus%2Bkuartil%2Bdata%2Bberkelompok.gif"/>
          <p:cNvPicPr>
            <a:picLocks noChangeAspect="1"/>
          </p:cNvPicPr>
          <p:nvPr/>
        </p:nvPicPr>
        <p:blipFill>
          <a:blip r:embed="rId6"/>
          <a:stretch>
            <a:fillRect/>
          </a:stretch>
        </p:blipFill>
        <p:spPr>
          <a:xfrm>
            <a:off x="6643688" y="2571750"/>
            <a:ext cx="1785937" cy="1003300"/>
          </a:xfrm>
          <a:prstGeom prst="rect">
            <a:avLst/>
          </a:prstGeom>
          <a:noFill/>
          <a:ln w="9525">
            <a:noFill/>
          </a:ln>
        </p:spPr>
      </p:pic>
      <p:pic>
        <p:nvPicPr>
          <p:cNvPr id="32774" name="Picture 8" descr="http://1.bp.blogspot.com/-JHfJPvE9rOA/Vn5nhaOlXBI/AAAAAAAABzQ/uAtsvuqo18Q/s1600/rumus%2Bjangkauan%2Bkuartil.gif"/>
          <p:cNvPicPr>
            <a:picLocks noChangeAspect="1"/>
          </p:cNvPicPr>
          <p:nvPr/>
        </p:nvPicPr>
        <p:blipFill>
          <a:blip r:embed="rId7"/>
          <a:stretch>
            <a:fillRect/>
          </a:stretch>
        </p:blipFill>
        <p:spPr>
          <a:xfrm>
            <a:off x="5572125" y="4714875"/>
            <a:ext cx="3143250" cy="549275"/>
          </a:xfrm>
          <a:prstGeom prst="rect">
            <a:avLst/>
          </a:prstGeom>
          <a:noFill/>
          <a:ln w="9525">
            <a:noFill/>
          </a:ln>
        </p:spPr>
      </p:pic>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33795" name="Rectangle 4"/>
          <p:cNvSpPr/>
          <p:nvPr/>
        </p:nvSpPr>
        <p:spPr>
          <a:xfrm>
            <a:off x="500063" y="714375"/>
            <a:ext cx="8358187" cy="5170488"/>
          </a:xfrm>
          <a:prstGeom prst="rect">
            <a:avLst/>
          </a:prstGeom>
          <a:noFill/>
          <a:ln w="9525">
            <a:noFill/>
          </a:ln>
        </p:spPr>
        <p:txBody>
          <a:bodyPr>
            <a:spAutoFit/>
          </a:bodyPr>
          <a:lstStyle/>
          <a:p>
            <a:r>
              <a:rPr lang="en-US" altLang="x-none" sz="2400" b="1" dirty="0">
                <a:latin typeface="Arial" panose="020B0604020202020204" pitchFamily="34" charset="0"/>
              </a:rPr>
              <a:t>Desil:  </a:t>
            </a:r>
            <a:r>
              <a:rPr lang="en-US" altLang="x-none" sz="2400" dirty="0">
                <a:latin typeface="Arial" panose="020B0604020202020204" pitchFamily="34" charset="0"/>
              </a:rPr>
              <a:t>Tiap pembagi dari kumpulan data (dibagi menjadi 	sepuluh bagian yang sama)</a:t>
            </a:r>
            <a:endParaRPr lang="en-US" altLang="x-none" sz="2400" i="1" dirty="0">
              <a:latin typeface="Arial" panose="020B0604020202020204" pitchFamily="34" charset="0"/>
            </a:endParaRPr>
          </a:p>
          <a:p>
            <a:endParaRPr lang="en-US" altLang="x-none" sz="2400" i="1" dirty="0">
              <a:latin typeface="Arial" panose="020B0604020202020204" pitchFamily="34" charset="0"/>
            </a:endParaRPr>
          </a:p>
          <a:p>
            <a:r>
              <a:rPr lang="en-US" altLang="x-none" sz="2400" dirty="0">
                <a:latin typeface="Arial" panose="020B0604020202020204" pitchFamily="34" charset="0"/>
              </a:rPr>
              <a:t>	Letak desil ke i : 			, dengan i = 1-9</a:t>
            </a:r>
          </a:p>
          <a:p>
            <a:endParaRPr lang="en-US" altLang="x-none" sz="2400" dirty="0">
              <a:latin typeface="Arial" panose="020B0604020202020204" pitchFamily="34" charset="0"/>
            </a:endParaRPr>
          </a:p>
          <a:p>
            <a:r>
              <a:rPr lang="en-US" altLang="x-none" sz="2400" dirty="0">
                <a:latin typeface="Arial" panose="020B0604020202020204" pitchFamily="34" charset="0"/>
              </a:rPr>
              <a:t>Data berkelompok:</a:t>
            </a:r>
            <a:endParaRPr sz="2400" dirty="0">
              <a:latin typeface="Arial" panose="020B0604020202020204" pitchFamily="34" charset="0"/>
            </a:endParaRPr>
          </a:p>
          <a:p>
            <a:endParaRPr sz="2400" dirty="0">
              <a:latin typeface="Arial" panose="020B0604020202020204" pitchFamily="34" charset="0"/>
            </a:endParaRPr>
          </a:p>
          <a:p>
            <a:endParaRPr sz="2400" dirty="0">
              <a:latin typeface="Arial" panose="020B0604020202020204" pitchFamily="34" charset="0"/>
            </a:endParaRPr>
          </a:p>
          <a:p>
            <a:endParaRPr sz="2400" dirty="0">
              <a:latin typeface="Arial" panose="020B0604020202020204" pitchFamily="34" charset="0"/>
            </a:endParaRPr>
          </a:p>
          <a:p>
            <a:endParaRPr sz="2400" dirty="0">
              <a:latin typeface="Arial" panose="020B0604020202020204" pitchFamily="34" charset="0"/>
            </a:endParaRPr>
          </a:p>
          <a:p>
            <a:r>
              <a:rPr b="1" dirty="0">
                <a:latin typeface="Arial" panose="020B0604020202020204" pitchFamily="34" charset="0"/>
              </a:rPr>
              <a:t>k</a:t>
            </a:r>
            <a:r>
              <a:rPr lang="en-US" altLang="x-none" b="1" dirty="0">
                <a:latin typeface="Arial" panose="020B0604020202020204" pitchFamily="34" charset="0"/>
              </a:rPr>
              <a:t>eterangan: </a:t>
            </a:r>
            <a:r>
              <a:rPr b="1" dirty="0">
                <a:latin typeface="Arial" panose="020B0604020202020204" pitchFamily="34" charset="0"/>
              </a:rPr>
              <a:t>	</a:t>
            </a:r>
            <a:r>
              <a:rPr lang="en-US" altLang="x-none" dirty="0">
                <a:latin typeface="Arial" panose="020B0604020202020204" pitchFamily="34" charset="0"/>
              </a:rPr>
              <a:t>Tb = Tepi bawah desil ke-i. </a:t>
            </a:r>
          </a:p>
          <a:p>
            <a:r>
              <a:rPr dirty="0">
                <a:latin typeface="Arial" panose="020B0604020202020204" pitchFamily="34" charset="0"/>
              </a:rPr>
              <a:t>	                </a:t>
            </a:r>
            <a:r>
              <a:rPr lang="en-US" altLang="x-none" dirty="0">
                <a:latin typeface="Arial" panose="020B0604020202020204" pitchFamily="34" charset="0"/>
              </a:rPr>
              <a:t>F = Jumlah frekuensi sebelum frekuensi kuartil ke-i. </a:t>
            </a:r>
          </a:p>
          <a:p>
            <a:r>
              <a:rPr dirty="0">
                <a:latin typeface="Arial" panose="020B0604020202020204" pitchFamily="34" charset="0"/>
              </a:rPr>
              <a:t>                                </a:t>
            </a:r>
            <a:r>
              <a:rPr lang="en-US" altLang="x-none" dirty="0">
                <a:latin typeface="Arial" panose="020B0604020202020204" pitchFamily="34" charset="0"/>
              </a:rPr>
              <a:t>f = Frekuensi kuartil ke-i dengan i = 1-9.</a:t>
            </a:r>
          </a:p>
          <a:p>
            <a:r>
              <a:rPr dirty="0">
                <a:latin typeface="Arial" panose="020B0604020202020204" pitchFamily="34" charset="0"/>
              </a:rPr>
              <a:t>                                </a:t>
            </a:r>
            <a:r>
              <a:rPr lang="en-US" altLang="x-none" dirty="0">
                <a:latin typeface="Arial" panose="020B0604020202020204" pitchFamily="34" charset="0"/>
              </a:rPr>
              <a:t>n = Jumlah seluruh frekuensi. </a:t>
            </a:r>
          </a:p>
          <a:p>
            <a:r>
              <a:rPr dirty="0">
                <a:latin typeface="Arial" panose="020B0604020202020204" pitchFamily="34" charset="0"/>
              </a:rPr>
              <a:t>                                </a:t>
            </a:r>
            <a:r>
              <a:rPr lang="en-US" altLang="x-none" dirty="0">
                <a:latin typeface="Arial" panose="020B0604020202020204" pitchFamily="34" charset="0"/>
              </a:rPr>
              <a:t>C = panjang interval kelas.                                   </a:t>
            </a:r>
          </a:p>
        </p:txBody>
      </p:sp>
      <p:pic>
        <p:nvPicPr>
          <p:cNvPr id="33796" name="Picture 2" descr="http://3.bp.blogspot.com/-JvOkxKJkXIo/VpkbL-9II1I/AAAAAAAAAbg/7dES_tlWAjc/s1600/rumus%2Bletak%2Bdesil%2Bke%2Bi.gif"/>
          <p:cNvPicPr>
            <a:picLocks noChangeAspect="1"/>
          </p:cNvPicPr>
          <p:nvPr/>
        </p:nvPicPr>
        <p:blipFill>
          <a:blip r:embed="rId4"/>
          <a:stretch>
            <a:fillRect/>
          </a:stretch>
        </p:blipFill>
        <p:spPr>
          <a:xfrm>
            <a:off x="3857625" y="1785938"/>
            <a:ext cx="1811338" cy="571500"/>
          </a:xfrm>
          <a:prstGeom prst="rect">
            <a:avLst/>
          </a:prstGeom>
          <a:noFill/>
          <a:ln w="9525">
            <a:noFill/>
          </a:ln>
        </p:spPr>
      </p:pic>
      <p:pic>
        <p:nvPicPr>
          <p:cNvPr id="33797" name="Picture 4" descr="rumus desil data berkelompok">
            <a:hlinkClick r:id="rId5"/>
          </p:cNvPr>
          <p:cNvPicPr>
            <a:picLocks noChangeAspect="1"/>
          </p:cNvPicPr>
          <p:nvPr/>
        </p:nvPicPr>
        <p:blipFill>
          <a:blip r:embed="rId6"/>
          <a:stretch>
            <a:fillRect/>
          </a:stretch>
        </p:blipFill>
        <p:spPr>
          <a:xfrm>
            <a:off x="3429000" y="2643188"/>
            <a:ext cx="2071688" cy="1150937"/>
          </a:xfrm>
          <a:prstGeom prst="rect">
            <a:avLst/>
          </a:prstGeom>
          <a:noFill/>
          <a:ln w="9525">
            <a:noFill/>
          </a:ln>
        </p:spPr>
      </p:pic>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34819" name="Content Placeholder 2"/>
          <p:cNvSpPr>
            <a:spLocks noGrp="1"/>
          </p:cNvSpPr>
          <p:nvPr>
            <p:ph idx="1"/>
          </p:nvPr>
        </p:nvSpPr>
        <p:spPr>
          <a:xfrm>
            <a:off x="428625" y="857250"/>
            <a:ext cx="8229600" cy="5483225"/>
          </a:xfrm>
          <a:ln/>
        </p:spPr>
        <p:txBody>
          <a:bodyPr vert="horz" wrap="square" lIns="91440" tIns="45720" rIns="91440" bIns="45720" anchor="t"/>
          <a:lstStyle/>
          <a:p>
            <a:pPr>
              <a:buNone/>
            </a:pPr>
            <a:r>
              <a:rPr lang="en-US" altLang="x-none" sz="2400" b="1" dirty="0"/>
              <a:t>Persentil: </a:t>
            </a:r>
            <a:r>
              <a:rPr lang="en-US" altLang="x-none" sz="2400" dirty="0"/>
              <a:t>Pembagi sekumpulan data yang dibagi menjadi seratus 	     bagian yang sama, disimbolkan menjadi P1, P2, .... P99</a:t>
            </a:r>
          </a:p>
          <a:p>
            <a:pPr>
              <a:buNone/>
            </a:pPr>
            <a:endParaRPr lang="en-US" altLang="x-none" sz="2400" dirty="0"/>
          </a:p>
          <a:p>
            <a:pPr>
              <a:buNone/>
            </a:pPr>
            <a:r>
              <a:rPr lang="en-US" altLang="x-none" sz="2400" dirty="0"/>
              <a:t>Letak persentil ke i:                             ,     dengan i = 1-99.</a:t>
            </a:r>
          </a:p>
          <a:p>
            <a:pPr>
              <a:buNone/>
            </a:pPr>
            <a:endParaRPr lang="en-US" altLang="x-none" sz="2400" dirty="0"/>
          </a:p>
          <a:p>
            <a:pPr>
              <a:buNone/>
            </a:pPr>
            <a:r>
              <a:rPr lang="en-US" altLang="x-none" sz="2400" dirty="0"/>
              <a:t>Persentil data berkelompok:</a:t>
            </a:r>
            <a:endParaRPr sz="2400" dirty="0"/>
          </a:p>
          <a:p>
            <a:pPr>
              <a:buNone/>
            </a:pPr>
            <a:endParaRPr sz="2400" dirty="0"/>
          </a:p>
          <a:p>
            <a:pPr>
              <a:buNone/>
            </a:pPr>
            <a:r>
              <a:rPr sz="1800" b="1" dirty="0"/>
              <a:t>			k</a:t>
            </a:r>
            <a:r>
              <a:rPr lang="en-US" altLang="x-none" sz="1800" b="1" dirty="0"/>
              <a:t>eterangan: </a:t>
            </a:r>
            <a:r>
              <a:rPr lang="en-US" altLang="x-none" sz="1800" dirty="0"/>
              <a:t/>
            </a:r>
            <a:br>
              <a:rPr lang="en-US" altLang="x-none" sz="1800" dirty="0"/>
            </a:br>
            <a:r>
              <a:rPr sz="1800" dirty="0"/>
              <a:t>			</a:t>
            </a:r>
            <a:r>
              <a:rPr lang="en-US" altLang="x-none" sz="1800" dirty="0"/>
              <a:t>Tb = Tepi bawah persentil ke-i. </a:t>
            </a:r>
            <a:br>
              <a:rPr lang="en-US" altLang="x-none" sz="1800" dirty="0"/>
            </a:br>
            <a:r>
              <a:rPr sz="1800" dirty="0"/>
              <a:t>			</a:t>
            </a:r>
            <a:r>
              <a:rPr lang="en-US" altLang="x-none" sz="1800" dirty="0"/>
              <a:t>F = Jumlah frekuensi sebelum frekuensi kuartil ke-i. </a:t>
            </a:r>
            <a:br>
              <a:rPr lang="en-US" altLang="x-none" sz="1800" dirty="0"/>
            </a:br>
            <a:r>
              <a:rPr sz="1800" dirty="0"/>
              <a:t>			</a:t>
            </a:r>
            <a:r>
              <a:rPr lang="en-US" altLang="x-none" sz="1800" dirty="0"/>
              <a:t>f = Frekuensi kuartil ke-i. i = 1, 2, 3,…,99 </a:t>
            </a:r>
            <a:br>
              <a:rPr lang="en-US" altLang="x-none" sz="1800" dirty="0"/>
            </a:br>
            <a:r>
              <a:rPr sz="1800" dirty="0"/>
              <a:t>			</a:t>
            </a:r>
            <a:r>
              <a:rPr lang="en-US" altLang="x-none" sz="1800" dirty="0"/>
              <a:t>n = Jumlah seluruh frekuensi. </a:t>
            </a:r>
            <a:br>
              <a:rPr lang="en-US" altLang="x-none" sz="1800" dirty="0"/>
            </a:br>
            <a:r>
              <a:rPr sz="1800" dirty="0"/>
              <a:t>			</a:t>
            </a:r>
            <a:r>
              <a:rPr lang="en-US" altLang="x-none" sz="1800" dirty="0"/>
              <a:t>C = panjang interval kelas</a:t>
            </a:r>
          </a:p>
          <a:p>
            <a:pPr>
              <a:buNone/>
            </a:pPr>
            <a:endParaRPr lang="en-US" altLang="x-none" sz="2400" dirty="0"/>
          </a:p>
          <a:p>
            <a:pPr>
              <a:buNone/>
            </a:pPr>
            <a:endParaRPr lang="en-US" altLang="x-none" sz="2400" b="1" dirty="0"/>
          </a:p>
          <a:p>
            <a:pPr>
              <a:buNone/>
            </a:pPr>
            <a:endParaRPr lang="en-US" altLang="x-none" sz="2400" dirty="0"/>
          </a:p>
        </p:txBody>
      </p:sp>
      <p:pic>
        <p:nvPicPr>
          <p:cNvPr id="34820" name="Picture 2" descr="http://2.bp.blogspot.com/-dg3EAKZH-hM/VpkejcAqb5I/AAAAAAAAAb0/_dNn1zVhyqA/s1600/persentil%2Bdata%2Btunggal.gif"/>
          <p:cNvPicPr>
            <a:picLocks noChangeAspect="1"/>
          </p:cNvPicPr>
          <p:nvPr/>
        </p:nvPicPr>
        <p:blipFill>
          <a:blip r:embed="rId4"/>
          <a:stretch>
            <a:fillRect/>
          </a:stretch>
        </p:blipFill>
        <p:spPr>
          <a:xfrm>
            <a:off x="3000375" y="2071688"/>
            <a:ext cx="1755775" cy="571500"/>
          </a:xfrm>
          <a:prstGeom prst="rect">
            <a:avLst/>
          </a:prstGeom>
          <a:noFill/>
          <a:ln w="9525">
            <a:noFill/>
          </a:ln>
        </p:spPr>
      </p:pic>
      <p:pic>
        <p:nvPicPr>
          <p:cNvPr id="34821" name="Picture 4" descr="http://1.bp.blogspot.com/-2yO2WW85cXc/Vpkfbt6l8JI/AAAAAAAAAcA/-Jz85I41WiU/s1600/rumus%2Bpersentil%2Bdata%2Bberkelompok.gif"/>
          <p:cNvPicPr>
            <a:picLocks noChangeAspect="1"/>
          </p:cNvPicPr>
          <p:nvPr/>
        </p:nvPicPr>
        <p:blipFill>
          <a:blip r:embed="rId5"/>
          <a:stretch>
            <a:fillRect/>
          </a:stretch>
        </p:blipFill>
        <p:spPr>
          <a:xfrm>
            <a:off x="4357688" y="2643188"/>
            <a:ext cx="2257425" cy="1214437"/>
          </a:xfrm>
          <a:prstGeom prst="rect">
            <a:avLst/>
          </a:prstGeom>
          <a:noFill/>
          <a:ln w="9525">
            <a:noFill/>
          </a:ln>
        </p:spPr>
      </p:pic>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5" name="Rectangle 4"/>
          <p:cNvSpPr/>
          <p:nvPr/>
        </p:nvSpPr>
        <p:spPr>
          <a:xfrm>
            <a:off x="785813" y="1000125"/>
            <a:ext cx="7929563" cy="4524375"/>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id-ID" sz="2400" b="1" i="0" u="none" strike="noStrike" kern="1200" cap="none" spc="0" normalizeH="0" baseline="0" noProof="0" dirty="0">
                <a:ln>
                  <a:noFill/>
                </a:ln>
                <a:solidFill>
                  <a:schemeClr val="tx1"/>
                </a:solidFill>
                <a:effectLst/>
                <a:uLnTx/>
                <a:uFillTx/>
                <a:latin typeface="+mn-lt"/>
                <a:ea typeface="+mn-ea"/>
                <a:cs typeface="+mn-cs"/>
              </a:rPr>
              <a:t>TEKNIK PENGUMPULAN DATA</a:t>
            </a:r>
          </a:p>
          <a:p>
            <a:pPr marL="0" marR="0" lvl="0" indent="0" algn="l" defTabSz="914400" rtl="0" eaLnBrk="1" fontAlgn="auto" latinLnBrk="0" hangingPunct="1">
              <a:lnSpc>
                <a:spcPct val="100000"/>
              </a:lnSpc>
              <a:spcBef>
                <a:spcPts val="0"/>
              </a:spcBef>
              <a:spcAft>
                <a:spcPts val="0"/>
              </a:spcAft>
              <a:buClrTx/>
              <a:buSzTx/>
              <a:buFontTx/>
              <a:buNone/>
              <a:defRPr/>
            </a:pPr>
            <a:endParaRPr kumimoji="0" lang="id-ID" sz="24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id-ID" sz="2400" b="0" i="0" u="none" strike="noStrike" kern="1200" cap="none" spc="0" normalizeH="0" baseline="0" noProof="0" dirty="0">
                <a:ln>
                  <a:noFill/>
                </a:ln>
                <a:solidFill>
                  <a:schemeClr val="tx1"/>
                </a:solidFill>
                <a:effectLst/>
                <a:uLnTx/>
                <a:uFillTx/>
                <a:latin typeface="+mn-lt"/>
                <a:ea typeface="+mn-ea"/>
                <a:cs typeface="+mn-cs"/>
              </a:rPr>
              <a:t>Teknik (metode) pengumpulan dataMerupakan serangkaian prosedur dan instrumen yang digunakan peneliti untuk memperoleh data yang reliabel (akurat, relevan, cukup, dan tepat waktu)</a:t>
            </a:r>
          </a:p>
          <a:p>
            <a:pPr marL="0" marR="0" lvl="0" indent="0" algn="l" defTabSz="914400" rtl="0" eaLnBrk="1" fontAlgn="auto" latinLnBrk="0" hangingPunct="1">
              <a:lnSpc>
                <a:spcPct val="100000"/>
              </a:lnSpc>
              <a:spcBef>
                <a:spcPts val="0"/>
              </a:spcBef>
              <a:spcAft>
                <a:spcPts val="0"/>
              </a:spcAft>
              <a:buClrTx/>
              <a:buSzTx/>
              <a:buFontTx/>
              <a:buNone/>
              <a:defRPr/>
            </a:pPr>
            <a:endParaRPr kumimoji="0" lang="id-ID" sz="24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id-ID" sz="2400" b="0" i="0" u="none" strike="noStrike" kern="1200" cap="none" spc="0" normalizeH="0" baseline="0" noProof="0" dirty="0">
                <a:ln>
                  <a:noFill/>
                </a:ln>
                <a:solidFill>
                  <a:schemeClr val="tx1"/>
                </a:solidFill>
                <a:effectLst/>
                <a:uLnTx/>
                <a:uFillTx/>
                <a:latin typeface="+mn-lt"/>
                <a:ea typeface="+mn-ea"/>
                <a:cs typeface="+mn-cs"/>
              </a:rPr>
              <a:t>Beberapa teknik (metode) pengumpulan data yang umum digunakan adalah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id-ID" sz="2400" b="0" i="0" u="none" strike="noStrike" kern="1200" cap="none" spc="0" normalizeH="0" baseline="0" noProof="0" dirty="0">
                <a:ln>
                  <a:noFill/>
                </a:ln>
                <a:solidFill>
                  <a:schemeClr val="tx1"/>
                </a:solidFill>
                <a:effectLst/>
                <a:uLnTx/>
                <a:uFillTx/>
                <a:latin typeface="+mn-lt"/>
                <a:ea typeface="+mn-ea"/>
                <a:cs typeface="+mn-cs"/>
              </a:rPr>
              <a:t>Observasi</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id-ID" sz="2400" b="0" i="0" u="none" strike="noStrike" kern="1200" cap="none" spc="0" normalizeH="0" baseline="0" noProof="0" dirty="0">
                <a:ln>
                  <a:noFill/>
                </a:ln>
                <a:solidFill>
                  <a:schemeClr val="tx1"/>
                </a:solidFill>
                <a:effectLst/>
                <a:uLnTx/>
                <a:uFillTx/>
                <a:latin typeface="+mn-lt"/>
                <a:ea typeface="+mn-ea"/>
                <a:cs typeface="+mn-cs"/>
              </a:rPr>
              <a:t>Interview</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id-ID" sz="2400" b="0" i="0" u="none" strike="noStrike" kern="1200" cap="none" spc="0" normalizeH="0" baseline="0" noProof="0" dirty="0">
                <a:ln>
                  <a:noFill/>
                </a:ln>
                <a:solidFill>
                  <a:schemeClr val="tx1"/>
                </a:solidFill>
                <a:effectLst/>
                <a:uLnTx/>
                <a:uFillTx/>
                <a:latin typeface="+mn-lt"/>
                <a:ea typeface="+mn-ea"/>
                <a:cs typeface="+mn-cs"/>
              </a:rPr>
              <a:t>Kuesioner</a:t>
            </a:r>
          </a:p>
        </p:txBody>
      </p:sp>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36867" name="Rectangle 3"/>
          <p:cNvSpPr/>
          <p:nvPr/>
        </p:nvSpPr>
        <p:spPr>
          <a:xfrm>
            <a:off x="500063" y="928688"/>
            <a:ext cx="8286750" cy="4894262"/>
          </a:xfrm>
          <a:prstGeom prst="rect">
            <a:avLst/>
          </a:prstGeom>
          <a:noFill/>
          <a:ln w="9525">
            <a:noFill/>
          </a:ln>
        </p:spPr>
        <p:txBody>
          <a:bodyPr>
            <a:spAutoFit/>
          </a:bodyPr>
          <a:lstStyle/>
          <a:p>
            <a:r>
              <a:rPr sz="2400" b="1" dirty="0">
                <a:latin typeface="Calibri" panose="020F0502020204030204" pitchFamily="34" charset="0"/>
              </a:rPr>
              <a:t>OBSERVASI</a:t>
            </a:r>
          </a:p>
          <a:p>
            <a:r>
              <a:rPr sz="2400" dirty="0">
                <a:latin typeface="Calibri" panose="020F0502020204030204" pitchFamily="34" charset="0"/>
              </a:rPr>
              <a:t>Observasi Merupakan pengamatan atau inspeksi terhadap suatu objek/kegiatan/peristiwa/perilaku (biasanya dilengkapi dengan instrumen perekam data) untuk memperoleh keterangan/fakta yang natural (tanpa interferensi/ kontrol/simulasi)</a:t>
            </a:r>
          </a:p>
          <a:p>
            <a:endParaRPr sz="2400" dirty="0">
              <a:latin typeface="Calibri" panose="020F0502020204030204" pitchFamily="34" charset="0"/>
            </a:endParaRPr>
          </a:p>
          <a:p>
            <a:r>
              <a:rPr sz="2400" dirty="0">
                <a:latin typeface="Calibri" panose="020F0502020204030204" pitchFamily="34" charset="0"/>
              </a:rPr>
              <a:t>Klasifikasi Observasi berdasarkan peran peneliti :</a:t>
            </a:r>
          </a:p>
          <a:p>
            <a:r>
              <a:rPr sz="2400" dirty="0">
                <a:latin typeface="Calibri" panose="020F0502020204030204" pitchFamily="34" charset="0"/>
              </a:rPr>
              <a:t>non-participant observer :peneliti tidak melibatkan diri dalam kegiatan/ pekerjaan/sistem yang sedang diobservasinya, melainkan hanya mengamati dan mencatat atau merekamnya.</a:t>
            </a:r>
          </a:p>
          <a:p>
            <a:r>
              <a:rPr sz="2400" dirty="0">
                <a:latin typeface="Calibri" panose="020F0502020204030204" pitchFamily="34" charset="0"/>
              </a:rPr>
              <a:t>participant observer :peneliti memainkan peran dan menjadi bagian dari team kerja untuk batas waktu tertentu.</a:t>
            </a:r>
          </a:p>
          <a:p>
            <a:endParaRPr sz="2400" dirty="0">
              <a:latin typeface="Calibri" panose="020F0502020204030204" pitchFamily="34" charset="0"/>
            </a:endParaRPr>
          </a:p>
        </p:txBody>
      </p:sp>
    </p:spTree>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37891" name="Rectangle 3"/>
          <p:cNvSpPr/>
          <p:nvPr/>
        </p:nvSpPr>
        <p:spPr>
          <a:xfrm>
            <a:off x="428625" y="714375"/>
            <a:ext cx="8572500" cy="6002338"/>
          </a:xfrm>
          <a:prstGeom prst="rect">
            <a:avLst/>
          </a:prstGeom>
          <a:noFill/>
          <a:ln w="9525">
            <a:noFill/>
          </a:ln>
        </p:spPr>
        <p:txBody>
          <a:bodyPr>
            <a:spAutoFit/>
          </a:bodyPr>
          <a:lstStyle/>
          <a:p>
            <a:r>
              <a:rPr sz="2400" b="1" dirty="0">
                <a:latin typeface="Calibri" panose="020F0502020204030204" pitchFamily="34" charset="0"/>
              </a:rPr>
              <a:t>Klasifikasi observasi berdasarkan sifat :</a:t>
            </a:r>
          </a:p>
          <a:p>
            <a:pPr>
              <a:buFont typeface="Wingdings" panose="05000000000000000000" pitchFamily="2" charset="2"/>
              <a:buChar char="Ø"/>
            </a:pPr>
            <a:r>
              <a:rPr sz="2400" b="1" i="1" dirty="0">
                <a:latin typeface="Calibri" panose="020F0502020204030204" pitchFamily="34" charset="0"/>
              </a:rPr>
              <a:t>Observasi tidak terstruktur </a:t>
            </a:r>
            <a:r>
              <a:rPr sz="2400" dirty="0">
                <a:latin typeface="Calibri" panose="020F0502020204030204" pitchFamily="34" charset="0"/>
              </a:rPr>
              <a:t>:</a:t>
            </a:r>
          </a:p>
          <a:p>
            <a:pPr lvl="1" eaLnBrk="1" hangingPunct="1"/>
            <a:r>
              <a:rPr sz="2400" dirty="0">
                <a:latin typeface="Calibri" panose="020F0502020204030204" pitchFamily="34" charset="0"/>
              </a:rPr>
              <a:t>Biasanya dilakukan pada tahapan awal penelitian dimana peneliti mungkin belum memiliki batasan dari aspek tertentu yang memerlukan perhatian khusus. Selain itu, observasi tidak terstruktur merupakan bagian dari desain penelitian kualitatif, dimana peneliti menyajikan beberapa hipotesis tentatif yang menjadi pedoman dalam menentukan siapa, dimana, kapan, dan bagaimana subjek diobservasi.</a:t>
            </a:r>
          </a:p>
          <a:p>
            <a:pPr>
              <a:buFont typeface="Wingdings" panose="05000000000000000000" pitchFamily="2" charset="2"/>
              <a:buChar char="Ø"/>
            </a:pPr>
            <a:r>
              <a:rPr sz="2400" b="1" i="1" dirty="0">
                <a:latin typeface="Calibri" panose="020F0502020204030204" pitchFamily="34" charset="0"/>
              </a:rPr>
              <a:t>Observasi terstruktur </a:t>
            </a:r>
            <a:r>
              <a:rPr sz="2400" dirty="0">
                <a:latin typeface="Calibri" panose="020F0502020204030204" pitchFamily="34" charset="0"/>
              </a:rPr>
              <a:t>:</a:t>
            </a:r>
          </a:p>
          <a:p>
            <a:pPr lvl="1" eaLnBrk="1" hangingPunct="1"/>
            <a:r>
              <a:rPr sz="2400" dirty="0">
                <a:latin typeface="Calibri" panose="020F0502020204030204" pitchFamily="34" charset="0"/>
              </a:rPr>
              <a:t>Dilakukan setelah peneliti menentukan kategori aktivitas atau fenomena tertentu yang telah direncanakan untuk diteliti. Format untuk mencatat/merekan hasil observasi biasanya dirancang khusus dan dibuat tersendiri agar mudah melakukan analisis secara sistematis dan meminimalkan subjektivitas peneliti.</a:t>
            </a:r>
          </a:p>
        </p:txBody>
      </p:sp>
    </p:spTree>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38915" name="Rectangle 3"/>
          <p:cNvSpPr/>
          <p:nvPr/>
        </p:nvSpPr>
        <p:spPr>
          <a:xfrm>
            <a:off x="214313" y="571500"/>
            <a:ext cx="8786812" cy="6002338"/>
          </a:xfrm>
          <a:prstGeom prst="rect">
            <a:avLst/>
          </a:prstGeom>
          <a:noFill/>
          <a:ln w="9525">
            <a:noFill/>
          </a:ln>
        </p:spPr>
        <p:txBody>
          <a:bodyPr>
            <a:spAutoFit/>
          </a:bodyPr>
          <a:lstStyle/>
          <a:p>
            <a:r>
              <a:rPr sz="2400" b="1" dirty="0">
                <a:latin typeface="Calibri" panose="020F0502020204030204" pitchFamily="34" charset="0"/>
              </a:rPr>
              <a:t>Kelebihan observasi adalah :</a:t>
            </a:r>
          </a:p>
          <a:p>
            <a:pPr lvl="1" eaLnBrk="1" hangingPunct="1"/>
            <a:r>
              <a:rPr sz="2400" dirty="0">
                <a:latin typeface="Calibri" panose="020F0502020204030204" pitchFamily="34" charset="0"/>
              </a:rPr>
              <a:t>Data lebih reliabel dan bebas dari bias responden ;</a:t>
            </a:r>
          </a:p>
          <a:p>
            <a:pPr lvl="1" eaLnBrk="1" hangingPunct="1"/>
            <a:r>
              <a:rPr sz="2400" dirty="0">
                <a:latin typeface="Calibri" panose="020F0502020204030204" pitchFamily="34" charset="0"/>
              </a:rPr>
              <a:t>Lebih mudah mencatat/merekam dampak dari pengaruh lingkungan terhadap hasil (outcome) yang bersifat spesifik ;</a:t>
            </a:r>
          </a:p>
          <a:p>
            <a:pPr lvl="1" eaLnBrk="1" hangingPunct="1"/>
            <a:r>
              <a:rPr sz="2400" dirty="0">
                <a:latin typeface="Calibri" panose="020F0502020204030204" pitchFamily="34" charset="0"/>
              </a:rPr>
              <a:t>Lebih mudah diterapkan untuk mengobservasi kelompok subjek tertentu yang sulit diinterview/diberi kuesioner (misalnya respon anak-anak, atau subjek yang sibuk).</a:t>
            </a:r>
          </a:p>
          <a:p>
            <a:r>
              <a:rPr sz="2400" b="1" dirty="0">
                <a:latin typeface="Calibri" panose="020F0502020204030204" pitchFamily="34" charset="0"/>
              </a:rPr>
              <a:t>Kelemahan observasi adalah </a:t>
            </a:r>
            <a:r>
              <a:rPr sz="2400" dirty="0">
                <a:latin typeface="Calibri" panose="020F0502020204030204" pitchFamily="34" charset="0"/>
              </a:rPr>
              <a:t>:</a:t>
            </a:r>
          </a:p>
          <a:p>
            <a:pPr lvl="1" eaLnBrk="1" hangingPunct="1"/>
            <a:r>
              <a:rPr sz="2400" dirty="0">
                <a:latin typeface="Calibri" panose="020F0502020204030204" pitchFamily="34" charset="0"/>
              </a:rPr>
              <a:t>Peneliti </a:t>
            </a:r>
            <a:r>
              <a:rPr lang="en-US" altLang="x-none" sz="2400" dirty="0">
                <a:latin typeface="Calibri" panose="020F0502020204030204" pitchFamily="34" charset="0"/>
              </a:rPr>
              <a:t>perlu</a:t>
            </a:r>
            <a:r>
              <a:rPr sz="2400" dirty="0">
                <a:latin typeface="Calibri" panose="020F0502020204030204" pitchFamily="34" charset="0"/>
              </a:rPr>
              <a:t>alat mekanis tambahan (camera/video) dan harus hadir langsung di tempat observasi </a:t>
            </a:r>
            <a:r>
              <a:rPr lang="en-US" altLang="x-none" sz="2400" dirty="0">
                <a:latin typeface="Calibri" panose="020F0502020204030204" pitchFamily="34" charset="0"/>
              </a:rPr>
              <a:t> (</a:t>
            </a:r>
            <a:r>
              <a:rPr sz="2400" dirty="0">
                <a:latin typeface="Calibri" panose="020F0502020204030204" pitchFamily="34" charset="0"/>
              </a:rPr>
              <a:t>biaya yang relatif mahal</a:t>
            </a:r>
            <a:r>
              <a:rPr lang="en-US" altLang="x-none" sz="2400" dirty="0">
                <a:latin typeface="Calibri" panose="020F0502020204030204" pitchFamily="34" charset="0"/>
              </a:rPr>
              <a:t>)</a:t>
            </a:r>
            <a:r>
              <a:rPr sz="2400" dirty="0">
                <a:latin typeface="Calibri" panose="020F0502020204030204" pitchFamily="34" charset="0"/>
              </a:rPr>
              <a:t> ;</a:t>
            </a:r>
          </a:p>
          <a:p>
            <a:pPr lvl="1" eaLnBrk="1" hangingPunct="1"/>
            <a:r>
              <a:rPr sz="2400" dirty="0">
                <a:latin typeface="Calibri" panose="020F0502020204030204" pitchFamily="34" charset="0"/>
              </a:rPr>
              <a:t>Kegiatan observasi biasanya berjalan lambat, membosankan, dan melelahkan sehingga berpengaruh terhadap akurasi pencatatan;</a:t>
            </a:r>
          </a:p>
          <a:p>
            <a:pPr lvl="1" eaLnBrk="1" hangingPunct="1"/>
            <a:r>
              <a:rPr sz="2400" dirty="0">
                <a:latin typeface="Calibri" panose="020F0502020204030204" pitchFamily="34" charset="0"/>
              </a:rPr>
              <a:t>(Bila rencana observasi bocor) Kekhusuan, perasaan, ekspresi, sikap dan perilaku non-verbal yang ditunjukkan oleh responden mungkin tidak menggambarkan keadaan yang sebenarnya (dibuat-buat) sehingga hasil observasi menjadi bias.</a:t>
            </a:r>
          </a:p>
        </p:txBody>
      </p:sp>
    </p:spTree>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5" name="Rectangle 4"/>
          <p:cNvSpPr/>
          <p:nvPr/>
        </p:nvSpPr>
        <p:spPr>
          <a:xfrm>
            <a:off x="428625" y="571500"/>
            <a:ext cx="8215313" cy="6002338"/>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id-ID" sz="2400" b="1" i="0" u="none" strike="noStrike" kern="1200" cap="none" spc="0" normalizeH="0" baseline="0" noProof="0" dirty="0">
                <a:ln>
                  <a:noFill/>
                </a:ln>
                <a:solidFill>
                  <a:schemeClr val="tx1"/>
                </a:solidFill>
                <a:effectLst/>
                <a:uLnTx/>
                <a:uFillTx/>
                <a:latin typeface="+mn-lt"/>
                <a:ea typeface="+mn-ea"/>
                <a:cs typeface="+mn-cs"/>
              </a:rPr>
              <a:t>INTERVIEW</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id-ID" sz="2400" b="0" i="0" u="none" strike="noStrike" kern="1200" cap="none" spc="0" normalizeH="0" baseline="0" noProof="0" dirty="0">
                <a:ln>
                  <a:noFill/>
                </a:ln>
                <a:solidFill>
                  <a:schemeClr val="tx1"/>
                </a:solidFill>
                <a:effectLst/>
                <a:uLnTx/>
                <a:uFillTx/>
                <a:latin typeface="+mn-lt"/>
                <a:ea typeface="+mn-ea"/>
                <a:cs typeface="+mn-cs"/>
              </a:rPr>
              <a:t>Interview merupakan teknik pengumpulan data yang relatif fleksibel, adaptif, mudah diadopsi dan diubah pertanyaannya seiring dengan berjalannya kegiatan pengumpulan data (tatap muka/via telpon/on-line, bergantung kepada kondisi/tempat responden).</a:t>
            </a:r>
          </a:p>
          <a:p>
            <a:pPr marL="0" marR="0" lvl="0" indent="0" algn="l" defTabSz="914400" rtl="0" eaLnBrk="1" fontAlgn="auto" latinLnBrk="0" hangingPunct="1">
              <a:lnSpc>
                <a:spcPct val="100000"/>
              </a:lnSpc>
              <a:spcBef>
                <a:spcPts val="0"/>
              </a:spcBef>
              <a:spcAft>
                <a:spcPts val="0"/>
              </a:spcAft>
              <a:buClrTx/>
              <a:buSzTx/>
              <a:buFontTx/>
              <a:buNone/>
              <a:defRPr/>
            </a:pPr>
            <a:r>
              <a:rPr kumimoji="0" lang="id-ID" sz="2400" b="0" i="0" u="none" strike="noStrike" kern="1200" cap="none" spc="0" normalizeH="0" baseline="0" noProof="0" dirty="0">
                <a:ln>
                  <a:noFill/>
                </a:ln>
                <a:solidFill>
                  <a:schemeClr val="tx1"/>
                </a:solidFill>
                <a:effectLst/>
                <a:uLnTx/>
                <a:uFillTx/>
                <a:latin typeface="+mn-lt"/>
                <a:ea typeface="+mn-ea"/>
                <a:cs typeface="+mn-cs"/>
              </a:rPr>
              <a:t>Fungsi Interview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id-ID" sz="2400" b="0" i="0" u="none" strike="noStrike" kern="1200" cap="none" spc="0" normalizeH="0" baseline="0" noProof="0" dirty="0">
                <a:ln>
                  <a:noFill/>
                </a:ln>
                <a:solidFill>
                  <a:schemeClr val="tx1"/>
                </a:solidFill>
                <a:effectLst/>
                <a:uLnTx/>
                <a:uFillTx/>
                <a:latin typeface="+mn-lt"/>
                <a:ea typeface="+mn-ea"/>
                <a:cs typeface="+mn-cs"/>
              </a:rPr>
              <a:t>Memperoleh informasi langsung dari responden yang kompeten mengenai faktor/aspek/indikan/kategori dari variabel-variabel yang diteliti guna melengkapi/ memperkuat paparan yang argumentatif dalam suatu penelitian kuantitatif.</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id-ID" sz="2400" b="0" i="0" u="none" strike="noStrike" kern="1200" cap="none" spc="0" normalizeH="0" baseline="0" noProof="0" dirty="0">
                <a:ln>
                  <a:noFill/>
                </a:ln>
                <a:solidFill>
                  <a:schemeClr val="tx1"/>
                </a:solidFill>
                <a:effectLst/>
                <a:uLnTx/>
                <a:uFillTx/>
                <a:latin typeface="+mn-lt"/>
                <a:ea typeface="+mn-ea"/>
                <a:cs typeface="+mn-cs"/>
              </a:rPr>
              <a:t>Mendeskripsikan fenomena atau mengidentifikasi masalah spesifik untuk selanjutnya menganalisis dan menafsirkan data sehingga memperoleh jawaban atas pertanyaan penelitian(penelitian kualitatif)</a:t>
            </a:r>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6" descr="SUB#LIST copy.jpg"/>
          <p:cNvPicPr>
            <a:picLocks noChangeAspect="1"/>
          </p:cNvPicPr>
          <p:nvPr/>
        </p:nvPicPr>
        <p:blipFill>
          <a:blip r:embed="rId3"/>
          <a:stretch>
            <a:fillRect/>
          </a:stretch>
        </p:blipFill>
        <p:spPr>
          <a:xfrm>
            <a:off x="-228600" y="0"/>
            <a:ext cx="9144000" cy="6858000"/>
          </a:xfrm>
          <a:prstGeom prst="rect">
            <a:avLst/>
          </a:prstGeom>
          <a:noFill/>
          <a:ln w="9525">
            <a:noFill/>
          </a:ln>
        </p:spPr>
      </p:pic>
      <p:sp>
        <p:nvSpPr>
          <p:cNvPr id="6" name="Rectangle 5"/>
          <p:cNvSpPr/>
          <p:nvPr/>
        </p:nvSpPr>
        <p:spPr>
          <a:xfrm>
            <a:off x="3000375" y="2525713"/>
            <a:ext cx="3238500" cy="460375"/>
          </a:xfrm>
          <a:prstGeom prst="rect">
            <a:avLst/>
          </a:prstGeom>
          <a:noFill/>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err="1">
                <a:ln w="18415" cmpd="sng">
                  <a:noFill/>
                  <a:prstDash val="solid"/>
                </a:ln>
                <a:solidFill>
                  <a:schemeClr val="tx1">
                    <a:lumMod val="75000"/>
                    <a:lumOff val="25000"/>
                  </a:schemeClr>
                </a:solidFill>
                <a:effectLst/>
                <a:uLnTx/>
                <a:uFillTx/>
                <a:latin typeface="Segoe UI" panose="020B0502040204020203" pitchFamily="34" charset="0"/>
                <a:ea typeface="+mn-ea"/>
                <a:cs typeface="Segoe UI" panose="020B0502040204020203" pitchFamily="34" charset="0"/>
              </a:rPr>
              <a:t>Materi</a:t>
            </a:r>
            <a:r>
              <a:rPr kumimoji="0" lang="en-US" sz="2400" b="1" i="0" u="none" strike="noStrike" kern="1200" cap="none" spc="0" normalizeH="0" baseline="0" noProof="0" dirty="0">
                <a:ln w="18415" cmpd="sng">
                  <a:noFill/>
                  <a:prstDash val="solid"/>
                </a:ln>
                <a:solidFill>
                  <a:schemeClr val="tx1">
                    <a:lumMod val="75000"/>
                    <a:lumOff val="25000"/>
                  </a:schemeClr>
                </a:solidFill>
                <a:effectLst/>
                <a:uLnTx/>
                <a:uFillTx/>
                <a:latin typeface="Segoe UI" panose="020B0502040204020203" pitchFamily="34" charset="0"/>
                <a:ea typeface="+mn-ea"/>
                <a:cs typeface="Segoe UI" panose="020B0502040204020203" pitchFamily="34" charset="0"/>
              </a:rPr>
              <a:t> </a:t>
            </a:r>
            <a:r>
              <a:rPr kumimoji="0" lang="en-US" sz="2400" b="1" i="0" u="none" strike="noStrike" kern="1200" cap="none" spc="0" normalizeH="0" baseline="0" noProof="0" dirty="0" err="1">
                <a:ln w="18415" cmpd="sng">
                  <a:noFill/>
                  <a:prstDash val="solid"/>
                </a:ln>
                <a:solidFill>
                  <a:schemeClr val="tx1">
                    <a:lumMod val="75000"/>
                    <a:lumOff val="25000"/>
                  </a:schemeClr>
                </a:solidFill>
                <a:effectLst/>
                <a:uLnTx/>
                <a:uFillTx/>
                <a:latin typeface="Segoe UI" panose="020B0502040204020203" pitchFamily="34" charset="0"/>
                <a:ea typeface="+mn-ea"/>
                <a:cs typeface="Segoe UI" panose="020B0502040204020203" pitchFamily="34" charset="0"/>
              </a:rPr>
              <a:t>Sebelum</a:t>
            </a:r>
            <a:r>
              <a:rPr kumimoji="0" lang="en-US" sz="2400" b="1" i="0" u="none" strike="noStrike" kern="1200" cap="none" spc="0" normalizeH="0" baseline="0" noProof="0" dirty="0">
                <a:ln w="18415" cmpd="sng">
                  <a:noFill/>
                  <a:prstDash val="solid"/>
                </a:ln>
                <a:solidFill>
                  <a:schemeClr val="tx1">
                    <a:lumMod val="75000"/>
                    <a:lumOff val="25000"/>
                  </a:schemeClr>
                </a:solidFill>
                <a:effectLst/>
                <a:uLnTx/>
                <a:uFillTx/>
                <a:latin typeface="Segoe UI" panose="020B0502040204020203" pitchFamily="34" charset="0"/>
                <a:ea typeface="+mn-ea"/>
                <a:cs typeface="Segoe UI" panose="020B0502040204020203" pitchFamily="34" charset="0"/>
              </a:rPr>
              <a:t> UTS </a:t>
            </a:r>
          </a:p>
        </p:txBody>
      </p:sp>
      <p:sp>
        <p:nvSpPr>
          <p:cNvPr id="8" name="Rectangle 7"/>
          <p:cNvSpPr/>
          <p:nvPr/>
        </p:nvSpPr>
        <p:spPr>
          <a:xfrm>
            <a:off x="3581400" y="3276600"/>
            <a:ext cx="1524000" cy="307777"/>
          </a:xfrm>
          <a:prstGeom prst="rect">
            <a:avLst/>
          </a:prstGeom>
          <a:noFill/>
          <a:ln>
            <a:noFill/>
          </a:ln>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a:t>
            </a:r>
          </a:p>
        </p:txBody>
      </p:sp>
      <p:sp>
        <p:nvSpPr>
          <p:cNvPr id="10" name="Rectangle 9"/>
          <p:cNvSpPr/>
          <p:nvPr/>
        </p:nvSpPr>
        <p:spPr>
          <a:xfrm>
            <a:off x="3633355" y="3647209"/>
            <a:ext cx="5105400" cy="307777"/>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02. </a:t>
            </a:r>
            <a:r>
              <a:rPr kumimoji="0" lang="id-ID" sz="1400" b="1"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Probabilitas</a:t>
            </a:r>
            <a:endParaRPr kumimoji="0" lang="en-US" sz="1400" b="1"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endParaRPr>
          </a:p>
        </p:txBody>
      </p:sp>
      <p:cxnSp>
        <p:nvCxnSpPr>
          <p:cNvPr id="19" name="Straight Connector 18"/>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057400" y="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640281" y="5600721"/>
            <a:ext cx="5105400" cy="307777"/>
          </a:xfrm>
          <a:prstGeom prst="rect">
            <a:avLst/>
          </a:prstGeom>
          <a:noFill/>
          <a:ln>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07. </a:t>
            </a:r>
            <a:r>
              <a:rPr kumimoji="0" lang="en-ID"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H</a:t>
            </a:r>
            <a:r>
              <a:rPr kumimoji="0" lang="id-ID"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ipotesis</a:t>
            </a:r>
            <a:endPar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endParaRPr>
          </a:p>
        </p:txBody>
      </p:sp>
      <p:sp>
        <p:nvSpPr>
          <p:cNvPr id="28" name="Rectangle 27"/>
          <p:cNvSpPr/>
          <p:nvPr/>
        </p:nvSpPr>
        <p:spPr>
          <a:xfrm>
            <a:off x="3636816" y="4038606"/>
            <a:ext cx="5105400" cy="307777"/>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03. </a:t>
            </a:r>
            <a:r>
              <a:rPr kumimoji="0" lang="id-ID"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Distribusi Probabilitas: Peubah acak diskrit</a:t>
            </a:r>
            <a:endPar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endParaRPr>
          </a:p>
        </p:txBody>
      </p:sp>
      <p:sp>
        <p:nvSpPr>
          <p:cNvPr id="29" name="Rectangle 28"/>
          <p:cNvSpPr/>
          <p:nvPr/>
        </p:nvSpPr>
        <p:spPr>
          <a:xfrm>
            <a:off x="3647207" y="4402291"/>
            <a:ext cx="5105400" cy="523220"/>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04. </a:t>
            </a:r>
            <a:r>
              <a:rPr kumimoji="0" lang="id-ID"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Distribusi Probabilitas: Peubah acak kontinu</a:t>
            </a:r>
            <a:endPar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a:t>
            </a:r>
          </a:p>
        </p:txBody>
      </p:sp>
      <p:sp>
        <p:nvSpPr>
          <p:cNvPr id="30" name="Rectangle 29"/>
          <p:cNvSpPr/>
          <p:nvPr/>
        </p:nvSpPr>
        <p:spPr>
          <a:xfrm>
            <a:off x="3647207" y="4776367"/>
            <a:ext cx="5105400" cy="307777"/>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05. </a:t>
            </a:r>
            <a:r>
              <a:rPr kumimoji="0" lang="id-ID"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Distribusi </a:t>
            </a:r>
            <a:r>
              <a:rPr kumimoji="0" lang="id-ID" sz="1400" b="0" i="1"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Sampling</a:t>
            </a:r>
            <a:r>
              <a:rPr kumimoji="0" lang="id-ID"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a:t>
            </a:r>
            <a:endParaRPr kumimoji="0" lang="en-US" sz="1400" b="0" i="1"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endParaRPr>
          </a:p>
        </p:txBody>
      </p:sp>
      <p:sp>
        <p:nvSpPr>
          <p:cNvPr id="31" name="Rectangle 30"/>
          <p:cNvSpPr/>
          <p:nvPr/>
        </p:nvSpPr>
        <p:spPr>
          <a:xfrm>
            <a:off x="3647207" y="5181616"/>
            <a:ext cx="5105400" cy="307777"/>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06. </a:t>
            </a:r>
            <a:r>
              <a:rPr kumimoji="0" lang="id-ID"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Estimasi</a:t>
            </a:r>
            <a:endPar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endParaRPr>
          </a:p>
        </p:txBody>
      </p:sp>
      <p:sp>
        <p:nvSpPr>
          <p:cNvPr id="32" name="Rectangle 31"/>
          <p:cNvSpPr/>
          <p:nvPr/>
        </p:nvSpPr>
        <p:spPr>
          <a:xfrm>
            <a:off x="3647207" y="3248890"/>
            <a:ext cx="5105400" cy="307777"/>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01. </a:t>
            </a:r>
            <a:r>
              <a:rPr kumimoji="0" lang="id-ID"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Pengertian dan Deskripsi Data</a:t>
            </a:r>
            <a:r>
              <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a:t>
            </a:r>
          </a:p>
        </p:txBody>
      </p:sp>
    </p:spTree>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5" name="Rectangle 4"/>
          <p:cNvSpPr/>
          <p:nvPr/>
        </p:nvSpPr>
        <p:spPr>
          <a:xfrm>
            <a:off x="357188" y="500063"/>
            <a:ext cx="8786813" cy="6002338"/>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id-ID" sz="2400" b="0" i="0" u="none" strike="noStrike" kern="1200" cap="none" spc="0" normalizeH="0" baseline="0" noProof="0" dirty="0">
                <a:ln>
                  <a:noFill/>
                </a:ln>
                <a:solidFill>
                  <a:schemeClr val="tx1"/>
                </a:solidFill>
                <a:effectLst/>
                <a:uLnTx/>
                <a:uFillTx/>
                <a:latin typeface="+mn-lt"/>
                <a:ea typeface="+mn-ea"/>
                <a:cs typeface="+mn-cs"/>
              </a:rPr>
              <a:t>Tipe interview :</a:t>
            </a:r>
          </a:p>
          <a:p>
            <a:pPr marL="0" marR="0" lvl="0" indent="0" algn="l" defTabSz="914400" rtl="0" eaLnBrk="1" fontAlgn="auto" latinLnBrk="0" hangingPunct="1">
              <a:lnSpc>
                <a:spcPct val="100000"/>
              </a:lnSpc>
              <a:spcBef>
                <a:spcPts val="0"/>
              </a:spcBef>
              <a:spcAft>
                <a:spcPts val="0"/>
              </a:spcAft>
              <a:buClrTx/>
              <a:buSzTx/>
              <a:buFontTx/>
              <a:buNone/>
              <a:defRPr/>
            </a:pPr>
            <a:r>
              <a:rPr kumimoji="0" lang="id-ID" sz="2400" b="0" i="0" u="none" strike="noStrike" kern="1200" cap="none" spc="0" normalizeH="0" baseline="0" noProof="0" dirty="0">
                <a:ln>
                  <a:noFill/>
                </a:ln>
                <a:solidFill>
                  <a:schemeClr val="tx1"/>
                </a:solidFill>
                <a:effectLst/>
                <a:uLnTx/>
                <a:uFillTx/>
                <a:latin typeface="+mn-lt"/>
                <a:ea typeface="+mn-ea"/>
                <a:cs typeface="+mn-cs"/>
              </a:rPr>
              <a:t>Interview tidak terstruktur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id-ID" sz="2400" b="0" i="0" u="none" strike="noStrike" kern="1200" cap="none" spc="0" normalizeH="0" baseline="0" noProof="0" dirty="0">
                <a:ln>
                  <a:noFill/>
                </a:ln>
                <a:solidFill>
                  <a:schemeClr val="tx1"/>
                </a:solidFill>
                <a:effectLst/>
                <a:uLnTx/>
                <a:uFillTx/>
                <a:latin typeface="+mn-lt"/>
                <a:ea typeface="+mn-ea"/>
                <a:cs typeface="+mn-cs"/>
              </a:rPr>
              <a:t>Bertujuan untuk mengangkat isu sebagai bahan untuk menentukan variabel yang harus diteliti lebih lanjut, dimana bentuk pertanyaannya disesuaikan dengan situasi dan level responden sehingga persepsi responden mengenai topik yang diangkat sesuai dengan posisi/ kedudukannya.</a:t>
            </a:r>
          </a:p>
          <a:p>
            <a:pPr marL="0" marR="0" lvl="0" indent="0" algn="l" defTabSz="914400" rtl="0" eaLnBrk="1" fontAlgn="auto" latinLnBrk="0" hangingPunct="1">
              <a:lnSpc>
                <a:spcPct val="100000"/>
              </a:lnSpc>
              <a:spcBef>
                <a:spcPts val="0"/>
              </a:spcBef>
              <a:spcAft>
                <a:spcPts val="0"/>
              </a:spcAft>
              <a:buClrTx/>
              <a:buSzTx/>
              <a:buFontTx/>
              <a:buNone/>
              <a:defRPr/>
            </a:pPr>
            <a:r>
              <a:rPr kumimoji="0" lang="id-ID" sz="2400" b="0" i="0" u="none" strike="noStrike" kern="1200" cap="none" spc="0" normalizeH="0" baseline="0" noProof="0" dirty="0">
                <a:ln>
                  <a:noFill/>
                </a:ln>
                <a:solidFill>
                  <a:schemeClr val="tx1"/>
                </a:solidFill>
                <a:effectLst/>
                <a:uLnTx/>
                <a:uFillTx/>
                <a:latin typeface="+mn-lt"/>
                <a:ea typeface="+mn-ea"/>
                <a:cs typeface="+mn-cs"/>
              </a:rPr>
              <a:t>Interview terstruktur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id-ID" sz="2400" b="0" i="0" u="none" strike="noStrike" kern="1200" cap="none" spc="0" normalizeH="0" baseline="0" noProof="0" dirty="0">
                <a:ln>
                  <a:noFill/>
                </a:ln>
                <a:solidFill>
                  <a:schemeClr val="tx1"/>
                </a:solidFill>
                <a:effectLst/>
                <a:uLnTx/>
                <a:uFillTx/>
                <a:latin typeface="+mn-lt"/>
                <a:ea typeface="+mn-ea"/>
                <a:cs typeface="+mn-cs"/>
              </a:rPr>
              <a:t>Dilakukan bila variabel yang memerlukan penelitian lebih lanjut telah teridentifikasi, dimana dalam pelaksanaannya terdapat satu set pertanyaan yang terfokus kepada faktor-faktor yang berhasil diidentifikasi melalui interview tidak terstruktur dan pertimbangan yang relevan atas masalah penelitian.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id-ID" sz="2400" b="0" i="0" u="none" strike="noStrike" kern="1200" cap="none" spc="0" normalizeH="0" baseline="0" noProof="0" dirty="0">
                <a:ln>
                  <a:noFill/>
                </a:ln>
                <a:solidFill>
                  <a:schemeClr val="tx1"/>
                </a:solidFill>
                <a:effectLst/>
                <a:uLnTx/>
                <a:uFillTx/>
                <a:latin typeface="+mn-lt"/>
                <a:ea typeface="+mn-ea"/>
                <a:cs typeface="+mn-cs"/>
              </a:rPr>
              <a:t>Bila informasi dipandang cukup untuk menggambarkan faktor-faktor yang dimaksud maka interview dapat dihentikan, dan selanjutnya data ditabulasi dan dianalisis.</a:t>
            </a:r>
          </a:p>
        </p:txBody>
      </p:sp>
    </p:spTree>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5" name="Rectangle 4"/>
          <p:cNvSpPr/>
          <p:nvPr/>
        </p:nvSpPr>
        <p:spPr>
          <a:xfrm>
            <a:off x="285750" y="642938"/>
            <a:ext cx="8572500" cy="5570538"/>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id-ID" sz="2400" b="0" i="0" u="none" strike="noStrike" kern="1200" cap="none" spc="0" normalizeH="0" baseline="0" noProof="0" dirty="0">
                <a:ln>
                  <a:noFill/>
                </a:ln>
                <a:solidFill>
                  <a:schemeClr val="tx1"/>
                </a:solidFill>
                <a:effectLst/>
                <a:uLnTx/>
                <a:uFillTx/>
                <a:latin typeface="+mn-lt"/>
                <a:ea typeface="+mn-ea"/>
                <a:cs typeface="+mn-cs"/>
              </a:rPr>
              <a:t>Kelebihan interview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id-ID" sz="2200" b="0" i="0" u="none" strike="noStrike" kern="1200" cap="none" spc="0" normalizeH="0" baseline="0" noProof="0" dirty="0">
                <a:ln>
                  <a:noFill/>
                </a:ln>
                <a:solidFill>
                  <a:schemeClr val="tx1"/>
                </a:solidFill>
                <a:effectLst/>
                <a:uLnTx/>
                <a:uFillTx/>
                <a:latin typeface="+mn-lt"/>
                <a:ea typeface="+mn-ea"/>
                <a:cs typeface="+mn-cs"/>
              </a:rPr>
              <a:t>Fleksibel, adaptif, dan adoptif dan mudah diubah pertanyaannya,Mudah mengklarifikasi keraguan, memastikan bahwa respon dapat dipahami, dan mudah dalam mendeteksi jawaban yang bias melalui nada bicara, dan bahasa tubuh responden (dalam interview tatap muka).</a:t>
            </a:r>
          </a:p>
          <a:p>
            <a:pPr marL="0" marR="0" lvl="0" indent="0" algn="l" defTabSz="914400" rtl="0" eaLnBrk="1" fontAlgn="auto" latinLnBrk="0" hangingPunct="1">
              <a:lnSpc>
                <a:spcPct val="100000"/>
              </a:lnSpc>
              <a:spcBef>
                <a:spcPts val="0"/>
              </a:spcBef>
              <a:spcAft>
                <a:spcPts val="0"/>
              </a:spcAft>
              <a:buClrTx/>
              <a:buSzTx/>
              <a:buFontTx/>
              <a:buNone/>
              <a:defRPr/>
            </a:pPr>
            <a:r>
              <a:rPr kumimoji="0" lang="id-ID" sz="2400" b="0" i="0" u="none" strike="noStrike" kern="1200" cap="none" spc="0" normalizeH="0" baseline="0" noProof="0" dirty="0">
                <a:ln>
                  <a:noFill/>
                </a:ln>
                <a:solidFill>
                  <a:schemeClr val="tx1"/>
                </a:solidFill>
                <a:effectLst/>
                <a:uLnTx/>
                <a:uFillTx/>
                <a:latin typeface="+mn-lt"/>
                <a:ea typeface="+mn-ea"/>
                <a:cs typeface="+mn-cs"/>
              </a:rPr>
              <a:t>Kelemahan interview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id-ID" sz="2200" b="0" i="0" u="none" strike="noStrike" kern="1200" cap="none" spc="0" normalizeH="0" baseline="0" noProof="0" dirty="0">
                <a:ln>
                  <a:noFill/>
                </a:ln>
                <a:solidFill>
                  <a:schemeClr val="tx1"/>
                </a:solidFill>
                <a:effectLst/>
                <a:uLnTx/>
                <a:uFillTx/>
                <a:latin typeface="+mn-lt"/>
                <a:ea typeface="+mn-ea"/>
                <a:cs typeface="+mn-cs"/>
              </a:rPr>
              <a:t>Biaya relatif mahal bila dilakukan via telefon/telecomprence.</a:t>
            </a:r>
          </a:p>
          <a:p>
            <a:pPr marL="457200" marR="0" lvl="1" indent="0" algn="l" defTabSz="914400" rtl="0" eaLnBrk="1" fontAlgn="auto" latinLnBrk="0" hangingPunct="1">
              <a:lnSpc>
                <a:spcPct val="100000"/>
              </a:lnSpc>
              <a:spcBef>
                <a:spcPts val="0"/>
              </a:spcBef>
              <a:spcAft>
                <a:spcPts val="0"/>
              </a:spcAft>
              <a:buClrTx/>
              <a:buSzTx/>
              <a:buFontTx/>
              <a:buNone/>
              <a:defRPr/>
            </a:pPr>
            <a:r>
              <a:rPr kumimoji="0" lang="id-ID" sz="2200" b="0" i="0" u="none" strike="noStrike" kern="1200" cap="none" spc="0" normalizeH="0" baseline="0" noProof="0" dirty="0">
                <a:ln>
                  <a:noFill/>
                </a:ln>
                <a:solidFill>
                  <a:schemeClr val="tx1"/>
                </a:solidFill>
                <a:effectLst/>
                <a:uLnTx/>
                <a:uFillTx/>
                <a:latin typeface="+mn-lt"/>
                <a:ea typeface="+mn-ea"/>
                <a:cs typeface="+mn-cs"/>
              </a:rPr>
              <a:t>Sekalipun dapat mendeteksi jawaban yang bias, tetapi faktanya tidak sedikit reponden yang mampu menyembunyikan/menutupi kebohongan/kelemahan/ kekurangannya, sehingga data yang diperoleh masih berpotensi bias. </a:t>
            </a:r>
          </a:p>
          <a:p>
            <a:pPr marL="457200" marR="0" lvl="1" indent="0" algn="l" defTabSz="914400" rtl="0" eaLnBrk="1" fontAlgn="auto" latinLnBrk="0" hangingPunct="1">
              <a:lnSpc>
                <a:spcPct val="100000"/>
              </a:lnSpc>
              <a:spcBef>
                <a:spcPts val="0"/>
              </a:spcBef>
              <a:spcAft>
                <a:spcPts val="0"/>
              </a:spcAft>
              <a:buClrTx/>
              <a:buSzTx/>
              <a:buFontTx/>
              <a:buNone/>
              <a:defRPr/>
            </a:pPr>
            <a:r>
              <a:rPr kumimoji="0" lang="id-ID" sz="2200" b="0" i="0" u="none" strike="noStrike" kern="1200" cap="none" spc="0" normalizeH="0" baseline="0" noProof="0" dirty="0">
                <a:ln>
                  <a:noFill/>
                </a:ln>
                <a:solidFill>
                  <a:schemeClr val="tx1"/>
                </a:solidFill>
                <a:effectLst/>
                <a:uLnTx/>
                <a:uFillTx/>
                <a:latin typeface="+mn-lt"/>
                <a:ea typeface="+mn-ea"/>
                <a:cs typeface="+mn-cs"/>
              </a:rPr>
              <a:t>Oleh karena itu, peneliti perlu meyakinkan dirinya dengan mengkombinasikan teknik interview dengan observasi guna memverifikasi data sehingga jawaban yang bias pada interview dapat disempurnakan melalui observasi.</a:t>
            </a:r>
          </a:p>
        </p:txBody>
      </p:sp>
    </p:spTree>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5" name="Rectangle 4"/>
          <p:cNvSpPr/>
          <p:nvPr/>
        </p:nvSpPr>
        <p:spPr>
          <a:xfrm>
            <a:off x="428625" y="785813"/>
            <a:ext cx="8286750" cy="504825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id-ID" sz="2400" b="0" i="0" u="none" strike="noStrike" kern="1200" cap="none" spc="0" normalizeH="0" baseline="0" noProof="0" dirty="0">
                <a:ln>
                  <a:noFill/>
                </a:ln>
                <a:solidFill>
                  <a:schemeClr val="tx1"/>
                </a:solidFill>
                <a:effectLst/>
                <a:uLnTx/>
                <a:uFillTx/>
                <a:latin typeface="+mn-lt"/>
                <a:ea typeface="+mn-ea"/>
                <a:cs typeface="+mn-cs"/>
              </a:rPr>
              <a:t>KUESIONER</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id-ID" sz="2200" b="0" i="0" u="none" strike="noStrike" kern="1200" cap="none" spc="0" normalizeH="0" baseline="0" noProof="0" dirty="0">
                <a:ln>
                  <a:noFill/>
                </a:ln>
                <a:solidFill>
                  <a:schemeClr val="tx1"/>
                </a:solidFill>
                <a:effectLst/>
                <a:uLnTx/>
                <a:uFillTx/>
                <a:latin typeface="+mn-lt"/>
                <a:ea typeface="+mn-ea"/>
                <a:cs typeface="+mn-cs"/>
              </a:rPr>
              <a:t>Kuesioner merupakan instrumen pengumpulan data yang memuat satu set pertanyaan/ pernyataan tertulis yang diformulasikan melalui teknik scaling tertentu dimana responden memberikan/mencantumkan jawabannya secara tertulis.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id-ID" sz="2200" b="0" i="0" u="none" strike="noStrike" kern="1200" cap="none" spc="0" normalizeH="0" baseline="0" noProof="0" dirty="0">
                <a:ln>
                  <a:noFill/>
                </a:ln>
                <a:solidFill>
                  <a:schemeClr val="tx1"/>
                </a:solidFill>
                <a:effectLst/>
                <a:uLnTx/>
                <a:uFillTx/>
                <a:latin typeface="+mn-lt"/>
                <a:ea typeface="+mn-ea"/>
                <a:cs typeface="+mn-cs"/>
              </a:rPr>
              <a:t>Kuesioner merupakan instrumen yang efisien untuk mengumpulkan data bila peneliti mengetahui secara pasti data apa yang diperlukan dan bagaimana mengukur variabelnya.</a:t>
            </a:r>
          </a:p>
          <a:p>
            <a:pPr marL="457200" marR="0" lvl="0" indent="-457200" algn="l" defTabSz="914400" rtl="0" eaLnBrk="1" fontAlgn="auto" latinLnBrk="0" hangingPunct="1">
              <a:lnSpc>
                <a:spcPct val="100000"/>
              </a:lnSpc>
              <a:spcBef>
                <a:spcPts val="0"/>
              </a:spcBef>
              <a:spcAft>
                <a:spcPts val="0"/>
              </a:spcAft>
              <a:buClrTx/>
              <a:buSzTx/>
              <a:buFontTx/>
              <a:buNone/>
              <a:defRPr/>
            </a:pPr>
            <a:endParaRPr kumimoji="0" lang="id-ID" sz="2400" b="0" i="0" u="none" strike="noStrike" kern="1200" cap="none" spc="0" normalizeH="0" baseline="0" noProof="0" dirty="0">
              <a:ln>
                <a:noFill/>
              </a:ln>
              <a:solidFill>
                <a:schemeClr val="tx1"/>
              </a:solidFill>
              <a:effectLst/>
              <a:uLnTx/>
              <a:uFillTx/>
              <a:latin typeface="+mn-lt"/>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None/>
              <a:defRPr/>
            </a:pPr>
            <a:r>
              <a:rPr kumimoji="0" lang="id-ID" sz="2400" b="0" i="0" u="none" strike="noStrike" kern="1200" cap="none" spc="0" normalizeH="0" baseline="0" noProof="0" dirty="0">
                <a:ln>
                  <a:noFill/>
                </a:ln>
                <a:solidFill>
                  <a:schemeClr val="tx1"/>
                </a:solidFill>
                <a:effectLst/>
                <a:uLnTx/>
                <a:uFillTx/>
                <a:latin typeface="+mn-lt"/>
                <a:ea typeface="+mn-ea"/>
                <a:cs typeface="+mn-cs"/>
              </a:rPr>
              <a:t>Prinsip perancangan kuesioner meliputi 3 (tiga) aspek yang sangat penting untuk dipatuhi, yaitu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id-ID" sz="2200" b="0" i="0" u="none" strike="noStrike" kern="1200" cap="none" spc="0" normalizeH="0" baseline="0" noProof="0" dirty="0">
                <a:ln>
                  <a:noFill/>
                </a:ln>
                <a:solidFill>
                  <a:schemeClr val="tx1"/>
                </a:solidFill>
                <a:effectLst/>
                <a:uLnTx/>
                <a:uFillTx/>
                <a:latin typeface="+mn-lt"/>
                <a:ea typeface="+mn-ea"/>
                <a:cs typeface="+mn-cs"/>
              </a:rPr>
              <a:t>Prinsip Penyusunan Kata/kalimat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id-ID" sz="2200" b="0" i="0" u="none" strike="noStrike" kern="1200" cap="none" spc="0" normalizeH="0" baseline="0" noProof="0" dirty="0">
                <a:ln>
                  <a:noFill/>
                </a:ln>
                <a:solidFill>
                  <a:schemeClr val="tx1"/>
                </a:solidFill>
                <a:effectLst/>
                <a:uLnTx/>
                <a:uFillTx/>
                <a:latin typeface="+mn-lt"/>
                <a:ea typeface="+mn-ea"/>
                <a:cs typeface="+mn-cs"/>
              </a:rPr>
              <a:t>Prinsip Pengukuran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id-ID" sz="2200" b="0" i="0" u="none" strike="noStrike" kern="1200" cap="none" spc="0" normalizeH="0" baseline="0" noProof="0" dirty="0">
                <a:ln>
                  <a:noFill/>
                </a:ln>
                <a:solidFill>
                  <a:schemeClr val="tx1"/>
                </a:solidFill>
                <a:effectLst/>
                <a:uLnTx/>
                <a:uFillTx/>
                <a:latin typeface="+mn-lt"/>
                <a:ea typeface="+mn-ea"/>
                <a:cs typeface="+mn-cs"/>
              </a:rPr>
              <a:t>Prinsip Tampilan Umum.</a:t>
            </a:r>
          </a:p>
        </p:txBody>
      </p:sp>
    </p:spTree>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44035" name="Rectangle 3"/>
          <p:cNvSpPr/>
          <p:nvPr/>
        </p:nvSpPr>
        <p:spPr>
          <a:xfrm>
            <a:off x="357188" y="714375"/>
            <a:ext cx="8501062" cy="5386388"/>
          </a:xfrm>
          <a:prstGeom prst="rect">
            <a:avLst/>
          </a:prstGeom>
          <a:noFill/>
          <a:ln w="9525">
            <a:noFill/>
          </a:ln>
        </p:spPr>
        <p:txBody>
          <a:bodyPr>
            <a:spAutoFit/>
          </a:bodyPr>
          <a:lstStyle/>
          <a:p>
            <a:pPr marL="457200" indent="-457200">
              <a:buAutoNum type="arabicParenBoth"/>
            </a:pPr>
            <a:r>
              <a:rPr sz="2400" dirty="0">
                <a:latin typeface="Calibri" panose="020F0502020204030204" pitchFamily="34" charset="0"/>
              </a:rPr>
              <a:t>Prinsip penyusunan kata/kalimat :</a:t>
            </a:r>
          </a:p>
          <a:p>
            <a:pPr marL="457200" indent="-457200"/>
            <a:r>
              <a:rPr sz="2400" dirty="0">
                <a:latin typeface="Calibri" panose="020F0502020204030204" pitchFamily="34" charset="0"/>
              </a:rPr>
              <a:t>	</a:t>
            </a:r>
          </a:p>
          <a:p>
            <a:pPr marL="457200" indent="-457200"/>
            <a:r>
              <a:rPr sz="2400" dirty="0">
                <a:latin typeface="Calibri" panose="020F0502020204030204" pitchFamily="34" charset="0"/>
              </a:rPr>
              <a:t>Maksud dan isi dari pertanyaan.</a:t>
            </a:r>
          </a:p>
          <a:p>
            <a:pPr marL="457200" indent="-457200"/>
            <a:endParaRPr sz="2400" dirty="0">
              <a:latin typeface="Calibri" panose="020F0502020204030204" pitchFamily="34" charset="0"/>
            </a:endParaRPr>
          </a:p>
          <a:p>
            <a:pPr marL="457200" indent="-457200"/>
            <a:r>
              <a:rPr sz="2200" dirty="0">
                <a:latin typeface="Calibri" panose="020F0502020204030204" pitchFamily="34" charset="0"/>
              </a:rPr>
              <a:t>Peneliti harus menentukan secara tepat respon yang diinginkannya, apakah persepsi/sikap (bersifat subjektif) atau fakta (bersifat objektif). </a:t>
            </a:r>
          </a:p>
          <a:p>
            <a:pPr marL="457200" indent="-457200"/>
            <a:r>
              <a:rPr sz="2200" dirty="0">
                <a:latin typeface="Calibri" panose="020F0502020204030204" pitchFamily="34" charset="0"/>
              </a:rPr>
              <a:t>	Oleh karena itu setiap pertanyaan harus disusun berdasarkan dimensi atau unsur dari konsep (indikator variabel), sehingga variabel dapat diukur secara memadai.</a:t>
            </a:r>
            <a:endParaRPr lang="en-US" altLang="x-none" sz="2200" dirty="0">
              <a:latin typeface="Calibri" panose="020F0502020204030204" pitchFamily="34" charset="0"/>
            </a:endParaRPr>
          </a:p>
          <a:p>
            <a:pPr marL="457200" indent="-457200"/>
            <a:endParaRPr sz="2400" dirty="0">
              <a:latin typeface="Calibri" panose="020F0502020204030204" pitchFamily="34" charset="0"/>
            </a:endParaRPr>
          </a:p>
          <a:p>
            <a:pPr marL="457200" indent="-457200"/>
            <a:r>
              <a:rPr sz="2400" dirty="0">
                <a:latin typeface="Calibri" panose="020F0502020204030204" pitchFamily="34" charset="0"/>
              </a:rPr>
              <a:t>Penggunaan bahasa dan kalimat.</a:t>
            </a:r>
          </a:p>
          <a:p>
            <a:pPr marL="457200" indent="-457200"/>
            <a:r>
              <a:rPr sz="2400" dirty="0">
                <a:latin typeface="Calibri" panose="020F0502020204030204" pitchFamily="34" charset="0"/>
              </a:rPr>
              <a:t>	</a:t>
            </a:r>
            <a:r>
              <a:rPr sz="2200" dirty="0">
                <a:latin typeface="Calibri" panose="020F0502020204030204" pitchFamily="34" charset="0"/>
              </a:rPr>
              <a:t>Bahasa yang digunakan harus disesuaikan dengan tingkat pemahaman reponden, dan kata/kalimat harus disesuaikan dengan tingkat pendidikan, budaya, dan posisi/kedudukan responden.</a:t>
            </a:r>
          </a:p>
        </p:txBody>
      </p:sp>
    </p:spTree>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45059" name="Rectangle 4"/>
          <p:cNvSpPr/>
          <p:nvPr/>
        </p:nvSpPr>
        <p:spPr>
          <a:xfrm>
            <a:off x="428625" y="1000125"/>
            <a:ext cx="8429625" cy="3046413"/>
          </a:xfrm>
          <a:prstGeom prst="rect">
            <a:avLst/>
          </a:prstGeom>
          <a:noFill/>
          <a:ln w="9525">
            <a:noFill/>
          </a:ln>
        </p:spPr>
        <p:txBody>
          <a:bodyPr>
            <a:spAutoFit/>
          </a:bodyPr>
          <a:lstStyle/>
          <a:p>
            <a:r>
              <a:rPr sz="2400" dirty="0">
                <a:latin typeface="Calibri" panose="020F0502020204030204" pitchFamily="34" charset="0"/>
              </a:rPr>
              <a:t>Tipe dan bentuk pertanyaan.</a:t>
            </a:r>
            <a:endParaRPr lang="en-US" altLang="x-none" sz="2400" dirty="0">
              <a:latin typeface="Calibri" panose="020F0502020204030204" pitchFamily="34" charset="0"/>
            </a:endParaRPr>
          </a:p>
          <a:p>
            <a:endParaRPr sz="2400" dirty="0">
              <a:latin typeface="Calibri" panose="020F0502020204030204" pitchFamily="34" charset="0"/>
            </a:endParaRPr>
          </a:p>
          <a:p>
            <a:r>
              <a:rPr sz="2400" dirty="0">
                <a:latin typeface="Calibri" panose="020F0502020204030204" pitchFamily="34" charset="0"/>
              </a:rPr>
              <a:t>Pertanyaan tertutup versus pertanyaan terbuka. </a:t>
            </a:r>
          </a:p>
          <a:p>
            <a:r>
              <a:rPr sz="2400" dirty="0">
                <a:latin typeface="Calibri" panose="020F0502020204030204" pitchFamily="34" charset="0"/>
              </a:rPr>
              <a:t>Pertanyaan tertutup dirancang dengan menyediakan alternatif jawaban untuk dipilih/diurutkan oleh responden, sehingga responden dapat dengan cepat mengambil keputusan untuk memilih alternatif jawaban yang paling tepat menurut persepsinya atau fakta yang ada. </a:t>
            </a:r>
          </a:p>
        </p:txBody>
      </p:sp>
    </p:spTree>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5" name="Rectangle 4"/>
          <p:cNvSpPr/>
          <p:nvPr/>
        </p:nvSpPr>
        <p:spPr>
          <a:xfrm>
            <a:off x="357188" y="571500"/>
            <a:ext cx="8786813" cy="563245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id-ID" sz="2400" b="0" i="0" u="none" strike="noStrike" kern="1200" cap="none" spc="0" normalizeH="0" baseline="0" noProof="0" dirty="0">
                <a:ln>
                  <a:noFill/>
                </a:ln>
                <a:solidFill>
                  <a:schemeClr val="tx1"/>
                </a:solidFill>
                <a:effectLst/>
                <a:uLnTx/>
                <a:uFillTx/>
                <a:latin typeface="+mn-lt"/>
                <a:ea typeface="+mn-ea"/>
                <a:cs typeface="+mn-cs"/>
              </a:rPr>
              <a:t>Sementara pertanyaan terbuka dimaksudkan untuk memperoleh jawaban menurut persepsi responden atau fakta yang ada dengan kalimat yang mungkin panjang dan tidak terduga. </a:t>
            </a:r>
          </a:p>
          <a:p>
            <a:pPr marL="0" marR="0" lvl="0" indent="0" algn="l" defTabSz="914400" rtl="0" eaLnBrk="1" fontAlgn="auto" latinLnBrk="0" hangingPunct="1">
              <a:lnSpc>
                <a:spcPct val="100000"/>
              </a:lnSpc>
              <a:spcBef>
                <a:spcPts val="0"/>
              </a:spcBef>
              <a:spcAft>
                <a:spcPts val="0"/>
              </a:spcAft>
              <a:buClrTx/>
              <a:buSzTx/>
              <a:buFontTx/>
              <a:buNone/>
              <a:defRPr/>
            </a:pPr>
            <a:endParaRPr kumimoji="0" lang="id-ID" sz="24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id-ID" sz="2400" b="0" i="0" u="none" strike="noStrike" kern="1200" cap="none" spc="0" normalizeH="0" baseline="0" noProof="0" dirty="0">
                <a:ln>
                  <a:noFill/>
                </a:ln>
                <a:solidFill>
                  <a:schemeClr val="tx1"/>
                </a:solidFill>
                <a:effectLst/>
                <a:uLnTx/>
                <a:uFillTx/>
                <a:latin typeface="+mn-lt"/>
                <a:ea typeface="+mn-ea"/>
                <a:cs typeface="+mn-cs"/>
              </a:rPr>
              <a:t>Dalam praktek, kuesioner lebih banyak dirancang dengan pertanyaan tertutup sebab memudahkan responden dalam memberikan jawaban, dan memudahkan peneliti dalam mentabulasi jawaban, memberikan kode numerik dan analisis data lebih lanjut.</a:t>
            </a:r>
          </a:p>
          <a:p>
            <a:pPr marL="0" marR="0" lvl="0" indent="0" algn="l" defTabSz="914400" rtl="0" eaLnBrk="1" fontAlgn="auto" latinLnBrk="0" hangingPunct="1">
              <a:lnSpc>
                <a:spcPct val="100000"/>
              </a:lnSpc>
              <a:spcBef>
                <a:spcPts val="0"/>
              </a:spcBef>
              <a:spcAft>
                <a:spcPts val="0"/>
              </a:spcAft>
              <a:buClrTx/>
              <a:buSzTx/>
              <a:buFontTx/>
              <a:buNone/>
              <a:defRPr/>
            </a:pPr>
            <a:endParaRPr kumimoji="0" lang="id-ID" sz="24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id-ID" sz="2400" b="0" i="0" u="none" strike="noStrike" kern="1200" cap="none" spc="0" normalizeH="0" baseline="0" noProof="0" dirty="0">
                <a:ln>
                  <a:noFill/>
                </a:ln>
                <a:solidFill>
                  <a:schemeClr val="tx1"/>
                </a:solidFill>
                <a:effectLst/>
                <a:uLnTx/>
                <a:uFillTx/>
                <a:latin typeface="+mn-lt"/>
                <a:ea typeface="+mn-ea"/>
                <a:cs typeface="+mn-cs"/>
              </a:rPr>
              <a:t>Kalimat pertanyaan positif dan negatif.</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id-ID" sz="2400" b="0" i="0" u="none" strike="noStrike" kern="1200" cap="none" spc="0" normalizeH="0" baseline="0" noProof="0" dirty="0">
                <a:ln>
                  <a:noFill/>
                </a:ln>
                <a:solidFill>
                  <a:schemeClr val="tx1"/>
                </a:solidFill>
                <a:effectLst/>
                <a:uLnTx/>
                <a:uFillTx/>
                <a:latin typeface="+mn-lt"/>
                <a:ea typeface="+mn-ea"/>
                <a:cs typeface="+mn-cs"/>
              </a:rPr>
              <a:t>Penggunaan kalimat positif (sesuai konsep/teori) dan kalimat negatif (sebaliknya dari +) yang ditempatkan secara acak dapat meminimalkan kecenderungan responden dalam menjawab pertanyaan mengikuti urutan mekanis (bukan berdasarkan persepsi atau fakta) poin atau item yang tersedia.</a:t>
            </a:r>
            <a:endParaRPr kumimoji="0" lang="id-ID"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5" name="Rectangle 4"/>
          <p:cNvSpPr/>
          <p:nvPr/>
        </p:nvSpPr>
        <p:spPr>
          <a:xfrm>
            <a:off x="285750" y="642938"/>
            <a:ext cx="8501063" cy="5170488"/>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id-ID" sz="2400" b="0" i="0" u="none" strike="noStrike" kern="1200" cap="none" spc="0" normalizeH="0" baseline="0" noProof="0" dirty="0">
                <a:ln>
                  <a:noFill/>
                </a:ln>
                <a:solidFill>
                  <a:schemeClr val="tx1"/>
                </a:solidFill>
                <a:effectLst/>
                <a:uLnTx/>
                <a:uFillTx/>
                <a:latin typeface="+mn-lt"/>
                <a:ea typeface="+mn-ea"/>
                <a:cs typeface="+mn-cs"/>
              </a:rPr>
              <a:t>Pertanyaan tidak boleh mengandung 2 (dua) makna/jawaban yang mungkin berbeda. Oleh karena itu satu pertanyaan sebaiknya hanya mengandung satu indikator.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id-ID" sz="2400" b="0" i="0" u="none" strike="noStrike" kern="1200" cap="none" spc="0" normalizeH="0" baseline="0" noProof="0" dirty="0">
                <a:ln>
                  <a:noFill/>
                </a:ln>
                <a:solidFill>
                  <a:schemeClr val="tx1"/>
                </a:solidFill>
                <a:effectLst/>
                <a:uLnTx/>
                <a:uFillTx/>
                <a:latin typeface="+mn-lt"/>
                <a:ea typeface="+mn-ea"/>
                <a:cs typeface="+mn-cs"/>
              </a:rPr>
              <a:t>Pertanyaan tidak boleh ambigu,dimana responden merasa tidak yakin dengan maksud dari pertanyaan tersebut.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id-ID" sz="2400" b="0" i="0" u="none" strike="noStrike" kern="1200" cap="none" spc="0" normalizeH="0" baseline="0" noProof="0" dirty="0">
                <a:ln>
                  <a:noFill/>
                </a:ln>
                <a:solidFill>
                  <a:schemeClr val="tx1"/>
                </a:solidFill>
                <a:effectLst/>
                <a:uLnTx/>
                <a:uFillTx/>
                <a:latin typeface="+mn-lt"/>
                <a:ea typeface="+mn-ea"/>
                <a:cs typeface="+mn-cs"/>
              </a:rPr>
              <a:t>Pertanyaan tidak boleh mengandalkan ingatan responden tentang masa lalu.Hal tersebut untuk menghindari jawaban yang bias. Bila memerlukan informasi tentang masa lalu, sebaiknya menelaah track record pegawai ybs.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id-ID" sz="2400" b="0" i="0" u="none" strike="noStrike" kern="1200" cap="none" spc="0" normalizeH="0" baseline="0" noProof="0" dirty="0">
                <a:ln>
                  <a:noFill/>
                </a:ln>
                <a:solidFill>
                  <a:schemeClr val="tx1"/>
                </a:solidFill>
                <a:effectLst/>
                <a:uLnTx/>
                <a:uFillTx/>
                <a:latin typeface="+mn-lt"/>
                <a:ea typeface="+mn-ea"/>
                <a:cs typeface="+mn-cs"/>
              </a:rPr>
              <a:t>Pertanyaan tidak boleh menggiring responden pada jawaban yang diinginkan oleh peneliti.Hal tersebut dapat menekan responden untuk menjawab “Ya” atau “Tidak” seperti keinginan peneliti.</a:t>
            </a:r>
          </a:p>
        </p:txBody>
      </p:sp>
    </p:spTree>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48131" name="Rectangle 3"/>
          <p:cNvSpPr/>
          <p:nvPr/>
        </p:nvSpPr>
        <p:spPr>
          <a:xfrm>
            <a:off x="571500" y="785813"/>
            <a:ext cx="8072438" cy="4894262"/>
          </a:xfrm>
          <a:prstGeom prst="rect">
            <a:avLst/>
          </a:prstGeom>
          <a:noFill/>
          <a:ln w="9525">
            <a:noFill/>
          </a:ln>
        </p:spPr>
        <p:txBody>
          <a:bodyPr>
            <a:spAutoFit/>
          </a:bodyPr>
          <a:lstStyle/>
          <a:p>
            <a:pPr marL="342900" indent="-342900">
              <a:buFont typeface="Arial" panose="020B0604020202020204" pitchFamily="34" charset="0"/>
              <a:buChar char="•"/>
            </a:pPr>
            <a:r>
              <a:rPr sz="2400" dirty="0">
                <a:latin typeface="Arial" panose="020B0604020202020204" pitchFamily="34" charset="0"/>
              </a:rPr>
              <a:t>Pertanyaan tidak boleh menggunakan kalimat/kata/istilah yang berlebihan yang memuat aspek emosional responden.Hal tersebut dapat direspon secara emosional sehingga jawabannya akan bias.</a:t>
            </a:r>
          </a:p>
          <a:p>
            <a:pPr marL="342900" indent="-342900">
              <a:buFont typeface="Arial" panose="020B0604020202020204" pitchFamily="34" charset="0"/>
              <a:buChar char="•"/>
            </a:pPr>
            <a:r>
              <a:rPr sz="2400" dirty="0">
                <a:latin typeface="Arial" panose="020B0604020202020204" pitchFamily="34" charset="0"/>
              </a:rPr>
              <a:t>Pertanyaan tidak boleh mengandung kata yang mendorong munculnya respon hasrat sosial responden.Hal tersebut untuk menghindari respon yang didasarkan kepada perasaan subjektif responden.</a:t>
            </a:r>
          </a:p>
          <a:p>
            <a:pPr marL="342900" indent="-342900">
              <a:buFont typeface="Arial" panose="020B0604020202020204" pitchFamily="34" charset="0"/>
              <a:buChar char="•"/>
            </a:pPr>
            <a:r>
              <a:rPr sz="2400" dirty="0">
                <a:latin typeface="Arial" panose="020B0604020202020204" pitchFamily="34" charset="0"/>
              </a:rPr>
              <a:t>Pertanyaan diupayakan singkat dan menghindari penggunaan kalimat yang panjang.Hal tersebut agar mudah dipahami, biasanya tidak lebih dari 20 kata (Horst, 1968 ; Oppenheim, 1986 ; Sekaran, 2003)</a:t>
            </a:r>
          </a:p>
        </p:txBody>
      </p:sp>
    </p:spTree>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5" name="Rectangle 4"/>
          <p:cNvSpPr/>
          <p:nvPr/>
        </p:nvSpPr>
        <p:spPr>
          <a:xfrm>
            <a:off x="500063" y="500063"/>
            <a:ext cx="8358188" cy="6002338"/>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id-ID" sz="2400" b="0" i="0" u="none" strike="noStrike" kern="1200" cap="none" spc="0" normalizeH="0" baseline="0" noProof="0" dirty="0">
                <a:ln>
                  <a:noFill/>
                </a:ln>
                <a:solidFill>
                  <a:schemeClr val="tx1"/>
                </a:solidFill>
                <a:effectLst/>
                <a:uLnTx/>
                <a:uFillTx/>
                <a:latin typeface="+mn-lt"/>
                <a:ea typeface="+mn-ea"/>
                <a:cs typeface="+mn-cs"/>
              </a:rPr>
              <a:t>Urutan pertanyaan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id-ID" sz="2400" b="0" i="0" u="none" strike="noStrike" kern="1200" cap="none" spc="0" normalizeH="0" baseline="0" noProof="0" dirty="0">
                <a:ln>
                  <a:noFill/>
                </a:ln>
                <a:solidFill>
                  <a:schemeClr val="tx1"/>
                </a:solidFill>
                <a:effectLst/>
                <a:uLnTx/>
                <a:uFillTx/>
                <a:latin typeface="+mn-lt"/>
                <a:ea typeface="+mn-ea"/>
                <a:cs typeface="+mn-cs"/>
              </a:rPr>
              <a:t>Pertanyaan sebaiknya diurutkan dari yang umum, kemudian beralih ke pertanyaan yang lebih spesifik, dan ; pertanyaan yang relatif mudah untuk dijawab, kemudian beralih ke pertanyaan yang lebih sulit untuk dijawab.</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id-ID" sz="2400" b="0" i="0" u="none" strike="noStrike" kern="1200" cap="none" spc="0" normalizeH="0" baseline="0" noProof="0" dirty="0">
                <a:ln>
                  <a:noFill/>
                </a:ln>
                <a:solidFill>
                  <a:schemeClr val="tx1"/>
                </a:solidFill>
                <a:effectLst/>
                <a:uLnTx/>
                <a:uFillTx/>
                <a:latin typeface="+mn-lt"/>
                <a:ea typeface="+mn-ea"/>
                <a:cs typeface="+mn-cs"/>
              </a:rPr>
              <a:t>Data/identitas personal responden.</a:t>
            </a:r>
          </a:p>
          <a:p>
            <a:pPr marL="457200" marR="0" lvl="0" indent="-457200" algn="l" defTabSz="914400" rtl="0" eaLnBrk="1" fontAlgn="auto" latinLnBrk="0" hangingPunct="1">
              <a:lnSpc>
                <a:spcPct val="100000"/>
              </a:lnSpc>
              <a:spcBef>
                <a:spcPts val="0"/>
              </a:spcBef>
              <a:spcAft>
                <a:spcPts val="0"/>
              </a:spcAft>
              <a:buClrTx/>
              <a:buSzTx/>
              <a:buFontTx/>
              <a:buNone/>
              <a:defRPr/>
            </a:pPr>
            <a:r>
              <a:rPr kumimoji="0" lang="id-ID" sz="2400" b="0" i="0" u="none" strike="noStrike" kern="1200" cap="none" spc="0" normalizeH="0" baseline="0" noProof="0" dirty="0">
                <a:ln>
                  <a:noFill/>
                </a:ln>
                <a:solidFill>
                  <a:schemeClr val="tx1"/>
                </a:solidFill>
                <a:effectLst/>
                <a:uLnTx/>
                <a:uFillTx/>
                <a:latin typeface="+mn-lt"/>
                <a:ea typeface="+mn-ea"/>
                <a:cs typeface="+mn-cs"/>
              </a:rPr>
              <a:t>	Data/identitas personal responden diperlukan untuk mengetahui karakteristik sampel yang dipilih. </a:t>
            </a:r>
          </a:p>
          <a:p>
            <a:pPr marL="0" marR="0" lvl="0" indent="0" algn="l" defTabSz="914400" rtl="0" eaLnBrk="1" fontAlgn="auto" latinLnBrk="0" hangingPunct="1">
              <a:lnSpc>
                <a:spcPct val="100000"/>
              </a:lnSpc>
              <a:spcBef>
                <a:spcPts val="0"/>
              </a:spcBef>
              <a:spcAft>
                <a:spcPts val="0"/>
              </a:spcAft>
              <a:buClrTx/>
              <a:buSzTx/>
              <a:buFontTx/>
              <a:buNone/>
              <a:defRPr/>
            </a:pPr>
            <a:r>
              <a:rPr kumimoji="0" lang="id-ID" sz="2400" b="0" i="0" u="none" strike="noStrike" kern="1200" cap="none" spc="0" normalizeH="0" baseline="0" noProof="0" dirty="0">
                <a:ln>
                  <a:noFill/>
                </a:ln>
                <a:solidFill>
                  <a:schemeClr val="tx1"/>
                </a:solidFill>
                <a:effectLst/>
                <a:uLnTx/>
                <a:uFillTx/>
                <a:latin typeface="+mn-lt"/>
                <a:ea typeface="+mn-ea"/>
                <a:cs typeface="+mn-cs"/>
              </a:rPr>
              <a:t>kuesioner memuat data personal responden terutama pertanyaan mengenai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id-ID" sz="2400" b="0" i="0" u="none" strike="noStrike" kern="1200" cap="none" spc="0" normalizeH="0" baseline="0" noProof="0" dirty="0">
                <a:ln>
                  <a:noFill/>
                </a:ln>
                <a:solidFill>
                  <a:schemeClr val="tx1"/>
                </a:solidFill>
                <a:effectLst/>
                <a:uLnTx/>
                <a:uFillTx/>
                <a:latin typeface="+mn-lt"/>
                <a:ea typeface="+mn-ea"/>
                <a:cs typeface="+mn-cs"/>
              </a:rPr>
              <a:t>demografi (misal : nama (tidak harus), gender, umur, tingkat pendidikan, status marital),</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id-ID" sz="2400" b="0" i="0" u="none" strike="noStrike" kern="1200" cap="none" spc="0" normalizeH="0" baseline="0" noProof="0" dirty="0">
                <a:ln>
                  <a:noFill/>
                </a:ln>
                <a:solidFill>
                  <a:schemeClr val="tx1"/>
                </a:solidFill>
                <a:effectLst/>
                <a:uLnTx/>
                <a:uFillTx/>
                <a:latin typeface="+mn-lt"/>
                <a:ea typeface="+mn-ea"/>
                <a:cs typeface="+mn-cs"/>
              </a:rPr>
              <a:t>status kepegawaian (misal : tetap/kontrak/harian, jabatan/pangkat, pengalaman kerja pada jabatan, pengalaman kerja di perusahaan, pendidikan dan pelatihan yang pernah diikuti).</a:t>
            </a:r>
          </a:p>
        </p:txBody>
      </p:sp>
    </p:spTree>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5" name="Rectangle 4"/>
          <p:cNvSpPr/>
          <p:nvPr/>
        </p:nvSpPr>
        <p:spPr>
          <a:xfrm>
            <a:off x="428625" y="714375"/>
            <a:ext cx="8358188" cy="563245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id-ID" sz="2400" b="0" i="0" u="none" strike="noStrike" kern="1200" cap="none" spc="0" normalizeH="0" baseline="0" noProof="0" dirty="0">
                <a:ln>
                  <a:noFill/>
                </a:ln>
                <a:solidFill>
                  <a:schemeClr val="tx1"/>
                </a:solidFill>
                <a:effectLst/>
                <a:uLnTx/>
                <a:uFillTx/>
                <a:latin typeface="+mn-lt"/>
                <a:ea typeface="+mn-ea"/>
                <a:cs typeface="+mn-cs"/>
              </a:rPr>
              <a:t>(2) Prinsip Pengukuran :</a:t>
            </a:r>
          </a:p>
          <a:p>
            <a:pPr marL="0" marR="0" lvl="0" indent="0" algn="l" defTabSz="914400" rtl="0" eaLnBrk="1" fontAlgn="auto" latinLnBrk="0" hangingPunct="1">
              <a:lnSpc>
                <a:spcPct val="100000"/>
              </a:lnSpc>
              <a:spcBef>
                <a:spcPts val="0"/>
              </a:spcBef>
              <a:spcAft>
                <a:spcPts val="0"/>
              </a:spcAft>
              <a:buClrTx/>
              <a:buSzTx/>
              <a:buFontTx/>
              <a:buNone/>
              <a:defRPr/>
            </a:pPr>
            <a:r>
              <a:rPr kumimoji="0" lang="id-ID" sz="2400" b="0" i="0" u="none" strike="noStrike" kern="1200" cap="none" spc="0" normalizeH="0" baseline="0" noProof="0" dirty="0">
                <a:ln>
                  <a:noFill/>
                </a:ln>
                <a:solidFill>
                  <a:schemeClr val="tx1"/>
                </a:solidFill>
                <a:effectLst/>
                <a:uLnTx/>
                <a:uFillTx/>
                <a:latin typeface="+mn-lt"/>
                <a:ea typeface="+mn-ea"/>
                <a:cs typeface="+mn-cs"/>
              </a:rPr>
              <a:t>Prinsip pengukuran ditujukan untuk memastikan bahwa data yang dikumpulkan dapat digunakan untuk mengukur variabel dan menguji hipotesis. Dal hal ini prinsip pengukuran meliputi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id-ID" sz="2400" b="0" i="0" u="none" strike="noStrike" kern="1200" cap="none" spc="0" normalizeH="0" baseline="0" noProof="0" dirty="0">
                <a:ln>
                  <a:noFill/>
                </a:ln>
                <a:solidFill>
                  <a:schemeClr val="tx1"/>
                </a:solidFill>
                <a:effectLst/>
                <a:uLnTx/>
                <a:uFillTx/>
                <a:latin typeface="+mn-lt"/>
                <a:ea typeface="+mn-ea"/>
                <a:cs typeface="+mn-cs"/>
              </a:rPr>
              <a:t>Penggunaan Teknik Scaling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id-ID" sz="2400" b="0" i="0" u="none" strike="noStrike" kern="1200" cap="none" spc="0" normalizeH="0" baseline="0" noProof="0" dirty="0">
                <a:ln>
                  <a:noFill/>
                </a:ln>
                <a:solidFill>
                  <a:schemeClr val="tx1"/>
                </a:solidFill>
                <a:effectLst/>
                <a:uLnTx/>
                <a:uFillTx/>
                <a:latin typeface="+mn-lt"/>
                <a:ea typeface="+mn-ea"/>
                <a:cs typeface="+mn-cs"/>
              </a:rPr>
              <a:t>Pengujian Validitas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id-ID" sz="2400" b="0" i="0" u="none" strike="noStrike" kern="1200" cap="none" spc="0" normalizeH="0" baseline="0" noProof="0" dirty="0">
                <a:ln>
                  <a:noFill/>
                </a:ln>
                <a:solidFill>
                  <a:schemeClr val="tx1"/>
                </a:solidFill>
                <a:effectLst/>
                <a:uLnTx/>
                <a:uFillTx/>
                <a:latin typeface="+mn-lt"/>
                <a:ea typeface="+mn-ea"/>
                <a:cs typeface="+mn-cs"/>
              </a:rPr>
              <a:t>Pengujian Reliabilitas</a:t>
            </a:r>
          </a:p>
          <a:p>
            <a:pPr marL="0" marR="0" lvl="0" indent="0" algn="l" defTabSz="914400" rtl="0" eaLnBrk="1" fontAlgn="auto" latinLnBrk="0" hangingPunct="1">
              <a:lnSpc>
                <a:spcPct val="100000"/>
              </a:lnSpc>
              <a:spcBef>
                <a:spcPts val="0"/>
              </a:spcBef>
              <a:spcAft>
                <a:spcPts val="0"/>
              </a:spcAft>
              <a:buClrTx/>
              <a:buSzTx/>
              <a:buFontTx/>
              <a:buNone/>
              <a:defRPr/>
            </a:pPr>
            <a:r>
              <a:rPr kumimoji="0" lang="id-ID" sz="2400" b="0" i="0" u="none" strike="noStrike" kern="1200" cap="none" spc="0" normalizeH="0" baseline="0" noProof="0" dirty="0">
                <a:ln>
                  <a:noFill/>
                </a:ln>
                <a:solidFill>
                  <a:schemeClr val="tx1"/>
                </a:solidFill>
                <a:effectLst/>
                <a:uLnTx/>
                <a:uFillTx/>
                <a:latin typeface="+mn-lt"/>
                <a:ea typeface="+mn-ea"/>
                <a:cs typeface="+mn-cs"/>
              </a:rPr>
              <a:t>(3) Tampilan Umum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id-ID" sz="2400" b="0" i="0" u="none" strike="noStrike" kern="1200" cap="none" spc="0" normalizeH="0" baseline="0" noProof="0" dirty="0">
                <a:ln>
                  <a:noFill/>
                </a:ln>
                <a:solidFill>
                  <a:schemeClr val="tx1"/>
                </a:solidFill>
                <a:effectLst/>
                <a:uLnTx/>
                <a:uFillTx/>
                <a:latin typeface="+mn-lt"/>
                <a:ea typeface="+mn-ea"/>
                <a:cs typeface="+mn-cs"/>
              </a:rPr>
              <a:t>Kuesioner dirancang dengan lay-out kertas yang baik, penggunaan font dan ukuran font standar, paragraf dengan jarak antar baris yang cukup, serta cetakan yang jelas terbaca.</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id-ID" sz="2400" b="0" i="0" u="none" strike="noStrike" kern="1200" cap="none" spc="0" normalizeH="0" baseline="0" noProof="0" dirty="0">
                <a:ln>
                  <a:noFill/>
                </a:ln>
                <a:solidFill>
                  <a:schemeClr val="tx1"/>
                </a:solidFill>
                <a:effectLst/>
                <a:uLnTx/>
                <a:uFillTx/>
                <a:latin typeface="+mn-lt"/>
                <a:ea typeface="+mn-ea"/>
                <a:cs typeface="+mn-cs"/>
              </a:rPr>
              <a:t>Kuesioner memuat kata pengantar (maksud/tujuan dan permohonan kesediaan untuk mengisi kuesioner), intruksi pengisian, dan penyajian yang tersusun rapi antara pertanyaan dan alternatif jawaban yang disediakan.</a:t>
            </a:r>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6" descr="SUB#LIST copy.jpg"/>
          <p:cNvPicPr>
            <a:picLocks noChangeAspect="1"/>
          </p:cNvPicPr>
          <p:nvPr/>
        </p:nvPicPr>
        <p:blipFill>
          <a:blip r:embed="rId3"/>
          <a:stretch>
            <a:fillRect/>
          </a:stretch>
        </p:blipFill>
        <p:spPr>
          <a:xfrm>
            <a:off x="11113" y="-4762"/>
            <a:ext cx="9144000" cy="6858000"/>
          </a:xfrm>
          <a:prstGeom prst="rect">
            <a:avLst/>
          </a:prstGeom>
          <a:noFill/>
          <a:ln w="9525">
            <a:noFill/>
          </a:ln>
        </p:spPr>
      </p:pic>
      <p:sp>
        <p:nvSpPr>
          <p:cNvPr id="6" name="Rectangle 5"/>
          <p:cNvSpPr/>
          <p:nvPr/>
        </p:nvSpPr>
        <p:spPr>
          <a:xfrm>
            <a:off x="3224213" y="2520950"/>
            <a:ext cx="3238500" cy="461963"/>
          </a:xfrm>
          <a:prstGeom prst="rect">
            <a:avLst/>
          </a:prstGeom>
          <a:noFill/>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err="1">
                <a:ln w="18415" cmpd="sng">
                  <a:noFill/>
                  <a:prstDash val="solid"/>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Materi</a:t>
            </a:r>
            <a:r>
              <a:rPr kumimoji="0" lang="en-US" sz="2400" b="1" i="0" u="none" strike="noStrike" kern="1200" cap="none" spc="0" normalizeH="0" baseline="0" noProof="0" dirty="0">
                <a:ln w="18415" cmpd="sng">
                  <a:noFill/>
                  <a:prstDash val="solid"/>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w="18415" cmpd="sng">
                  <a:noFill/>
                  <a:prstDash val="solid"/>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Setelah</a:t>
            </a:r>
            <a:r>
              <a:rPr kumimoji="0" lang="en-US" sz="2400" b="1" i="0" u="none" strike="noStrike" kern="1200" cap="none" spc="0" normalizeH="0" baseline="0" noProof="0" dirty="0">
                <a:ln w="18415" cmpd="sng">
                  <a:noFill/>
                  <a:prstDash val="solid"/>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 UTS </a:t>
            </a:r>
          </a:p>
        </p:txBody>
      </p:sp>
      <p:sp>
        <p:nvSpPr>
          <p:cNvPr id="8" name="Rectangle 7"/>
          <p:cNvSpPr/>
          <p:nvPr/>
        </p:nvSpPr>
        <p:spPr>
          <a:xfrm>
            <a:off x="3581400" y="3276600"/>
            <a:ext cx="1524000" cy="307777"/>
          </a:xfrm>
          <a:prstGeom prst="rect">
            <a:avLst/>
          </a:prstGeom>
          <a:noFill/>
          <a:ln>
            <a:noFill/>
          </a:ln>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Arial" panose="020B0604020202020204" pitchFamily="34" charset="0"/>
              </a:rPr>
              <a:t> </a:t>
            </a:r>
          </a:p>
        </p:txBody>
      </p:sp>
      <p:sp>
        <p:nvSpPr>
          <p:cNvPr id="10" name="Rectangle 9"/>
          <p:cNvSpPr/>
          <p:nvPr/>
        </p:nvSpPr>
        <p:spPr>
          <a:xfrm>
            <a:off x="3633355" y="3647209"/>
            <a:ext cx="5105400" cy="307777"/>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Arial" panose="020B0604020202020204" pitchFamily="34" charset="0"/>
              </a:rPr>
              <a:t> </a:t>
            </a:r>
            <a:r>
              <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09. </a:t>
            </a:r>
            <a:r>
              <a:rPr kumimoji="0" lang="id-ID"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Regressi dan Korelasi Sederhana</a:t>
            </a:r>
            <a:endPar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19" name="Straight Connector 18"/>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057400" y="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640281" y="5600721"/>
            <a:ext cx="5105400" cy="307777"/>
          </a:xfrm>
          <a:prstGeom prst="rect">
            <a:avLst/>
          </a:prstGeom>
          <a:noFill/>
          <a:ln>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 14. </a:t>
            </a:r>
            <a:r>
              <a:rPr kumimoji="0" lang="en-ID"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S</a:t>
            </a:r>
            <a:r>
              <a:rPr kumimoji="0" lang="id-ID"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tatistik uji komparatif dan asosiatif dengan SPSS</a:t>
            </a:r>
            <a:endPar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endParaRPr>
          </a:p>
        </p:txBody>
      </p:sp>
      <p:sp>
        <p:nvSpPr>
          <p:cNvPr id="28" name="Rectangle 27"/>
          <p:cNvSpPr/>
          <p:nvPr/>
        </p:nvSpPr>
        <p:spPr>
          <a:xfrm>
            <a:off x="3636816" y="4038606"/>
            <a:ext cx="5105400" cy="307777"/>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 10. </a:t>
            </a:r>
            <a:r>
              <a:rPr kumimoji="0" lang="en-ID"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R</a:t>
            </a:r>
            <a:r>
              <a:rPr kumimoji="0" lang="id-ID"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egressi dan Korelasi Ganda</a:t>
            </a:r>
            <a:endPar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endParaRPr>
          </a:p>
        </p:txBody>
      </p:sp>
      <p:sp>
        <p:nvSpPr>
          <p:cNvPr id="29" name="Rectangle 28"/>
          <p:cNvSpPr/>
          <p:nvPr/>
        </p:nvSpPr>
        <p:spPr>
          <a:xfrm>
            <a:off x="3647207" y="4402291"/>
            <a:ext cx="5105400" cy="307777"/>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 11. </a:t>
            </a:r>
            <a:r>
              <a:rPr kumimoji="0" lang="id-ID"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Distribusi </a:t>
            </a:r>
            <a:r>
              <a:rPr kumimoji="0" lang="id-ID" sz="1400" b="0" i="1"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Chi-Square</a:t>
            </a:r>
            <a:r>
              <a:rPr kumimoji="0" lang="id-ID"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 dan analisis frekuensi</a:t>
            </a:r>
            <a:endPar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endParaRPr>
          </a:p>
        </p:txBody>
      </p:sp>
      <p:sp>
        <p:nvSpPr>
          <p:cNvPr id="30" name="Rectangle 29"/>
          <p:cNvSpPr/>
          <p:nvPr/>
        </p:nvSpPr>
        <p:spPr>
          <a:xfrm>
            <a:off x="3647207" y="4776367"/>
            <a:ext cx="5105400" cy="307777"/>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Arial" panose="020B0604020202020204" pitchFamily="34" charset="0"/>
              </a:rPr>
              <a:t> 12</a:t>
            </a:r>
            <a:r>
              <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 </a:t>
            </a:r>
            <a:r>
              <a:rPr kumimoji="0" lang="en-ID"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S</a:t>
            </a:r>
            <a:r>
              <a:rPr kumimoji="0" lang="id-ID"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tatistik </a:t>
            </a:r>
            <a:r>
              <a:rPr kumimoji="0" lang="id-ID" sz="1400" b="0" i="1"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non-</a:t>
            </a:r>
            <a:r>
              <a:rPr kumimoji="0" lang="id-ID"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Parametrik</a:t>
            </a:r>
            <a:endPar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endParaRPr>
          </a:p>
        </p:txBody>
      </p:sp>
      <p:sp>
        <p:nvSpPr>
          <p:cNvPr id="31" name="Rectangle 30"/>
          <p:cNvSpPr/>
          <p:nvPr/>
        </p:nvSpPr>
        <p:spPr>
          <a:xfrm>
            <a:off x="3647207" y="5181616"/>
            <a:ext cx="5105400" cy="307777"/>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 13. </a:t>
            </a:r>
            <a:r>
              <a:rPr kumimoji="0" lang="en-ID"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S</a:t>
            </a:r>
            <a:r>
              <a:rPr kumimoji="0" lang="id-ID"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tatistik Parametrik dengan SPSS</a:t>
            </a:r>
            <a:endPar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endParaRPr>
          </a:p>
        </p:txBody>
      </p:sp>
      <p:sp>
        <p:nvSpPr>
          <p:cNvPr id="32" name="Rectangle 31"/>
          <p:cNvSpPr/>
          <p:nvPr/>
        </p:nvSpPr>
        <p:spPr>
          <a:xfrm>
            <a:off x="3647207" y="3248890"/>
            <a:ext cx="5105400" cy="307777"/>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Arial" panose="020B0604020202020204" pitchFamily="34" charset="0"/>
              </a:rPr>
              <a:t> </a:t>
            </a:r>
            <a:r>
              <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08. </a:t>
            </a:r>
            <a:r>
              <a:rPr kumimoji="0" lang="id-ID" sz="1400" b="0" i="1"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Analysis of Variance</a:t>
            </a:r>
            <a:endParaRPr kumimoji="0" lang="en-US" sz="1400" b="0" i="1"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51203" name="Rectangle 4"/>
          <p:cNvSpPr/>
          <p:nvPr/>
        </p:nvSpPr>
        <p:spPr>
          <a:xfrm>
            <a:off x="714375" y="642938"/>
            <a:ext cx="8143875" cy="5632450"/>
          </a:xfrm>
          <a:prstGeom prst="rect">
            <a:avLst/>
          </a:prstGeom>
          <a:noFill/>
          <a:ln w="9525">
            <a:noFill/>
          </a:ln>
        </p:spPr>
        <p:txBody>
          <a:bodyPr>
            <a:spAutoFit/>
          </a:bodyPr>
          <a:lstStyle/>
          <a:p>
            <a:r>
              <a:rPr sz="2400" b="1" dirty="0">
                <a:latin typeface="Calibri" panose="020F0502020204030204" pitchFamily="34" charset="0"/>
              </a:rPr>
              <a:t>Outlier</a:t>
            </a:r>
          </a:p>
          <a:p>
            <a:endParaRPr sz="2400" dirty="0">
              <a:latin typeface="Calibri" panose="020F0502020204030204" pitchFamily="34" charset="0"/>
            </a:endParaRPr>
          </a:p>
          <a:p>
            <a:r>
              <a:rPr sz="2400" dirty="0">
                <a:latin typeface="Calibri" panose="020F0502020204030204" pitchFamily="34" charset="0"/>
              </a:rPr>
              <a:t>Dalam proses collecting data, peneliti (researcher) sering menemukan nilai pengamatan yang bervariasi (beragam). </a:t>
            </a:r>
          </a:p>
          <a:p>
            <a:endParaRPr sz="2400" dirty="0">
              <a:latin typeface="Calibri" panose="020F0502020204030204" pitchFamily="34" charset="0"/>
            </a:endParaRPr>
          </a:p>
          <a:p>
            <a:r>
              <a:rPr sz="2400" dirty="0">
                <a:latin typeface="Calibri" panose="020F0502020204030204" pitchFamily="34" charset="0"/>
              </a:rPr>
              <a:t>Keberagaman data ini, di satu sisi sangat dibutuhkan dalam analisa statistika, namun di sisi yang lain keberagaman data menyebabkan adanya nilai pengamatan yang berbeda dengan nilai pengamatan lainnya. Dengan kata lain terdapat beberapa data yang berbeda dengan pola keseluruhan data. Penyebabnya mungkin terdapat kesalahan pada pengamatan, pencatatan, maupun kesalahan yang lain. </a:t>
            </a:r>
          </a:p>
          <a:p>
            <a:endParaRPr sz="2400" dirty="0">
              <a:latin typeface="Calibri" panose="020F0502020204030204" pitchFamily="34" charset="0"/>
            </a:endParaRPr>
          </a:p>
          <a:p>
            <a:r>
              <a:rPr sz="2400" dirty="0">
                <a:latin typeface="Calibri" panose="020F0502020204030204" pitchFamily="34" charset="0"/>
              </a:rPr>
              <a:t>Data yang berbeda ini disebut sebagai outlier atau data pencilan.</a:t>
            </a:r>
          </a:p>
        </p:txBody>
      </p:sp>
    </p:spTree>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5" name="Rectangle 3"/>
          <p:cNvSpPr txBox="1">
            <a:spLocks noChangeArrowheads="1"/>
          </p:cNvSpPr>
          <p:nvPr/>
        </p:nvSpPr>
        <p:spPr bwMode="auto">
          <a:xfrm>
            <a:off x="642938" y="1285875"/>
            <a:ext cx="8077200" cy="2952750"/>
          </a:xfrm>
          <a:prstGeom prst="rect">
            <a:avLst/>
          </a:prstGeom>
          <a:noFill/>
          <a:ln w="9525">
            <a:noFill/>
            <a:miter lim="800000"/>
          </a:ln>
        </p:spPr>
        <p:txBody>
          <a:bodyPr/>
          <a:lstStyle/>
          <a:p>
            <a:pPr marL="342900" marR="0" indent="-342900" algn="ctr" defTabSz="914400">
              <a:lnSpc>
                <a:spcPct val="80000"/>
              </a:lnSpc>
              <a:spcBef>
                <a:spcPct val="20000"/>
              </a:spcBef>
              <a:buClrTx/>
              <a:buSzTx/>
              <a:buFont typeface="Arial" panose="020B0604020202020204" pitchFamily="34" charset="0"/>
              <a:buNone/>
              <a:defRPr/>
            </a:pPr>
            <a:r>
              <a:rPr kumimoji="0" lang="en-US" sz="2800" b="1" kern="1200" cap="none" spc="0" normalizeH="0" baseline="0" noProof="0">
                <a:latin typeface="+mn-lt"/>
                <a:ea typeface="+mn-ea"/>
                <a:cs typeface="+mn-cs"/>
              </a:rPr>
              <a:t>Populasi vs Sampel</a:t>
            </a:r>
            <a:endParaRPr kumimoji="0" lang="id-ID" sz="2800" b="1" kern="1200" cap="none" spc="0" normalizeH="0" baseline="0" noProof="0">
              <a:latin typeface="+mn-lt"/>
              <a:ea typeface="+mn-ea"/>
              <a:cs typeface="+mn-cs"/>
            </a:endParaRPr>
          </a:p>
          <a:p>
            <a:pPr marL="342900" marR="0" indent="-342900" algn="ctr" defTabSz="914400">
              <a:lnSpc>
                <a:spcPct val="80000"/>
              </a:lnSpc>
              <a:spcBef>
                <a:spcPct val="20000"/>
              </a:spcBef>
              <a:buClrTx/>
              <a:buSzTx/>
              <a:buFont typeface="Arial" panose="020B0604020202020204" pitchFamily="34" charset="0"/>
              <a:buNone/>
              <a:defRPr/>
            </a:pPr>
            <a:endParaRPr kumimoji="0" lang="id-ID" sz="2800" b="1" kern="1200" cap="none" spc="0" normalizeH="0" baseline="0" noProof="0">
              <a:latin typeface="+mn-lt"/>
              <a:ea typeface="+mn-ea"/>
              <a:cs typeface="+mn-cs"/>
            </a:endParaRPr>
          </a:p>
          <a:p>
            <a:pPr marL="342900" marR="0" indent="-342900" defTabSz="914400">
              <a:lnSpc>
                <a:spcPct val="80000"/>
              </a:lnSpc>
              <a:spcBef>
                <a:spcPct val="20000"/>
              </a:spcBef>
              <a:buClrTx/>
              <a:buSzTx/>
              <a:buFont typeface="Arial" panose="020B0604020202020204" pitchFamily="34" charset="0"/>
              <a:buChar char="•"/>
              <a:defRPr/>
            </a:pPr>
            <a:r>
              <a:rPr kumimoji="0" lang="en-US" sz="2000" kern="1200" cap="none" spc="0" normalizeH="0" baseline="0" noProof="0">
                <a:latin typeface="+mn-lt"/>
                <a:ea typeface="+mn-ea"/>
                <a:cs typeface="+mn-cs"/>
              </a:rPr>
              <a:t>Populasi : keseluruhan pengamatan</a:t>
            </a:r>
          </a:p>
          <a:p>
            <a:pPr marL="342900" marR="0" indent="-342900" defTabSz="914400">
              <a:lnSpc>
                <a:spcPct val="80000"/>
              </a:lnSpc>
              <a:spcBef>
                <a:spcPct val="20000"/>
              </a:spcBef>
              <a:buClrTx/>
              <a:buSzTx/>
              <a:buFont typeface="Arial" panose="020B0604020202020204" pitchFamily="34" charset="0"/>
              <a:buChar char="•"/>
              <a:defRPr/>
            </a:pPr>
            <a:r>
              <a:rPr kumimoji="0" lang="en-US" sz="2000" kern="1200" cap="none" spc="0" normalizeH="0" baseline="0" noProof="0">
                <a:latin typeface="+mn-lt"/>
                <a:ea typeface="+mn-ea"/>
                <a:cs typeface="+mn-cs"/>
              </a:rPr>
              <a:t>Sampel = Contoh = sample : himpunan bagian populasi</a:t>
            </a:r>
          </a:p>
          <a:p>
            <a:pPr marL="342900" marR="0" indent="-342900" defTabSz="914400">
              <a:lnSpc>
                <a:spcPct val="80000"/>
              </a:lnSpc>
              <a:spcBef>
                <a:spcPct val="20000"/>
              </a:spcBef>
              <a:buClrTx/>
              <a:buSzTx/>
              <a:buFont typeface="Arial" panose="020B0604020202020204" pitchFamily="34" charset="0"/>
              <a:buChar char="•"/>
              <a:defRPr/>
            </a:pPr>
            <a:r>
              <a:rPr kumimoji="0" lang="en-US" sz="2000" kern="1200" cap="none" spc="0" normalizeH="0" baseline="0" noProof="0">
                <a:latin typeface="+mn-lt"/>
                <a:ea typeface="+mn-ea"/>
                <a:cs typeface="+mn-cs"/>
              </a:rPr>
              <a:t>Ukuran Populasi = N = banyak anggota populasi</a:t>
            </a:r>
          </a:p>
          <a:p>
            <a:pPr marL="342900" marR="0" indent="-342900" defTabSz="914400">
              <a:lnSpc>
                <a:spcPct val="80000"/>
              </a:lnSpc>
              <a:spcBef>
                <a:spcPct val="20000"/>
              </a:spcBef>
              <a:buClrTx/>
              <a:buSzTx/>
              <a:buFont typeface="Arial" panose="020B0604020202020204" pitchFamily="34" charset="0"/>
              <a:buChar char="•"/>
              <a:defRPr/>
            </a:pPr>
            <a:r>
              <a:rPr kumimoji="0" lang="en-US" sz="2000" kern="1200" cap="none" spc="0" normalizeH="0" baseline="0" noProof="0">
                <a:latin typeface="+mn-lt"/>
                <a:ea typeface="+mn-ea"/>
                <a:cs typeface="+mn-cs"/>
              </a:rPr>
              <a:t>Ukuran Sampel = n = banyak anggota sampel</a:t>
            </a:r>
          </a:p>
          <a:p>
            <a:pPr marL="342900" marR="0" indent="-342900" defTabSz="914400">
              <a:lnSpc>
                <a:spcPct val="80000"/>
              </a:lnSpc>
              <a:spcBef>
                <a:spcPct val="20000"/>
              </a:spcBef>
              <a:buClrTx/>
              <a:buSzTx/>
              <a:buFont typeface="Arial" panose="020B0604020202020204" pitchFamily="34" charset="0"/>
              <a:buChar char="•"/>
              <a:defRPr/>
            </a:pPr>
            <a:r>
              <a:rPr kumimoji="0" lang="en-US" sz="2000" kern="1200" cap="none" spc="0" normalizeH="0" baseline="0" noProof="0">
                <a:latin typeface="+mn-lt"/>
                <a:ea typeface="+mn-ea"/>
                <a:cs typeface="+mn-cs"/>
              </a:rPr>
              <a:t>Parameter : nilai yang menyatakan ciri populasi</a:t>
            </a:r>
          </a:p>
          <a:p>
            <a:pPr marL="342900" marR="0" indent="-342900" defTabSz="914400">
              <a:lnSpc>
                <a:spcPct val="80000"/>
              </a:lnSpc>
              <a:spcBef>
                <a:spcPct val="20000"/>
              </a:spcBef>
              <a:buClrTx/>
              <a:buSzTx/>
              <a:buFont typeface="Arial" panose="020B0604020202020204" pitchFamily="34" charset="0"/>
              <a:buChar char="•"/>
              <a:defRPr/>
            </a:pPr>
            <a:r>
              <a:rPr kumimoji="0" lang="en-US" sz="2000" kern="1200" cap="none" spc="0" normalizeH="0" baseline="0" noProof="0">
                <a:latin typeface="+mn-lt"/>
                <a:ea typeface="+mn-ea"/>
                <a:cs typeface="+mn-cs"/>
              </a:rPr>
              <a:t>Statistik (Statistic) : nilai yang menyatakan ciri sampel</a:t>
            </a:r>
          </a:p>
          <a:p>
            <a:pPr marL="342900" marR="0" indent="-342900" defTabSz="914400">
              <a:lnSpc>
                <a:spcPct val="80000"/>
              </a:lnSpc>
              <a:spcBef>
                <a:spcPct val="20000"/>
              </a:spcBef>
              <a:buClrTx/>
              <a:buSzTx/>
              <a:buFont typeface="Wingdings" panose="05000000000000000000" pitchFamily="2" charset="2"/>
              <a:buNone/>
              <a:defRPr/>
            </a:pPr>
            <a:endParaRPr kumimoji="0" lang="en-US" sz="2600" kern="1200" cap="none" spc="0" normalizeH="0" baseline="0" noProof="0" dirty="0">
              <a:latin typeface="+mn-lt"/>
              <a:ea typeface="+mn-ea"/>
              <a:cs typeface="+mn-cs"/>
            </a:endParaRPr>
          </a:p>
        </p:txBody>
      </p:sp>
    </p:spTree>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53251" name="Rectangle 2"/>
          <p:cNvSpPr>
            <a:spLocks noGrp="1"/>
          </p:cNvSpPr>
          <p:nvPr>
            <p:ph type="title"/>
          </p:nvPr>
        </p:nvSpPr>
        <p:spPr>
          <a:xfrm>
            <a:off x="1285875" y="642938"/>
            <a:ext cx="7010400" cy="1143000"/>
          </a:xfrm>
          <a:ln/>
        </p:spPr>
        <p:txBody>
          <a:bodyPr vert="horz" wrap="square" lIns="91440" tIns="45720" rIns="91440" bIns="45720" anchor="ctr"/>
          <a:lstStyle/>
          <a:p>
            <a:pPr eaLnBrk="1" hangingPunct="1"/>
            <a:r>
              <a:rPr lang="en-US" altLang="x-none" sz="2400" b="1" dirty="0"/>
              <a:t>Tabel 1. Notasi Parameter Populasi dan Statistik Sampel</a:t>
            </a:r>
          </a:p>
        </p:txBody>
      </p:sp>
      <p:graphicFrame>
        <p:nvGraphicFramePr>
          <p:cNvPr id="53252" name="Content Placeholder 53251"/>
          <p:cNvGraphicFramePr>
            <a:graphicFrameLocks noGrp="1"/>
          </p:cNvGraphicFramePr>
          <p:nvPr>
            <p:ph sz="half"/>
          </p:nvPr>
        </p:nvGraphicFramePr>
        <p:xfrm>
          <a:off x="1752600" y="1676400"/>
          <a:ext cx="6477000" cy="4518025"/>
        </p:xfrm>
        <a:graphic>
          <a:graphicData uri="http://schemas.openxmlformats.org/drawingml/2006/table">
            <a:tbl>
              <a:tblPr/>
              <a:tblGrid>
                <a:gridCol w="3032125"/>
                <a:gridCol w="1790700"/>
                <a:gridCol w="1654175"/>
              </a:tblGrid>
              <a:tr h="7334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spcBef>
                          <a:spcPct val="20000"/>
                        </a:spcBef>
                        <a:buClr>
                          <a:schemeClr val="tx1"/>
                        </a:buClr>
                        <a:buSzPct val="70000"/>
                        <a:buFont typeface="Wingdings" panose="05000000000000000000" pitchFamily="2" charset="2"/>
                        <a:buNone/>
                      </a:pPr>
                      <a:r>
                        <a:rPr lang="en-US" altLang="x-none" sz="2000" dirty="0">
                          <a:solidFill>
                            <a:schemeClr val="tx2"/>
                          </a:solidFill>
                          <a:latin typeface="Arial Narrow" panose="020B0606020202030204" pitchFamily="34" charset="0"/>
                        </a:rPr>
                        <a:t>Ciri</a:t>
                      </a:r>
                    </a:p>
                  </a:txBody>
                  <a:tcPr>
                    <a:lnL w="28575" cap="flat" cmpd="sng">
                      <a:solidFill>
                        <a:schemeClr val="tx1"/>
                      </a:solidFill>
                      <a:prstDash val="solid"/>
                      <a:headEnd type="none" w="sm" len="sm"/>
                      <a:tailEnd type="none" w="sm" len="sm"/>
                    </a:lnL>
                    <a:lnR w="12700" cap="flat" cmpd="sng">
                      <a:solidFill>
                        <a:schemeClr val="tx1"/>
                      </a:solidFill>
                      <a:prstDash val="solid"/>
                      <a:headEnd type="none" w="sm" len="sm"/>
                      <a:tailEnd type="none" w="sm" len="sm"/>
                    </a:lnR>
                    <a:lnT w="28575" cap="flat" cmpd="sng">
                      <a:solidFill>
                        <a:schemeClr val="tx1"/>
                      </a:solidFill>
                      <a:prstDash val="solid"/>
                      <a:headEnd type="none" w="sm" len="sm"/>
                      <a:tailEnd type="none" w="sm" len="sm"/>
                    </a:lnT>
                    <a:lnB w="12700" cap="flat" cmpd="sng">
                      <a:solidFill>
                        <a:schemeClr val="tx1"/>
                      </a:solidFill>
                      <a:prstDash val="solid"/>
                      <a:headEnd type="none" w="sm" len="sm"/>
                      <a:tailEnd type="none" w="sm" len="sm"/>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spcBef>
                          <a:spcPct val="20000"/>
                        </a:spcBef>
                        <a:buClr>
                          <a:schemeClr val="tx1"/>
                        </a:buClr>
                        <a:buSzPct val="70000"/>
                        <a:buFont typeface="Wingdings" panose="05000000000000000000" pitchFamily="2" charset="2"/>
                        <a:buNone/>
                      </a:pPr>
                      <a:r>
                        <a:rPr lang="en-US" altLang="x-none" sz="2000" dirty="0">
                          <a:solidFill>
                            <a:schemeClr val="tx2"/>
                          </a:solidFill>
                          <a:latin typeface="Arial Narrow" panose="020B0606020202030204" pitchFamily="34" charset="0"/>
                        </a:rPr>
                        <a:t>Parameter</a:t>
                      </a:r>
                    </a:p>
                  </a:txBody>
                  <a:tcPr>
                    <a:lnL w="12700" cap="flat" cmpd="sng">
                      <a:solidFill>
                        <a:schemeClr val="tx1"/>
                      </a:solidFill>
                      <a:prstDash val="solid"/>
                      <a:headEnd type="none" w="sm" len="sm"/>
                      <a:tailEnd type="none" w="sm" len="sm"/>
                    </a:lnL>
                    <a:lnR w="12700" cap="flat" cmpd="sng">
                      <a:solidFill>
                        <a:schemeClr val="tx1"/>
                      </a:solidFill>
                      <a:prstDash val="solid"/>
                      <a:headEnd type="none" w="sm" len="sm"/>
                      <a:tailEnd type="none" w="sm" len="sm"/>
                    </a:lnR>
                    <a:lnT w="28575" cap="flat" cmpd="sng">
                      <a:solidFill>
                        <a:schemeClr val="tx1"/>
                      </a:solidFill>
                      <a:prstDash val="solid"/>
                      <a:headEnd type="none" w="sm" len="sm"/>
                      <a:tailEnd type="none" w="sm" len="sm"/>
                    </a:lnT>
                    <a:lnB w="12700" cap="flat" cmpd="sng">
                      <a:solidFill>
                        <a:schemeClr val="tx1"/>
                      </a:solidFill>
                      <a:prstDash val="solid"/>
                      <a:headEnd type="none" w="sm" len="sm"/>
                      <a:tailEnd type="none" w="sm" len="sm"/>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spcBef>
                          <a:spcPct val="20000"/>
                        </a:spcBef>
                        <a:buClr>
                          <a:schemeClr val="tx1"/>
                        </a:buClr>
                        <a:buSzPct val="70000"/>
                        <a:buFont typeface="Wingdings" panose="05000000000000000000" pitchFamily="2" charset="2"/>
                        <a:buNone/>
                      </a:pPr>
                      <a:r>
                        <a:rPr lang="en-US" altLang="x-none" sz="2000" dirty="0">
                          <a:solidFill>
                            <a:schemeClr val="tx2"/>
                          </a:solidFill>
                          <a:latin typeface="Arial Narrow" panose="020B0606020202030204" pitchFamily="34" charset="0"/>
                        </a:rPr>
                        <a:t>Statistik</a:t>
                      </a:r>
                    </a:p>
                  </a:txBody>
                  <a:tcPr>
                    <a:lnL w="12700" cap="flat" cmpd="sng">
                      <a:solidFill>
                        <a:schemeClr val="tx1"/>
                      </a:solidFill>
                      <a:prstDash val="solid"/>
                      <a:headEnd type="none" w="sm" len="sm"/>
                      <a:tailEnd type="none" w="sm" len="sm"/>
                    </a:lnL>
                    <a:lnR w="28575" cap="flat" cmpd="sng">
                      <a:solidFill>
                        <a:schemeClr val="tx1"/>
                      </a:solidFill>
                      <a:prstDash val="solid"/>
                      <a:headEnd type="none" w="sm" len="sm"/>
                      <a:tailEnd type="none" w="sm" len="sm"/>
                    </a:lnR>
                    <a:lnT w="28575" cap="flat" cmpd="sng">
                      <a:solidFill>
                        <a:schemeClr val="tx1"/>
                      </a:solidFill>
                      <a:prstDash val="solid"/>
                      <a:headEnd type="none" w="sm" len="sm"/>
                      <a:tailEnd type="none" w="sm" len="sm"/>
                    </a:lnT>
                    <a:lnB w="12700" cap="flat" cmpd="sng">
                      <a:solidFill>
                        <a:schemeClr val="tx1"/>
                      </a:solidFill>
                      <a:prstDash val="solid"/>
                      <a:headEnd type="none" w="sm" len="sm"/>
                      <a:tailEnd type="none" w="sm" len="sm"/>
                    </a:lnB>
                    <a:lnTlToBr>
                      <a:noFill/>
                    </a:lnTlToBr>
                    <a:lnBlToTr>
                      <a:noFill/>
                    </a:lnBlToTr>
                    <a:noFill/>
                  </a:tcPr>
                </a:tc>
              </a:tr>
              <a:tr h="8731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spcBef>
                          <a:spcPct val="20000"/>
                        </a:spcBef>
                        <a:buClr>
                          <a:schemeClr val="tx1"/>
                        </a:buClr>
                        <a:buSzPct val="70000"/>
                        <a:buFont typeface="Wingdings" panose="05000000000000000000" pitchFamily="2" charset="2"/>
                        <a:buNone/>
                      </a:pPr>
                      <a:r>
                        <a:rPr lang="en-US" altLang="x-none" sz="2200" b="1" dirty="0">
                          <a:solidFill>
                            <a:schemeClr val="tx2"/>
                          </a:solidFill>
                          <a:latin typeface="Arial Narrow" panose="020B0606020202030204" pitchFamily="34" charset="0"/>
                        </a:rPr>
                        <a:t>Rata-rata</a:t>
                      </a:r>
                    </a:p>
                    <a:p>
                      <a:pPr lvl="0" eaLnBrk="1" hangingPunct="1">
                        <a:spcBef>
                          <a:spcPct val="20000"/>
                        </a:spcBef>
                        <a:buClr>
                          <a:schemeClr val="tx1"/>
                        </a:buClr>
                        <a:buSzPct val="70000"/>
                        <a:buFont typeface="Wingdings" panose="05000000000000000000" pitchFamily="2" charset="2"/>
                        <a:buNone/>
                      </a:pPr>
                      <a:endParaRPr lang="en-US" altLang="x-none" sz="2200" dirty="0">
                        <a:solidFill>
                          <a:schemeClr val="tx2"/>
                        </a:solidFill>
                        <a:latin typeface="Arial Narrow" panose="020B0606020202030204" pitchFamily="34" charset="0"/>
                      </a:endParaRPr>
                    </a:p>
                  </a:txBody>
                  <a:tcPr>
                    <a:lnL w="28575" cap="flat" cmpd="sng">
                      <a:solidFill>
                        <a:schemeClr val="tx1"/>
                      </a:solidFill>
                      <a:prstDash val="solid"/>
                      <a:headEnd type="none" w="sm" len="sm"/>
                      <a:tailEnd type="none" w="sm" len="sm"/>
                    </a:lnL>
                    <a:lnR w="12700" cap="flat" cmpd="sng">
                      <a:solidFill>
                        <a:schemeClr val="tx1"/>
                      </a:solidFill>
                      <a:prstDash val="solid"/>
                      <a:headEnd type="none" w="sm" len="sm"/>
                      <a:tailEnd type="none" w="sm" len="sm"/>
                    </a:lnR>
                    <a:lnT w="12700" cap="flat" cmpd="sng">
                      <a:solidFill>
                        <a:schemeClr val="tx1"/>
                      </a:solidFill>
                      <a:prstDash val="solid"/>
                      <a:headEnd type="none" w="sm" len="sm"/>
                      <a:tailEnd type="none" w="sm" len="sm"/>
                    </a:lnT>
                    <a:lnB w="12700" cap="flat" cmpd="sng">
                      <a:solidFill>
                        <a:schemeClr val="tx1"/>
                      </a:solidFill>
                      <a:prstDash val="solid"/>
                      <a:headEnd type="none" w="sm" len="sm"/>
                      <a:tailEnd type="none" w="sm" len="sm"/>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spcBef>
                          <a:spcPct val="20000"/>
                        </a:spcBef>
                        <a:buClr>
                          <a:schemeClr val="tx1"/>
                        </a:buClr>
                        <a:buSzPct val="70000"/>
                        <a:buFont typeface="Wingdings" panose="05000000000000000000" pitchFamily="2" charset="2"/>
                        <a:buNone/>
                      </a:pPr>
                      <a:r>
                        <a:rPr lang="en-US" altLang="x-none" sz="2200" b="1" dirty="0">
                          <a:solidFill>
                            <a:schemeClr val="tx2"/>
                          </a:solidFill>
                          <a:latin typeface="Arial Narrow" panose="020B0606020202030204" pitchFamily="34" charset="0"/>
                        </a:rPr>
                        <a:t>μ = myu</a:t>
                      </a:r>
                    </a:p>
                    <a:p>
                      <a:pPr lvl="0" eaLnBrk="1" hangingPunct="1">
                        <a:spcBef>
                          <a:spcPct val="20000"/>
                        </a:spcBef>
                        <a:buClr>
                          <a:schemeClr val="tx1"/>
                        </a:buClr>
                        <a:buSzPct val="70000"/>
                        <a:buFont typeface="Wingdings" panose="05000000000000000000" pitchFamily="2" charset="2"/>
                        <a:buNone/>
                      </a:pPr>
                      <a:endParaRPr lang="en-US" altLang="x-none" sz="2200" dirty="0">
                        <a:solidFill>
                          <a:schemeClr val="tx2"/>
                        </a:solidFill>
                        <a:latin typeface="Arial Narrow" panose="020B0606020202030204" pitchFamily="34" charset="0"/>
                      </a:endParaRPr>
                    </a:p>
                  </a:txBody>
                  <a:tcPr>
                    <a:lnL w="12700" cap="flat" cmpd="sng">
                      <a:solidFill>
                        <a:schemeClr val="tx1"/>
                      </a:solidFill>
                      <a:prstDash val="solid"/>
                      <a:headEnd type="none" w="sm" len="sm"/>
                      <a:tailEnd type="none" w="sm" len="sm"/>
                    </a:lnL>
                    <a:lnR w="12700" cap="flat" cmpd="sng">
                      <a:solidFill>
                        <a:schemeClr val="tx1"/>
                      </a:solidFill>
                      <a:prstDash val="solid"/>
                      <a:headEnd type="none" w="sm" len="sm"/>
                      <a:tailEnd type="none" w="sm" len="sm"/>
                    </a:lnR>
                    <a:lnT w="12700" cap="flat" cmpd="sng">
                      <a:solidFill>
                        <a:schemeClr val="tx1"/>
                      </a:solidFill>
                      <a:prstDash val="solid"/>
                      <a:headEnd type="none" w="sm" len="sm"/>
                      <a:tailEnd type="none" w="sm" len="sm"/>
                    </a:lnT>
                    <a:lnB w="12700" cap="flat" cmpd="sng">
                      <a:solidFill>
                        <a:schemeClr val="tx1"/>
                      </a:solidFill>
                      <a:prstDash val="solid"/>
                      <a:headEnd type="none" w="sm" len="sm"/>
                      <a:tailEnd type="none" w="sm" len="sm"/>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spcBef>
                          <a:spcPct val="20000"/>
                        </a:spcBef>
                        <a:buClr>
                          <a:schemeClr val="tx1"/>
                        </a:buClr>
                        <a:buSzPct val="70000"/>
                        <a:buFont typeface="Wingdings" panose="05000000000000000000" pitchFamily="2" charset="2"/>
                        <a:buNone/>
                      </a:pPr>
                      <a:r>
                        <a:rPr lang="en-US" altLang="x-none" sz="2200" b="1" i="1" dirty="0">
                          <a:solidFill>
                            <a:schemeClr val="tx2"/>
                          </a:solidFill>
                          <a:latin typeface="Arial Narrow" panose="020B0606020202030204" pitchFamily="34" charset="0"/>
                        </a:rPr>
                        <a:t>x</a:t>
                      </a:r>
                      <a:endParaRPr lang="en-US" altLang="x-none" sz="2200" b="1" dirty="0">
                        <a:solidFill>
                          <a:schemeClr val="tx2"/>
                        </a:solidFill>
                        <a:latin typeface="Arial Narrow" panose="020B0606020202030204" pitchFamily="34" charset="0"/>
                      </a:endParaRPr>
                    </a:p>
                    <a:p>
                      <a:pPr lvl="0" eaLnBrk="1" hangingPunct="1">
                        <a:spcBef>
                          <a:spcPct val="20000"/>
                        </a:spcBef>
                        <a:buClr>
                          <a:schemeClr val="tx1"/>
                        </a:buClr>
                        <a:buSzPct val="70000"/>
                        <a:buFont typeface="Wingdings" panose="05000000000000000000" pitchFamily="2" charset="2"/>
                        <a:buNone/>
                      </a:pPr>
                      <a:endParaRPr lang="en-US" altLang="x-none" sz="2200" dirty="0">
                        <a:solidFill>
                          <a:schemeClr val="tx2"/>
                        </a:solidFill>
                        <a:latin typeface="Arial Narrow" panose="020B0606020202030204" pitchFamily="34" charset="0"/>
                      </a:endParaRPr>
                    </a:p>
                  </a:txBody>
                  <a:tcPr>
                    <a:lnL w="12700" cap="flat" cmpd="sng">
                      <a:solidFill>
                        <a:schemeClr val="tx1"/>
                      </a:solidFill>
                      <a:prstDash val="solid"/>
                      <a:headEnd type="none" w="sm" len="sm"/>
                      <a:tailEnd type="none" w="sm" len="sm"/>
                    </a:lnL>
                    <a:lnR w="28575" cap="flat" cmpd="sng">
                      <a:solidFill>
                        <a:schemeClr val="tx1"/>
                      </a:solidFill>
                      <a:prstDash val="solid"/>
                      <a:headEnd type="none" w="sm" len="sm"/>
                      <a:tailEnd type="none" w="sm" len="sm"/>
                    </a:lnR>
                    <a:lnT w="12700" cap="flat" cmpd="sng">
                      <a:solidFill>
                        <a:schemeClr val="tx1"/>
                      </a:solidFill>
                      <a:prstDash val="solid"/>
                      <a:headEnd type="none" w="sm" len="sm"/>
                      <a:tailEnd type="none" w="sm" len="sm"/>
                    </a:lnT>
                    <a:lnB w="12700" cap="flat" cmpd="sng">
                      <a:solidFill>
                        <a:schemeClr val="tx1"/>
                      </a:solidFill>
                      <a:prstDash val="solid"/>
                      <a:headEnd type="none" w="sm" len="sm"/>
                      <a:tailEnd type="none" w="sm" len="sm"/>
                    </a:lnB>
                    <a:lnTlToBr>
                      <a:noFill/>
                    </a:lnTlToBr>
                    <a:lnBlToTr>
                      <a:noFill/>
                    </a:lnBlToTr>
                    <a:noFill/>
                  </a:tcPr>
                </a:tc>
              </a:tr>
              <a:tr h="116363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spcBef>
                          <a:spcPct val="20000"/>
                        </a:spcBef>
                        <a:buClr>
                          <a:schemeClr val="tx1"/>
                        </a:buClr>
                        <a:buSzPct val="70000"/>
                        <a:buFont typeface="Wingdings" panose="05000000000000000000" pitchFamily="2" charset="2"/>
                        <a:buNone/>
                      </a:pPr>
                      <a:r>
                        <a:rPr lang="en-US" altLang="x-none" sz="2200" b="1" dirty="0">
                          <a:solidFill>
                            <a:schemeClr val="tx2"/>
                          </a:solidFill>
                          <a:latin typeface="Arial Narrow" panose="020B0606020202030204" pitchFamily="34" charset="0"/>
                        </a:rPr>
                        <a:t>Standar Deviasi,</a:t>
                      </a:r>
                      <a:r>
                        <a:rPr sz="2200" b="1" dirty="0">
                          <a:solidFill>
                            <a:schemeClr val="tx2"/>
                          </a:solidFill>
                          <a:latin typeface="Arial Narrow" panose="020B0606020202030204" pitchFamily="34" charset="0"/>
                        </a:rPr>
                        <a:t> </a:t>
                      </a:r>
                      <a:r>
                        <a:rPr lang="en-US" altLang="x-none" sz="2200" b="1" dirty="0">
                          <a:solidFill>
                            <a:schemeClr val="tx2"/>
                          </a:solidFill>
                          <a:latin typeface="Arial Narrow" panose="020B0606020202030204" pitchFamily="34" charset="0"/>
                        </a:rPr>
                        <a:t>Simpangan Baku</a:t>
                      </a:r>
                    </a:p>
                    <a:p>
                      <a:pPr lvl="0" eaLnBrk="1" hangingPunct="1">
                        <a:spcBef>
                          <a:spcPct val="20000"/>
                        </a:spcBef>
                        <a:buClr>
                          <a:schemeClr val="tx1"/>
                        </a:buClr>
                        <a:buSzPct val="70000"/>
                        <a:buFont typeface="Wingdings" panose="05000000000000000000" pitchFamily="2" charset="2"/>
                        <a:buNone/>
                      </a:pPr>
                      <a:endParaRPr lang="en-US" altLang="x-none" sz="2200" dirty="0">
                        <a:solidFill>
                          <a:schemeClr val="tx2"/>
                        </a:solidFill>
                        <a:latin typeface="Arial Narrow" panose="020B0606020202030204" pitchFamily="34" charset="0"/>
                      </a:endParaRPr>
                    </a:p>
                  </a:txBody>
                  <a:tcPr>
                    <a:lnL w="28575" cap="flat" cmpd="sng">
                      <a:solidFill>
                        <a:schemeClr val="tx1"/>
                      </a:solidFill>
                      <a:prstDash val="solid"/>
                      <a:headEnd type="none" w="sm" len="sm"/>
                      <a:tailEnd type="none" w="sm" len="sm"/>
                    </a:lnL>
                    <a:lnR w="12700" cap="flat" cmpd="sng">
                      <a:solidFill>
                        <a:schemeClr val="tx1"/>
                      </a:solidFill>
                      <a:prstDash val="solid"/>
                      <a:headEnd type="none" w="sm" len="sm"/>
                      <a:tailEnd type="none" w="sm" len="sm"/>
                    </a:lnR>
                    <a:lnT w="12700" cap="flat" cmpd="sng">
                      <a:solidFill>
                        <a:schemeClr val="tx1"/>
                      </a:solidFill>
                      <a:prstDash val="solid"/>
                      <a:headEnd type="none" w="sm" len="sm"/>
                      <a:tailEnd type="none" w="sm" len="sm"/>
                    </a:lnT>
                    <a:lnB w="12700" cap="flat" cmpd="sng">
                      <a:solidFill>
                        <a:schemeClr val="tx1"/>
                      </a:solidFill>
                      <a:prstDash val="solid"/>
                      <a:headEnd type="none" w="sm" len="sm"/>
                      <a:tailEnd type="none" w="sm" len="sm"/>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spcBef>
                          <a:spcPct val="20000"/>
                        </a:spcBef>
                        <a:buClr>
                          <a:schemeClr val="tx1"/>
                        </a:buClr>
                        <a:buSzPct val="70000"/>
                        <a:buFont typeface="Wingdings" panose="05000000000000000000" pitchFamily="2" charset="2"/>
                        <a:buNone/>
                      </a:pPr>
                      <a:r>
                        <a:rPr lang="en-US" altLang="x-none" sz="2200" b="1" dirty="0">
                          <a:solidFill>
                            <a:schemeClr val="tx2"/>
                          </a:solidFill>
                          <a:latin typeface="Arial Narrow" panose="020B0606020202030204" pitchFamily="34" charset="0"/>
                        </a:rPr>
                        <a:t>σ = sigma</a:t>
                      </a:r>
                    </a:p>
                    <a:p>
                      <a:pPr lvl="0" eaLnBrk="1" hangingPunct="1">
                        <a:spcBef>
                          <a:spcPct val="20000"/>
                        </a:spcBef>
                        <a:buClr>
                          <a:schemeClr val="tx1"/>
                        </a:buClr>
                        <a:buSzPct val="70000"/>
                        <a:buFont typeface="Wingdings" panose="05000000000000000000" pitchFamily="2" charset="2"/>
                        <a:buNone/>
                      </a:pPr>
                      <a:endParaRPr lang="en-US" altLang="x-none" sz="2200" dirty="0">
                        <a:solidFill>
                          <a:schemeClr val="tx2"/>
                        </a:solidFill>
                        <a:latin typeface="Arial Narrow" panose="020B0606020202030204" pitchFamily="34" charset="0"/>
                      </a:endParaRPr>
                    </a:p>
                  </a:txBody>
                  <a:tcPr>
                    <a:lnL w="12700" cap="flat" cmpd="sng">
                      <a:solidFill>
                        <a:schemeClr val="tx1"/>
                      </a:solidFill>
                      <a:prstDash val="solid"/>
                      <a:headEnd type="none" w="sm" len="sm"/>
                      <a:tailEnd type="none" w="sm" len="sm"/>
                    </a:lnL>
                    <a:lnR w="12700" cap="flat" cmpd="sng">
                      <a:solidFill>
                        <a:schemeClr val="tx1"/>
                      </a:solidFill>
                      <a:prstDash val="solid"/>
                      <a:headEnd type="none" w="sm" len="sm"/>
                      <a:tailEnd type="none" w="sm" len="sm"/>
                    </a:lnR>
                    <a:lnT w="12700" cap="flat" cmpd="sng">
                      <a:solidFill>
                        <a:schemeClr val="tx1"/>
                      </a:solidFill>
                      <a:prstDash val="solid"/>
                      <a:headEnd type="none" w="sm" len="sm"/>
                      <a:tailEnd type="none" w="sm" len="sm"/>
                    </a:lnT>
                    <a:lnB w="12700" cap="flat" cmpd="sng">
                      <a:solidFill>
                        <a:schemeClr val="tx1"/>
                      </a:solidFill>
                      <a:prstDash val="solid"/>
                      <a:headEnd type="none" w="sm" len="sm"/>
                      <a:tailEnd type="none" w="sm" len="sm"/>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spcBef>
                          <a:spcPct val="20000"/>
                        </a:spcBef>
                        <a:buClr>
                          <a:schemeClr val="tx1"/>
                        </a:buClr>
                        <a:buSzPct val="70000"/>
                        <a:buFont typeface="Wingdings" panose="05000000000000000000" pitchFamily="2" charset="2"/>
                        <a:buNone/>
                      </a:pPr>
                      <a:r>
                        <a:rPr lang="en-US" altLang="x-none" sz="2200" b="1" dirty="0">
                          <a:solidFill>
                            <a:schemeClr val="tx2"/>
                          </a:solidFill>
                          <a:latin typeface="Arial Narrow" panose="020B0606020202030204" pitchFamily="34" charset="0"/>
                        </a:rPr>
                        <a:t>s</a:t>
                      </a:r>
                    </a:p>
                    <a:p>
                      <a:pPr lvl="0" eaLnBrk="1" hangingPunct="1">
                        <a:spcBef>
                          <a:spcPct val="20000"/>
                        </a:spcBef>
                        <a:buClr>
                          <a:schemeClr val="tx1"/>
                        </a:buClr>
                        <a:buSzPct val="70000"/>
                        <a:buFont typeface="Wingdings" panose="05000000000000000000" pitchFamily="2" charset="2"/>
                        <a:buNone/>
                      </a:pPr>
                      <a:endParaRPr lang="en-US" altLang="x-none" sz="2200" dirty="0">
                        <a:solidFill>
                          <a:schemeClr val="tx2"/>
                        </a:solidFill>
                        <a:latin typeface="Arial Narrow" panose="020B0606020202030204" pitchFamily="34" charset="0"/>
                      </a:endParaRPr>
                    </a:p>
                  </a:txBody>
                  <a:tcPr>
                    <a:lnL w="12700" cap="flat" cmpd="sng">
                      <a:solidFill>
                        <a:schemeClr val="tx1"/>
                      </a:solidFill>
                      <a:prstDash val="solid"/>
                      <a:headEnd type="none" w="sm" len="sm"/>
                      <a:tailEnd type="none" w="sm" len="sm"/>
                    </a:lnL>
                    <a:lnR w="28575" cap="flat" cmpd="sng">
                      <a:solidFill>
                        <a:schemeClr val="tx1"/>
                      </a:solidFill>
                      <a:prstDash val="solid"/>
                      <a:headEnd type="none" w="sm" len="sm"/>
                      <a:tailEnd type="none" w="sm" len="sm"/>
                    </a:lnR>
                    <a:lnT w="12700" cap="flat" cmpd="sng">
                      <a:solidFill>
                        <a:schemeClr val="tx1"/>
                      </a:solidFill>
                      <a:prstDash val="solid"/>
                      <a:headEnd type="none" w="sm" len="sm"/>
                      <a:tailEnd type="none" w="sm" len="sm"/>
                    </a:lnT>
                    <a:lnB w="12700" cap="flat" cmpd="sng">
                      <a:solidFill>
                        <a:schemeClr val="tx1"/>
                      </a:solidFill>
                      <a:prstDash val="solid"/>
                      <a:headEnd type="none" w="sm" len="sm"/>
                      <a:tailEnd type="none" w="sm" len="sm"/>
                    </a:lnB>
                    <a:lnTlToBr>
                      <a:noFill/>
                    </a:lnTlToBr>
                    <a:lnBlToTr>
                      <a:noFill/>
                    </a:lnBlToTr>
                    <a:noFill/>
                  </a:tcPr>
                </a:tc>
              </a:tr>
              <a:tr h="8731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spcBef>
                          <a:spcPct val="20000"/>
                        </a:spcBef>
                        <a:buClr>
                          <a:schemeClr val="tx1"/>
                        </a:buClr>
                        <a:buSzPct val="70000"/>
                        <a:buFont typeface="Wingdings" panose="05000000000000000000" pitchFamily="2" charset="2"/>
                        <a:buNone/>
                      </a:pPr>
                      <a:r>
                        <a:rPr lang="en-US" altLang="x-none" sz="2200" b="1" dirty="0">
                          <a:solidFill>
                            <a:schemeClr val="tx2"/>
                          </a:solidFill>
                          <a:latin typeface="Arial Narrow" panose="020B0606020202030204" pitchFamily="34" charset="0"/>
                        </a:rPr>
                        <a:t>Ragam, Variance</a:t>
                      </a:r>
                    </a:p>
                    <a:p>
                      <a:pPr lvl="0" eaLnBrk="1" hangingPunct="1">
                        <a:spcBef>
                          <a:spcPct val="20000"/>
                        </a:spcBef>
                        <a:buClr>
                          <a:schemeClr val="tx1"/>
                        </a:buClr>
                        <a:buSzPct val="70000"/>
                        <a:buFont typeface="Wingdings" panose="05000000000000000000" pitchFamily="2" charset="2"/>
                        <a:buNone/>
                      </a:pPr>
                      <a:endParaRPr lang="en-US" altLang="x-none" sz="2200" dirty="0">
                        <a:solidFill>
                          <a:schemeClr val="tx2"/>
                        </a:solidFill>
                        <a:latin typeface="Arial Narrow" panose="020B0606020202030204" pitchFamily="34" charset="0"/>
                      </a:endParaRPr>
                    </a:p>
                  </a:txBody>
                  <a:tcPr>
                    <a:lnL w="28575" cap="flat" cmpd="sng">
                      <a:solidFill>
                        <a:schemeClr val="tx1"/>
                      </a:solidFill>
                      <a:prstDash val="solid"/>
                      <a:headEnd type="none" w="sm" len="sm"/>
                      <a:tailEnd type="none" w="sm" len="sm"/>
                    </a:lnL>
                    <a:lnR w="12700" cap="flat" cmpd="sng">
                      <a:solidFill>
                        <a:schemeClr val="tx1"/>
                      </a:solidFill>
                      <a:prstDash val="solid"/>
                      <a:headEnd type="none" w="sm" len="sm"/>
                      <a:tailEnd type="none" w="sm" len="sm"/>
                    </a:lnR>
                    <a:lnT w="12700" cap="flat" cmpd="sng">
                      <a:solidFill>
                        <a:schemeClr val="tx1"/>
                      </a:solidFill>
                      <a:prstDash val="solid"/>
                      <a:headEnd type="none" w="sm" len="sm"/>
                      <a:tailEnd type="none" w="sm" len="sm"/>
                    </a:lnT>
                    <a:lnB w="12700" cap="flat" cmpd="sng">
                      <a:solidFill>
                        <a:schemeClr val="tx1"/>
                      </a:solidFill>
                      <a:prstDash val="solid"/>
                      <a:headEnd type="none" w="sm" len="sm"/>
                      <a:tailEnd type="none" w="sm" len="sm"/>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spcBef>
                          <a:spcPct val="20000"/>
                        </a:spcBef>
                        <a:buClr>
                          <a:schemeClr val="tx1"/>
                        </a:buClr>
                        <a:buSzPct val="70000"/>
                        <a:buFont typeface="Wingdings" panose="05000000000000000000" pitchFamily="2" charset="2"/>
                        <a:buNone/>
                      </a:pPr>
                      <a:r>
                        <a:rPr lang="en-US" altLang="x-none" sz="2200" b="1" dirty="0">
                          <a:solidFill>
                            <a:schemeClr val="tx2"/>
                          </a:solidFill>
                          <a:latin typeface="Arial Narrow" panose="020B0606020202030204" pitchFamily="34" charset="0"/>
                        </a:rPr>
                        <a:t>σ²</a:t>
                      </a:r>
                    </a:p>
                    <a:p>
                      <a:pPr lvl="0" eaLnBrk="1" hangingPunct="1">
                        <a:spcBef>
                          <a:spcPct val="20000"/>
                        </a:spcBef>
                        <a:buClr>
                          <a:schemeClr val="tx1"/>
                        </a:buClr>
                        <a:buSzPct val="70000"/>
                        <a:buFont typeface="Wingdings" panose="05000000000000000000" pitchFamily="2" charset="2"/>
                        <a:buNone/>
                      </a:pPr>
                      <a:endParaRPr lang="en-US" altLang="x-none" sz="2200" dirty="0">
                        <a:solidFill>
                          <a:schemeClr val="tx2"/>
                        </a:solidFill>
                        <a:latin typeface="Arial Narrow" panose="020B0606020202030204" pitchFamily="34" charset="0"/>
                      </a:endParaRPr>
                    </a:p>
                  </a:txBody>
                  <a:tcPr>
                    <a:lnL w="12700" cap="flat" cmpd="sng">
                      <a:solidFill>
                        <a:schemeClr val="tx1"/>
                      </a:solidFill>
                      <a:prstDash val="solid"/>
                      <a:headEnd type="none" w="sm" len="sm"/>
                      <a:tailEnd type="none" w="sm" len="sm"/>
                    </a:lnL>
                    <a:lnR w="12700" cap="flat" cmpd="sng">
                      <a:solidFill>
                        <a:schemeClr val="tx1"/>
                      </a:solidFill>
                      <a:prstDash val="solid"/>
                      <a:headEnd type="none" w="sm" len="sm"/>
                      <a:tailEnd type="none" w="sm" len="sm"/>
                    </a:lnR>
                    <a:lnT w="12700" cap="flat" cmpd="sng">
                      <a:solidFill>
                        <a:schemeClr val="tx1"/>
                      </a:solidFill>
                      <a:prstDash val="solid"/>
                      <a:headEnd type="none" w="sm" len="sm"/>
                      <a:tailEnd type="none" w="sm" len="sm"/>
                    </a:lnT>
                    <a:lnB w="12700" cap="flat" cmpd="sng">
                      <a:solidFill>
                        <a:schemeClr val="tx1"/>
                      </a:solidFill>
                      <a:prstDash val="solid"/>
                      <a:headEnd type="none" w="sm" len="sm"/>
                      <a:tailEnd type="none" w="sm" len="sm"/>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spcBef>
                          <a:spcPct val="20000"/>
                        </a:spcBef>
                        <a:buClr>
                          <a:schemeClr val="tx1"/>
                        </a:buClr>
                        <a:buSzPct val="70000"/>
                        <a:buFont typeface="Wingdings" panose="05000000000000000000" pitchFamily="2" charset="2"/>
                        <a:buNone/>
                      </a:pPr>
                      <a:r>
                        <a:rPr lang="en-US" altLang="x-none" sz="2200" b="1" dirty="0">
                          <a:solidFill>
                            <a:schemeClr val="tx2"/>
                          </a:solidFill>
                          <a:latin typeface="Arial Narrow" panose="020B0606020202030204" pitchFamily="34" charset="0"/>
                        </a:rPr>
                        <a:t>s²</a:t>
                      </a:r>
                    </a:p>
                    <a:p>
                      <a:pPr lvl="0" eaLnBrk="1" hangingPunct="1">
                        <a:spcBef>
                          <a:spcPct val="20000"/>
                        </a:spcBef>
                        <a:buClr>
                          <a:schemeClr val="tx1"/>
                        </a:buClr>
                        <a:buSzPct val="70000"/>
                        <a:buFont typeface="Wingdings" panose="05000000000000000000" pitchFamily="2" charset="2"/>
                        <a:buNone/>
                      </a:pPr>
                      <a:endParaRPr lang="en-US" altLang="x-none" sz="2200" dirty="0">
                        <a:solidFill>
                          <a:schemeClr val="tx2"/>
                        </a:solidFill>
                        <a:latin typeface="Arial Narrow" panose="020B0606020202030204" pitchFamily="34" charset="0"/>
                      </a:endParaRPr>
                    </a:p>
                  </a:txBody>
                  <a:tcPr>
                    <a:lnL w="12700" cap="flat" cmpd="sng">
                      <a:solidFill>
                        <a:schemeClr val="tx1"/>
                      </a:solidFill>
                      <a:prstDash val="solid"/>
                      <a:headEnd type="none" w="sm" len="sm"/>
                      <a:tailEnd type="none" w="sm" len="sm"/>
                    </a:lnL>
                    <a:lnR w="28575" cap="flat" cmpd="sng">
                      <a:solidFill>
                        <a:schemeClr val="tx1"/>
                      </a:solidFill>
                      <a:prstDash val="solid"/>
                      <a:headEnd type="none" w="sm" len="sm"/>
                      <a:tailEnd type="none" w="sm" len="sm"/>
                    </a:lnR>
                    <a:lnT w="12700" cap="flat" cmpd="sng">
                      <a:solidFill>
                        <a:schemeClr val="tx1"/>
                      </a:solidFill>
                      <a:prstDash val="solid"/>
                      <a:headEnd type="none" w="sm" len="sm"/>
                      <a:tailEnd type="none" w="sm" len="sm"/>
                    </a:lnT>
                    <a:lnB w="12700" cap="flat" cmpd="sng">
                      <a:solidFill>
                        <a:schemeClr val="tx1"/>
                      </a:solidFill>
                      <a:prstDash val="solid"/>
                      <a:headEnd type="none" w="sm" len="sm"/>
                      <a:tailEnd type="none" w="sm" len="sm"/>
                    </a:lnB>
                    <a:lnTlToBr>
                      <a:noFill/>
                    </a:lnTlToBr>
                    <a:lnBlToTr>
                      <a:noFill/>
                    </a:lnBlToTr>
                    <a:noFill/>
                  </a:tcPr>
                </a:tc>
              </a:tr>
              <a:tr h="87471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spcBef>
                          <a:spcPct val="20000"/>
                        </a:spcBef>
                        <a:buClr>
                          <a:schemeClr val="tx1"/>
                        </a:buClr>
                        <a:buSzPct val="70000"/>
                        <a:buFont typeface="Wingdings" panose="05000000000000000000" pitchFamily="2" charset="2"/>
                        <a:buNone/>
                      </a:pPr>
                      <a:r>
                        <a:rPr lang="en-US" altLang="x-none" sz="2200" b="1" dirty="0">
                          <a:solidFill>
                            <a:schemeClr val="tx2"/>
                          </a:solidFill>
                          <a:latin typeface="Arial Narrow" panose="020B0606020202030204" pitchFamily="34" charset="0"/>
                        </a:rPr>
                        <a:t>proporsi</a:t>
                      </a:r>
                    </a:p>
                    <a:p>
                      <a:pPr lvl="0" eaLnBrk="1" hangingPunct="1">
                        <a:spcBef>
                          <a:spcPct val="20000"/>
                        </a:spcBef>
                        <a:buClr>
                          <a:schemeClr val="tx1"/>
                        </a:buClr>
                        <a:buSzPct val="70000"/>
                        <a:buFont typeface="Wingdings" panose="05000000000000000000" pitchFamily="2" charset="2"/>
                        <a:buNone/>
                      </a:pPr>
                      <a:endParaRPr lang="en-US" altLang="x-none" sz="2200" dirty="0">
                        <a:solidFill>
                          <a:schemeClr val="tx2"/>
                        </a:solidFill>
                        <a:latin typeface="Arial Narrow" panose="020B0606020202030204" pitchFamily="34" charset="0"/>
                      </a:endParaRPr>
                    </a:p>
                  </a:txBody>
                  <a:tcPr>
                    <a:lnL w="28575" cap="flat" cmpd="sng">
                      <a:solidFill>
                        <a:schemeClr val="tx1"/>
                      </a:solidFill>
                      <a:prstDash val="solid"/>
                      <a:headEnd type="none" w="sm" len="sm"/>
                      <a:tailEnd type="none" w="sm" len="sm"/>
                    </a:lnL>
                    <a:lnR w="12700" cap="flat" cmpd="sng">
                      <a:solidFill>
                        <a:schemeClr val="tx1"/>
                      </a:solidFill>
                      <a:prstDash val="solid"/>
                      <a:headEnd type="none" w="sm" len="sm"/>
                      <a:tailEnd type="none" w="sm" len="sm"/>
                    </a:lnR>
                    <a:lnT w="12700" cap="flat" cmpd="sng">
                      <a:solidFill>
                        <a:schemeClr val="tx1"/>
                      </a:solidFill>
                      <a:prstDash val="solid"/>
                      <a:headEnd type="none" w="sm" len="sm"/>
                      <a:tailEnd type="none" w="sm" len="sm"/>
                    </a:lnT>
                    <a:lnB w="28575" cap="flat" cmpd="sng">
                      <a:solidFill>
                        <a:schemeClr val="tx1"/>
                      </a:solidFill>
                      <a:prstDash val="solid"/>
                      <a:headEnd type="none" w="sm" len="sm"/>
                      <a:tailEnd type="none" w="sm" len="sm"/>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spcBef>
                          <a:spcPct val="20000"/>
                        </a:spcBef>
                        <a:buClr>
                          <a:schemeClr val="tx1"/>
                        </a:buClr>
                        <a:buSzPct val="70000"/>
                        <a:buFont typeface="Wingdings" panose="05000000000000000000" pitchFamily="2" charset="2"/>
                        <a:buNone/>
                      </a:pPr>
                      <a:r>
                        <a:rPr lang="en-US" altLang="x-none" sz="2200" b="1" dirty="0">
                          <a:solidFill>
                            <a:schemeClr val="tx2"/>
                          </a:solidFill>
                          <a:latin typeface="Arial Narrow" panose="020B0606020202030204" pitchFamily="34" charset="0"/>
                        </a:rPr>
                        <a:t>π</a:t>
                      </a:r>
                    </a:p>
                    <a:p>
                      <a:pPr lvl="0" eaLnBrk="1" hangingPunct="1">
                        <a:spcBef>
                          <a:spcPct val="20000"/>
                        </a:spcBef>
                        <a:buClr>
                          <a:schemeClr val="tx1"/>
                        </a:buClr>
                        <a:buSzPct val="70000"/>
                        <a:buFont typeface="Wingdings" panose="05000000000000000000" pitchFamily="2" charset="2"/>
                        <a:buNone/>
                      </a:pPr>
                      <a:endParaRPr lang="en-US" altLang="x-none" sz="2200" dirty="0">
                        <a:solidFill>
                          <a:schemeClr val="tx2"/>
                        </a:solidFill>
                        <a:latin typeface="Arial Narrow" panose="020B0606020202030204" pitchFamily="34" charset="0"/>
                      </a:endParaRPr>
                    </a:p>
                  </a:txBody>
                  <a:tcPr>
                    <a:lnL w="12700" cap="flat" cmpd="sng">
                      <a:solidFill>
                        <a:schemeClr val="tx1"/>
                      </a:solidFill>
                      <a:prstDash val="solid"/>
                      <a:headEnd type="none" w="sm" len="sm"/>
                      <a:tailEnd type="none" w="sm" len="sm"/>
                    </a:lnL>
                    <a:lnR w="12700" cap="flat" cmpd="sng">
                      <a:solidFill>
                        <a:schemeClr val="tx1"/>
                      </a:solidFill>
                      <a:prstDash val="solid"/>
                      <a:headEnd type="none" w="sm" len="sm"/>
                      <a:tailEnd type="none" w="sm" len="sm"/>
                    </a:lnR>
                    <a:lnT w="12700" cap="flat" cmpd="sng">
                      <a:solidFill>
                        <a:schemeClr val="tx1"/>
                      </a:solidFill>
                      <a:prstDash val="solid"/>
                      <a:headEnd type="none" w="sm" len="sm"/>
                      <a:tailEnd type="none" w="sm" len="sm"/>
                    </a:lnT>
                    <a:lnB w="28575" cap="flat" cmpd="sng">
                      <a:solidFill>
                        <a:schemeClr val="tx1"/>
                      </a:solidFill>
                      <a:prstDash val="solid"/>
                      <a:headEnd type="none" w="sm" len="sm"/>
                      <a:tailEnd type="none" w="sm" len="sm"/>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spcBef>
                          <a:spcPct val="20000"/>
                        </a:spcBef>
                        <a:buClr>
                          <a:schemeClr val="tx1"/>
                        </a:buClr>
                        <a:buSzPct val="70000"/>
                        <a:buFont typeface="Wingdings" panose="05000000000000000000" pitchFamily="2" charset="2"/>
                        <a:buNone/>
                      </a:pPr>
                      <a:r>
                        <a:rPr lang="en-US" altLang="x-none" sz="2200" b="1" i="1" dirty="0">
                          <a:solidFill>
                            <a:schemeClr val="tx2"/>
                          </a:solidFill>
                          <a:latin typeface="Arial Narrow" panose="020B0606020202030204" pitchFamily="34" charset="0"/>
                        </a:rPr>
                        <a:t>p </a:t>
                      </a:r>
                      <a:r>
                        <a:rPr lang="en-US" altLang="x-none" sz="2200" b="1" dirty="0">
                          <a:solidFill>
                            <a:schemeClr val="tx2"/>
                          </a:solidFill>
                          <a:latin typeface="Arial Narrow" panose="020B0606020202030204" pitchFamily="34" charset="0"/>
                        </a:rPr>
                        <a:t>atau </a:t>
                      </a:r>
                      <a:r>
                        <a:rPr lang="en-US" altLang="x-none" sz="2200" b="1" i="1" dirty="0">
                          <a:solidFill>
                            <a:schemeClr val="tx2"/>
                          </a:solidFill>
                          <a:latin typeface="Arial Narrow" panose="020B0606020202030204" pitchFamily="34" charset="0"/>
                        </a:rPr>
                        <a:t>p</a:t>
                      </a:r>
                      <a:endParaRPr lang="en-US" altLang="x-none" sz="2200" b="1" dirty="0">
                        <a:solidFill>
                          <a:schemeClr val="tx2"/>
                        </a:solidFill>
                        <a:latin typeface="Arial Narrow" panose="020B0606020202030204" pitchFamily="34" charset="0"/>
                      </a:endParaRPr>
                    </a:p>
                    <a:p>
                      <a:pPr lvl="0" eaLnBrk="1" hangingPunct="1">
                        <a:spcBef>
                          <a:spcPct val="20000"/>
                        </a:spcBef>
                        <a:buClr>
                          <a:schemeClr val="tx1"/>
                        </a:buClr>
                        <a:buSzPct val="70000"/>
                        <a:buFont typeface="Wingdings" panose="05000000000000000000" pitchFamily="2" charset="2"/>
                        <a:buNone/>
                      </a:pPr>
                      <a:endParaRPr lang="en-US" altLang="x-none" sz="2200" dirty="0">
                        <a:solidFill>
                          <a:schemeClr val="tx2"/>
                        </a:solidFill>
                        <a:latin typeface="Arial Narrow" panose="020B0606020202030204" pitchFamily="34" charset="0"/>
                      </a:endParaRPr>
                    </a:p>
                  </a:txBody>
                  <a:tcPr>
                    <a:lnL w="12700" cap="flat" cmpd="sng">
                      <a:solidFill>
                        <a:schemeClr val="tx1"/>
                      </a:solidFill>
                      <a:prstDash val="solid"/>
                      <a:headEnd type="none" w="sm" len="sm"/>
                      <a:tailEnd type="none" w="sm" len="sm"/>
                    </a:lnL>
                    <a:lnR w="28575" cap="flat" cmpd="sng">
                      <a:solidFill>
                        <a:schemeClr val="tx1"/>
                      </a:solidFill>
                      <a:prstDash val="solid"/>
                      <a:headEnd type="none" w="sm" len="sm"/>
                      <a:tailEnd type="none" w="sm" len="sm"/>
                    </a:lnR>
                    <a:lnT w="12700" cap="flat" cmpd="sng">
                      <a:solidFill>
                        <a:schemeClr val="tx1"/>
                      </a:solidFill>
                      <a:prstDash val="solid"/>
                      <a:headEnd type="none" w="sm" len="sm"/>
                      <a:tailEnd type="none" w="sm" len="sm"/>
                    </a:lnT>
                    <a:lnB w="28575" cap="flat" cmpd="sng">
                      <a:solidFill>
                        <a:schemeClr val="tx1"/>
                      </a:solidFill>
                      <a:prstDash val="solid"/>
                      <a:headEnd type="none" w="sm" len="sm"/>
                      <a:tailEnd type="none" w="sm" len="sm"/>
                    </a:lnB>
                    <a:lnTlToBr>
                      <a:noFill/>
                    </a:lnTlToBr>
                    <a:lnBlToTr>
                      <a:noFill/>
                    </a:lnBlToTr>
                    <a:noFill/>
                  </a:tcPr>
                </a:tc>
              </a:tr>
            </a:tbl>
          </a:graphicData>
        </a:graphic>
      </p:graphicFrame>
    </p:spTree>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5" name="Rectangle 4"/>
          <p:cNvSpPr/>
          <p:nvPr/>
        </p:nvSpPr>
        <p:spPr>
          <a:xfrm>
            <a:off x="357188" y="642938"/>
            <a:ext cx="8643938" cy="563245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id-ID" sz="2400" b="1" i="0" u="none" strike="noStrike" kern="1200" cap="none" spc="0" normalizeH="0" baseline="0" noProof="0" dirty="0">
                <a:ln>
                  <a:noFill/>
                </a:ln>
                <a:solidFill>
                  <a:schemeClr val="tx1"/>
                </a:solidFill>
                <a:effectLst/>
                <a:uLnTx/>
                <a:uFillTx/>
                <a:latin typeface="+mn-lt"/>
                <a:ea typeface="+mn-ea"/>
                <a:cs typeface="+mn-cs"/>
              </a:rPr>
              <a:t>Kovarian dan Korelasi</a:t>
            </a:r>
          </a:p>
          <a:p>
            <a:pPr marL="0" marR="0" lvl="0" indent="0" algn="l" defTabSz="914400" rtl="0" eaLnBrk="1" fontAlgn="auto" latinLnBrk="0" hangingPunct="1">
              <a:lnSpc>
                <a:spcPct val="100000"/>
              </a:lnSpc>
              <a:spcBef>
                <a:spcPts val="0"/>
              </a:spcBef>
              <a:spcAft>
                <a:spcPts val="0"/>
              </a:spcAft>
              <a:buClrTx/>
              <a:buSzTx/>
              <a:buFontTx/>
              <a:buNone/>
              <a:defRPr/>
            </a:pPr>
            <a:r>
              <a:rPr kumimoji="0" lang="id-ID" sz="2400" b="0" i="0" u="none" strike="noStrike" kern="1200" cap="none" spc="0" normalizeH="0" baseline="0" noProof="0" dirty="0">
                <a:ln>
                  <a:noFill/>
                </a:ln>
                <a:solidFill>
                  <a:schemeClr val="tx1"/>
                </a:solidFill>
                <a:effectLst/>
                <a:uLnTx/>
                <a:uFillTx/>
                <a:latin typeface="+mn-lt"/>
                <a:ea typeface="+mn-ea"/>
                <a:cs typeface="+mn-cs"/>
              </a:rPr>
              <a:t>Untuk memahami korelasi linier antara dua variabel, terdapat dua elemen yang harus kita tinjau, mengukur hubungan diantara dua variabel (kovarian) dan proses standarisasi.</a:t>
            </a:r>
          </a:p>
          <a:p>
            <a:pPr marL="0" marR="0" lvl="0" indent="0" algn="l" defTabSz="914400" rtl="0" eaLnBrk="1" fontAlgn="auto" latinLnBrk="0" hangingPunct="1">
              <a:lnSpc>
                <a:spcPct val="100000"/>
              </a:lnSpc>
              <a:spcBef>
                <a:spcPts val="0"/>
              </a:spcBef>
              <a:spcAft>
                <a:spcPts val="0"/>
              </a:spcAft>
              <a:buClrTx/>
              <a:buSzTx/>
              <a:buFontTx/>
              <a:buNone/>
              <a:defRPr/>
            </a:pPr>
            <a:endParaRPr kumimoji="0" lang="id-ID" sz="24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id-ID" sz="2400" b="0" i="0" u="none" strike="noStrike" kern="1200" cap="none" spc="0" normalizeH="0" baseline="0" noProof="0" dirty="0">
                <a:ln>
                  <a:noFill/>
                </a:ln>
                <a:solidFill>
                  <a:schemeClr val="tx1"/>
                </a:solidFill>
                <a:effectLst/>
                <a:uLnTx/>
                <a:uFillTx/>
                <a:latin typeface="+mn-lt"/>
                <a:ea typeface="+mn-ea"/>
                <a:cs typeface="+mn-cs"/>
              </a:rPr>
              <a:t>Kovarian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id-ID" sz="2400" b="0" i="0" u="none" strike="noStrike" kern="1200" cap="none" spc="0" normalizeH="0" baseline="0" noProof="0" dirty="0">
                <a:ln>
                  <a:noFill/>
                </a:ln>
                <a:solidFill>
                  <a:schemeClr val="tx1"/>
                </a:solidFill>
                <a:effectLst/>
                <a:uLnTx/>
                <a:uFillTx/>
                <a:latin typeface="+mn-lt"/>
                <a:ea typeface="+mn-ea"/>
                <a:cs typeface="+mn-cs"/>
              </a:rPr>
              <a:t>Salah satu ukuran kekuatan hubungan linear antara dua variabel acak kontinu adalah dengan menentukan seberapa banyak kedua variabel tersebut co-vary, yaitu bervariasi bersama-sama.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id-ID" sz="2400" b="0" i="0" u="none" strike="noStrike" kern="1200" cap="none" spc="0" normalizeH="0" baseline="0" noProof="0" dirty="0">
                <a:ln>
                  <a:noFill/>
                </a:ln>
                <a:solidFill>
                  <a:schemeClr val="tx1"/>
                </a:solidFill>
                <a:effectLst/>
                <a:uLnTx/>
                <a:uFillTx/>
                <a:latin typeface="+mn-lt"/>
                <a:ea typeface="+mn-ea"/>
                <a:cs typeface="+mn-cs"/>
              </a:rPr>
              <a:t>Jika salah satu variabel meningkat (atau menurun) sebagai akibat peningkatan (atau penurunan) variabel pasangannya, maka dua variabel tersebut dinamakan covary.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id-ID" sz="2400" b="0" i="0" u="none" strike="noStrike" kern="1200" cap="none" spc="0" normalizeH="0" baseline="0" noProof="0" dirty="0">
                <a:ln>
                  <a:noFill/>
                </a:ln>
                <a:solidFill>
                  <a:schemeClr val="tx1"/>
                </a:solidFill>
                <a:effectLst/>
                <a:uLnTx/>
                <a:uFillTx/>
                <a:latin typeface="+mn-lt"/>
                <a:ea typeface="+mn-ea"/>
                <a:cs typeface="+mn-cs"/>
              </a:rPr>
              <a:t>Namun jika satu variabel tidak berubah dengan meningkatnya (atau penurunan) variabel lain, maka variabel tersebut tidak covary. </a:t>
            </a:r>
          </a:p>
        </p:txBody>
      </p:sp>
    </p:spTree>
  </p:cSld>
  <p:clrMapOvr>
    <a:masterClrMapping/>
  </p:clrMapOvr>
  <p:transition>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pic>
        <p:nvPicPr>
          <p:cNvPr id="55299" name="Picture 4"/>
          <p:cNvPicPr>
            <a:picLocks noChangeAspect="1"/>
          </p:cNvPicPr>
          <p:nvPr/>
        </p:nvPicPr>
        <p:blipFill>
          <a:blip r:embed="rId4"/>
          <a:stretch>
            <a:fillRect/>
          </a:stretch>
        </p:blipFill>
        <p:spPr>
          <a:xfrm>
            <a:off x="642938" y="1000125"/>
            <a:ext cx="8064500" cy="4746625"/>
          </a:xfrm>
          <a:prstGeom prst="rect">
            <a:avLst/>
          </a:prstGeom>
          <a:noFill/>
          <a:ln w="9525">
            <a:noFill/>
          </a:ln>
        </p:spPr>
      </p:pic>
    </p:spTree>
  </p:cSld>
  <p:clrMapOvr>
    <a:masterClrMapping/>
  </p:clrMapOvr>
  <p:transition>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Users\arsil\Desktop\Smartcreative2.jpg"/>
          <p:cNvPicPr>
            <a:picLocks noChangeAspect="1"/>
          </p:cNvPicPr>
          <p:nvPr/>
        </p:nvPicPr>
        <p:blipFill>
          <a:blip r:embed="rId3"/>
          <a:stretch>
            <a:fillRect/>
          </a:stretch>
        </p:blipFill>
        <p:spPr>
          <a:xfrm>
            <a:off x="142875" y="0"/>
            <a:ext cx="9172575" cy="6858000"/>
          </a:xfrm>
          <a:prstGeom prst="rect">
            <a:avLst/>
          </a:prstGeom>
          <a:noFill/>
          <a:ln w="9525">
            <a:noFill/>
          </a:ln>
        </p:spPr>
      </p:pic>
      <p:sp>
        <p:nvSpPr>
          <p:cNvPr id="5" name="Rectangle 4"/>
          <p:cNvSpPr/>
          <p:nvPr/>
        </p:nvSpPr>
        <p:spPr>
          <a:xfrm>
            <a:off x="357188" y="642938"/>
            <a:ext cx="8572500" cy="6124575"/>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id-ID"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Statistik untuk mengukur berapa banyak kedua variabel covary dalam sampel pengamatan adalah kovarian.</a:t>
            </a: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id-ID" sz="2400" b="0" i="0" u="none" strike="noStrike" kern="1200" cap="none" spc="0" normalizeH="0" baseline="0" noProof="0" dirty="0">
                <a:ln>
                  <a:noFill/>
                </a:ln>
                <a:solidFill>
                  <a:schemeClr val="tx1"/>
                </a:solidFill>
                <a:effectLst/>
                <a:uLnTx/>
                <a:uFillTx/>
                <a:latin typeface="+mn-lt"/>
                <a:ea typeface="+mn-ea"/>
                <a:cs typeface="+mn-cs"/>
              </a:rPr>
              <a:t>Selain mengukur besarnya kekuatan hubungan di antara dua variabel, kovarian juga menentukan arah hubungan dari kedua variabel tersebut.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defRPr/>
            </a:pPr>
            <a:r>
              <a:rPr kumimoji="0" lang="id-ID" sz="2200" b="0" i="0" u="none" strike="noStrike" kern="1200" cap="none" spc="0" normalizeH="0" baseline="0" noProof="0" dirty="0">
                <a:ln>
                  <a:noFill/>
                </a:ln>
                <a:solidFill>
                  <a:schemeClr val="tx1"/>
                </a:solidFill>
                <a:effectLst/>
                <a:uLnTx/>
                <a:uFillTx/>
                <a:latin typeface="+mn-lt"/>
                <a:ea typeface="+mn-ea"/>
                <a:cs typeface="+mn-cs"/>
              </a:rPr>
              <a:t>Apabila nilainya positif, berati bahwa apabila nilai x berada di atas nilai rata-ratanya, maka nilai y juga berada di atas nilai rata-rata y, dan sebaliknya (Searah).</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defRPr/>
            </a:pPr>
            <a:r>
              <a:rPr kumimoji="0" lang="id-ID" sz="2200" b="0" i="0" u="none" strike="noStrike" kern="1200" cap="none" spc="0" normalizeH="0" baseline="0" noProof="0" dirty="0">
                <a:ln>
                  <a:noFill/>
                </a:ln>
                <a:solidFill>
                  <a:schemeClr val="tx1"/>
                </a:solidFill>
                <a:effectLst/>
                <a:uLnTx/>
                <a:uFillTx/>
                <a:latin typeface="+mn-lt"/>
                <a:ea typeface="+mn-ea"/>
                <a:cs typeface="+mn-cs"/>
              </a:rPr>
              <a:t>Nilai kovarian negatif menunjukkan bahwa apabila nilai x berada di atas nilai rata-ratanya sedangkan nilai y berada di bawah nilai rata-ratanya (berlawanan arah).</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defRPr/>
            </a:pPr>
            <a:r>
              <a:rPr kumimoji="0" lang="id-ID" sz="2200" b="0" i="0" u="none" strike="noStrike" kern="1200" cap="none" spc="0" normalizeH="0" baseline="0" noProof="0" dirty="0">
                <a:ln>
                  <a:noFill/>
                </a:ln>
                <a:solidFill>
                  <a:schemeClr val="tx1"/>
                </a:solidFill>
                <a:effectLst/>
                <a:uLnTx/>
                <a:uFillTx/>
                <a:latin typeface="+mn-lt"/>
                <a:ea typeface="+mn-ea"/>
                <a:cs typeface="+mn-cs"/>
              </a:rPr>
              <a:t>Terakhir, apabila nilai kovarian mendekati nol, menandakan bahwa kedua variabel tersebut tidak saling berhubungan.</a:t>
            </a:r>
          </a:p>
          <a:p>
            <a:pPr marL="0" marR="0" lvl="0" indent="0" algn="l" defTabSz="914400" rtl="0" eaLnBrk="1" fontAlgn="auto" latinLnBrk="0" hangingPunct="1">
              <a:lnSpc>
                <a:spcPct val="100000"/>
              </a:lnSpc>
              <a:spcBef>
                <a:spcPts val="0"/>
              </a:spcBef>
              <a:spcAft>
                <a:spcPts val="0"/>
              </a:spcAft>
              <a:buClrTx/>
              <a:buSzTx/>
              <a:buFontTx/>
              <a:buNone/>
              <a:defRPr/>
            </a:pPr>
            <a:endParaRPr kumimoji="0" lang="id-ID"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56324" name="Picture 2" descr="https://smartstat.files.wordpress.com/2010/11/"/>
          <p:cNvPicPr>
            <a:picLocks noChangeAspect="1"/>
          </p:cNvPicPr>
          <p:nvPr/>
        </p:nvPicPr>
        <p:blipFill>
          <a:blip r:embed="rId4"/>
          <a:stretch>
            <a:fillRect/>
          </a:stretch>
        </p:blipFill>
        <p:spPr>
          <a:xfrm>
            <a:off x="3429000" y="1714500"/>
            <a:ext cx="3898900" cy="571500"/>
          </a:xfrm>
          <a:prstGeom prst="rect">
            <a:avLst/>
          </a:prstGeom>
          <a:noFill/>
          <a:ln w="9525">
            <a:noFill/>
          </a:ln>
        </p:spPr>
      </p:pic>
    </p:spTree>
  </p:cSld>
  <p:clrMapOvr>
    <a:masterClrMapping/>
  </p:clrMapOvr>
  <p:transition>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57347" name="Rectangle 4"/>
          <p:cNvSpPr/>
          <p:nvPr/>
        </p:nvSpPr>
        <p:spPr>
          <a:xfrm>
            <a:off x="357188" y="500063"/>
            <a:ext cx="8643937" cy="5878512"/>
          </a:xfrm>
          <a:prstGeom prst="rect">
            <a:avLst/>
          </a:prstGeom>
          <a:noFill/>
          <a:ln w="9525">
            <a:noFill/>
          </a:ln>
        </p:spPr>
        <p:txBody>
          <a:bodyPr>
            <a:spAutoFit/>
          </a:bodyPr>
          <a:lstStyle/>
          <a:p>
            <a:r>
              <a:rPr sz="2400" dirty="0">
                <a:latin typeface="Arial" panose="020B0604020202020204" pitchFamily="34" charset="0"/>
              </a:rPr>
              <a:t>Standarisasi</a:t>
            </a:r>
          </a:p>
          <a:p>
            <a:r>
              <a:rPr sz="2200" dirty="0">
                <a:latin typeface="Arial" panose="020B0604020202020204" pitchFamily="34" charset="0"/>
              </a:rPr>
              <a:t>Salah satu keterbatasan kovarian sebagai ukuran kekuatan hubungan linier adalah arah/besarnya gradien yang tergantung pada satuan dari kedua variabel tersebut. Misalnya, kovarian antara serapan N (%) dan Hasil Padi (ton) akan jauh lebih besar apabila satuan % (1/100) kita konversi ke ppm (1/sejuta). </a:t>
            </a:r>
          </a:p>
          <a:p>
            <a:r>
              <a:rPr sz="2200" dirty="0">
                <a:latin typeface="Arial" panose="020B0604020202020204" pitchFamily="34" charset="0"/>
              </a:rPr>
              <a:t>Agar nilai kovarian tidak tergantung kepada unit dari masing-masing variabel, maka kita harus membakukannya terlebih dahulu yaitu dengan cara membagi nilai kovarians tersebut dengan nilai standar deviasi dari kedua variabel tersebut sehingga nilainya akan terletak antara -1 dan +1. </a:t>
            </a:r>
          </a:p>
          <a:p>
            <a:r>
              <a:rPr sz="2200" dirty="0">
                <a:latin typeface="Arial" panose="020B0604020202020204" pitchFamily="34" charset="0"/>
              </a:rPr>
              <a:t>Ukuran statistik tersebut dikenal dengan Pearson product moment correlation yang mengukur kekuatan hubungan linier (garis lurus) dari kedua variabel tersebut. Koefisien korelasi linear kadang-kadang disebut sebagai koefisien korelasi pearson  untuk menghormati Karl Pearson (1857-1936), yang pertama kali mengembangkan ukuran statistik ini.</a:t>
            </a:r>
          </a:p>
        </p:txBody>
      </p:sp>
    </p:spTree>
  </p:cSld>
  <p:clrMapOvr>
    <a:masterClrMapping/>
  </p:clrMapOvr>
  <p:transition>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58371" name="Rectangle 5"/>
          <p:cNvSpPr/>
          <p:nvPr/>
        </p:nvSpPr>
        <p:spPr>
          <a:xfrm>
            <a:off x="571500" y="785813"/>
            <a:ext cx="8429625" cy="5170487"/>
          </a:xfrm>
          <a:prstGeom prst="rect">
            <a:avLst/>
          </a:prstGeom>
          <a:noFill/>
          <a:ln w="9525">
            <a:noFill/>
          </a:ln>
        </p:spPr>
        <p:txBody>
          <a:bodyPr>
            <a:spAutoFit/>
          </a:bodyPr>
          <a:lstStyle/>
          <a:p>
            <a:r>
              <a:rPr sz="2200" dirty="0">
                <a:latin typeface="Calibri" panose="020F0502020204030204" pitchFamily="34" charset="0"/>
              </a:rPr>
              <a:t>Standar Deviasi variabel X dan Y:</a:t>
            </a:r>
          </a:p>
          <a:p>
            <a:endParaRPr sz="2200" dirty="0">
              <a:latin typeface="Calibri" panose="020F0502020204030204" pitchFamily="34" charset="0"/>
            </a:endParaRPr>
          </a:p>
          <a:p>
            <a:r>
              <a:rPr sz="2200" dirty="0">
                <a:latin typeface="Calibri" panose="020F0502020204030204" pitchFamily="34" charset="0"/>
              </a:rPr>
              <a:t>Korelasi:</a:t>
            </a:r>
          </a:p>
          <a:p>
            <a:endParaRPr sz="2200" dirty="0">
              <a:latin typeface="Calibri" panose="020F0502020204030204" pitchFamily="34" charset="0"/>
            </a:endParaRPr>
          </a:p>
          <a:p>
            <a:r>
              <a:rPr sz="2200" dirty="0">
                <a:latin typeface="Calibri" panose="020F0502020204030204" pitchFamily="34" charset="0"/>
              </a:rPr>
              <a:t>Nilai kovarian distandarkan dengan membagi nilai kovarian tersebut dengan nilai standar deviasi kedua variabel.</a:t>
            </a:r>
          </a:p>
          <a:p>
            <a:endParaRPr sz="2200" dirty="0">
              <a:latin typeface="Calibri" panose="020F0502020204030204" pitchFamily="34" charset="0"/>
            </a:endParaRPr>
          </a:p>
          <a:p>
            <a:endParaRPr sz="2200" dirty="0">
              <a:latin typeface="Calibri" panose="020F0502020204030204" pitchFamily="34" charset="0"/>
            </a:endParaRPr>
          </a:p>
          <a:p>
            <a:endParaRPr sz="2200" dirty="0">
              <a:latin typeface="Calibri" panose="020F0502020204030204" pitchFamily="34" charset="0"/>
            </a:endParaRPr>
          </a:p>
          <a:p>
            <a:endParaRPr sz="2200" dirty="0">
              <a:latin typeface="Calibri" panose="020F0502020204030204" pitchFamily="34" charset="0"/>
            </a:endParaRPr>
          </a:p>
          <a:p>
            <a:r>
              <a:rPr sz="2200" dirty="0">
                <a:latin typeface="Calibri" panose="020F0502020204030204" pitchFamily="34" charset="0"/>
              </a:rPr>
              <a:t>		atau</a:t>
            </a:r>
          </a:p>
          <a:p>
            <a:endParaRPr sz="2200" dirty="0">
              <a:latin typeface="Calibri" panose="020F0502020204030204" pitchFamily="34" charset="0"/>
            </a:endParaRPr>
          </a:p>
          <a:p>
            <a:endParaRPr sz="2200" dirty="0">
              <a:latin typeface="Calibri" panose="020F0502020204030204" pitchFamily="34" charset="0"/>
            </a:endParaRPr>
          </a:p>
          <a:p>
            <a:endParaRPr sz="2200" dirty="0">
              <a:latin typeface="Calibri" panose="020F0502020204030204" pitchFamily="34" charset="0"/>
            </a:endParaRPr>
          </a:p>
          <a:p>
            <a:r>
              <a:rPr sz="2200" dirty="0">
                <a:latin typeface="Calibri" panose="020F0502020204030204" pitchFamily="34" charset="0"/>
              </a:rPr>
              <a:t>		atau</a:t>
            </a:r>
          </a:p>
        </p:txBody>
      </p:sp>
      <p:pic>
        <p:nvPicPr>
          <p:cNvPr id="58372" name="Picture 2" descr="https://smartstat.files.wordpress.com/2010/11/"/>
          <p:cNvPicPr>
            <a:picLocks noChangeAspect="1"/>
          </p:cNvPicPr>
          <p:nvPr/>
        </p:nvPicPr>
        <p:blipFill>
          <a:blip r:embed="rId4"/>
          <a:stretch>
            <a:fillRect/>
          </a:stretch>
        </p:blipFill>
        <p:spPr>
          <a:xfrm>
            <a:off x="4857750" y="714375"/>
            <a:ext cx="3201988" cy="642938"/>
          </a:xfrm>
          <a:prstGeom prst="rect">
            <a:avLst/>
          </a:prstGeom>
          <a:noFill/>
          <a:ln w="9525">
            <a:noFill/>
          </a:ln>
        </p:spPr>
      </p:pic>
      <p:pic>
        <p:nvPicPr>
          <p:cNvPr id="58373" name="Picture 4" descr="https://smartstat.files.wordpress.com/2010/11/"/>
          <p:cNvPicPr>
            <a:picLocks noChangeAspect="1"/>
          </p:cNvPicPr>
          <p:nvPr/>
        </p:nvPicPr>
        <p:blipFill>
          <a:blip r:embed="rId5"/>
          <a:stretch>
            <a:fillRect/>
          </a:stretch>
        </p:blipFill>
        <p:spPr>
          <a:xfrm>
            <a:off x="2071688" y="1428750"/>
            <a:ext cx="2012950" cy="500063"/>
          </a:xfrm>
          <a:prstGeom prst="rect">
            <a:avLst/>
          </a:prstGeom>
          <a:noFill/>
          <a:ln w="9525">
            <a:noFill/>
          </a:ln>
        </p:spPr>
      </p:pic>
      <p:pic>
        <p:nvPicPr>
          <p:cNvPr id="58374" name="Picture 6" descr="https://smartstat.files.wordpress.com/2010/11/"/>
          <p:cNvPicPr>
            <a:picLocks noChangeAspect="1"/>
          </p:cNvPicPr>
          <p:nvPr/>
        </p:nvPicPr>
        <p:blipFill>
          <a:blip r:embed="rId6"/>
          <a:stretch>
            <a:fillRect/>
          </a:stretch>
        </p:blipFill>
        <p:spPr>
          <a:xfrm>
            <a:off x="4143375" y="3071813"/>
            <a:ext cx="3824288" cy="571500"/>
          </a:xfrm>
          <a:prstGeom prst="rect">
            <a:avLst/>
          </a:prstGeom>
          <a:noFill/>
          <a:ln w="9525">
            <a:noFill/>
          </a:ln>
        </p:spPr>
      </p:pic>
      <p:pic>
        <p:nvPicPr>
          <p:cNvPr id="58375" name="Picture 8" descr="https://smartstat.files.wordpress.com/2010/11/"/>
          <p:cNvPicPr>
            <a:picLocks noChangeAspect="1"/>
          </p:cNvPicPr>
          <p:nvPr/>
        </p:nvPicPr>
        <p:blipFill>
          <a:blip r:embed="rId7"/>
          <a:stretch>
            <a:fillRect/>
          </a:stretch>
        </p:blipFill>
        <p:spPr>
          <a:xfrm>
            <a:off x="4000500" y="3929063"/>
            <a:ext cx="4192588" cy="928687"/>
          </a:xfrm>
          <a:prstGeom prst="rect">
            <a:avLst/>
          </a:prstGeom>
          <a:noFill/>
          <a:ln w="9525">
            <a:noFill/>
          </a:ln>
        </p:spPr>
      </p:pic>
      <p:pic>
        <p:nvPicPr>
          <p:cNvPr id="58376" name="Picture 10" descr="https://smartstat.files.wordpress.com/2010/11/"/>
          <p:cNvPicPr>
            <a:picLocks noChangeAspect="1"/>
          </p:cNvPicPr>
          <p:nvPr/>
        </p:nvPicPr>
        <p:blipFill>
          <a:blip r:embed="rId8"/>
          <a:stretch>
            <a:fillRect/>
          </a:stretch>
        </p:blipFill>
        <p:spPr>
          <a:xfrm>
            <a:off x="3929063" y="5357813"/>
            <a:ext cx="4546600" cy="785812"/>
          </a:xfrm>
          <a:prstGeom prst="rect">
            <a:avLst/>
          </a:prstGeom>
          <a:noFill/>
          <a:ln w="9525">
            <a:noFill/>
          </a:ln>
        </p:spPr>
      </p:pic>
    </p:spTree>
  </p:cSld>
  <p:clrMapOvr>
    <a:masterClrMapping/>
  </p:clrMapOvr>
  <p:transition>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59395" name="Rectangle 4"/>
          <p:cNvSpPr/>
          <p:nvPr/>
        </p:nvSpPr>
        <p:spPr>
          <a:xfrm>
            <a:off x="642938" y="785813"/>
            <a:ext cx="8072437" cy="3786187"/>
          </a:xfrm>
          <a:prstGeom prst="rect">
            <a:avLst/>
          </a:prstGeom>
          <a:noFill/>
          <a:ln w="9525">
            <a:noFill/>
          </a:ln>
        </p:spPr>
        <p:txBody>
          <a:bodyPr>
            <a:spAutoFit/>
          </a:bodyPr>
          <a:lstStyle/>
          <a:p>
            <a:r>
              <a:rPr sz="2400" dirty="0">
                <a:latin typeface="Calibri" panose="020F0502020204030204" pitchFamily="34" charset="0"/>
              </a:rPr>
              <a:t>Koefisien Korelasi</a:t>
            </a:r>
          </a:p>
          <a:p>
            <a:endParaRPr sz="2400" dirty="0">
              <a:latin typeface="Calibri" panose="020F0502020204030204" pitchFamily="34" charset="0"/>
            </a:endParaRPr>
          </a:p>
          <a:p>
            <a:r>
              <a:rPr sz="2400" dirty="0">
                <a:latin typeface="Calibri" panose="020F0502020204030204" pitchFamily="34" charset="0"/>
              </a:rPr>
              <a:t>Koefisien korelasi mengukur kekuatan dan arah hubungan linier dari dua veriabel. Harus diingat bahwa nilai koefisien korelasi yang kecil (tidak signifikan) bukan berarti kedua variabel tersebut tidak saling berhubungan. Mungkin saja dua variabel mempunyai keeratan hubungan yang kuat namun nilai koefisien korelasinya mendekati nol, misalnya pada kasus hubungan non linier. Dengan demikian, koefisien korelasi hanya mengukur kekuatan hubungan linier dan tidak pada hubungan non linier.</a:t>
            </a:r>
          </a:p>
        </p:txBody>
      </p:sp>
    </p:spTree>
  </p:cSld>
  <p:clrMapOvr>
    <a:masterClrMapping/>
  </p:clrMapOvr>
  <p:transition>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60419" name="Rectangle 3"/>
          <p:cNvSpPr txBox="1"/>
          <p:nvPr/>
        </p:nvSpPr>
        <p:spPr>
          <a:xfrm>
            <a:off x="785813" y="1071563"/>
            <a:ext cx="8072437" cy="4114800"/>
          </a:xfrm>
          <a:prstGeom prst="rect">
            <a:avLst/>
          </a:prstGeom>
          <a:noFill/>
          <a:ln w="9525">
            <a:noFill/>
          </a:ln>
        </p:spPr>
        <p:txBody>
          <a:bodyPr/>
          <a:lstStyle/>
          <a:p>
            <a:pPr marL="342900" indent="-342900" algn="ctr">
              <a:lnSpc>
                <a:spcPct val="90000"/>
              </a:lnSpc>
              <a:spcBef>
                <a:spcPct val="20000"/>
              </a:spcBef>
            </a:pPr>
            <a:r>
              <a:rPr sz="2800" b="1" dirty="0">
                <a:latin typeface="Arial" panose="020B0604020202020204" pitchFamily="34" charset="0"/>
              </a:rPr>
              <a:t>Statistika dan Komputer</a:t>
            </a:r>
          </a:p>
          <a:p>
            <a:pPr marL="342900" indent="-342900" algn="ctr">
              <a:lnSpc>
                <a:spcPct val="90000"/>
              </a:lnSpc>
              <a:spcBef>
                <a:spcPct val="20000"/>
              </a:spcBef>
            </a:pPr>
            <a:endParaRPr sz="2800" b="1" dirty="0">
              <a:latin typeface="Tahoma" panose="020B0604030504040204" pitchFamily="34" charset="0"/>
            </a:endParaRPr>
          </a:p>
          <a:p>
            <a:pPr marL="342900" indent="-342900">
              <a:lnSpc>
                <a:spcPct val="90000"/>
              </a:lnSpc>
              <a:spcBef>
                <a:spcPct val="20000"/>
              </a:spcBef>
              <a:buFont typeface="Arial" panose="020B0604020202020204" pitchFamily="34" charset="0"/>
              <a:buChar char="•"/>
            </a:pPr>
            <a:r>
              <a:rPr lang="en-US" altLang="x-none" sz="2400" dirty="0">
                <a:latin typeface="Tahoma" panose="020B0604030504040204" pitchFamily="34" charset="0"/>
              </a:rPr>
              <a:t>Statistik</a:t>
            </a:r>
            <a:r>
              <a:rPr sz="2400" dirty="0">
                <a:latin typeface="Tahoma" panose="020B0604030504040204" pitchFamily="34" charset="0"/>
              </a:rPr>
              <a:t>a</a:t>
            </a:r>
            <a:r>
              <a:rPr lang="en-US" altLang="x-none" sz="2400" dirty="0">
                <a:latin typeface="Tahoma" panose="020B0604030504040204" pitchFamily="34" charset="0"/>
              </a:rPr>
              <a:t> menyediakan metode/cara pengolahan data, komputer menyediakan sarana pengolahan datanya.</a:t>
            </a:r>
          </a:p>
          <a:p>
            <a:pPr marL="342900" indent="-342900">
              <a:lnSpc>
                <a:spcPct val="90000"/>
              </a:lnSpc>
              <a:spcBef>
                <a:spcPct val="20000"/>
              </a:spcBef>
              <a:buFont typeface="Arial" panose="020B0604020202020204" pitchFamily="34" charset="0"/>
              <a:buChar char="•"/>
            </a:pPr>
            <a:r>
              <a:rPr lang="en-US" altLang="x-none" sz="2400" dirty="0">
                <a:latin typeface="Tahoma" panose="020B0604030504040204" pitchFamily="34" charset="0"/>
              </a:rPr>
              <a:t>Dengan bantuan komputer, pengolahan data statistik hingga dihasilkan informasi yang relevan menjadi lebih cepat dan akurat </a:t>
            </a:r>
            <a:r>
              <a:rPr lang="en-US" altLang="x-none" sz="2400" dirty="0">
                <a:latin typeface="Tahoma" panose="020B0604030504040204" pitchFamily="34" charset="0"/>
                <a:sym typeface="Wingdings" panose="05000000000000000000" pitchFamily="2" charset="2"/>
              </a:rPr>
              <a:t> dibutuhkan bagi para pengambil keputusan.</a:t>
            </a:r>
          </a:p>
          <a:p>
            <a:pPr marL="342900" indent="-342900">
              <a:lnSpc>
                <a:spcPct val="90000"/>
              </a:lnSpc>
              <a:spcBef>
                <a:spcPct val="20000"/>
              </a:spcBef>
              <a:buFont typeface="Arial" panose="020B0604020202020204" pitchFamily="34" charset="0"/>
              <a:buChar char="•"/>
            </a:pPr>
            <a:r>
              <a:rPr lang="en-US" altLang="x-none" sz="2400" dirty="0">
                <a:latin typeface="Tahoma" panose="020B0604030504040204" pitchFamily="34" charset="0"/>
              </a:rPr>
              <a:t>Dengan keunggulan kecepatan, ketepatan dan keandalan komputer dibutuhkan untuk mengolah data statistik</a:t>
            </a:r>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10244" name="Title 2"/>
          <p:cNvSpPr>
            <a:spLocks noGrp="1"/>
          </p:cNvSpPr>
          <p:nvPr>
            <p:ph type="title"/>
          </p:nvPr>
        </p:nvSpPr>
        <p:spPr bwMode="auto">
          <a:ln>
            <a:miter lim="800000"/>
          </a:ln>
          <a:effectLst/>
          <a:scene3d>
            <a:camera prst="orthographicFront"/>
            <a:lightRig rig="balanced" dir="t"/>
          </a:scene3d>
          <a:sp3d prstMaterial="plastic"/>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id-ID" sz="4400" b="0" i="0" u="none" strike="noStrike" kern="1200" cap="none" spc="0" normalizeH="0" baseline="0" noProof="0" dirty="0" smtClean="0">
                <a:ln w="18415" cmpd="sng">
                  <a:solidFill>
                    <a:srgbClr val="FFFFFF"/>
                  </a:solidFill>
                  <a:prstDash val="solid"/>
                </a:ln>
                <a:solidFill>
                  <a:schemeClr val="bg1"/>
                </a:solidFill>
                <a:effectLst/>
                <a:uLnTx/>
                <a:uFillTx/>
                <a:latin typeface="Segoe UI" panose="020B0502040204020203" pitchFamily="34" charset="0"/>
                <a:ea typeface="+mj-ea"/>
                <a:cs typeface="Segoe UI" panose="020B0502040204020203" pitchFamily="34" charset="0"/>
              </a:rPr>
              <a:t>Pengertian dan Deskripsi Data</a:t>
            </a:r>
            <a:endParaRPr kumimoji="0" lang="en-ID"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 name="Content Placeholder 2"/>
          <p:cNvSpPr txBox="1"/>
          <p:nvPr/>
        </p:nvSpPr>
        <p:spPr bwMode="auto">
          <a:xfrm>
            <a:off x="571500" y="1643063"/>
            <a:ext cx="8072438" cy="4525963"/>
          </a:xfrm>
          <a:prstGeom prst="rect">
            <a:avLst/>
          </a:prstGeom>
          <a:noFill/>
          <a:ln w="9525">
            <a:noFill/>
            <a:miter lim="800000"/>
          </a:ln>
        </p:spPr>
        <p:txBody>
          <a:bodyPr/>
          <a:lstStyle/>
          <a:p>
            <a:pPr marL="342900" marR="0" indent="-342900" defTabSz="914400">
              <a:spcBef>
                <a:spcPct val="20000"/>
              </a:spcBef>
              <a:buClrTx/>
              <a:buSzTx/>
              <a:buFont typeface="Arial" panose="020B0604020202020204" pitchFamily="34" charset="0"/>
              <a:buChar char="•"/>
              <a:defRPr/>
            </a:pPr>
            <a:r>
              <a:rPr kumimoji="0" lang="id-ID" sz="2400" b="1" kern="1200" cap="none" spc="0" normalizeH="0" baseline="0" noProof="0" dirty="0">
                <a:latin typeface="+mn-lt"/>
                <a:ea typeface="+mn-ea"/>
                <a:cs typeface="+mn-cs"/>
              </a:rPr>
              <a:t>Tujuan</a:t>
            </a:r>
            <a:r>
              <a:rPr kumimoji="0" lang="id-ID" sz="2400" kern="1200" cap="none" spc="0" normalizeH="0" baseline="0" noProof="0" dirty="0">
                <a:latin typeface="+mn-lt"/>
                <a:ea typeface="+mn-ea"/>
                <a:cs typeface="+mn-cs"/>
              </a:rPr>
              <a:t>: Mampu mengambil data, menganalisis data, dan 	      menyimpulkan tentang data tersebut</a:t>
            </a:r>
          </a:p>
          <a:p>
            <a:pPr marL="342900" marR="0" indent="-342900" defTabSz="914400">
              <a:spcBef>
                <a:spcPct val="20000"/>
              </a:spcBef>
              <a:buClrTx/>
              <a:buSzTx/>
              <a:buFont typeface="Arial" panose="020B0604020202020204" pitchFamily="34" charset="0"/>
              <a:buChar char="•"/>
              <a:defRPr/>
            </a:pPr>
            <a:endParaRPr kumimoji="0" lang="id-ID" sz="2400" kern="1200" cap="none" spc="0" normalizeH="0" baseline="0" noProof="0" dirty="0">
              <a:latin typeface="+mn-lt"/>
              <a:ea typeface="+mn-ea"/>
              <a:cs typeface="+mn-cs"/>
            </a:endParaRPr>
          </a:p>
          <a:p>
            <a:pPr marL="342900" marR="0" indent="-342900" defTabSz="914400">
              <a:spcBef>
                <a:spcPct val="20000"/>
              </a:spcBef>
              <a:buClrTx/>
              <a:buSzTx/>
              <a:buFont typeface="Arial" panose="020B0604020202020204" pitchFamily="34" charset="0"/>
              <a:buChar char="•"/>
              <a:defRPr/>
            </a:pPr>
            <a:r>
              <a:rPr kumimoji="0" lang="id-ID" sz="2400" b="1" kern="1200" cap="none" spc="0" normalizeH="0" baseline="0" noProof="0" dirty="0">
                <a:latin typeface="+mn-lt"/>
                <a:ea typeface="+mn-ea"/>
                <a:cs typeface="+mn-cs"/>
              </a:rPr>
              <a:t>Latar belakang</a:t>
            </a:r>
            <a:r>
              <a:rPr kumimoji="0" lang="id-ID" sz="2400" kern="1200" cap="none" spc="0" normalizeH="0" baseline="0" noProof="0" dirty="0">
                <a:latin typeface="+mn-lt"/>
                <a:ea typeface="+mn-ea"/>
                <a:cs typeface="+mn-cs"/>
              </a:rPr>
              <a:t>:</a:t>
            </a:r>
          </a:p>
          <a:p>
            <a:pPr marL="342900" marR="0" indent="-342900" defTabSz="914400">
              <a:spcBef>
                <a:spcPct val="20000"/>
              </a:spcBef>
              <a:buClrTx/>
              <a:buSzTx/>
              <a:buFont typeface="Arial" panose="020B0604020202020204" pitchFamily="34" charset="0"/>
              <a:buNone/>
              <a:defRPr/>
            </a:pPr>
            <a:r>
              <a:rPr kumimoji="0" lang="id-ID" sz="2400" kern="1200" cap="none" spc="0" normalizeH="0" baseline="0" noProof="0" dirty="0">
                <a:latin typeface="+mn-lt"/>
                <a:ea typeface="+mn-ea"/>
                <a:cs typeface="+mn-cs"/>
              </a:rPr>
              <a:t>		- Memperoleh data ?</a:t>
            </a:r>
          </a:p>
          <a:p>
            <a:pPr marL="342900" marR="0" indent="-342900" defTabSz="914400">
              <a:spcBef>
                <a:spcPct val="20000"/>
              </a:spcBef>
              <a:buClrTx/>
              <a:buSzTx/>
              <a:buFont typeface="Arial" panose="020B0604020202020204" pitchFamily="34" charset="0"/>
              <a:buNone/>
              <a:defRPr/>
            </a:pPr>
            <a:r>
              <a:rPr kumimoji="0" lang="id-ID" sz="2400" kern="1200" cap="none" spc="0" normalizeH="0" baseline="0" noProof="0" dirty="0">
                <a:latin typeface="+mn-lt"/>
                <a:ea typeface="+mn-ea"/>
                <a:cs typeface="+mn-cs"/>
              </a:rPr>
              <a:t>		- Analisis data ?</a:t>
            </a:r>
          </a:p>
          <a:p>
            <a:pPr marL="342900" marR="0" indent="-342900" defTabSz="914400">
              <a:spcBef>
                <a:spcPct val="20000"/>
              </a:spcBef>
              <a:buClrTx/>
              <a:buSzTx/>
              <a:buFont typeface="Arial" panose="020B0604020202020204" pitchFamily="34" charset="0"/>
              <a:buNone/>
              <a:defRPr/>
            </a:pPr>
            <a:r>
              <a:rPr kumimoji="0" lang="id-ID" sz="2400" kern="1200" cap="none" spc="0" normalizeH="0" baseline="0" noProof="0" dirty="0">
                <a:latin typeface="+mn-lt"/>
                <a:ea typeface="+mn-ea"/>
                <a:cs typeface="+mn-cs"/>
              </a:rPr>
              <a:t>		- Menyimpulkan data?</a:t>
            </a:r>
          </a:p>
          <a:p>
            <a:pPr marL="342900" marR="0" indent="-342900" defTabSz="914400">
              <a:spcBef>
                <a:spcPct val="20000"/>
              </a:spcBef>
              <a:buClrTx/>
              <a:buSzTx/>
              <a:buFont typeface="Arial" panose="020B0604020202020204" pitchFamily="34" charset="0"/>
              <a:buNone/>
              <a:defRPr/>
            </a:pPr>
            <a:r>
              <a:rPr kumimoji="0" lang="id-ID" sz="2400" kern="1200" cap="none" spc="0" normalizeH="0" baseline="0" noProof="0" dirty="0">
                <a:latin typeface="+mn-lt"/>
                <a:ea typeface="+mn-ea"/>
                <a:cs typeface="+mn-cs"/>
              </a:rPr>
              <a:t>			secera efektif dan efisien.</a:t>
            </a:r>
          </a:p>
          <a:p>
            <a:pPr marL="342900" marR="0" indent="-342900" defTabSz="914400">
              <a:spcBef>
                <a:spcPct val="20000"/>
              </a:spcBef>
              <a:buClrTx/>
              <a:buSzTx/>
              <a:buFont typeface="Arial" panose="020B0604020202020204" pitchFamily="34" charset="0"/>
              <a:buNone/>
              <a:defRPr/>
            </a:pPr>
            <a:r>
              <a:rPr kumimoji="0" lang="id-ID" sz="2400" kern="1200" cap="none" spc="0" normalizeH="0" baseline="0" noProof="0" dirty="0">
                <a:latin typeface="+mn-lt"/>
                <a:ea typeface="+mn-ea"/>
                <a:cs typeface="+mn-cs"/>
              </a:rPr>
              <a:t>			 </a:t>
            </a:r>
          </a:p>
        </p:txBody>
      </p:sp>
      <p:pic>
        <p:nvPicPr>
          <p:cNvPr id="15365" name="Picture 5" descr="Image result for gambar untuk statistik">
            <a:hlinkClick r:id="rId4" tooltip="Search images of gambar untuk statistik"/>
          </p:cNvPr>
          <p:cNvPicPr>
            <a:picLocks noChangeAspect="1"/>
          </p:cNvPicPr>
          <p:nvPr/>
        </p:nvPicPr>
        <p:blipFill>
          <a:blip r:embed="rId5"/>
          <a:stretch>
            <a:fillRect/>
          </a:stretch>
        </p:blipFill>
        <p:spPr>
          <a:xfrm>
            <a:off x="5715000" y="3857625"/>
            <a:ext cx="2979738" cy="2143125"/>
          </a:xfrm>
          <a:prstGeom prst="rect">
            <a:avLst/>
          </a:prstGeom>
          <a:noFill/>
          <a:ln w="9525">
            <a:noFill/>
          </a:ln>
        </p:spPr>
      </p:pic>
    </p:spTree>
  </p:cSld>
  <p:clrMapOvr>
    <a:masterClrMapping/>
  </p:clrMapOvr>
  <p:transition>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5" name="Rectangle 3"/>
          <p:cNvSpPr txBox="1">
            <a:spLocks noChangeArrowheads="1"/>
          </p:cNvSpPr>
          <p:nvPr/>
        </p:nvSpPr>
        <p:spPr bwMode="auto">
          <a:xfrm>
            <a:off x="1071563" y="785813"/>
            <a:ext cx="7620000" cy="5486400"/>
          </a:xfrm>
          <a:prstGeom prst="rect">
            <a:avLst/>
          </a:prstGeom>
          <a:noFill/>
          <a:ln w="9525">
            <a:noFill/>
            <a:miter lim="800000"/>
          </a:ln>
        </p:spPr>
        <p:txBody>
          <a:bodyPr/>
          <a:lstStyle/>
          <a:p>
            <a:pPr marL="342900" marR="0" indent="-342900" defTabSz="914400">
              <a:spcBef>
                <a:spcPct val="20000"/>
              </a:spcBef>
              <a:buClrTx/>
              <a:buSzTx/>
              <a:buFontTx/>
              <a:buNone/>
              <a:defRPr/>
            </a:pPr>
            <a:r>
              <a:rPr kumimoji="0" lang="en-US" sz="2400" kern="1200" cap="none" spc="0" normalizeH="0" baseline="0" noProof="0" dirty="0">
                <a:latin typeface="Tahoma" panose="020B0604030504040204" pitchFamily="34" charset="0"/>
                <a:ea typeface="+mn-ea"/>
                <a:cs typeface="Arial" panose="020B0604020202020204" pitchFamily="34" charset="0"/>
              </a:rPr>
              <a:t>Program </a:t>
            </a:r>
            <a:r>
              <a:rPr kumimoji="0" lang="en-US" sz="2400" kern="1200" cap="none" spc="0" normalizeH="0" baseline="0" noProof="0" dirty="0" err="1">
                <a:latin typeface="Tahoma" panose="020B0604030504040204" pitchFamily="34" charset="0"/>
                <a:ea typeface="+mn-ea"/>
                <a:cs typeface="Arial" panose="020B0604020202020204" pitchFamily="34" charset="0"/>
              </a:rPr>
              <a:t>komputer</a:t>
            </a:r>
            <a:r>
              <a:rPr kumimoji="0" lang="en-US" sz="2400" kern="1200" cap="none" spc="0" normalizeH="0" baseline="0" noProof="0" dirty="0">
                <a:latin typeface="Tahoma" panose="020B0604030504040204" pitchFamily="34" charset="0"/>
                <a:ea typeface="+mn-ea"/>
                <a:cs typeface="Arial" panose="020B0604020202020204" pitchFamily="34" charset="0"/>
              </a:rPr>
              <a:t> </a:t>
            </a:r>
            <a:r>
              <a:rPr kumimoji="0" lang="en-US" sz="2400" kern="1200" cap="none" spc="0" normalizeH="0" baseline="0" noProof="0" dirty="0" err="1">
                <a:latin typeface="Tahoma" panose="020B0604030504040204" pitchFamily="34" charset="0"/>
                <a:ea typeface="+mn-ea"/>
                <a:cs typeface="Arial" panose="020B0604020202020204" pitchFamily="34" charset="0"/>
              </a:rPr>
              <a:t>statistik</a:t>
            </a:r>
            <a:r>
              <a:rPr kumimoji="0" lang="en-US" sz="2400" kern="1200" cap="none" spc="0" normalizeH="0" baseline="0" noProof="0" dirty="0">
                <a:latin typeface="Tahoma" panose="020B0604030504040204" pitchFamily="34" charset="0"/>
                <a:ea typeface="+mn-ea"/>
                <a:cs typeface="Arial" panose="020B0604020202020204" pitchFamily="34" charset="0"/>
              </a:rPr>
              <a:t> :</a:t>
            </a:r>
          </a:p>
          <a:p>
            <a:pPr marL="457200" marR="0" indent="-457200" defTabSz="914400">
              <a:spcBef>
                <a:spcPct val="20000"/>
              </a:spcBef>
              <a:buClrTx/>
              <a:buSzTx/>
              <a:buFont typeface="+mj-lt"/>
              <a:buAutoNum type="arabicPeriod"/>
              <a:defRPr/>
            </a:pPr>
            <a:r>
              <a:rPr kumimoji="0" lang="en-US" sz="2400" kern="1200" cap="none" spc="0" normalizeH="0" baseline="0" noProof="0" dirty="0" err="1">
                <a:latin typeface="Tahoma" panose="020B0604030504040204" pitchFamily="34" charset="0"/>
                <a:ea typeface="+mn-ea"/>
                <a:cs typeface="Arial" panose="020B0604020202020204" pitchFamily="34" charset="0"/>
              </a:rPr>
              <a:t>Membuat</a:t>
            </a:r>
            <a:r>
              <a:rPr kumimoji="0" lang="en-US" sz="2400" kern="1200" cap="none" spc="0" normalizeH="0" baseline="0" noProof="0" dirty="0">
                <a:latin typeface="Tahoma" panose="020B0604030504040204" pitchFamily="34" charset="0"/>
                <a:ea typeface="+mn-ea"/>
                <a:cs typeface="Arial" panose="020B0604020202020204" pitchFamily="34" charset="0"/>
              </a:rPr>
              <a:t> </a:t>
            </a:r>
            <a:r>
              <a:rPr kumimoji="0" lang="en-US" sz="2400" kern="1200" cap="none" spc="0" normalizeH="0" baseline="0" noProof="0" dirty="0" err="1">
                <a:latin typeface="Tahoma" panose="020B0604030504040204" pitchFamily="34" charset="0"/>
                <a:ea typeface="+mn-ea"/>
                <a:cs typeface="Arial" panose="020B0604020202020204" pitchFamily="34" charset="0"/>
              </a:rPr>
              <a:t>sendiri</a:t>
            </a:r>
            <a:r>
              <a:rPr kumimoji="0" lang="en-US" sz="2400" kern="1200" cap="none" spc="0" normalizeH="0" baseline="0" noProof="0" dirty="0">
                <a:latin typeface="Tahoma" panose="020B0604030504040204" pitchFamily="34" charset="0"/>
                <a:ea typeface="+mn-ea"/>
                <a:cs typeface="Arial" panose="020B0604020202020204" pitchFamily="34" charset="0"/>
              </a:rPr>
              <a:t>; </a:t>
            </a:r>
            <a:r>
              <a:rPr kumimoji="0" lang="en-US" sz="2400" kern="1200" cap="none" spc="0" normalizeH="0" baseline="0" noProof="0" dirty="0" err="1">
                <a:latin typeface="Tahoma" panose="020B0604030504040204" pitchFamily="34" charset="0"/>
                <a:ea typeface="+mn-ea"/>
                <a:cs typeface="Arial" panose="020B0604020202020204" pitchFamily="34" charset="0"/>
              </a:rPr>
              <a:t>dengan</a:t>
            </a:r>
            <a:r>
              <a:rPr kumimoji="0" lang="en-US" sz="2400" kern="1200" cap="none" spc="0" normalizeH="0" baseline="0" noProof="0" dirty="0">
                <a:latin typeface="Tahoma" panose="020B0604030504040204" pitchFamily="34" charset="0"/>
                <a:ea typeface="+mn-ea"/>
                <a:cs typeface="Arial" panose="020B0604020202020204" pitchFamily="34" charset="0"/>
              </a:rPr>
              <a:t> </a:t>
            </a:r>
            <a:r>
              <a:rPr kumimoji="0" lang="en-US" sz="2400" kern="1200" cap="none" spc="0" normalizeH="0" baseline="0" noProof="0" dirty="0" err="1">
                <a:latin typeface="Tahoma" panose="020B0604030504040204" pitchFamily="34" charset="0"/>
                <a:ea typeface="+mn-ea"/>
                <a:cs typeface="Arial" panose="020B0604020202020204" pitchFamily="34" charset="0"/>
              </a:rPr>
              <a:t>bahasa</a:t>
            </a:r>
            <a:r>
              <a:rPr kumimoji="0" lang="en-US" sz="2400" kern="1200" cap="none" spc="0" normalizeH="0" baseline="0" noProof="0" dirty="0">
                <a:latin typeface="Tahoma" panose="020B0604030504040204" pitchFamily="34" charset="0"/>
                <a:ea typeface="+mn-ea"/>
                <a:cs typeface="Arial" panose="020B0604020202020204" pitchFamily="34" charset="0"/>
              </a:rPr>
              <a:t> </a:t>
            </a:r>
            <a:r>
              <a:rPr kumimoji="0" lang="en-US" sz="2400" kern="1200" cap="none" spc="0" normalizeH="0" baseline="0" noProof="0" dirty="0" err="1">
                <a:latin typeface="Tahoma" panose="020B0604030504040204" pitchFamily="34" charset="0"/>
                <a:ea typeface="+mn-ea"/>
                <a:cs typeface="Arial" panose="020B0604020202020204" pitchFamily="34" charset="0"/>
              </a:rPr>
              <a:t>pemrograman</a:t>
            </a:r>
            <a:r>
              <a:rPr kumimoji="0" lang="en-US" sz="2400" kern="1200" cap="none" spc="0" normalizeH="0" baseline="0" noProof="0" dirty="0">
                <a:latin typeface="Tahoma" panose="020B0604030504040204" pitchFamily="34" charset="0"/>
                <a:ea typeface="+mn-ea"/>
                <a:cs typeface="Arial" panose="020B0604020202020204" pitchFamily="34" charset="0"/>
              </a:rPr>
              <a:t> </a:t>
            </a:r>
            <a:r>
              <a:rPr kumimoji="0" lang="en-US" sz="2400" kern="1200" cap="none" spc="0" normalizeH="0" baseline="0" noProof="0" dirty="0" err="1">
                <a:latin typeface="Tahoma" panose="020B0604030504040204" pitchFamily="34" charset="0"/>
                <a:ea typeface="+mn-ea"/>
                <a:cs typeface="Arial" panose="020B0604020202020204" pitchFamily="34" charset="0"/>
              </a:rPr>
              <a:t>misal</a:t>
            </a:r>
            <a:r>
              <a:rPr kumimoji="0" lang="en-US" sz="2400" kern="1200" cap="none" spc="0" normalizeH="0" baseline="0" noProof="0" dirty="0">
                <a:latin typeface="Tahoma" panose="020B0604030504040204" pitchFamily="34" charset="0"/>
                <a:ea typeface="+mn-ea"/>
                <a:cs typeface="Arial" panose="020B0604020202020204" pitchFamily="34" charset="0"/>
              </a:rPr>
              <a:t> </a:t>
            </a:r>
            <a:r>
              <a:rPr kumimoji="0" lang="en-US" sz="2400" kern="1200" cap="none" spc="0" normalizeH="0" baseline="0" noProof="0" dirty="0" err="1">
                <a:latin typeface="Tahoma" panose="020B0604030504040204" pitchFamily="34" charset="0"/>
                <a:ea typeface="+mn-ea"/>
                <a:cs typeface="Arial" panose="020B0604020202020204" pitchFamily="34" charset="0"/>
              </a:rPr>
              <a:t>VBASIC</a:t>
            </a:r>
            <a:r>
              <a:rPr kumimoji="0" lang="en-US" sz="2400" kern="1200" cap="none" spc="0" normalizeH="0" baseline="0" noProof="0" dirty="0">
                <a:latin typeface="Tahoma" panose="020B0604030504040204" pitchFamily="34" charset="0"/>
                <a:ea typeface="+mn-ea"/>
                <a:cs typeface="Arial" panose="020B0604020202020204" pitchFamily="34" charset="0"/>
              </a:rPr>
              <a:t>, DELPHI, Visual C, C#</a:t>
            </a:r>
          </a:p>
          <a:p>
            <a:pPr marL="457200" marR="0" indent="-457200" defTabSz="914400">
              <a:spcBef>
                <a:spcPct val="20000"/>
              </a:spcBef>
              <a:buClrTx/>
              <a:buSzTx/>
              <a:buFont typeface="+mj-lt"/>
              <a:buAutoNum type="arabicPeriod"/>
              <a:defRPr/>
            </a:pPr>
            <a:r>
              <a:rPr kumimoji="0" lang="en-US" sz="2400" kern="1200" cap="none" spc="0" normalizeH="0" baseline="0" noProof="0" dirty="0" err="1">
                <a:latin typeface="Tahoma" panose="020B0604030504040204" pitchFamily="34" charset="0"/>
                <a:ea typeface="+mn-ea"/>
                <a:cs typeface="Arial" panose="020B0604020202020204" pitchFamily="34" charset="0"/>
              </a:rPr>
              <a:t>Sebagai</a:t>
            </a:r>
            <a:r>
              <a:rPr kumimoji="0" lang="en-US" sz="2400" kern="1200" cap="none" spc="0" normalizeH="0" baseline="0" noProof="0" dirty="0">
                <a:latin typeface="Tahoma" panose="020B0604030504040204" pitchFamily="34" charset="0"/>
                <a:ea typeface="+mn-ea"/>
                <a:cs typeface="Arial" panose="020B0604020202020204" pitchFamily="34" charset="0"/>
              </a:rPr>
              <a:t> Add Ins </a:t>
            </a:r>
            <a:r>
              <a:rPr kumimoji="0" lang="en-US" sz="2400" kern="1200" cap="none" spc="0" normalizeH="0" baseline="0" noProof="0" dirty="0" err="1">
                <a:latin typeface="Tahoma" panose="020B0604030504040204" pitchFamily="34" charset="0"/>
                <a:ea typeface="+mn-ea"/>
                <a:cs typeface="Arial" panose="020B0604020202020204" pitchFamily="34" charset="0"/>
              </a:rPr>
              <a:t>dari</a:t>
            </a:r>
            <a:r>
              <a:rPr kumimoji="0" lang="en-US" sz="2400" kern="1200" cap="none" spc="0" normalizeH="0" baseline="0" noProof="0" dirty="0">
                <a:latin typeface="Tahoma" panose="020B0604030504040204" pitchFamily="34" charset="0"/>
                <a:ea typeface="+mn-ea"/>
                <a:cs typeface="Arial" panose="020B0604020202020204" pitchFamily="34" charset="0"/>
              </a:rPr>
              <a:t> Program lain, </a:t>
            </a:r>
            <a:r>
              <a:rPr kumimoji="0" lang="en-US" sz="2400" kern="1200" cap="none" spc="0" normalizeH="0" baseline="0" noProof="0" dirty="0" err="1">
                <a:latin typeface="Tahoma" panose="020B0604030504040204" pitchFamily="34" charset="0"/>
                <a:ea typeface="+mn-ea"/>
                <a:cs typeface="Arial" panose="020B0604020202020204" pitchFamily="34" charset="0"/>
              </a:rPr>
              <a:t>contoh</a:t>
            </a:r>
            <a:r>
              <a:rPr kumimoji="0" lang="en-US" sz="2400" kern="1200" cap="none" spc="0" normalizeH="0" baseline="0" noProof="0" dirty="0">
                <a:latin typeface="Tahoma" panose="020B0604030504040204" pitchFamily="34" charset="0"/>
                <a:ea typeface="+mn-ea"/>
                <a:cs typeface="Arial" panose="020B0604020202020204" pitchFamily="34" charset="0"/>
              </a:rPr>
              <a:t>: </a:t>
            </a:r>
            <a:r>
              <a:rPr kumimoji="0" lang="en-US" sz="2400" u="sng" kern="1200" cap="none" spc="0" normalizeH="0" baseline="0" noProof="0" dirty="0">
                <a:latin typeface="Tahoma" panose="020B0604030504040204" pitchFamily="34" charset="0"/>
                <a:ea typeface="+mn-ea"/>
                <a:cs typeface="Arial" panose="020B0604020202020204" pitchFamily="34" charset="0"/>
              </a:rPr>
              <a:t>Microsoft </a:t>
            </a:r>
            <a:r>
              <a:rPr kumimoji="0" lang="en-US" sz="2400" u="sng" kern="1200" cap="none" spc="0" normalizeH="0" baseline="0" noProof="0" dirty="0" err="1">
                <a:latin typeface="Tahoma" panose="020B0604030504040204" pitchFamily="34" charset="0"/>
                <a:ea typeface="+mn-ea"/>
                <a:cs typeface="Arial" panose="020B0604020202020204" pitchFamily="34" charset="0"/>
              </a:rPr>
              <a:t>Excell</a:t>
            </a:r>
            <a:endParaRPr kumimoji="0" lang="en-US" sz="2400" u="sng" kern="1200" cap="none" spc="0" normalizeH="0" baseline="0" noProof="0" dirty="0">
              <a:latin typeface="Tahoma" panose="020B0604030504040204" pitchFamily="34" charset="0"/>
              <a:ea typeface="+mn-ea"/>
              <a:cs typeface="Arial" panose="020B0604020202020204" pitchFamily="34" charset="0"/>
            </a:endParaRPr>
          </a:p>
          <a:p>
            <a:pPr marL="457200" marR="0" indent="-457200" defTabSz="914400">
              <a:spcBef>
                <a:spcPct val="20000"/>
              </a:spcBef>
              <a:buClrTx/>
              <a:buSzTx/>
              <a:buFont typeface="+mj-lt"/>
              <a:buAutoNum type="arabicPeriod"/>
              <a:defRPr/>
            </a:pPr>
            <a:r>
              <a:rPr kumimoji="0" lang="en-US" sz="2400" kern="1200" cap="none" spc="0" normalizeH="0" baseline="0" noProof="0" dirty="0">
                <a:latin typeface="Tahoma" panose="020B0604030504040204" pitchFamily="34" charset="0"/>
                <a:ea typeface="+mn-ea"/>
                <a:cs typeface="Arial" panose="020B0604020202020204" pitchFamily="34" charset="0"/>
              </a:rPr>
              <a:t>Program </a:t>
            </a:r>
            <a:r>
              <a:rPr kumimoji="0" lang="en-US" sz="2400" kern="1200" cap="none" spc="0" normalizeH="0" baseline="0" noProof="0" dirty="0" err="1">
                <a:latin typeface="Tahoma" panose="020B0604030504040204" pitchFamily="34" charset="0"/>
                <a:ea typeface="+mn-ea"/>
                <a:cs typeface="Arial" panose="020B0604020202020204" pitchFamily="34" charset="0"/>
              </a:rPr>
              <a:t>khusus</a:t>
            </a:r>
            <a:r>
              <a:rPr kumimoji="0" lang="en-US" sz="2400" kern="1200" cap="none" spc="0" normalizeH="0" baseline="0" noProof="0" dirty="0">
                <a:latin typeface="Tahoma" panose="020B0604030504040204" pitchFamily="34" charset="0"/>
                <a:ea typeface="+mn-ea"/>
                <a:cs typeface="Arial" panose="020B0604020202020204" pitchFamily="34" charset="0"/>
              </a:rPr>
              <a:t> </a:t>
            </a:r>
            <a:r>
              <a:rPr kumimoji="0" lang="en-US" sz="2400" kern="1200" cap="none" spc="0" normalizeH="0" baseline="0" noProof="0" dirty="0" err="1">
                <a:latin typeface="Tahoma" panose="020B0604030504040204" pitchFamily="34" charset="0"/>
                <a:ea typeface="+mn-ea"/>
                <a:cs typeface="Arial" panose="020B0604020202020204" pitchFamily="34" charset="0"/>
              </a:rPr>
              <a:t>Statistik</a:t>
            </a:r>
            <a:r>
              <a:rPr kumimoji="0" lang="en-US" sz="2400" kern="1200" cap="none" spc="0" normalizeH="0" baseline="0" noProof="0" dirty="0">
                <a:latin typeface="Tahoma" panose="020B0604030504040204" pitchFamily="34" charset="0"/>
                <a:ea typeface="+mn-ea"/>
                <a:cs typeface="Arial" panose="020B0604020202020204" pitchFamily="34" charset="0"/>
              </a:rPr>
              <a:t>, </a:t>
            </a:r>
            <a:r>
              <a:rPr kumimoji="0" lang="en-US" sz="2400" kern="1200" cap="none" spc="0" normalizeH="0" baseline="0" noProof="0" dirty="0" err="1">
                <a:latin typeface="Tahoma" panose="020B0604030504040204" pitchFamily="34" charset="0"/>
                <a:ea typeface="+mn-ea"/>
                <a:cs typeface="Arial" panose="020B0604020202020204" pitchFamily="34" charset="0"/>
              </a:rPr>
              <a:t>contoh</a:t>
            </a:r>
            <a:r>
              <a:rPr kumimoji="0" lang="en-US" sz="2400" kern="1200" cap="none" spc="0" normalizeH="0" baseline="0" noProof="0" dirty="0">
                <a:latin typeface="Tahoma" panose="020B0604030504040204" pitchFamily="34" charset="0"/>
                <a:ea typeface="+mn-ea"/>
                <a:cs typeface="Arial" panose="020B0604020202020204" pitchFamily="34" charset="0"/>
              </a:rPr>
              <a:t> : </a:t>
            </a:r>
            <a:r>
              <a:rPr kumimoji="0" lang="en-US" sz="2400" kern="1200" cap="none" spc="0" normalizeH="0" baseline="0" noProof="0" dirty="0" err="1">
                <a:latin typeface="Tahoma" panose="020B0604030504040204" pitchFamily="34" charset="0"/>
                <a:ea typeface="+mn-ea"/>
                <a:cs typeface="Arial" panose="020B0604020202020204" pitchFamily="34" charset="0"/>
              </a:rPr>
              <a:t>Microstat</a:t>
            </a:r>
            <a:r>
              <a:rPr kumimoji="0" lang="en-US" sz="2400" kern="1200" cap="none" spc="0" normalizeH="0" baseline="0" noProof="0" dirty="0">
                <a:latin typeface="Tahoma" panose="020B0604030504040204" pitchFamily="34" charset="0"/>
                <a:ea typeface="+mn-ea"/>
                <a:cs typeface="Arial" panose="020B0604020202020204" pitchFamily="34" charset="0"/>
              </a:rPr>
              <a:t>, SAS, </a:t>
            </a:r>
            <a:r>
              <a:rPr kumimoji="0" lang="en-US" sz="2400" u="sng" kern="1200" cap="none" spc="0" normalizeH="0" baseline="0" noProof="0" dirty="0" err="1">
                <a:latin typeface="Tahoma" panose="020B0604030504040204" pitchFamily="34" charset="0"/>
                <a:ea typeface="+mn-ea"/>
                <a:cs typeface="Arial" panose="020B0604020202020204" pitchFamily="34" charset="0"/>
              </a:rPr>
              <a:t>SPSS</a:t>
            </a:r>
            <a:endParaRPr kumimoji="0" lang="en-US" sz="2400" u="sng" kern="1200" cap="none" spc="0" normalizeH="0" baseline="0" noProof="0" dirty="0">
              <a:latin typeface="Tahoma" panose="020B0604030504040204" pitchFamily="34" charset="0"/>
              <a:ea typeface="+mn-ea"/>
              <a:cs typeface="Arial" panose="020B0604020202020204" pitchFamily="34" charset="0"/>
            </a:endParaRPr>
          </a:p>
        </p:txBody>
      </p:sp>
    </p:spTree>
  </p:cSld>
  <p:clrMapOvr>
    <a:masterClrMapping/>
  </p:clrMapOvr>
  <p:transition>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5" name="Rectangle 8"/>
          <p:cNvSpPr>
            <a:spLocks noChangeArrowheads="1"/>
          </p:cNvSpPr>
          <p:nvPr/>
        </p:nvSpPr>
        <p:spPr bwMode="auto">
          <a:xfrm>
            <a:off x="357188" y="571500"/>
            <a:ext cx="8572500" cy="4894263"/>
          </a:xfrm>
          <a:prstGeom prst="rect">
            <a:avLst/>
          </a:prstGeom>
          <a:noFill/>
          <a:ln w="9525">
            <a:noFill/>
            <a:miter lim="800000"/>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rPr>
              <a:t>SOAL:</a:t>
            </a:r>
          </a:p>
          <a:p>
            <a:pPr marL="457200" marR="0" lvl="0" indent="-457200" algn="l" defTabSz="914400" rtl="0" eaLnBrk="1" fontAlgn="base" latinLnBrk="0" hangingPunct="1">
              <a:lnSpc>
                <a:spcPct val="100000"/>
              </a:lnSpc>
              <a:spcBef>
                <a:spcPct val="0"/>
              </a:spcBef>
              <a:spcAft>
                <a:spcPct val="0"/>
              </a:spcAft>
              <a:buClrTx/>
              <a:buSzTx/>
              <a:buFontTx/>
              <a:buAutoNum type="arabicPeriod"/>
              <a:defRPr/>
            </a:pPr>
            <a:r>
              <a:rPr kumimoji="0" lang="id-ID"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rPr>
              <a:t>mengulang dengan frekuensi tertentu:Hitung nilai rata-rata data berikut:</a:t>
            </a:r>
          </a:p>
          <a:p>
            <a:pPr marL="457200" marR="0" lvl="0" indent="-457200" algn="l" defTabSz="914400" rtl="0" eaLnBrk="1" fontAlgn="base" latinLnBrk="0" hangingPunct="1">
              <a:lnSpc>
                <a:spcPct val="100000"/>
              </a:lnSpc>
              <a:spcBef>
                <a:spcPct val="0"/>
              </a:spcBef>
              <a:spcAft>
                <a:spcPct val="0"/>
              </a:spcAft>
              <a:buClrTx/>
              <a:buSzTx/>
              <a:buFontTx/>
              <a:buAutoNum type="arabicPeriod"/>
              <a:defRPr/>
            </a:pPr>
            <a:endParaRPr kumimoji="0" lang="id-ID"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endParaRPr>
          </a:p>
          <a:p>
            <a:pPr marL="457200" marR="0" lvl="0" indent="-457200" algn="l" defTabSz="914400" rtl="0" eaLnBrk="1" fontAlgn="base" latinLnBrk="0" hangingPunct="1">
              <a:lnSpc>
                <a:spcPct val="100000"/>
              </a:lnSpc>
              <a:spcBef>
                <a:spcPct val="0"/>
              </a:spcBef>
              <a:spcAft>
                <a:spcPct val="0"/>
              </a:spcAft>
              <a:buClrTx/>
              <a:buSzTx/>
              <a:buFontTx/>
              <a:buNone/>
              <a:defRPr/>
            </a:pPr>
            <a:endParaRPr kumimoji="0" lang="id-ID"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id-ID"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rPr>
              <a:t>2. Misalnya modal (dalam jutaan rupiah) dari 40 perusahaan disajikan pada tabel</a:t>
            </a: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rPr>
              <a:t> </a:t>
            </a:r>
            <a:r>
              <a:rPr kumimoji="0" lang="id-ID"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rPr>
              <a:t>distribusi frekuensi berikut:</a:t>
            </a:r>
          </a:p>
          <a:p>
            <a:pPr marL="0" marR="0" lvl="0" indent="0" algn="l" defTabSz="914400" rtl="0" eaLnBrk="1" fontAlgn="base" latinLnBrk="0" hangingPunct="1">
              <a:lnSpc>
                <a:spcPct val="100000"/>
              </a:lnSpc>
              <a:spcBef>
                <a:spcPct val="0"/>
              </a:spcBef>
              <a:spcAft>
                <a:spcPct val="0"/>
              </a:spcAft>
              <a:buClrTx/>
              <a:buSzTx/>
              <a:buFontTx/>
              <a:buNone/>
              <a:defRPr/>
            </a:pPr>
            <a:endParaRPr kumimoji="0" lang="id-ID"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id-ID"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rPr>
              <a:t>	</a:t>
            </a:r>
            <a:r>
              <a:rPr kumimoji="0" lang="id-ID"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defRPr/>
            </a:pPr>
            <a:endParaRPr kumimoji="0" lang="id-ID"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id-ID"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rPr>
              <a:t>Hitung nilai rata-rata </a:t>
            </a:r>
          </a:p>
          <a:p>
            <a:pPr marL="0" marR="0" lvl="0" indent="0" algn="l" defTabSz="914400" rtl="0" eaLnBrk="1" fontAlgn="base" latinLnBrk="0" hangingPunct="1">
              <a:lnSpc>
                <a:spcPct val="100000"/>
              </a:lnSpc>
              <a:spcBef>
                <a:spcPct val="0"/>
              </a:spcBef>
              <a:spcAft>
                <a:spcPct val="0"/>
              </a:spcAft>
              <a:buClrTx/>
              <a:buSzTx/>
              <a:buFontTx/>
              <a:buNone/>
              <a:defRPr/>
            </a:pPr>
            <a:r>
              <a:rPr kumimoji="0" lang="id-ID"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rPr>
              <a:t>hitungnya!</a:t>
            </a:r>
          </a:p>
          <a:p>
            <a:pPr marL="457200" marR="0" lvl="0" indent="-457200" algn="l" defTabSz="914400" rtl="0" eaLnBrk="1" fontAlgn="base" latinLnBrk="0" hangingPunct="1">
              <a:lnSpc>
                <a:spcPct val="100000"/>
              </a:lnSpc>
              <a:spcBef>
                <a:spcPct val="0"/>
              </a:spcBef>
              <a:spcAft>
                <a:spcPct val="0"/>
              </a:spcAft>
              <a:buClrTx/>
              <a:buSzTx/>
              <a:buFontTx/>
              <a:buAutoNum type="arabicPeriod"/>
              <a:defRPr/>
            </a:pPr>
            <a:endParaRPr kumimoji="0" lang="id-ID"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endParaRPr>
          </a:p>
        </p:txBody>
      </p:sp>
      <p:graphicFrame>
        <p:nvGraphicFramePr>
          <p:cNvPr id="6" name="Content Placeholder 5"/>
          <p:cNvGraphicFramePr>
            <a:graphicFrameLocks noGrp="1"/>
          </p:cNvGraphicFramePr>
          <p:nvPr>
            <p:ph idx="1"/>
          </p:nvPr>
        </p:nvGraphicFramePr>
        <p:xfrm>
          <a:off x="2286000" y="1357313"/>
          <a:ext cx="3929063" cy="741363"/>
        </p:xfrm>
        <a:graphic>
          <a:graphicData uri="http://schemas.openxmlformats.org/drawingml/2006/table">
            <a:tbl>
              <a:tblPr firstRow="1" bandRow="1">
                <a:tableStyleId>{5C22544A-7EE6-4342-B048-85BDC9FD1C3A}</a:tableStyleId>
              </a:tblPr>
              <a:tblGrid>
                <a:gridCol w="561298"/>
                <a:gridCol w="561298"/>
                <a:gridCol w="561298"/>
                <a:gridCol w="561298"/>
                <a:gridCol w="561298"/>
                <a:gridCol w="561298"/>
                <a:gridCol w="561298"/>
              </a:tblGrid>
              <a:tr h="370840">
                <a:tc>
                  <a:txBody>
                    <a:bodyPr/>
                    <a:lstStyle/>
                    <a:p>
                      <a:r>
                        <a:rPr lang="id-ID" dirty="0" smtClean="0"/>
                        <a:t>x</a:t>
                      </a:r>
                      <a:endParaRPr lang="id-ID" dirty="0"/>
                    </a:p>
                  </a:txBody>
                  <a:tcPr/>
                </a:tc>
                <a:tc>
                  <a:txBody>
                    <a:bodyPr/>
                    <a:lstStyle/>
                    <a:p>
                      <a:r>
                        <a:rPr lang="id-ID" dirty="0" smtClean="0"/>
                        <a:t>8</a:t>
                      </a:r>
                      <a:endParaRPr lang="id-ID" dirty="0"/>
                    </a:p>
                  </a:txBody>
                  <a:tcPr/>
                </a:tc>
                <a:tc>
                  <a:txBody>
                    <a:bodyPr/>
                    <a:lstStyle/>
                    <a:p>
                      <a:r>
                        <a:rPr lang="id-ID" dirty="0" smtClean="0"/>
                        <a:t>6</a:t>
                      </a:r>
                      <a:endParaRPr lang="id-ID" dirty="0"/>
                    </a:p>
                  </a:txBody>
                  <a:tcPr/>
                </a:tc>
                <a:tc>
                  <a:txBody>
                    <a:bodyPr/>
                    <a:lstStyle/>
                    <a:p>
                      <a:r>
                        <a:rPr lang="id-ID" dirty="0" smtClean="0"/>
                        <a:t>4</a:t>
                      </a:r>
                      <a:endParaRPr lang="id-ID" dirty="0"/>
                    </a:p>
                  </a:txBody>
                  <a:tcPr/>
                </a:tc>
                <a:tc>
                  <a:txBody>
                    <a:bodyPr/>
                    <a:lstStyle/>
                    <a:p>
                      <a:r>
                        <a:rPr lang="id-ID" dirty="0" smtClean="0"/>
                        <a:t>5</a:t>
                      </a:r>
                      <a:endParaRPr lang="id-ID" dirty="0"/>
                    </a:p>
                  </a:txBody>
                  <a:tcPr/>
                </a:tc>
                <a:tc>
                  <a:txBody>
                    <a:bodyPr/>
                    <a:lstStyle/>
                    <a:p>
                      <a:r>
                        <a:rPr lang="id-ID" dirty="0" smtClean="0"/>
                        <a:t>6</a:t>
                      </a:r>
                      <a:endParaRPr lang="id-ID" dirty="0"/>
                    </a:p>
                  </a:txBody>
                  <a:tcPr/>
                </a:tc>
                <a:tc>
                  <a:txBody>
                    <a:bodyPr/>
                    <a:lstStyle/>
                    <a:p>
                      <a:r>
                        <a:rPr lang="id-ID" dirty="0" smtClean="0"/>
                        <a:t>9</a:t>
                      </a:r>
                      <a:endParaRPr lang="id-ID" dirty="0"/>
                    </a:p>
                  </a:txBody>
                  <a:tcPr/>
                </a:tc>
              </a:tr>
              <a:tr h="370840">
                <a:tc>
                  <a:txBody>
                    <a:bodyPr/>
                    <a:lstStyle/>
                    <a:p>
                      <a:r>
                        <a:rPr lang="id-ID" dirty="0" smtClean="0"/>
                        <a:t>f</a:t>
                      </a:r>
                      <a:endParaRPr lang="id-ID" dirty="0"/>
                    </a:p>
                  </a:txBody>
                  <a:tcPr/>
                </a:tc>
                <a:tc>
                  <a:txBody>
                    <a:bodyPr/>
                    <a:lstStyle/>
                    <a:p>
                      <a:r>
                        <a:rPr lang="id-ID" dirty="0" smtClean="0"/>
                        <a:t>2</a:t>
                      </a:r>
                      <a:endParaRPr lang="id-ID" dirty="0"/>
                    </a:p>
                  </a:txBody>
                  <a:tcPr/>
                </a:tc>
                <a:tc>
                  <a:txBody>
                    <a:bodyPr/>
                    <a:lstStyle/>
                    <a:p>
                      <a:r>
                        <a:rPr lang="id-ID" dirty="0" smtClean="0"/>
                        <a:t>3</a:t>
                      </a:r>
                      <a:endParaRPr lang="id-ID" dirty="0"/>
                    </a:p>
                  </a:txBody>
                  <a:tcPr/>
                </a:tc>
                <a:tc>
                  <a:txBody>
                    <a:bodyPr/>
                    <a:lstStyle/>
                    <a:p>
                      <a:r>
                        <a:rPr lang="id-ID" dirty="0" smtClean="0"/>
                        <a:t>4</a:t>
                      </a:r>
                      <a:endParaRPr lang="id-ID" dirty="0"/>
                    </a:p>
                  </a:txBody>
                  <a:tcPr/>
                </a:tc>
                <a:tc>
                  <a:txBody>
                    <a:bodyPr/>
                    <a:lstStyle/>
                    <a:p>
                      <a:r>
                        <a:rPr lang="id-ID" dirty="0" smtClean="0"/>
                        <a:t>3</a:t>
                      </a:r>
                      <a:endParaRPr lang="id-ID" dirty="0"/>
                    </a:p>
                  </a:txBody>
                  <a:tcPr/>
                </a:tc>
                <a:tc>
                  <a:txBody>
                    <a:bodyPr/>
                    <a:lstStyle/>
                    <a:p>
                      <a:r>
                        <a:rPr lang="id-ID" dirty="0" smtClean="0"/>
                        <a:t>2</a:t>
                      </a:r>
                      <a:endParaRPr lang="id-ID" dirty="0"/>
                    </a:p>
                  </a:txBody>
                  <a:tcPr/>
                </a:tc>
                <a:tc>
                  <a:txBody>
                    <a:bodyPr/>
                    <a:lstStyle/>
                    <a:p>
                      <a:r>
                        <a:rPr lang="id-ID" dirty="0" smtClean="0"/>
                        <a:t>1</a:t>
                      </a:r>
                      <a:endParaRPr lang="id-ID" dirty="0"/>
                    </a:p>
                  </a:txBody>
                  <a:tcPr/>
                </a:tc>
              </a:tr>
            </a:tbl>
          </a:graphicData>
        </a:graphic>
      </p:graphicFrame>
      <p:graphicFrame>
        <p:nvGraphicFramePr>
          <p:cNvPr id="62494" name="Table 62493"/>
          <p:cNvGraphicFramePr/>
          <p:nvPr/>
        </p:nvGraphicFramePr>
        <p:xfrm>
          <a:off x="3429000" y="3000375"/>
          <a:ext cx="4786313" cy="3324225"/>
        </p:xfrm>
        <a:graphic>
          <a:graphicData uri="http://schemas.openxmlformats.org/drawingml/2006/table">
            <a:tbl>
              <a:tblPr/>
              <a:tblGrid>
                <a:gridCol w="1196975"/>
                <a:gridCol w="1427163"/>
                <a:gridCol w="1235075"/>
                <a:gridCol w="927100"/>
              </a:tblGrid>
              <a:tr h="3968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buNone/>
                      </a:pPr>
                      <a:r>
                        <a:rPr b="1" dirty="0">
                          <a:solidFill>
                            <a:srgbClr val="FFFFFF"/>
                          </a:solidFill>
                          <a:latin typeface="Calibri" panose="020F0502020204030204" pitchFamily="34" charset="0"/>
                        </a:rPr>
                        <a:t>Modal</a:t>
                      </a:r>
                      <a:endParaRPr lang="en-US" b="1" dirty="0">
                        <a:solidFill>
                          <a:srgbClr val="FFFFFF"/>
                        </a:solidFill>
                        <a:latin typeface="Calibri" panose="020F0502020204030204" pitchFamily="34"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buNone/>
                      </a:pPr>
                      <a:r>
                        <a:rPr b="1" dirty="0">
                          <a:solidFill>
                            <a:srgbClr val="FFFFFF"/>
                          </a:solidFill>
                          <a:latin typeface="Calibri" panose="020F0502020204030204" pitchFamily="34" charset="0"/>
                        </a:rPr>
                        <a:t>Nilai Tengah</a:t>
                      </a:r>
                      <a:endParaRPr lang="en-US" b="1" dirty="0">
                        <a:solidFill>
                          <a:srgbClr val="FFFFFF"/>
                        </a:solidFill>
                        <a:latin typeface="Calibri" panose="020F0502020204030204" pitchFamily="34"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buNone/>
                      </a:pPr>
                      <a:r>
                        <a:rPr b="1" dirty="0">
                          <a:solidFill>
                            <a:srgbClr val="FFFFFF"/>
                          </a:solidFill>
                          <a:latin typeface="Calibri" panose="020F0502020204030204" pitchFamily="34" charset="0"/>
                        </a:rPr>
                        <a:t>Frekuensi</a:t>
                      </a:r>
                      <a:endParaRPr lang="en-US" b="1" dirty="0">
                        <a:solidFill>
                          <a:srgbClr val="FFFFFF"/>
                        </a:solidFill>
                        <a:latin typeface="Calibri" panose="020F0502020204030204" pitchFamily="34"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buNone/>
                      </a:pPr>
                      <a:r>
                        <a:rPr b="1" dirty="0">
                          <a:solidFill>
                            <a:srgbClr val="FFFFFF"/>
                          </a:solidFill>
                          <a:latin typeface="Calibri" panose="020F0502020204030204" pitchFamily="34" charset="0"/>
                        </a:rPr>
                        <a:t>fX</a:t>
                      </a:r>
                      <a:endParaRPr lang="en-US" b="1" dirty="0">
                        <a:solidFill>
                          <a:srgbClr val="FFFFFF"/>
                        </a:solidFill>
                        <a:latin typeface="Calibri" panose="020F0502020204030204" pitchFamily="34"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r>
              <a:tr h="36671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buNone/>
                      </a:pPr>
                      <a:r>
                        <a:rPr dirty="0">
                          <a:solidFill>
                            <a:srgbClr val="000000"/>
                          </a:solidFill>
                          <a:latin typeface="Calibri" panose="020F0502020204030204" pitchFamily="34" charset="0"/>
                        </a:rPr>
                        <a:t>112-120</a:t>
                      </a:r>
                      <a:endParaRPr lang="en-US" dirty="0">
                        <a:solidFill>
                          <a:srgbClr val="000000"/>
                        </a:solidFill>
                        <a:latin typeface="Calibri" panose="020F0502020204030204" pitchFamily="34"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buNone/>
                      </a:pPr>
                      <a:r>
                        <a:rPr dirty="0">
                          <a:solidFill>
                            <a:srgbClr val="000000"/>
                          </a:solidFill>
                          <a:latin typeface="Calibri" panose="020F0502020204030204" pitchFamily="34" charset="0"/>
                        </a:rPr>
                        <a:t>116</a:t>
                      </a:r>
                      <a:endParaRPr lang="en-US" dirty="0">
                        <a:solidFill>
                          <a:srgbClr val="000000"/>
                        </a:solidFill>
                        <a:latin typeface="Calibri" panose="020F0502020204030204" pitchFamily="34"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buNone/>
                      </a:pPr>
                      <a:r>
                        <a:rPr dirty="0">
                          <a:solidFill>
                            <a:srgbClr val="000000"/>
                          </a:solidFill>
                          <a:latin typeface="Calibri" panose="020F0502020204030204" pitchFamily="34" charset="0"/>
                        </a:rPr>
                        <a:t>4</a:t>
                      </a:r>
                      <a:endParaRPr lang="en-US" dirty="0">
                        <a:solidFill>
                          <a:srgbClr val="000000"/>
                        </a:solidFill>
                        <a:latin typeface="Calibri" panose="020F0502020204030204" pitchFamily="34"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buNone/>
                      </a:pPr>
                      <a:endParaRPr lang="en-US" dirty="0">
                        <a:solidFill>
                          <a:srgbClr val="000000"/>
                        </a:solidFill>
                        <a:latin typeface="Calibri" panose="020F0502020204030204" pitchFamily="34"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r>
              <a:tr h="3651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buNone/>
                      </a:pPr>
                      <a:r>
                        <a:rPr dirty="0">
                          <a:solidFill>
                            <a:srgbClr val="000000"/>
                          </a:solidFill>
                          <a:latin typeface="Calibri" panose="020F0502020204030204" pitchFamily="34" charset="0"/>
                        </a:rPr>
                        <a:t>121-129</a:t>
                      </a:r>
                      <a:endParaRPr lang="en-US" dirty="0">
                        <a:solidFill>
                          <a:srgbClr val="000000"/>
                        </a:solidFill>
                        <a:latin typeface="Calibri" panose="020F0502020204030204" pitchFamily="34"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buNone/>
                      </a:pPr>
                      <a:r>
                        <a:rPr dirty="0">
                          <a:solidFill>
                            <a:srgbClr val="000000"/>
                          </a:solidFill>
                          <a:latin typeface="Calibri" panose="020F0502020204030204" pitchFamily="34" charset="0"/>
                        </a:rPr>
                        <a:t>125</a:t>
                      </a:r>
                      <a:endParaRPr lang="en-US" dirty="0">
                        <a:solidFill>
                          <a:srgbClr val="000000"/>
                        </a:solidFill>
                        <a:latin typeface="Calibri" panose="020F0502020204030204" pitchFamily="34"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buNone/>
                      </a:pPr>
                      <a:r>
                        <a:rPr dirty="0">
                          <a:solidFill>
                            <a:srgbClr val="000000"/>
                          </a:solidFill>
                          <a:latin typeface="Calibri" panose="020F0502020204030204" pitchFamily="34" charset="0"/>
                        </a:rPr>
                        <a:t>5</a:t>
                      </a:r>
                      <a:endParaRPr lang="en-US" dirty="0">
                        <a:solidFill>
                          <a:srgbClr val="000000"/>
                        </a:solidFill>
                        <a:latin typeface="Calibri" panose="020F0502020204030204" pitchFamily="34"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buNone/>
                      </a:pPr>
                      <a:endParaRPr lang="en-US" dirty="0">
                        <a:solidFill>
                          <a:srgbClr val="000000"/>
                        </a:solidFill>
                        <a:latin typeface="Calibri" panose="020F0502020204030204" pitchFamily="34"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r>
              <a:tr h="36671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buNone/>
                      </a:pPr>
                      <a:r>
                        <a:rPr dirty="0">
                          <a:solidFill>
                            <a:srgbClr val="000000"/>
                          </a:solidFill>
                          <a:latin typeface="Calibri" panose="020F0502020204030204" pitchFamily="34" charset="0"/>
                        </a:rPr>
                        <a:t>130-138</a:t>
                      </a:r>
                      <a:endParaRPr lang="en-US" dirty="0">
                        <a:solidFill>
                          <a:srgbClr val="000000"/>
                        </a:solidFill>
                        <a:latin typeface="Calibri" panose="020F0502020204030204" pitchFamily="34"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buNone/>
                      </a:pPr>
                      <a:r>
                        <a:rPr dirty="0">
                          <a:solidFill>
                            <a:srgbClr val="000000"/>
                          </a:solidFill>
                          <a:latin typeface="Calibri" panose="020F0502020204030204" pitchFamily="34" charset="0"/>
                        </a:rPr>
                        <a:t>134</a:t>
                      </a:r>
                      <a:endParaRPr lang="en-US" dirty="0">
                        <a:solidFill>
                          <a:srgbClr val="000000"/>
                        </a:solidFill>
                        <a:latin typeface="Calibri" panose="020F0502020204030204" pitchFamily="34"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buNone/>
                      </a:pPr>
                      <a:r>
                        <a:rPr dirty="0">
                          <a:solidFill>
                            <a:srgbClr val="000000"/>
                          </a:solidFill>
                          <a:latin typeface="Calibri" panose="020F0502020204030204" pitchFamily="34" charset="0"/>
                        </a:rPr>
                        <a:t>8</a:t>
                      </a:r>
                      <a:endParaRPr lang="en-US" dirty="0">
                        <a:solidFill>
                          <a:srgbClr val="000000"/>
                        </a:solidFill>
                        <a:latin typeface="Calibri" panose="020F0502020204030204" pitchFamily="34"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buNone/>
                      </a:pPr>
                      <a:endParaRPr lang="en-US" dirty="0">
                        <a:solidFill>
                          <a:srgbClr val="000000"/>
                        </a:solidFill>
                        <a:latin typeface="Calibri" panose="020F0502020204030204" pitchFamily="34"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r>
              <a:tr h="3651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buNone/>
                      </a:pPr>
                      <a:r>
                        <a:rPr dirty="0">
                          <a:solidFill>
                            <a:srgbClr val="000000"/>
                          </a:solidFill>
                          <a:latin typeface="Calibri" panose="020F0502020204030204" pitchFamily="34" charset="0"/>
                        </a:rPr>
                        <a:t>139-138</a:t>
                      </a:r>
                      <a:endParaRPr lang="en-US" dirty="0">
                        <a:solidFill>
                          <a:srgbClr val="000000"/>
                        </a:solidFill>
                        <a:latin typeface="Calibri" panose="020F0502020204030204" pitchFamily="34"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buNone/>
                      </a:pPr>
                      <a:r>
                        <a:rPr dirty="0">
                          <a:solidFill>
                            <a:srgbClr val="000000"/>
                          </a:solidFill>
                          <a:latin typeface="Calibri" panose="020F0502020204030204" pitchFamily="34" charset="0"/>
                        </a:rPr>
                        <a:t>143</a:t>
                      </a:r>
                      <a:endParaRPr lang="en-US" dirty="0">
                        <a:solidFill>
                          <a:srgbClr val="000000"/>
                        </a:solidFill>
                        <a:latin typeface="Calibri" panose="020F0502020204030204" pitchFamily="34"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buNone/>
                      </a:pPr>
                      <a:r>
                        <a:rPr dirty="0">
                          <a:solidFill>
                            <a:srgbClr val="000000"/>
                          </a:solidFill>
                          <a:latin typeface="Calibri" panose="020F0502020204030204" pitchFamily="34" charset="0"/>
                        </a:rPr>
                        <a:t>12</a:t>
                      </a:r>
                      <a:endParaRPr lang="en-US" dirty="0">
                        <a:solidFill>
                          <a:srgbClr val="000000"/>
                        </a:solidFill>
                        <a:latin typeface="Calibri" panose="020F0502020204030204" pitchFamily="34"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buNone/>
                      </a:pPr>
                      <a:endParaRPr lang="en-US" dirty="0">
                        <a:solidFill>
                          <a:srgbClr val="000000"/>
                        </a:solidFill>
                        <a:latin typeface="Calibri" panose="020F0502020204030204" pitchFamily="34"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r>
              <a:tr h="3651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buNone/>
                      </a:pPr>
                      <a:r>
                        <a:rPr dirty="0">
                          <a:solidFill>
                            <a:srgbClr val="000000"/>
                          </a:solidFill>
                          <a:latin typeface="Calibri" panose="020F0502020204030204" pitchFamily="34" charset="0"/>
                        </a:rPr>
                        <a:t>148-156</a:t>
                      </a:r>
                      <a:endParaRPr lang="en-US" dirty="0">
                        <a:solidFill>
                          <a:srgbClr val="000000"/>
                        </a:solidFill>
                        <a:latin typeface="Calibri" panose="020F0502020204030204" pitchFamily="34"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buNone/>
                      </a:pPr>
                      <a:r>
                        <a:rPr dirty="0">
                          <a:solidFill>
                            <a:srgbClr val="000000"/>
                          </a:solidFill>
                          <a:latin typeface="Calibri" panose="020F0502020204030204" pitchFamily="34" charset="0"/>
                        </a:rPr>
                        <a:t>152</a:t>
                      </a:r>
                      <a:endParaRPr lang="en-US" dirty="0">
                        <a:solidFill>
                          <a:srgbClr val="000000"/>
                        </a:solidFill>
                        <a:latin typeface="Calibri" panose="020F0502020204030204" pitchFamily="34"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buNone/>
                      </a:pPr>
                      <a:r>
                        <a:rPr dirty="0">
                          <a:solidFill>
                            <a:srgbClr val="000000"/>
                          </a:solidFill>
                          <a:latin typeface="Calibri" panose="020F0502020204030204" pitchFamily="34" charset="0"/>
                        </a:rPr>
                        <a:t>5</a:t>
                      </a:r>
                      <a:endParaRPr lang="en-US" dirty="0">
                        <a:solidFill>
                          <a:srgbClr val="000000"/>
                        </a:solidFill>
                        <a:latin typeface="Calibri" panose="020F0502020204030204" pitchFamily="34"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buNone/>
                      </a:pPr>
                      <a:endParaRPr lang="en-US" dirty="0">
                        <a:solidFill>
                          <a:srgbClr val="000000"/>
                        </a:solidFill>
                        <a:latin typeface="Calibri" panose="020F0502020204030204" pitchFamily="34"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r>
              <a:tr h="36671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buNone/>
                      </a:pPr>
                      <a:r>
                        <a:rPr dirty="0">
                          <a:solidFill>
                            <a:srgbClr val="000000"/>
                          </a:solidFill>
                          <a:latin typeface="Calibri" panose="020F0502020204030204" pitchFamily="34" charset="0"/>
                        </a:rPr>
                        <a:t>157-165</a:t>
                      </a:r>
                      <a:endParaRPr lang="en-US" dirty="0">
                        <a:solidFill>
                          <a:srgbClr val="000000"/>
                        </a:solidFill>
                        <a:latin typeface="Calibri" panose="020F0502020204030204" pitchFamily="34"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buNone/>
                      </a:pPr>
                      <a:r>
                        <a:rPr dirty="0">
                          <a:solidFill>
                            <a:srgbClr val="000000"/>
                          </a:solidFill>
                          <a:latin typeface="Calibri" panose="020F0502020204030204" pitchFamily="34" charset="0"/>
                        </a:rPr>
                        <a:t>161</a:t>
                      </a:r>
                      <a:endParaRPr lang="en-US" dirty="0">
                        <a:solidFill>
                          <a:srgbClr val="000000"/>
                        </a:solidFill>
                        <a:latin typeface="Calibri" panose="020F0502020204030204" pitchFamily="34"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buNone/>
                      </a:pPr>
                      <a:r>
                        <a:rPr dirty="0">
                          <a:solidFill>
                            <a:srgbClr val="000000"/>
                          </a:solidFill>
                          <a:latin typeface="Calibri" panose="020F0502020204030204" pitchFamily="34" charset="0"/>
                        </a:rPr>
                        <a:t>4</a:t>
                      </a:r>
                      <a:endParaRPr lang="en-US" dirty="0">
                        <a:solidFill>
                          <a:srgbClr val="000000"/>
                        </a:solidFill>
                        <a:latin typeface="Calibri" panose="020F0502020204030204" pitchFamily="34"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buNone/>
                      </a:pPr>
                      <a:endParaRPr lang="en-US" dirty="0">
                        <a:solidFill>
                          <a:srgbClr val="000000"/>
                        </a:solidFill>
                        <a:latin typeface="Calibri" panose="020F0502020204030204" pitchFamily="34"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r>
              <a:tr h="3651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buNone/>
                      </a:pPr>
                      <a:r>
                        <a:rPr dirty="0">
                          <a:solidFill>
                            <a:srgbClr val="000000"/>
                          </a:solidFill>
                          <a:latin typeface="Calibri" panose="020F0502020204030204" pitchFamily="34" charset="0"/>
                        </a:rPr>
                        <a:t>166-174</a:t>
                      </a:r>
                      <a:endParaRPr lang="en-US" dirty="0">
                        <a:solidFill>
                          <a:srgbClr val="000000"/>
                        </a:solidFill>
                        <a:latin typeface="Calibri" panose="020F0502020204030204" pitchFamily="34"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buNone/>
                      </a:pPr>
                      <a:r>
                        <a:rPr dirty="0">
                          <a:solidFill>
                            <a:srgbClr val="000000"/>
                          </a:solidFill>
                          <a:latin typeface="Calibri" panose="020F0502020204030204" pitchFamily="34" charset="0"/>
                        </a:rPr>
                        <a:t>170</a:t>
                      </a:r>
                      <a:endParaRPr lang="en-US" dirty="0">
                        <a:solidFill>
                          <a:srgbClr val="000000"/>
                        </a:solidFill>
                        <a:latin typeface="Calibri" panose="020F0502020204030204" pitchFamily="34"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buNone/>
                      </a:pPr>
                      <a:r>
                        <a:rPr dirty="0">
                          <a:solidFill>
                            <a:srgbClr val="000000"/>
                          </a:solidFill>
                          <a:latin typeface="Calibri" panose="020F0502020204030204" pitchFamily="34" charset="0"/>
                        </a:rPr>
                        <a:t>2</a:t>
                      </a:r>
                      <a:endParaRPr lang="en-US" dirty="0">
                        <a:solidFill>
                          <a:srgbClr val="000000"/>
                        </a:solidFill>
                        <a:latin typeface="Calibri" panose="020F0502020204030204" pitchFamily="34"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buNone/>
                      </a:pPr>
                      <a:endParaRPr lang="en-US" dirty="0">
                        <a:solidFill>
                          <a:srgbClr val="000000"/>
                        </a:solidFill>
                        <a:latin typeface="Calibri" panose="020F0502020204030204" pitchFamily="34"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r>
              <a:tr h="36671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buNone/>
                      </a:pPr>
                      <a:endParaRPr lang="en-US" dirty="0">
                        <a:solidFill>
                          <a:srgbClr val="000000"/>
                        </a:solidFill>
                        <a:latin typeface="Calibri" panose="020F0502020204030204" pitchFamily="34"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buNone/>
                      </a:pPr>
                      <a:endParaRPr lang="en-US" dirty="0">
                        <a:solidFill>
                          <a:srgbClr val="000000"/>
                        </a:solidFill>
                        <a:latin typeface="Calibri" panose="020F0502020204030204" pitchFamily="34"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buNone/>
                      </a:pPr>
                      <a:r>
                        <a:rPr lang="el-GR" altLang="x-none" dirty="0">
                          <a:solidFill>
                            <a:srgbClr val="000000"/>
                          </a:solidFill>
                          <a:latin typeface="Calibri" panose="020F0502020204030204" pitchFamily="34" charset="0"/>
                        </a:rPr>
                        <a:t>Σ</a:t>
                      </a:r>
                      <a:r>
                        <a:rPr dirty="0">
                          <a:solidFill>
                            <a:srgbClr val="000000"/>
                          </a:solidFill>
                          <a:latin typeface="Calibri" panose="020F0502020204030204" pitchFamily="34" charset="0"/>
                        </a:rPr>
                        <a:t>f=40</a:t>
                      </a:r>
                      <a:endParaRPr lang="en-US" dirty="0">
                        <a:solidFill>
                          <a:srgbClr val="000000"/>
                        </a:solidFill>
                        <a:latin typeface="Calibri" panose="020F0502020204030204" pitchFamily="34"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buNone/>
                      </a:pPr>
                      <a:r>
                        <a:rPr lang="el-GR" altLang="x-none" dirty="0">
                          <a:solidFill>
                            <a:srgbClr val="000000"/>
                          </a:solidFill>
                          <a:latin typeface="Calibri" panose="020F0502020204030204" pitchFamily="34" charset="0"/>
                        </a:rPr>
                        <a:t>Σ</a:t>
                      </a:r>
                      <a:r>
                        <a:rPr dirty="0">
                          <a:solidFill>
                            <a:srgbClr val="000000"/>
                          </a:solidFill>
                          <a:latin typeface="Calibri" panose="020F0502020204030204" pitchFamily="34" charset="0"/>
                        </a:rPr>
                        <a:t>fX=</a:t>
                      </a:r>
                      <a:endParaRPr lang="en-US" dirty="0">
                        <a:solidFill>
                          <a:srgbClr val="000000"/>
                        </a:solidFill>
                        <a:latin typeface="Calibri" panose="020F0502020204030204" pitchFamily="34"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r>
            </a:tbl>
          </a:graphicData>
        </a:graphic>
      </p:graphicFrame>
    </p:spTree>
  </p:cSld>
  <p:clrMapOvr>
    <a:masterClrMapping/>
  </p:clrMapOvr>
  <p:transition>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63491" name="Rectangle 1"/>
          <p:cNvSpPr/>
          <p:nvPr/>
        </p:nvSpPr>
        <p:spPr>
          <a:xfrm>
            <a:off x="357188" y="642938"/>
            <a:ext cx="8786812" cy="461962"/>
          </a:xfrm>
          <a:prstGeom prst="rect">
            <a:avLst/>
          </a:prstGeom>
          <a:noFill/>
          <a:ln w="9525">
            <a:noFill/>
          </a:ln>
        </p:spPr>
        <p:txBody>
          <a:bodyPr anchor="ctr">
            <a:spAutoFit/>
          </a:bodyPr>
          <a:lstStyle/>
          <a:p>
            <a:r>
              <a:rPr lang="en-US" altLang="x-none" sz="2400" dirty="0">
                <a:latin typeface="Arial" panose="020B0604020202020204" pitchFamily="34" charset="0"/>
              </a:rPr>
              <a:t>3</a:t>
            </a:r>
            <a:r>
              <a:rPr lang="en-US" altLang="x-none" sz="2200" dirty="0">
                <a:latin typeface="Arial" panose="020B0604020202020204" pitchFamily="34" charset="0"/>
              </a:rPr>
              <a:t>. </a:t>
            </a:r>
            <a:r>
              <a:rPr sz="2200" dirty="0">
                <a:latin typeface="Arial" panose="020B0604020202020204" pitchFamily="34" charset="0"/>
              </a:rPr>
              <a:t>Susun Tabel Distribusi Frekuensi dari data </a:t>
            </a:r>
            <a:r>
              <a:rPr lang="en-US" altLang="x-none" sz="2200" dirty="0">
                <a:latin typeface="Arial" panose="020B0604020202020204" pitchFamily="34" charset="0"/>
              </a:rPr>
              <a:t>kuliah statistika</a:t>
            </a:r>
            <a:r>
              <a:rPr sz="2200" dirty="0">
                <a:latin typeface="Arial" panose="020B0604020202020204" pitchFamily="34" charset="0"/>
              </a:rPr>
              <a:t> berikut:</a:t>
            </a:r>
            <a:endParaRPr lang="en-US" altLang="x-none" sz="2200" dirty="0">
              <a:latin typeface="Calibri" panose="020F0502020204030204" pitchFamily="34" charset="0"/>
            </a:endParaRPr>
          </a:p>
        </p:txBody>
      </p:sp>
      <p:graphicFrame>
        <p:nvGraphicFramePr>
          <p:cNvPr id="6" name="Content Placeholder 3"/>
          <p:cNvGraphicFramePr>
            <a:graphicFrameLocks noGrp="1"/>
          </p:cNvGraphicFramePr>
          <p:nvPr>
            <p:ph idx="1"/>
          </p:nvPr>
        </p:nvGraphicFramePr>
        <p:xfrm>
          <a:off x="1500188" y="1214438"/>
          <a:ext cx="5784850" cy="5018088"/>
        </p:xfrm>
        <a:graphic>
          <a:graphicData uri="http://schemas.openxmlformats.org/drawingml/2006/table">
            <a:tbl>
              <a:tblPr/>
              <a:tblGrid>
                <a:gridCol w="523875"/>
                <a:gridCol w="742315"/>
                <a:gridCol w="617855"/>
                <a:gridCol w="525780"/>
                <a:gridCol w="597535"/>
                <a:gridCol w="587375"/>
                <a:gridCol w="520065"/>
                <a:gridCol w="509905"/>
                <a:gridCol w="556895"/>
                <a:gridCol w="603885"/>
              </a:tblGrid>
              <a:tr h="0">
                <a:tc>
                  <a:txBody>
                    <a:bodyPr/>
                    <a:lstStyle/>
                    <a:p>
                      <a:pPr marL="0" marR="0">
                        <a:lnSpc>
                          <a:spcPct val="115000"/>
                        </a:lnSpc>
                        <a:spcBef>
                          <a:spcPts val="0"/>
                        </a:spcBef>
                        <a:spcAft>
                          <a:spcPts val="0"/>
                        </a:spcAft>
                      </a:pPr>
                      <a:r>
                        <a:rPr lang="en-US" sz="1800" dirty="0">
                          <a:latin typeface="Arial" panose="020B0604020202020204"/>
                          <a:ea typeface="Times New Roman" panose="02020603050405020304"/>
                          <a:cs typeface="Times New Roman" panose="02020603050405020304"/>
                        </a:rPr>
                        <a:t>27</a:t>
                      </a:r>
                      <a:endParaRPr lang="en-US" sz="1800" dirty="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dirty="0">
                          <a:latin typeface="Arial" panose="020B0604020202020204"/>
                          <a:ea typeface="Times New Roman" panose="02020603050405020304"/>
                          <a:cs typeface="Times New Roman" panose="02020603050405020304"/>
                        </a:rPr>
                        <a:t>79</a:t>
                      </a:r>
                      <a:endParaRPr lang="en-US" sz="1800" dirty="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69</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40</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51</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88</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55</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48</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36</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61</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r>
              <a:tr h="0">
                <a:tc>
                  <a:txBody>
                    <a:bodyPr/>
                    <a:lstStyle/>
                    <a:p>
                      <a:pPr marL="0" marR="0">
                        <a:lnSpc>
                          <a:spcPct val="115000"/>
                        </a:lnSpc>
                        <a:spcBef>
                          <a:spcPts val="0"/>
                        </a:spcBef>
                        <a:spcAft>
                          <a:spcPts val="0"/>
                        </a:spcAft>
                      </a:pPr>
                      <a:r>
                        <a:rPr lang="en-US" sz="1800" dirty="0">
                          <a:latin typeface="Arial" panose="020B0604020202020204"/>
                          <a:ea typeface="Times New Roman" panose="02020603050405020304"/>
                          <a:cs typeface="Times New Roman" panose="02020603050405020304"/>
                        </a:rPr>
                        <a:t>53</a:t>
                      </a:r>
                      <a:endParaRPr lang="en-US" sz="1800" dirty="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44</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93</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51</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65</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42</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58</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55</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69</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63</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r>
              <a:tr h="0">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70</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dirty="0">
                          <a:latin typeface="Arial" panose="020B0604020202020204"/>
                          <a:ea typeface="Times New Roman" panose="02020603050405020304"/>
                          <a:cs typeface="Times New Roman" panose="02020603050405020304"/>
                        </a:rPr>
                        <a:t>48</a:t>
                      </a:r>
                      <a:endParaRPr lang="en-US" sz="1800" dirty="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61</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55</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60</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25</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47</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78</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61</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54</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r>
              <a:tr h="0">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57</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76</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73</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62</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36</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67</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40</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51</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59</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68</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r>
              <a:tr h="0">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27</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46</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62</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43</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54</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83</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59</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13</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72</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57</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r>
              <a:tr h="0">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82</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45</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54</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52</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71</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53</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82</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69</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60</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35</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r>
              <a:tr h="0">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41</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65</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62</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75</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60</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42</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55</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34</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49</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45</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r>
              <a:tr h="0">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49</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64</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40</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61</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73</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44</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59</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46</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71</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dirty="0">
                          <a:latin typeface="Arial" panose="020B0604020202020204"/>
                          <a:ea typeface="Times New Roman" panose="02020603050405020304"/>
                          <a:cs typeface="Times New Roman" panose="02020603050405020304"/>
                        </a:rPr>
                        <a:t>86</a:t>
                      </a:r>
                      <a:endParaRPr lang="en-US" sz="1800" dirty="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r>
              <a:tr h="0">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43</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69</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54</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31</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36</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51</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75</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44</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66</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53</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r>
              <a:tr h="0">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80</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71</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53</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56</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91</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60</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41</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29</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56</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57</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r>
              <a:tr h="0">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35</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54</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43</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39</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56</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27</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62</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44</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85</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61</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r>
              <a:tr h="0">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59</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89</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60</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51</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71</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53</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58</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26</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77</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68</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r>
              <a:tr h="0">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62</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57</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48</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69</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76</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52</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49</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45</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54</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41</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r>
              <a:tr h="0">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33</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61</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80</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57</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42</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45</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59</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44</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68</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73</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r>
              <a:tr h="0">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55</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70</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39</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59</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69</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51</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85</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a:latin typeface="Arial" panose="020B0604020202020204"/>
                          <a:ea typeface="Times New Roman" panose="02020603050405020304"/>
                          <a:cs typeface="Times New Roman" panose="02020603050405020304"/>
                        </a:rPr>
                        <a:t>46</a:t>
                      </a:r>
                      <a:endParaRPr lang="en-US" sz="180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dirty="0">
                          <a:latin typeface="Arial" panose="020B0604020202020204"/>
                          <a:ea typeface="Times New Roman" panose="02020603050405020304"/>
                          <a:cs typeface="Times New Roman" panose="02020603050405020304"/>
                        </a:rPr>
                        <a:t>55</a:t>
                      </a:r>
                      <a:endParaRPr lang="en-US" sz="1800" dirty="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1800" dirty="0">
                          <a:latin typeface="Arial" panose="020B0604020202020204"/>
                          <a:ea typeface="Times New Roman" panose="02020603050405020304"/>
                          <a:cs typeface="Times New Roman" panose="02020603050405020304"/>
                        </a:rPr>
                        <a:t>67</a:t>
                      </a:r>
                      <a:endParaRPr lang="en-US" sz="1800" dirty="0">
                        <a:latin typeface="Calibri" panose="020F0502020204030204"/>
                        <a:ea typeface="Calibri" panose="020F0502020204030204"/>
                        <a:cs typeface="Times New Roman" panose="02020603050405020304"/>
                      </a:endParaRPr>
                    </a:p>
                  </a:txBody>
                  <a:tcPr marL="9525" marR="9525" marT="9525" marB="9525">
                    <a:lnL>
                      <a:noFill/>
                    </a:lnL>
                    <a:lnR>
                      <a:noFill/>
                    </a:lnR>
                    <a:lnT>
                      <a:noFill/>
                    </a:lnT>
                    <a:lnB>
                      <a:noFill/>
                    </a:lnB>
                  </a:tcPr>
                </a:tc>
              </a:tr>
            </a:tbl>
          </a:graphicData>
        </a:graphic>
      </p:graphicFrame>
    </p:spTree>
  </p:cSld>
  <p:clrMapOvr>
    <a:masterClrMapping/>
  </p:clrMapOvr>
  <p:transition>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64515" name="Rectangle 3"/>
          <p:cNvSpPr/>
          <p:nvPr/>
        </p:nvSpPr>
        <p:spPr>
          <a:xfrm>
            <a:off x="214313" y="500063"/>
            <a:ext cx="8786812" cy="2678112"/>
          </a:xfrm>
          <a:prstGeom prst="rect">
            <a:avLst/>
          </a:prstGeom>
          <a:noFill/>
          <a:ln w="9525">
            <a:noFill/>
          </a:ln>
        </p:spPr>
        <p:txBody>
          <a:bodyPr>
            <a:spAutoFit/>
          </a:bodyPr>
          <a:lstStyle/>
          <a:p>
            <a:r>
              <a:rPr lang="en-US" altLang="x-none" sz="2400" dirty="0">
                <a:latin typeface="Calibri" panose="020F0502020204030204" pitchFamily="34" charset="0"/>
              </a:rPr>
              <a:t>4.  </a:t>
            </a:r>
            <a:r>
              <a:rPr sz="2400" dirty="0">
                <a:latin typeface="Calibri" panose="020F0502020204030204" pitchFamily="34" charset="0"/>
              </a:rPr>
              <a:t>Berapa median untuk himpunan bilangan: 5, 5, 7, 9, 11, 12, 15,</a:t>
            </a:r>
            <a:r>
              <a:rPr lang="en-US" altLang="x-none" sz="2400" dirty="0">
                <a:latin typeface="Calibri" panose="020F0502020204030204" pitchFamily="34" charset="0"/>
              </a:rPr>
              <a:t> 	</a:t>
            </a:r>
            <a:r>
              <a:rPr sz="2400" dirty="0">
                <a:latin typeface="Calibri" panose="020F0502020204030204" pitchFamily="34" charset="0"/>
              </a:rPr>
              <a:t>18?</a:t>
            </a:r>
          </a:p>
          <a:p>
            <a:endParaRPr sz="2400" dirty="0">
              <a:latin typeface="Calibri" panose="020F0502020204030204" pitchFamily="34" charset="0"/>
            </a:endParaRPr>
          </a:p>
          <a:p>
            <a:r>
              <a:rPr lang="en-US" altLang="x-none" sz="2400" dirty="0">
                <a:latin typeface="Calibri" panose="020F0502020204030204" pitchFamily="34" charset="0"/>
              </a:rPr>
              <a:t>5. </a:t>
            </a:r>
            <a:r>
              <a:rPr sz="2400" dirty="0">
                <a:latin typeface="Calibri" panose="020F0502020204030204" pitchFamily="34" charset="0"/>
              </a:rPr>
              <a:t>Jika data upah harian 8 karyawan (dalam ribuan) adalah sbb:20, 80, </a:t>
            </a:r>
            <a:r>
              <a:rPr lang="en-US" altLang="x-none" sz="2400" dirty="0">
                <a:latin typeface="Calibri" panose="020F0502020204030204" pitchFamily="34" charset="0"/>
              </a:rPr>
              <a:t>	</a:t>
            </a:r>
            <a:r>
              <a:rPr sz="2400" dirty="0">
                <a:latin typeface="Calibri" panose="020F0502020204030204" pitchFamily="34" charset="0"/>
              </a:rPr>
              <a:t>75, 60, 50, 85, 45, 90,      Berapa median-nya?</a:t>
            </a:r>
          </a:p>
          <a:p>
            <a:endParaRPr lang="en-US" altLang="x-none" sz="2400" dirty="0">
              <a:latin typeface="Calibri" panose="020F0502020204030204" pitchFamily="34" charset="0"/>
            </a:endParaRPr>
          </a:p>
          <a:p>
            <a:r>
              <a:rPr lang="en-US" altLang="x-none" sz="2400" dirty="0">
                <a:latin typeface="Calibri" panose="020F0502020204030204" pitchFamily="34" charset="0"/>
              </a:rPr>
              <a:t>6. </a:t>
            </a:r>
            <a:r>
              <a:rPr sz="2400" dirty="0">
                <a:latin typeface="Calibri" panose="020F0502020204030204" pitchFamily="34" charset="0"/>
              </a:rPr>
              <a:t>Tentukan median data modal 40 perusahaan</a:t>
            </a:r>
            <a:r>
              <a:rPr lang="en-US" altLang="x-none" sz="2400" dirty="0">
                <a:latin typeface="Calibri" panose="020F0502020204030204" pitchFamily="34" charset="0"/>
              </a:rPr>
              <a:t>  p</a:t>
            </a:r>
            <a:r>
              <a:rPr sz="2400" dirty="0">
                <a:latin typeface="Calibri" panose="020F0502020204030204" pitchFamily="34" charset="0"/>
              </a:rPr>
              <a:t>ada tabel </a:t>
            </a:r>
            <a:r>
              <a:rPr lang="en-US" altLang="x-none" sz="2400" dirty="0">
                <a:latin typeface="Calibri" panose="020F0502020204030204" pitchFamily="34" charset="0"/>
              </a:rPr>
              <a:t>	</a:t>
            </a:r>
            <a:r>
              <a:rPr sz="2400" dirty="0">
                <a:latin typeface="Calibri" panose="020F0502020204030204" pitchFamily="34" charset="0"/>
              </a:rPr>
              <a:t>di</a:t>
            </a:r>
            <a:r>
              <a:rPr lang="en-US" altLang="x-none" sz="2400" dirty="0">
                <a:latin typeface="Calibri" panose="020F0502020204030204" pitchFamily="34" charset="0"/>
              </a:rPr>
              <a:t>bawah</a:t>
            </a:r>
            <a:r>
              <a:rPr sz="2400" dirty="0">
                <a:latin typeface="Calibri" panose="020F0502020204030204" pitchFamily="34" charset="0"/>
              </a:rPr>
              <a:t>:</a:t>
            </a:r>
          </a:p>
        </p:txBody>
      </p:sp>
      <p:graphicFrame>
        <p:nvGraphicFramePr>
          <p:cNvPr id="6" name="Table 5"/>
          <p:cNvGraphicFramePr>
            <a:graphicFrameLocks noGrp="1"/>
          </p:cNvGraphicFramePr>
          <p:nvPr/>
        </p:nvGraphicFramePr>
        <p:xfrm>
          <a:off x="3214688" y="3071813"/>
          <a:ext cx="2214563" cy="3200400"/>
        </p:xfrm>
        <a:graphic>
          <a:graphicData uri="http://schemas.openxmlformats.org/drawingml/2006/table">
            <a:tbl>
              <a:tblPr firstRow="1" bandRow="1">
                <a:tableStyleId>{5C22544A-7EE6-4342-B048-85BDC9FD1C3A}</a:tableStyleId>
              </a:tblPr>
              <a:tblGrid>
                <a:gridCol w="1107290"/>
                <a:gridCol w="1107290"/>
              </a:tblGrid>
              <a:tr h="614725">
                <a:tc>
                  <a:txBody>
                    <a:bodyPr/>
                    <a:lstStyle/>
                    <a:p>
                      <a:r>
                        <a:rPr lang="id-ID" dirty="0" smtClean="0"/>
                        <a:t>Modal</a:t>
                      </a:r>
                      <a:endParaRPr lang="id-ID" dirty="0"/>
                    </a:p>
                  </a:txBody>
                  <a:tcPr/>
                </a:tc>
                <a:tc>
                  <a:txBody>
                    <a:bodyPr/>
                    <a:lstStyle/>
                    <a:p>
                      <a:r>
                        <a:rPr lang="id-ID" dirty="0" smtClean="0"/>
                        <a:t>Nilai Tengah</a:t>
                      </a:r>
                      <a:endParaRPr lang="id-ID" dirty="0"/>
                    </a:p>
                  </a:txBody>
                  <a:tcPr/>
                </a:tc>
              </a:tr>
              <a:tr h="356150">
                <a:tc>
                  <a:txBody>
                    <a:bodyPr/>
                    <a:lstStyle/>
                    <a:p>
                      <a:r>
                        <a:rPr lang="id-ID" dirty="0" smtClean="0"/>
                        <a:t>112-120</a:t>
                      </a:r>
                      <a:endParaRPr lang="id-ID" dirty="0"/>
                    </a:p>
                  </a:txBody>
                  <a:tcPr/>
                </a:tc>
                <a:tc>
                  <a:txBody>
                    <a:bodyPr/>
                    <a:lstStyle/>
                    <a:p>
                      <a:r>
                        <a:rPr lang="id-ID" dirty="0" smtClean="0"/>
                        <a:t>116</a:t>
                      </a:r>
                      <a:endParaRPr lang="id-ID" dirty="0"/>
                    </a:p>
                  </a:txBody>
                  <a:tcPr/>
                </a:tc>
              </a:tr>
              <a:tr h="356150">
                <a:tc>
                  <a:txBody>
                    <a:bodyPr/>
                    <a:lstStyle/>
                    <a:p>
                      <a:r>
                        <a:rPr lang="id-ID" dirty="0" smtClean="0"/>
                        <a:t>121-129</a:t>
                      </a:r>
                      <a:endParaRPr lang="id-ID" dirty="0"/>
                    </a:p>
                  </a:txBody>
                  <a:tcPr/>
                </a:tc>
                <a:tc>
                  <a:txBody>
                    <a:bodyPr/>
                    <a:lstStyle/>
                    <a:p>
                      <a:r>
                        <a:rPr lang="id-ID" dirty="0" smtClean="0"/>
                        <a:t>125</a:t>
                      </a:r>
                      <a:endParaRPr lang="id-ID" dirty="0"/>
                    </a:p>
                  </a:txBody>
                  <a:tcPr/>
                </a:tc>
              </a:tr>
              <a:tr h="356150">
                <a:tc>
                  <a:txBody>
                    <a:bodyPr/>
                    <a:lstStyle/>
                    <a:p>
                      <a:r>
                        <a:rPr lang="id-ID" dirty="0" smtClean="0"/>
                        <a:t>130-138</a:t>
                      </a:r>
                      <a:endParaRPr lang="id-ID" dirty="0"/>
                    </a:p>
                  </a:txBody>
                  <a:tcPr/>
                </a:tc>
                <a:tc>
                  <a:txBody>
                    <a:bodyPr/>
                    <a:lstStyle/>
                    <a:p>
                      <a:r>
                        <a:rPr lang="id-ID" dirty="0" smtClean="0"/>
                        <a:t>134</a:t>
                      </a:r>
                      <a:endParaRPr lang="id-ID" dirty="0"/>
                    </a:p>
                  </a:txBody>
                  <a:tcPr/>
                </a:tc>
              </a:tr>
              <a:tr h="356150">
                <a:tc>
                  <a:txBody>
                    <a:bodyPr/>
                    <a:lstStyle/>
                    <a:p>
                      <a:r>
                        <a:rPr lang="id-ID" dirty="0" smtClean="0"/>
                        <a:t>139-138</a:t>
                      </a:r>
                      <a:endParaRPr lang="id-ID" dirty="0"/>
                    </a:p>
                  </a:txBody>
                  <a:tcPr/>
                </a:tc>
                <a:tc>
                  <a:txBody>
                    <a:bodyPr/>
                    <a:lstStyle/>
                    <a:p>
                      <a:r>
                        <a:rPr lang="id-ID" dirty="0" smtClean="0"/>
                        <a:t>143</a:t>
                      </a:r>
                      <a:endParaRPr lang="id-ID" dirty="0"/>
                    </a:p>
                  </a:txBody>
                  <a:tcPr/>
                </a:tc>
              </a:tr>
              <a:tr h="356150">
                <a:tc>
                  <a:txBody>
                    <a:bodyPr/>
                    <a:lstStyle/>
                    <a:p>
                      <a:r>
                        <a:rPr lang="id-ID" dirty="0" smtClean="0"/>
                        <a:t>148-156</a:t>
                      </a:r>
                      <a:endParaRPr lang="id-ID" dirty="0"/>
                    </a:p>
                  </a:txBody>
                  <a:tcPr/>
                </a:tc>
                <a:tc>
                  <a:txBody>
                    <a:bodyPr/>
                    <a:lstStyle/>
                    <a:p>
                      <a:r>
                        <a:rPr lang="id-ID" dirty="0" smtClean="0"/>
                        <a:t>152</a:t>
                      </a:r>
                      <a:endParaRPr lang="id-ID" dirty="0"/>
                    </a:p>
                  </a:txBody>
                  <a:tcPr/>
                </a:tc>
              </a:tr>
              <a:tr h="356150">
                <a:tc>
                  <a:txBody>
                    <a:bodyPr/>
                    <a:lstStyle/>
                    <a:p>
                      <a:r>
                        <a:rPr lang="id-ID" dirty="0" smtClean="0"/>
                        <a:t>157-165</a:t>
                      </a:r>
                      <a:endParaRPr lang="id-ID" dirty="0"/>
                    </a:p>
                  </a:txBody>
                  <a:tcPr/>
                </a:tc>
                <a:tc>
                  <a:txBody>
                    <a:bodyPr/>
                    <a:lstStyle/>
                    <a:p>
                      <a:r>
                        <a:rPr lang="id-ID" dirty="0" smtClean="0"/>
                        <a:t>161</a:t>
                      </a:r>
                      <a:endParaRPr lang="id-ID" dirty="0"/>
                    </a:p>
                  </a:txBody>
                  <a:tcPr/>
                </a:tc>
              </a:tr>
              <a:tr h="356150">
                <a:tc>
                  <a:txBody>
                    <a:bodyPr/>
                    <a:lstStyle/>
                    <a:p>
                      <a:r>
                        <a:rPr lang="id-ID" dirty="0" smtClean="0"/>
                        <a:t>166-174</a:t>
                      </a:r>
                      <a:endParaRPr lang="id-ID" dirty="0"/>
                    </a:p>
                  </a:txBody>
                  <a:tcPr/>
                </a:tc>
                <a:tc>
                  <a:txBody>
                    <a:bodyPr/>
                    <a:lstStyle/>
                    <a:p>
                      <a:r>
                        <a:rPr lang="id-ID" dirty="0" smtClean="0"/>
                        <a:t>170</a:t>
                      </a:r>
                      <a:endParaRPr lang="id-ID" dirty="0"/>
                    </a:p>
                  </a:txBody>
                  <a:tcPr/>
                </a:tc>
              </a:tr>
            </a:tbl>
          </a:graphicData>
        </a:graphic>
      </p:graphicFrame>
    </p:spTree>
  </p:cSld>
  <p:clrMapOvr>
    <a:masterClrMapping/>
  </p:clrMapOvr>
  <p:transition>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5" name="Content Placeholder 2"/>
          <p:cNvSpPr txBox="1"/>
          <p:nvPr/>
        </p:nvSpPr>
        <p:spPr bwMode="auto">
          <a:xfrm>
            <a:off x="571500" y="785813"/>
            <a:ext cx="8258175" cy="5554663"/>
          </a:xfrm>
          <a:prstGeom prst="rect">
            <a:avLst/>
          </a:prstGeom>
          <a:noFill/>
          <a:ln w="9525">
            <a:noFill/>
            <a:miter lim="800000"/>
          </a:ln>
        </p:spPr>
        <p:txBody>
          <a:bodyPr/>
          <a:lstStyle/>
          <a:p>
            <a:pPr marL="342900" marR="0" indent="-342900" defTabSz="914400">
              <a:spcBef>
                <a:spcPct val="20000"/>
              </a:spcBef>
              <a:buClrTx/>
              <a:buSzTx/>
              <a:buFont typeface="Arial" panose="020B0604020202020204" pitchFamily="34" charset="0"/>
              <a:buNone/>
              <a:defRPr/>
            </a:pPr>
            <a:r>
              <a:rPr kumimoji="0" lang="en-US" sz="2400" kern="1200" cap="none" spc="0" normalizeH="0" baseline="0" noProof="0" dirty="0" err="1">
                <a:latin typeface="+mn-lt"/>
                <a:ea typeface="+mn-ea"/>
                <a:cs typeface="+mn-cs"/>
              </a:rPr>
              <a:t>Kesimpulan</a:t>
            </a:r>
            <a:r>
              <a:rPr kumimoji="0" lang="en-US" sz="2400" kern="1200" cap="none" spc="0" normalizeH="0" baseline="0" noProof="0" dirty="0">
                <a:latin typeface="+mn-lt"/>
                <a:ea typeface="+mn-ea"/>
                <a:cs typeface="+mn-cs"/>
              </a:rPr>
              <a:t>:</a:t>
            </a:r>
          </a:p>
          <a:p>
            <a:pPr marL="514350" marR="0" indent="-514350" defTabSz="914400">
              <a:spcBef>
                <a:spcPct val="20000"/>
              </a:spcBef>
              <a:buClrTx/>
              <a:buSzTx/>
              <a:buFont typeface="Arial" panose="020B0604020202020204" pitchFamily="34" charset="0"/>
              <a:buAutoNum type="arabicPeriod"/>
              <a:defRPr/>
            </a:pPr>
            <a:r>
              <a:rPr kumimoji="0" lang="en-US" sz="2400" kern="1200" cap="none" spc="0" normalizeH="0" baseline="0" noProof="0" dirty="0" err="1">
                <a:latin typeface="+mn-lt"/>
                <a:ea typeface="+mn-ea"/>
                <a:cs typeface="+mn-cs"/>
              </a:rPr>
              <a:t>Statistika</a:t>
            </a:r>
            <a:r>
              <a:rPr kumimoji="0" lang="en-US" sz="2400" kern="1200" cap="none" spc="0" normalizeH="0" baseline="0" noProof="0" dirty="0">
                <a:latin typeface="+mn-lt"/>
                <a:ea typeface="+mn-ea"/>
                <a:cs typeface="+mn-cs"/>
              </a:rPr>
              <a:t> </a:t>
            </a:r>
            <a:r>
              <a:rPr kumimoji="0" lang="en-US" sz="2400" kern="1200" cap="none" spc="0" normalizeH="0" baseline="0" noProof="0" dirty="0" err="1">
                <a:latin typeface="+mn-lt"/>
                <a:ea typeface="+mn-ea"/>
                <a:cs typeface="+mn-cs"/>
              </a:rPr>
              <a:t>adalah</a:t>
            </a:r>
            <a:r>
              <a:rPr kumimoji="0" lang="en-US" sz="2400" kern="1200" cap="none" spc="0" normalizeH="0" baseline="0" noProof="0" dirty="0">
                <a:latin typeface="+mn-lt"/>
                <a:ea typeface="+mn-ea"/>
                <a:cs typeface="+mn-cs"/>
              </a:rPr>
              <a:t> </a:t>
            </a:r>
            <a:r>
              <a:rPr kumimoji="0" lang="en-US" sz="2400" kern="1200" cap="none" spc="0" normalizeH="0" baseline="0" noProof="0" dirty="0" err="1">
                <a:latin typeface="+mn-lt"/>
                <a:ea typeface="+mn-ea"/>
                <a:cs typeface="+mn-cs"/>
              </a:rPr>
              <a:t>keseluruhan</a:t>
            </a:r>
            <a:r>
              <a:rPr kumimoji="0" lang="en-US" sz="2400" kern="1200" cap="none" spc="0" normalizeH="0" baseline="0" noProof="0" dirty="0">
                <a:latin typeface="+mn-lt"/>
                <a:ea typeface="+mn-ea"/>
                <a:cs typeface="+mn-cs"/>
              </a:rPr>
              <a:t> </a:t>
            </a:r>
            <a:r>
              <a:rPr kumimoji="0" lang="en-US" sz="2400" kern="1200" cap="none" spc="0" normalizeH="0" baseline="0" noProof="0" dirty="0" err="1">
                <a:latin typeface="+mn-lt"/>
                <a:ea typeface="+mn-ea"/>
                <a:cs typeface="+mn-cs"/>
              </a:rPr>
              <a:t>prosedur</a:t>
            </a:r>
            <a:r>
              <a:rPr kumimoji="0" lang="en-US" sz="2400" kern="1200" cap="none" spc="0" normalizeH="0" baseline="0" noProof="0" dirty="0">
                <a:latin typeface="+mn-lt"/>
                <a:ea typeface="+mn-ea"/>
                <a:cs typeface="+mn-cs"/>
              </a:rPr>
              <a:t> </a:t>
            </a:r>
            <a:r>
              <a:rPr kumimoji="0" lang="en-US" sz="2400" kern="1200" cap="none" spc="0" normalizeH="0" baseline="0" noProof="0" dirty="0" err="1">
                <a:latin typeface="+mn-lt"/>
                <a:ea typeface="+mn-ea"/>
                <a:cs typeface="+mn-cs"/>
              </a:rPr>
              <a:t>untuk</a:t>
            </a:r>
            <a:r>
              <a:rPr kumimoji="0" lang="en-US" sz="2400" kern="1200" cap="none" spc="0" normalizeH="0" baseline="0" noProof="0" dirty="0">
                <a:latin typeface="+mn-lt"/>
                <a:ea typeface="+mn-ea"/>
                <a:cs typeface="+mn-cs"/>
              </a:rPr>
              <a:t> </a:t>
            </a:r>
            <a:r>
              <a:rPr kumimoji="0" lang="en-US" sz="2400" kern="1200" cap="none" spc="0" normalizeH="0" baseline="0" noProof="0" dirty="0" err="1">
                <a:latin typeface="+mn-lt"/>
                <a:ea typeface="+mn-ea"/>
                <a:cs typeface="+mn-cs"/>
              </a:rPr>
              <a:t>mendapatkan</a:t>
            </a:r>
            <a:r>
              <a:rPr kumimoji="0" lang="en-US" sz="2400" kern="1200" cap="none" spc="0" normalizeH="0" baseline="0" noProof="0" dirty="0">
                <a:latin typeface="+mn-lt"/>
                <a:ea typeface="+mn-ea"/>
                <a:cs typeface="+mn-cs"/>
              </a:rPr>
              <a:t> data, </a:t>
            </a:r>
            <a:r>
              <a:rPr kumimoji="0" lang="en-US" sz="2400" kern="1200" cap="none" spc="0" normalizeH="0" baseline="0" noProof="0" dirty="0" err="1">
                <a:latin typeface="+mn-lt"/>
                <a:ea typeface="+mn-ea"/>
                <a:cs typeface="+mn-cs"/>
              </a:rPr>
              <a:t>menganalisi</a:t>
            </a:r>
            <a:r>
              <a:rPr kumimoji="0" lang="id-ID" sz="2400" kern="1200" cap="none" spc="0" normalizeH="0" baseline="0" noProof="0" dirty="0">
                <a:latin typeface="+mn-lt"/>
                <a:ea typeface="+mn-ea"/>
                <a:cs typeface="+mn-cs"/>
              </a:rPr>
              <a:t>s</a:t>
            </a:r>
            <a:r>
              <a:rPr kumimoji="0" lang="en-US" sz="2400" kern="1200" cap="none" spc="0" normalizeH="0" baseline="0" noProof="0" dirty="0">
                <a:latin typeface="+mn-lt"/>
                <a:ea typeface="+mn-ea"/>
                <a:cs typeface="+mn-cs"/>
              </a:rPr>
              <a:t> data </a:t>
            </a:r>
            <a:r>
              <a:rPr kumimoji="0" lang="en-US" sz="2400" kern="1200" cap="none" spc="0" normalizeH="0" baseline="0" noProof="0" dirty="0" err="1">
                <a:latin typeface="+mn-lt"/>
                <a:ea typeface="+mn-ea"/>
                <a:cs typeface="+mn-cs"/>
              </a:rPr>
              <a:t>dan</a:t>
            </a:r>
            <a:r>
              <a:rPr kumimoji="0" lang="en-US" sz="2400" kern="1200" cap="none" spc="0" normalizeH="0" baseline="0" noProof="0" dirty="0">
                <a:latin typeface="+mn-lt"/>
                <a:ea typeface="+mn-ea"/>
                <a:cs typeface="+mn-cs"/>
              </a:rPr>
              <a:t> </a:t>
            </a:r>
            <a:r>
              <a:rPr kumimoji="0" lang="en-US" sz="2400" kern="1200" cap="none" spc="0" normalizeH="0" baseline="0" noProof="0" dirty="0" err="1">
                <a:latin typeface="+mn-lt"/>
                <a:ea typeface="+mn-ea"/>
                <a:cs typeface="+mn-cs"/>
              </a:rPr>
              <a:t>menyimpulkan</a:t>
            </a:r>
            <a:r>
              <a:rPr kumimoji="0" lang="en-US" sz="2400" kern="1200" cap="none" spc="0" normalizeH="0" baseline="0" noProof="0" dirty="0">
                <a:latin typeface="+mn-lt"/>
                <a:ea typeface="+mn-ea"/>
                <a:cs typeface="+mn-cs"/>
              </a:rPr>
              <a:t> data.</a:t>
            </a:r>
          </a:p>
          <a:p>
            <a:pPr marL="514350" marR="0" indent="-514350" defTabSz="914400">
              <a:spcBef>
                <a:spcPct val="20000"/>
              </a:spcBef>
              <a:buClrTx/>
              <a:buSzTx/>
              <a:buFont typeface="Arial" panose="020B0604020202020204" pitchFamily="34" charset="0"/>
              <a:buAutoNum type="arabicPeriod"/>
              <a:defRPr/>
            </a:pPr>
            <a:r>
              <a:rPr kumimoji="0" lang="en-US" sz="2400" kern="1200" cap="none" spc="0" normalizeH="0" baseline="0" noProof="0" dirty="0" err="1">
                <a:latin typeface="+mn-lt"/>
                <a:ea typeface="+mn-ea"/>
                <a:cs typeface="+mn-cs"/>
              </a:rPr>
              <a:t>Statistik</a:t>
            </a:r>
            <a:r>
              <a:rPr kumimoji="0" lang="en-US" sz="2400" kern="1200" cap="none" spc="0" normalizeH="0" baseline="0" noProof="0" dirty="0">
                <a:latin typeface="+mn-lt"/>
                <a:ea typeface="+mn-ea"/>
                <a:cs typeface="+mn-cs"/>
              </a:rPr>
              <a:t> </a:t>
            </a:r>
            <a:r>
              <a:rPr kumimoji="0" lang="en-US" sz="2400" kern="1200" cap="none" spc="0" normalizeH="0" baseline="0" noProof="0" dirty="0" err="1">
                <a:latin typeface="+mn-lt"/>
                <a:ea typeface="+mn-ea"/>
                <a:cs typeface="+mn-cs"/>
              </a:rPr>
              <a:t>dibagi</a:t>
            </a:r>
            <a:r>
              <a:rPr kumimoji="0" lang="en-US" sz="2400" kern="1200" cap="none" spc="0" normalizeH="0" baseline="0" noProof="0" dirty="0">
                <a:latin typeface="+mn-lt"/>
                <a:ea typeface="+mn-ea"/>
                <a:cs typeface="+mn-cs"/>
              </a:rPr>
              <a:t> </a:t>
            </a:r>
            <a:r>
              <a:rPr kumimoji="0" lang="en-US" sz="2400" kern="1200" cap="none" spc="0" normalizeH="0" baseline="0" noProof="0" dirty="0" err="1">
                <a:latin typeface="+mn-lt"/>
                <a:ea typeface="+mn-ea"/>
                <a:cs typeface="+mn-cs"/>
              </a:rPr>
              <a:t>menjadi</a:t>
            </a:r>
            <a:r>
              <a:rPr kumimoji="0" lang="en-US" sz="2400" kern="1200" cap="none" spc="0" normalizeH="0" baseline="0" noProof="0" dirty="0">
                <a:latin typeface="+mn-lt"/>
                <a:ea typeface="+mn-ea"/>
                <a:cs typeface="+mn-cs"/>
              </a:rPr>
              <a:t> </a:t>
            </a:r>
            <a:r>
              <a:rPr kumimoji="0" lang="en-US" sz="2400" kern="1200" cap="none" spc="0" normalizeH="0" baseline="0" noProof="0" dirty="0" err="1">
                <a:latin typeface="+mn-lt"/>
                <a:ea typeface="+mn-ea"/>
                <a:cs typeface="+mn-cs"/>
              </a:rPr>
              <a:t>dua</a:t>
            </a:r>
            <a:r>
              <a:rPr kumimoji="0" lang="en-US" sz="2400" kern="1200" cap="none" spc="0" normalizeH="0" baseline="0" noProof="0" dirty="0">
                <a:latin typeface="+mn-lt"/>
                <a:ea typeface="+mn-ea"/>
                <a:cs typeface="+mn-cs"/>
              </a:rPr>
              <a:t> </a:t>
            </a:r>
            <a:r>
              <a:rPr kumimoji="0" lang="en-US" sz="2400" kern="1200" cap="none" spc="0" normalizeH="0" baseline="0" noProof="0" dirty="0" err="1">
                <a:latin typeface="+mn-lt"/>
                <a:ea typeface="+mn-ea"/>
                <a:cs typeface="+mn-cs"/>
              </a:rPr>
              <a:t>bagian</a:t>
            </a:r>
            <a:r>
              <a:rPr kumimoji="0" lang="en-US" sz="2400" kern="1200" cap="none" spc="0" normalizeH="0" baseline="0" noProof="0" dirty="0">
                <a:latin typeface="+mn-lt"/>
                <a:ea typeface="+mn-ea"/>
                <a:cs typeface="+mn-cs"/>
              </a:rPr>
              <a:t> </a:t>
            </a:r>
            <a:r>
              <a:rPr kumimoji="0" lang="en-US" sz="2400" kern="1200" cap="none" spc="0" normalizeH="0" baseline="0" noProof="0" dirty="0" err="1">
                <a:latin typeface="+mn-lt"/>
                <a:ea typeface="+mn-ea"/>
                <a:cs typeface="+mn-cs"/>
              </a:rPr>
              <a:t>utama</a:t>
            </a:r>
            <a:r>
              <a:rPr kumimoji="0" lang="en-US" sz="2400" kern="1200" cap="none" spc="0" normalizeH="0" baseline="0" noProof="0" dirty="0">
                <a:latin typeface="+mn-lt"/>
                <a:ea typeface="+mn-ea"/>
                <a:cs typeface="+mn-cs"/>
              </a:rPr>
              <a:t> </a:t>
            </a:r>
            <a:r>
              <a:rPr kumimoji="0" lang="en-US" sz="2400" kern="1200" cap="none" spc="0" normalizeH="0" baseline="0" noProof="0" dirty="0" err="1">
                <a:latin typeface="+mn-lt"/>
                <a:ea typeface="+mn-ea"/>
                <a:cs typeface="+mn-cs"/>
              </a:rPr>
              <a:t>yaitu</a:t>
            </a:r>
            <a:r>
              <a:rPr kumimoji="0" lang="en-US" sz="2400" kern="1200" cap="none" spc="0" normalizeH="0" baseline="0" noProof="0" dirty="0">
                <a:latin typeface="+mn-lt"/>
                <a:ea typeface="+mn-ea"/>
                <a:cs typeface="+mn-cs"/>
              </a:rPr>
              <a:t> </a:t>
            </a:r>
            <a:r>
              <a:rPr kumimoji="0" lang="en-US" sz="2400" kern="1200" cap="none" spc="0" normalizeH="0" baseline="0" noProof="0" dirty="0" err="1">
                <a:latin typeface="+mn-lt"/>
                <a:ea typeface="+mn-ea"/>
                <a:cs typeface="+mn-cs"/>
              </a:rPr>
              <a:t>statistik</a:t>
            </a:r>
            <a:r>
              <a:rPr kumimoji="0" lang="en-US" sz="2400" kern="1200" cap="none" spc="0" normalizeH="0" baseline="0" noProof="0" dirty="0">
                <a:latin typeface="+mn-lt"/>
                <a:ea typeface="+mn-ea"/>
                <a:cs typeface="+mn-cs"/>
              </a:rPr>
              <a:t> </a:t>
            </a:r>
            <a:r>
              <a:rPr kumimoji="0" lang="en-US" sz="2400" kern="1200" cap="none" spc="0" normalizeH="0" baseline="0" noProof="0" dirty="0" err="1">
                <a:latin typeface="+mn-lt"/>
                <a:ea typeface="+mn-ea"/>
                <a:cs typeface="+mn-cs"/>
              </a:rPr>
              <a:t>deskriptif</a:t>
            </a:r>
            <a:r>
              <a:rPr kumimoji="0" lang="en-US" sz="2400" kern="1200" cap="none" spc="0" normalizeH="0" baseline="0" noProof="0" dirty="0">
                <a:latin typeface="+mn-lt"/>
                <a:ea typeface="+mn-ea"/>
                <a:cs typeface="+mn-cs"/>
              </a:rPr>
              <a:t> </a:t>
            </a:r>
            <a:r>
              <a:rPr kumimoji="0" lang="en-US" sz="2400" kern="1200" cap="none" spc="0" normalizeH="0" baseline="0" noProof="0" dirty="0" err="1">
                <a:latin typeface="+mn-lt"/>
                <a:ea typeface="+mn-ea"/>
                <a:cs typeface="+mn-cs"/>
              </a:rPr>
              <a:t>dan</a:t>
            </a:r>
            <a:r>
              <a:rPr kumimoji="0" lang="en-US" sz="2400" kern="1200" cap="none" spc="0" normalizeH="0" baseline="0" noProof="0" dirty="0">
                <a:latin typeface="+mn-lt"/>
                <a:ea typeface="+mn-ea"/>
                <a:cs typeface="+mn-cs"/>
              </a:rPr>
              <a:t> </a:t>
            </a:r>
            <a:r>
              <a:rPr kumimoji="0" lang="en-US" sz="2400" kern="1200" cap="none" spc="0" normalizeH="0" baseline="0" noProof="0" dirty="0" err="1">
                <a:latin typeface="+mn-lt"/>
                <a:ea typeface="+mn-ea"/>
                <a:cs typeface="+mn-cs"/>
              </a:rPr>
              <a:t>statistik</a:t>
            </a:r>
            <a:r>
              <a:rPr kumimoji="0" lang="en-US" sz="2400" kern="1200" cap="none" spc="0" normalizeH="0" baseline="0" noProof="0" dirty="0">
                <a:latin typeface="+mn-lt"/>
                <a:ea typeface="+mn-ea"/>
                <a:cs typeface="+mn-cs"/>
              </a:rPr>
              <a:t> </a:t>
            </a:r>
            <a:r>
              <a:rPr kumimoji="0" lang="en-US" sz="2400" kern="1200" cap="none" spc="0" normalizeH="0" baseline="0" noProof="0" dirty="0" err="1">
                <a:latin typeface="+mn-lt"/>
                <a:ea typeface="+mn-ea"/>
                <a:cs typeface="+mn-cs"/>
              </a:rPr>
              <a:t>inferensi</a:t>
            </a:r>
            <a:endParaRPr kumimoji="0" lang="en-US" sz="2400" kern="1200" cap="none" spc="0" normalizeH="0" baseline="0" noProof="0" dirty="0">
              <a:latin typeface="+mn-lt"/>
              <a:ea typeface="+mn-ea"/>
              <a:cs typeface="+mn-cs"/>
            </a:endParaRPr>
          </a:p>
        </p:txBody>
      </p:sp>
    </p:spTree>
  </p:cSld>
  <p:clrMapOvr>
    <a:masterClrMapping/>
  </p:clrMapOvr>
  <p:transition>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6" name="Rectangle 1"/>
          <p:cNvSpPr>
            <a:spLocks noChangeArrowheads="1"/>
          </p:cNvSpPr>
          <p:nvPr/>
        </p:nvSpPr>
        <p:spPr bwMode="auto">
          <a:xfrm>
            <a:off x="357188" y="785813"/>
            <a:ext cx="8501063" cy="5632450"/>
          </a:xfrm>
          <a:prstGeom prst="rect">
            <a:avLst/>
          </a:prstGeom>
          <a:noFill/>
          <a:ln w="9525">
            <a:noFill/>
            <a:miter lim="800000"/>
          </a:ln>
          <a:effectLst/>
        </p:spPr>
        <p:txBody>
          <a:bodyPr anchor="ctr">
            <a:spAutoFit/>
          </a:bodyPr>
          <a:lstStyle/>
          <a:p>
            <a:pPr marL="457200" marR="0" lvl="0" indent="-457200" algn="l" defTabSz="914400" rtl="0" eaLnBrk="1" fontAlgn="base" latinLnBrk="0" hangingPunct="1">
              <a:lnSpc>
                <a:spcPct val="100000"/>
              </a:lnSpc>
              <a:spcBef>
                <a:spcPct val="0"/>
              </a:spcBef>
              <a:spcAft>
                <a:spcPct val="0"/>
              </a:spcAft>
              <a:buClrTx/>
              <a:buSzTx/>
              <a:buFontTx/>
              <a:buNone/>
              <a:tabLst>
                <a:tab pos="258445" algn="l"/>
              </a:tabLst>
              <a:defRPr/>
            </a:pPr>
            <a:r>
              <a:rPr kumimoji="0" lang="en-US" sz="2400" b="0" i="0" u="none" strike="noStrike" kern="1200" cap="none" spc="0" normalizeH="0" baseline="0" noProof="0" dirty="0" err="1">
                <a:ln>
                  <a:noFill/>
                </a:ln>
                <a:solidFill>
                  <a:schemeClr val="tx1"/>
                </a:solidFill>
                <a:effectLst/>
                <a:uLnTx/>
                <a:uFillTx/>
                <a:latin typeface="+mj-lt"/>
                <a:ea typeface="Times New Roman" panose="02020603050405020304" pitchFamily="18" charset="0"/>
                <a:cs typeface="Segoe UI" panose="020B0502040204020203" pitchFamily="34" charset="0"/>
              </a:rPr>
              <a:t>Referensi</a:t>
            </a:r>
            <a:r>
              <a:rPr kumimoji="0" lang="en-US" sz="2400" b="0" i="0" u="none" strike="noStrike" kern="1200" cap="none" spc="0" normalizeH="0" baseline="0" noProof="0" dirty="0">
                <a:ln>
                  <a:noFill/>
                </a:ln>
                <a:solidFill>
                  <a:schemeClr val="tx1"/>
                </a:solidFill>
                <a:effectLst/>
                <a:uLnTx/>
                <a:uFillTx/>
                <a:latin typeface="+mj-lt"/>
                <a:ea typeface="Times New Roman" panose="02020603050405020304" pitchFamily="18" charset="0"/>
                <a:cs typeface="Segoe UI" panose="020B0502040204020203" pitchFamily="34" charset="0"/>
              </a:rPr>
              <a:t>:</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defRPr/>
            </a:pPr>
            <a:r>
              <a:rPr kumimoji="0" lang="en-US"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Ronald E. Walpole, Raymond H. Myers, Sharon L. Myers and Keying Ye, </a:t>
            </a:r>
            <a:r>
              <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2007, </a:t>
            </a:r>
            <a:r>
              <a:rPr kumimoji="0" lang="en-US" sz="2400" b="0" i="1" u="none" strike="noStrike" kern="1200" cap="none" spc="0" normalizeH="0" baseline="0" noProof="0" dirty="0" err="1">
                <a:ln>
                  <a:noFill/>
                </a:ln>
                <a:solidFill>
                  <a:schemeClr val="tx1"/>
                </a:solidFill>
                <a:effectLst/>
                <a:uLnTx/>
                <a:uFillTx/>
                <a:latin typeface="+mn-lt"/>
                <a:ea typeface="+mn-ea"/>
                <a:cs typeface="Arial" panose="020B0604020202020204" pitchFamily="34" charset="0"/>
              </a:rPr>
              <a:t>Probabilitiy</a:t>
            </a:r>
            <a:r>
              <a:rPr kumimoji="0" lang="en-US" sz="2400" b="0" i="1" u="none" strike="noStrike" kern="1200" cap="none" spc="0" normalizeH="0" baseline="0" noProof="0" dirty="0">
                <a:ln>
                  <a:noFill/>
                </a:ln>
                <a:solidFill>
                  <a:schemeClr val="tx1"/>
                </a:solidFill>
                <a:effectLst/>
                <a:uLnTx/>
                <a:uFillTx/>
                <a:latin typeface="+mn-lt"/>
                <a:ea typeface="+mn-ea"/>
                <a:cs typeface="Arial" panose="020B0604020202020204" pitchFamily="34" charset="0"/>
              </a:rPr>
              <a:t> and Statistics for Engineers and Scientists,</a:t>
            </a:r>
            <a:r>
              <a:rPr kumimoji="0" lang="en-US"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8th edition, Pearson Prentice Hall</a:t>
            </a:r>
            <a:r>
              <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defRPr/>
            </a:pPr>
            <a:r>
              <a:rPr kumimoji="0" lang="en-US"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Sharma, </a:t>
            </a:r>
            <a:r>
              <a:rPr kumimoji="0" lang="en-US" sz="2400" b="0" i="0" u="none" strike="noStrike" kern="1200" cap="none" spc="0" normalizeH="0" baseline="0" noProof="0" dirty="0" err="1">
                <a:ln>
                  <a:noFill/>
                </a:ln>
                <a:solidFill>
                  <a:schemeClr val="tx1"/>
                </a:solidFill>
                <a:effectLst/>
                <a:uLnTx/>
                <a:uFillTx/>
                <a:latin typeface="+mn-lt"/>
                <a:ea typeface="+mn-ea"/>
                <a:cs typeface="Arial" panose="020B0604020202020204" pitchFamily="34" charset="0"/>
              </a:rPr>
              <a:t>Subhash</a:t>
            </a:r>
            <a:r>
              <a:rPr kumimoji="0" lang="en-US"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1996, </a:t>
            </a:r>
            <a:r>
              <a:rPr kumimoji="0" lang="en-US" sz="2400" b="0" i="1" u="none" strike="noStrike" kern="1200" cap="none" spc="0" normalizeH="0" baseline="0" noProof="0" dirty="0">
                <a:ln>
                  <a:noFill/>
                </a:ln>
                <a:solidFill>
                  <a:schemeClr val="tx1"/>
                </a:solidFill>
                <a:effectLst/>
                <a:uLnTx/>
                <a:uFillTx/>
                <a:latin typeface="+mn-lt"/>
                <a:ea typeface="+mn-ea"/>
                <a:cs typeface="Arial" panose="020B0604020202020204" pitchFamily="34" charset="0"/>
              </a:rPr>
              <a:t>Applied Multivariate Techniques</a:t>
            </a:r>
            <a:r>
              <a:rPr kumimoji="0" lang="en-US"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John Willey &amp; Son, Inc., USA. </a:t>
            </a:r>
            <a:endPar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p>
            <a:pPr marL="457200" marR="0" lvl="0" indent="-457200" algn="l" defTabSz="914400" rtl="0" eaLnBrk="1" fontAlgn="base" latinLnBrk="0" hangingPunct="1">
              <a:lnSpc>
                <a:spcPct val="100000"/>
              </a:lnSpc>
              <a:spcBef>
                <a:spcPct val="0"/>
              </a:spcBef>
              <a:spcAft>
                <a:spcPct val="0"/>
              </a:spcAft>
              <a:buClrTx/>
              <a:buSzTx/>
              <a:buFont typeface="+mj-lt"/>
              <a:buAutoNum type="arabicPeriod"/>
              <a:defRPr/>
            </a:pPr>
            <a:r>
              <a:rPr kumimoji="0" lang="en-US" sz="2400" b="0" i="0" u="none" strike="noStrike" kern="1200" cap="none" spc="0" normalizeH="0" baseline="0" noProof="0" dirty="0" err="1">
                <a:ln>
                  <a:noFill/>
                </a:ln>
                <a:solidFill>
                  <a:schemeClr val="tx1"/>
                </a:solidFill>
                <a:effectLst/>
                <a:uLnTx/>
                <a:uFillTx/>
                <a:latin typeface="+mn-lt"/>
                <a:ea typeface="+mn-ea"/>
                <a:cs typeface="Arial" panose="020B0604020202020204" pitchFamily="34" charset="0"/>
              </a:rPr>
              <a:t>Johson</a:t>
            </a:r>
            <a:r>
              <a:rPr kumimoji="0" lang="en-US"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&amp; </a:t>
            </a:r>
            <a:r>
              <a:rPr kumimoji="0" lang="en-US" sz="2400" b="0" i="0" u="none" strike="noStrike" kern="1200" cap="none" spc="0" normalizeH="0" baseline="0" noProof="0" dirty="0" err="1">
                <a:ln>
                  <a:noFill/>
                </a:ln>
                <a:solidFill>
                  <a:schemeClr val="tx1"/>
                </a:solidFill>
                <a:effectLst/>
                <a:uLnTx/>
                <a:uFillTx/>
                <a:latin typeface="+mn-lt"/>
                <a:ea typeface="+mn-ea"/>
                <a:cs typeface="Arial" panose="020B0604020202020204" pitchFamily="34" charset="0"/>
              </a:rPr>
              <a:t>Wichern</a:t>
            </a:r>
            <a:r>
              <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a:t>
            </a:r>
            <a:r>
              <a:rPr kumimoji="0" lang="en-US"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2007</a:t>
            </a:r>
            <a:r>
              <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a:t>
            </a:r>
            <a:r>
              <a:rPr kumimoji="0" lang="en-US" sz="2400" b="0" i="1" u="none" strike="noStrike" kern="1200" cap="none" spc="0" normalizeH="0" baseline="0" noProof="0" dirty="0">
                <a:ln>
                  <a:noFill/>
                </a:ln>
                <a:solidFill>
                  <a:schemeClr val="tx1"/>
                </a:solidFill>
                <a:effectLst/>
                <a:uLnTx/>
                <a:uFillTx/>
                <a:latin typeface="+mn-lt"/>
                <a:ea typeface="+mn-ea"/>
                <a:cs typeface="Arial" panose="020B0604020202020204" pitchFamily="34" charset="0"/>
              </a:rPr>
              <a:t>Applied multivariate statistical analysis</a:t>
            </a:r>
            <a:r>
              <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a:t>
            </a:r>
            <a:r>
              <a:rPr kumimoji="0" lang="en-US"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Upper Saddle River: Pearson Prentice Hall. </a:t>
            </a:r>
            <a:endPar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p>
            <a:pPr marL="457200" marR="0" lvl="0" indent="-457200" algn="l" defTabSz="914400" rtl="0" eaLnBrk="1" fontAlgn="base" latinLnBrk="0" hangingPunct="1">
              <a:lnSpc>
                <a:spcPct val="100000"/>
              </a:lnSpc>
              <a:spcBef>
                <a:spcPct val="0"/>
              </a:spcBef>
              <a:spcAft>
                <a:spcPct val="0"/>
              </a:spcAft>
              <a:buClrTx/>
              <a:buSzTx/>
              <a:buFont typeface="+mj-lt"/>
              <a:buAutoNum type="arabicPeriod"/>
              <a:defRPr/>
            </a:pPr>
            <a:r>
              <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J. Supranto, M.A. ,</a:t>
            </a:r>
            <a:r>
              <a:rPr kumimoji="0" lang="en-US"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2001, </a:t>
            </a:r>
            <a:r>
              <a:rPr kumimoji="0" lang="id-ID" sz="2400" b="0" i="1" u="none" strike="noStrike" kern="1200" cap="none" spc="0" normalizeH="0" baseline="0" noProof="0" dirty="0">
                <a:ln>
                  <a:noFill/>
                </a:ln>
                <a:solidFill>
                  <a:schemeClr val="tx1"/>
                </a:solidFill>
                <a:effectLst/>
                <a:uLnTx/>
                <a:uFillTx/>
                <a:latin typeface="+mn-lt"/>
                <a:ea typeface="+mn-ea"/>
                <a:cs typeface="Arial" panose="020B0604020202020204" pitchFamily="34" charset="0"/>
              </a:rPr>
              <a:t>Statistika Teor</a:t>
            </a:r>
            <a:r>
              <a:rPr kumimoji="0" lang="en-US" sz="2400" b="0" i="1" u="none" strike="noStrike" kern="1200" cap="none" spc="0" normalizeH="0" baseline="0" noProof="0" dirty="0" err="1">
                <a:ln>
                  <a:noFill/>
                </a:ln>
                <a:solidFill>
                  <a:schemeClr val="tx1"/>
                </a:solidFill>
                <a:effectLst/>
                <a:uLnTx/>
                <a:uFillTx/>
                <a:latin typeface="+mn-lt"/>
                <a:ea typeface="+mn-ea"/>
                <a:cs typeface="Arial" panose="020B0604020202020204" pitchFamily="34" charset="0"/>
              </a:rPr>
              <a:t>i</a:t>
            </a:r>
            <a:r>
              <a:rPr kumimoji="0" lang="id-ID" sz="2400" b="0" i="1" u="none" strike="noStrike" kern="1200" cap="none" spc="0" normalizeH="0" baseline="0" noProof="0" dirty="0">
                <a:ln>
                  <a:noFill/>
                </a:ln>
                <a:solidFill>
                  <a:schemeClr val="tx1"/>
                </a:solidFill>
                <a:effectLst/>
                <a:uLnTx/>
                <a:uFillTx/>
                <a:latin typeface="+mn-lt"/>
                <a:ea typeface="+mn-ea"/>
                <a:cs typeface="Arial" panose="020B0604020202020204" pitchFamily="34" charset="0"/>
              </a:rPr>
              <a:t> dan Aplikasi</a:t>
            </a:r>
            <a:r>
              <a:rPr kumimoji="0" lang="en-US"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mn-lt"/>
                <a:ea typeface="+mn-ea"/>
                <a:cs typeface="Arial" panose="020B0604020202020204" pitchFamily="34" charset="0"/>
              </a:rPr>
              <a:t>Erlangga</a:t>
            </a:r>
            <a:r>
              <a:rPr kumimoji="0" lang="en-US"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a:t>
            </a:r>
            <a:r>
              <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Jakarta</a:t>
            </a:r>
            <a:r>
              <a:rPr kumimoji="0" lang="en-US"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a:t>
            </a:r>
            <a:endPar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p>
            <a:pPr marL="457200" marR="0" lvl="0" indent="-457200" algn="l" defTabSz="914400" rtl="0" eaLnBrk="1" fontAlgn="base" latinLnBrk="0" hangingPunct="1">
              <a:lnSpc>
                <a:spcPct val="100000"/>
              </a:lnSpc>
              <a:spcBef>
                <a:spcPct val="0"/>
              </a:spcBef>
              <a:spcAft>
                <a:spcPct val="0"/>
              </a:spcAft>
              <a:buClrTx/>
              <a:buSzTx/>
              <a:buFont typeface="+mj-lt"/>
              <a:buAutoNum type="arabicPeriod"/>
              <a:defRPr/>
            </a:pPr>
            <a:r>
              <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Douglas C. Montgomery, George C. Runger, 2003, </a:t>
            </a:r>
            <a:r>
              <a:rPr kumimoji="0" lang="id-ID" sz="2400" b="0" i="1" u="none" strike="noStrike" kern="1200" cap="none" spc="0" normalizeH="0" baseline="0" noProof="0" dirty="0">
                <a:ln>
                  <a:noFill/>
                </a:ln>
                <a:solidFill>
                  <a:schemeClr val="tx1"/>
                </a:solidFill>
                <a:effectLst/>
                <a:uLnTx/>
                <a:uFillTx/>
                <a:latin typeface="+mn-lt"/>
                <a:ea typeface="+mn-ea"/>
                <a:cs typeface="Arial" panose="020B0604020202020204" pitchFamily="34" charset="0"/>
              </a:rPr>
              <a:t>Applied Statistic and Probability for Engineer</a:t>
            </a:r>
            <a:r>
              <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third edition, John Wiley and Son Inc.</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defRPr/>
            </a:pPr>
            <a:r>
              <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Singgih Santoso, 2014, </a:t>
            </a:r>
            <a:r>
              <a:rPr kumimoji="0" lang="id-ID" sz="2400" b="0" i="1" u="none" strike="noStrike" kern="1200" cap="none" spc="0" normalizeH="0" baseline="0" noProof="0" dirty="0">
                <a:ln>
                  <a:noFill/>
                </a:ln>
                <a:solidFill>
                  <a:schemeClr val="tx1"/>
                </a:solidFill>
                <a:effectLst/>
                <a:uLnTx/>
                <a:uFillTx/>
                <a:latin typeface="+mn-lt"/>
                <a:ea typeface="+mn-ea"/>
                <a:cs typeface="Arial" panose="020B0604020202020204" pitchFamily="34" charset="0"/>
              </a:rPr>
              <a:t>Panduan Lengkap SPSSversi 20</a:t>
            </a:r>
            <a:r>
              <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Alex Media Komputindo.</a:t>
            </a:r>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ln/>
        </p:spPr>
        <p:txBody>
          <a:bodyPr vert="horz" wrap="square" lIns="91440" tIns="45720" rIns="91440" bIns="45720" anchor="ctr"/>
          <a:lstStyle/>
          <a:p>
            <a:endParaRPr lang="en-US" altLang="x-none" dirty="0"/>
          </a:p>
        </p:txBody>
      </p:sp>
      <p:sp>
        <p:nvSpPr>
          <p:cNvPr id="16387" name="Content Placeholder 2"/>
          <p:cNvSpPr>
            <a:spLocks noGrp="1"/>
          </p:cNvSpPr>
          <p:nvPr>
            <p:ph idx="1"/>
          </p:nvPr>
        </p:nvSpPr>
        <p:spPr>
          <a:ln/>
        </p:spPr>
        <p:txBody>
          <a:bodyPr vert="horz" wrap="square" lIns="91440" tIns="45720" rIns="91440" bIns="45720" anchor="t"/>
          <a:lstStyle/>
          <a:p>
            <a:endParaRPr lang="en-US" altLang="x-none" dirty="0"/>
          </a:p>
        </p:txBody>
      </p:sp>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t>Statistik UEU 2017</a:t>
            </a:r>
            <a:endParaRPr kumimoji="0" lang="id-ID" sz="1200" b="0" i="0" u="none" strike="noStrike" kern="1200" cap="none" spc="0" normalizeH="0" baseline="0" noProof="0">
              <a:ln>
                <a:noFill/>
              </a:ln>
              <a:solidFill>
                <a:schemeClr val="tx1">
                  <a:tint val="75000"/>
                </a:schemeClr>
              </a:solidFill>
              <a:effectLst/>
              <a:uLnTx/>
              <a:uFillTx/>
              <a:latin typeface="+mn-lt"/>
              <a:ea typeface="+mn-ea"/>
              <a:cs typeface="+mn-cs"/>
            </a:endParaRPr>
          </a:p>
        </p:txBody>
      </p:sp>
      <p:pic>
        <p:nvPicPr>
          <p:cNvPr id="16389" name="Picture 2" descr="C:\Users\arsil\Desktop\Smartcreative2.jpg"/>
          <p:cNvPicPr>
            <a:picLocks noChangeAspect="1"/>
          </p:cNvPicPr>
          <p:nvPr/>
        </p:nvPicPr>
        <p:blipFill>
          <a:blip r:embed="rId2"/>
          <a:stretch>
            <a:fillRect/>
          </a:stretch>
        </p:blipFill>
        <p:spPr>
          <a:xfrm>
            <a:off x="0" y="0"/>
            <a:ext cx="9172575" cy="6858000"/>
          </a:xfrm>
          <a:prstGeom prst="rect">
            <a:avLst/>
          </a:prstGeom>
          <a:noFill/>
          <a:ln w="9525">
            <a:noFill/>
          </a:ln>
        </p:spPr>
      </p:pic>
      <p:sp>
        <p:nvSpPr>
          <p:cNvPr id="6" name="Rectangle 1"/>
          <p:cNvSpPr>
            <a:spLocks noChangeArrowheads="1"/>
          </p:cNvSpPr>
          <p:nvPr/>
        </p:nvSpPr>
        <p:spPr bwMode="auto">
          <a:xfrm>
            <a:off x="285750" y="333375"/>
            <a:ext cx="8643938" cy="5508625"/>
          </a:xfrm>
          <a:prstGeom prst="rect">
            <a:avLst/>
          </a:prstGeom>
          <a:noFill/>
          <a:ln w="9525">
            <a:noFill/>
            <a:miter lim="800000"/>
          </a:ln>
          <a:effec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2000" b="1"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1"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en-US" sz="2200" b="1"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Bidang</a:t>
            </a:r>
            <a:r>
              <a:rPr kumimoji="0" lang="en-US" sz="2200" b="1"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1"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Ilmu</a:t>
            </a:r>
            <a:r>
              <a:rPr kumimoji="0" lang="en-US" sz="2200" b="1"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1"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Komputer</a:t>
            </a:r>
            <a:r>
              <a:rPr kumimoji="0" lang="en-US" sz="2200" b="1"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 Data Mining)</a:t>
            </a: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200" b="1"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Tx/>
              <a:buNone/>
              <a:defRPr/>
            </a:pPr>
            <a:r>
              <a:rPr kumimoji="0" lang="en-US" sz="2200" b="1"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Data mining: </a:t>
            </a: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Ø"/>
              <a:defRPr/>
            </a:pPr>
            <a:r>
              <a:rPr kumimoji="0" lang="en-US" sz="2200" b="0"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proses</a:t>
            </a:r>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komputasi</a:t>
            </a:r>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penemuan</a:t>
            </a:r>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pola</a:t>
            </a:r>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dalam</a:t>
            </a:r>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himpunan</a:t>
            </a:r>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data </a:t>
            </a:r>
            <a:r>
              <a:rPr kumimoji="0" lang="en-US" sz="2200" b="0"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besar</a:t>
            </a:r>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dengan</a:t>
            </a:r>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metode</a:t>
            </a:r>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statistik</a:t>
            </a:r>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dan</a:t>
            </a:r>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sistem</a:t>
            </a:r>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basisdata</a:t>
            </a:r>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Ø"/>
              <a:defRPr/>
            </a:pPr>
            <a:r>
              <a:rPr kumimoji="0" lang="en-US" sz="2200" b="0"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mengekstraksi</a:t>
            </a:r>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informasi</a:t>
            </a:r>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dari</a:t>
            </a:r>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sebuah</a:t>
            </a:r>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kumpulan</a:t>
            </a:r>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data </a:t>
            </a:r>
            <a:r>
              <a:rPr kumimoji="0" lang="en-US" sz="2200" b="0"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dan</a:t>
            </a:r>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mentransformaikannya</a:t>
            </a:r>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kedalam</a:t>
            </a:r>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struktur</a:t>
            </a:r>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yang </a:t>
            </a:r>
            <a:r>
              <a:rPr kumimoji="0" lang="en-US" sz="2200" b="0"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dimengerti</a:t>
            </a:r>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id-ID" sz="22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Ø"/>
              <a:defRPr/>
            </a:pPr>
            <a:r>
              <a:rPr kumimoji="0" lang="en-US" sz="2200" b="0"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Untuk</a:t>
            </a:r>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data </a:t>
            </a:r>
            <a:r>
              <a:rPr kumimoji="0" lang="en-US" sz="2200" b="0"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kecil</a:t>
            </a:r>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dengan</a:t>
            </a:r>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Metode</a:t>
            </a:r>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Baye's</a:t>
            </a:r>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dan</a:t>
            </a:r>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Analisis</a:t>
            </a:r>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Regressi</a:t>
            </a:r>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Ø"/>
              <a:defRPr/>
            </a:pPr>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Data </a:t>
            </a:r>
            <a:r>
              <a:rPr kumimoji="0" lang="en-US" sz="2200" b="0"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besar</a:t>
            </a:r>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dan</a:t>
            </a:r>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kompleks</a:t>
            </a:r>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pemrosesan</a:t>
            </a:r>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data </a:t>
            </a:r>
            <a:r>
              <a:rPr kumimoji="0" lang="en-US" sz="2200" b="0"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terotomatisasi</a:t>
            </a:r>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dibantu</a:t>
            </a:r>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oleh</a:t>
            </a:r>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penemuan-penemuan</a:t>
            </a:r>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didalam</a:t>
            </a:r>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Ilmu</a:t>
            </a:r>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Komputer</a:t>
            </a:r>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seperti</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hlinkClick r:id="rId3" tooltip="Neural networks"/>
              </a:rPr>
              <a:t>neural networks</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hlinkClick r:id="rId4" tooltip="Cluster analysis"/>
              </a:rPr>
              <a:t>cluster analysis</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hlinkClick r:id="rId5" tooltip="Genetic algorithms"/>
              </a:rPr>
              <a:t>genetic algorithms</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hlinkClick r:id="rId6" tooltip="Decision tree learning"/>
              </a:rPr>
              <a:t>decision trees</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dan</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hlinkClick r:id="rId7" tooltip="Decision rules"/>
              </a:rPr>
              <a:t>decision rules</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dan</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hlinkClick r:id="rId8" tooltip="Support vector machines"/>
              </a:rPr>
              <a:t>support vector machines</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id-ID" sz="22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Ø"/>
              <a:defRPr/>
            </a:pPr>
            <a:r>
              <a:rPr kumimoji="0" lang="en-US" sz="2200" b="0"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Pola-pola</a:t>
            </a:r>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tersembunyi</a:t>
            </a:r>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didalam</a:t>
            </a:r>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Himpunan</a:t>
            </a:r>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data </a:t>
            </a:r>
            <a:r>
              <a:rPr kumimoji="0" lang="en-US" sz="2200" b="0"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besa</a:t>
            </a:r>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terungkap</a:t>
            </a:r>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terjembatani</a:t>
            </a:r>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dari</a:t>
            </a:r>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statistik</a:t>
            </a:r>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terapan</a:t>
            </a:r>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dan</a:t>
            </a:r>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inteligensi</a:t>
            </a:r>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buatan</a:t>
            </a:r>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ke</a:t>
            </a:r>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managemen</a:t>
            </a:r>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basisdata</a:t>
            </a:r>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(data </a:t>
            </a:r>
            <a:r>
              <a:rPr kumimoji="0" lang="en-US" sz="2200" b="0"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disimpan</a:t>
            </a:r>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dan</a:t>
            </a:r>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diberi</a:t>
            </a:r>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indeks</a:t>
            </a:r>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dan</a:t>
            </a:r>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penemuan</a:t>
            </a:r>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algoritma</a:t>
            </a:r>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lebih</a:t>
            </a:r>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efisien</a:t>
            </a:r>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17411" name="Title 5"/>
          <p:cNvSpPr>
            <a:spLocks noGrp="1"/>
          </p:cNvSpPr>
          <p:nvPr>
            <p:ph type="title"/>
          </p:nvPr>
        </p:nvSpPr>
        <p:spPr>
          <a:xfrm>
            <a:off x="533400" y="685800"/>
            <a:ext cx="8229600" cy="457200"/>
          </a:xfrm>
          <a:ln/>
        </p:spPr>
        <p:txBody>
          <a:bodyPr vert="horz" wrap="square" lIns="91440" tIns="45720" rIns="91440" bIns="45720" anchor="ctr"/>
          <a:lstStyle/>
          <a:p>
            <a:pPr>
              <a:spcBef>
                <a:spcPct val="50000"/>
              </a:spcBef>
            </a:pPr>
            <a:r>
              <a:rPr sz="2800" b="1" dirty="0">
                <a:latin typeface="Tahoma" panose="020B0604030504040204" pitchFamily="34" charset="0"/>
              </a:rPr>
              <a:t>Pengertian</a:t>
            </a:r>
            <a:br>
              <a:rPr sz="2800" b="1" dirty="0">
                <a:latin typeface="Tahoma" panose="020B0604030504040204" pitchFamily="34" charset="0"/>
              </a:rPr>
            </a:br>
            <a:endParaRPr lang="en-US" altLang="en-US" sz="2800" dirty="0">
              <a:latin typeface="Arial" panose="020B0604020202020204" pitchFamily="34" charset="0"/>
              <a:ea typeface="Arial" panose="020B0604020202020204" pitchFamily="34" charset="0"/>
            </a:endParaRPr>
          </a:p>
        </p:txBody>
      </p:sp>
      <p:sp>
        <p:nvSpPr>
          <p:cNvPr id="4" name="Rectangle 3"/>
          <p:cNvSpPr txBox="1">
            <a:spLocks noChangeArrowheads="1"/>
          </p:cNvSpPr>
          <p:nvPr/>
        </p:nvSpPr>
        <p:spPr>
          <a:xfrm>
            <a:off x="428625" y="1143000"/>
            <a:ext cx="8572500" cy="5214938"/>
          </a:xfrm>
          <a:prstGeom prst="rect">
            <a:avLst/>
          </a:prstGeom>
        </p:spPr>
        <p:txBody>
          <a:bodyPr>
            <a:normAutofit fontScale="92500" lnSpcReduction="10000"/>
          </a:bodyPr>
          <a:lstStyle/>
          <a:p>
            <a:pPr marL="342900" marR="0" indent="-342900" defTabSz="914400" fontAlgn="auto">
              <a:spcBef>
                <a:spcPct val="20000"/>
              </a:spcBef>
              <a:spcAft>
                <a:spcPts val="0"/>
              </a:spcAft>
              <a:buClrTx/>
              <a:buSzTx/>
              <a:buFontTx/>
              <a:buNone/>
              <a:defRPr/>
            </a:pPr>
            <a:r>
              <a:rPr kumimoji="0" lang="id-ID" sz="2400" b="1" kern="1200" cap="none" spc="0" normalizeH="0" baseline="0" noProof="0" dirty="0">
                <a:effectLst>
                  <a:outerShdw blurRad="38100" dist="38100" dir="2700000" algn="tl">
                    <a:srgbClr val="000000">
                      <a:alpha val="43137"/>
                    </a:srgbClr>
                  </a:outerShdw>
                </a:effectLst>
                <a:latin typeface="Tahoma" panose="020B0604030504040204" pitchFamily="34" charset="0"/>
                <a:ea typeface="+mn-ea"/>
                <a:cs typeface="+mn-cs"/>
              </a:rPr>
              <a:t>Statistik</a:t>
            </a:r>
            <a:r>
              <a:rPr kumimoji="0" lang="en-US" sz="2400" b="1" kern="1200" cap="none" spc="0" normalizeH="0" baseline="0" noProof="0" dirty="0">
                <a:effectLst>
                  <a:outerShdw blurRad="38100" dist="38100" dir="2700000" algn="tl">
                    <a:srgbClr val="000000">
                      <a:alpha val="43137"/>
                    </a:srgbClr>
                  </a:outerShdw>
                </a:effectLst>
                <a:latin typeface="Tahoma" panose="020B0604030504040204" pitchFamily="34" charset="0"/>
                <a:ea typeface="+mn-ea"/>
                <a:cs typeface="+mn-cs"/>
              </a:rPr>
              <a:t>a</a:t>
            </a:r>
            <a:r>
              <a:rPr kumimoji="0" lang="id-ID" sz="2400" kern="1200" cap="none" spc="0" normalizeH="0" baseline="0" noProof="0" dirty="0">
                <a:latin typeface="Tahoma" panose="020B0604030504040204" pitchFamily="34" charset="0"/>
                <a:ea typeface="+mn-ea"/>
                <a:cs typeface="+mn-cs"/>
              </a:rPr>
              <a:t> adalah </a:t>
            </a:r>
            <a:r>
              <a:rPr kumimoji="0" lang="id-ID" sz="2400" kern="1200" cap="none" spc="0" normalizeH="0" baseline="0" noProof="0" dirty="0">
                <a:latin typeface="Tahoma" panose="020B0604030504040204" pitchFamily="34" charset="0"/>
                <a:ea typeface="Tahoma" panose="020B0604030504040204" pitchFamily="34" charset="0"/>
                <a:cs typeface="Tahoma" panose="020B0604030504040204" pitchFamily="34" charset="0"/>
              </a:rPr>
              <a:t>sekumpulan prosedur untuk mengumpulkan, 	mengukur, mengklasifikasi, menghitung, menjelaskan, 	mensintesis, menganalisis, dan menafsirkan data yang 	diperoleh secara sistematis.</a:t>
            </a:r>
          </a:p>
          <a:p>
            <a:pPr marR="0" defTabSz="914400">
              <a:buClrTx/>
              <a:buSzTx/>
              <a:buFontTx/>
              <a:buNone/>
              <a:defRPr/>
            </a:pPr>
            <a:r>
              <a:rPr kumimoji="0" lang="id-ID" sz="2400" b="1" kern="1200" cap="none" spc="0" normalizeH="0" baseline="0" noProof="0" dirty="0">
                <a:latin typeface="Arial" panose="020B0604020202020204" pitchFamily="34" charset="0"/>
                <a:ea typeface="+mn-ea"/>
                <a:cs typeface="Arial" panose="020B0604020202020204" pitchFamily="34" charset="0"/>
              </a:rPr>
              <a:t>Statistik</a:t>
            </a:r>
            <a:r>
              <a:rPr kumimoji="0" lang="id-ID" sz="2400" kern="1200" cap="none" spc="0" normalizeH="0" baseline="0" noProof="0" dirty="0">
                <a:latin typeface="Arial" panose="020B0604020202020204" pitchFamily="34" charset="0"/>
                <a:ea typeface="+mn-ea"/>
                <a:cs typeface="Arial" panose="020B0604020202020204" pitchFamily="34" charset="0"/>
              </a:rPr>
              <a:t>: Suatu kumpulan angka yang tersusun </a:t>
            </a:r>
            <a:r>
              <a:rPr kumimoji="0" lang="nn-NO" sz="2400" kern="1200" cap="none" spc="0" normalizeH="0" baseline="0" noProof="0" dirty="0">
                <a:latin typeface="Arial" panose="020B0604020202020204" pitchFamily="34" charset="0"/>
                <a:ea typeface="+mn-ea"/>
                <a:cs typeface="Arial" panose="020B0604020202020204" pitchFamily="34" charset="0"/>
              </a:rPr>
              <a:t>lebih dari satu </a:t>
            </a:r>
            <a:r>
              <a:rPr kumimoji="0" lang="id-ID" sz="2400" kern="1200" cap="none" spc="0" normalizeH="0" baseline="0" noProof="0" dirty="0">
                <a:latin typeface="Arial" panose="020B0604020202020204" pitchFamily="34" charset="0"/>
                <a:ea typeface="+mn-ea"/>
                <a:cs typeface="Arial" panose="020B0604020202020204" pitchFamily="34" charset="0"/>
              </a:rPr>
              <a:t>	</a:t>
            </a:r>
            <a:r>
              <a:rPr kumimoji="0" lang="nn-NO" sz="2400" kern="1200" cap="none" spc="0" normalizeH="0" baseline="0" noProof="0" dirty="0">
                <a:latin typeface="Arial" panose="020B0604020202020204" pitchFamily="34" charset="0"/>
                <a:ea typeface="+mn-ea"/>
                <a:cs typeface="Arial" panose="020B0604020202020204" pitchFamily="34" charset="0"/>
              </a:rPr>
              <a:t>angka </a:t>
            </a:r>
            <a:r>
              <a:rPr kumimoji="0" lang="id-ID" sz="2400" kern="1200" cap="none" spc="0" normalizeH="0" baseline="0" noProof="0" dirty="0">
                <a:latin typeface="Arial" panose="020B0604020202020204" pitchFamily="34" charset="0"/>
                <a:ea typeface="+mn-ea"/>
                <a:cs typeface="Arial" panose="020B0604020202020204" pitchFamily="34" charset="0"/>
              </a:rPr>
              <a:t>	</a:t>
            </a:r>
            <a:r>
              <a:rPr kumimoji="0" lang="nn-NO" sz="2400" kern="1200" cap="none" spc="0" normalizeH="0" baseline="0" noProof="0" dirty="0">
                <a:latin typeface="Arial" panose="020B0604020202020204" pitchFamily="34" charset="0"/>
                <a:ea typeface="+mn-ea"/>
                <a:cs typeface="Arial" panose="020B0604020202020204" pitchFamily="34" charset="0"/>
              </a:rPr>
              <a:t>sering dinyatakan atau</a:t>
            </a:r>
            <a:r>
              <a:rPr kumimoji="0" lang="id-ID" sz="2400" kern="1200" cap="none" spc="0" normalizeH="0" baseline="0" noProof="0" dirty="0">
                <a:latin typeface="Arial" panose="020B0604020202020204" pitchFamily="34" charset="0"/>
                <a:ea typeface="+mn-ea"/>
                <a:cs typeface="Arial" panose="020B0604020202020204" pitchFamily="34" charset="0"/>
              </a:rPr>
              <a:t> disajikan dalam bentuk 	daftar/ tabel, diagram garis, diagram batang, diagram 	lingkaran, histogram, polygon frekuensi dan ogive yang 	menggambarkan suatu persoalan tertentu.</a:t>
            </a:r>
            <a:r>
              <a:rPr kumimoji="0" lang="id-ID" sz="2400" kern="1200" cap="none" spc="0" normalizeH="0" baseline="0" noProof="0" dirty="0">
                <a:latin typeface="Tahoma" panose="020B0604030504040204" pitchFamily="34" charset="0"/>
                <a:ea typeface="Tahoma" panose="020B0604030504040204" pitchFamily="34" charset="0"/>
                <a:cs typeface="Tahoma" panose="020B0604030504040204" pitchFamily="34" charset="0"/>
              </a:rPr>
              <a:t> </a:t>
            </a:r>
            <a:endParaRPr kumimoji="0" lang="id-ID" sz="2400" kern="1200" cap="none" spc="0" normalizeH="0" baseline="0" noProof="0" dirty="0">
              <a:latin typeface="Tahoma" panose="020B0604030504040204" pitchFamily="34" charset="0"/>
              <a:ea typeface="+mn-ea"/>
              <a:cs typeface="+mn-cs"/>
            </a:endParaRPr>
          </a:p>
          <a:p>
            <a:pPr marL="342900" marR="0" indent="-342900" defTabSz="914400" fontAlgn="auto">
              <a:spcBef>
                <a:spcPct val="20000"/>
              </a:spcBef>
              <a:spcAft>
                <a:spcPts val="0"/>
              </a:spcAft>
              <a:buClrTx/>
              <a:buSzTx/>
              <a:buFont typeface="Wingdings" panose="05000000000000000000" pitchFamily="2" charset="2"/>
              <a:buChar char="Ø"/>
              <a:defRPr/>
            </a:pPr>
            <a:r>
              <a:rPr kumimoji="0" lang="en-US" sz="2400" kern="1200" cap="none" spc="0" normalizeH="0" baseline="0" noProof="0" dirty="0" err="1">
                <a:latin typeface="Tahoma" panose="020B0604030504040204" pitchFamily="34" charset="0"/>
                <a:ea typeface="+mn-ea"/>
                <a:cs typeface="+mn-cs"/>
              </a:rPr>
              <a:t>Statistik</a:t>
            </a:r>
            <a:r>
              <a:rPr kumimoji="0" lang="id-ID" sz="2400" kern="1200" cap="none" spc="0" normalizeH="0" baseline="0" noProof="0" dirty="0">
                <a:latin typeface="Tahoma" panose="020B0604030504040204" pitchFamily="34" charset="0"/>
                <a:ea typeface="+mn-ea"/>
                <a:cs typeface="+mn-cs"/>
              </a:rPr>
              <a:t>a</a:t>
            </a:r>
            <a:r>
              <a:rPr kumimoji="0" lang="en-US" sz="2400" kern="1200" cap="none" spc="0" normalizeH="0" baseline="0" noProof="0" dirty="0">
                <a:latin typeface="Tahoma" panose="020B0604030504040204" pitchFamily="34" charset="0"/>
                <a:ea typeface="+mn-ea"/>
                <a:cs typeface="+mn-cs"/>
              </a:rPr>
              <a:t> </a:t>
            </a:r>
            <a:r>
              <a:rPr kumimoji="0" lang="en-US" sz="2400" kern="1200" cap="none" spc="0" normalizeH="0" baseline="0" noProof="0" dirty="0" err="1">
                <a:latin typeface="Tahoma" panose="020B0604030504040204" pitchFamily="34" charset="0"/>
                <a:ea typeface="+mn-ea"/>
                <a:cs typeface="+mn-cs"/>
              </a:rPr>
              <a:t>Deskriptif</a:t>
            </a:r>
            <a:r>
              <a:rPr kumimoji="0" lang="en-US" sz="2400" kern="1200" cap="none" spc="0" normalizeH="0" baseline="0" noProof="0" dirty="0">
                <a:latin typeface="Tahoma" panose="020B0604030504040204" pitchFamily="34" charset="0"/>
                <a:ea typeface="+mn-ea"/>
                <a:cs typeface="+mn-cs"/>
              </a:rPr>
              <a:t> : </a:t>
            </a:r>
            <a:r>
              <a:rPr kumimoji="0" lang="en-US" sz="2400" kern="1200" cap="none" spc="0" normalizeH="0" baseline="0" noProof="0" dirty="0" err="1">
                <a:latin typeface="Tahoma" panose="020B0604030504040204" pitchFamily="34" charset="0"/>
                <a:ea typeface="+mn-ea"/>
                <a:cs typeface="+mn-cs"/>
              </a:rPr>
              <a:t>Menjelaskan</a:t>
            </a:r>
            <a:r>
              <a:rPr kumimoji="0" lang="en-US" sz="2400" kern="1200" cap="none" spc="0" normalizeH="0" baseline="0" noProof="0" dirty="0">
                <a:latin typeface="Tahoma" panose="020B0604030504040204" pitchFamily="34" charset="0"/>
                <a:ea typeface="+mn-ea"/>
                <a:cs typeface="+mn-cs"/>
              </a:rPr>
              <a:t> </a:t>
            </a:r>
            <a:r>
              <a:rPr kumimoji="0" lang="en-US" sz="2400" kern="1200" cap="none" spc="0" normalizeH="0" baseline="0" noProof="0" dirty="0" err="1">
                <a:latin typeface="Tahoma" panose="020B0604030504040204" pitchFamily="34" charset="0"/>
                <a:ea typeface="+mn-ea"/>
                <a:cs typeface="+mn-cs"/>
              </a:rPr>
              <a:t>atau</a:t>
            </a:r>
            <a:r>
              <a:rPr kumimoji="0" lang="en-US" sz="2400" kern="1200" cap="none" spc="0" normalizeH="0" baseline="0" noProof="0" dirty="0">
                <a:latin typeface="Tahoma" panose="020B0604030504040204" pitchFamily="34" charset="0"/>
                <a:ea typeface="+mn-ea"/>
                <a:cs typeface="+mn-cs"/>
              </a:rPr>
              <a:t> </a:t>
            </a:r>
            <a:r>
              <a:rPr kumimoji="0" lang="en-US" sz="2400" kern="1200" cap="none" spc="0" normalizeH="0" baseline="0" noProof="0" dirty="0" err="1">
                <a:latin typeface="Tahoma" panose="020B0604030504040204" pitchFamily="34" charset="0"/>
                <a:ea typeface="+mn-ea"/>
                <a:cs typeface="+mn-cs"/>
              </a:rPr>
              <a:t>menggambarkan</a:t>
            </a:r>
            <a:r>
              <a:rPr kumimoji="0" lang="en-US" sz="2400" kern="1200" cap="none" spc="0" normalizeH="0" baseline="0" noProof="0" dirty="0">
                <a:latin typeface="Tahoma" panose="020B0604030504040204" pitchFamily="34" charset="0"/>
                <a:ea typeface="+mn-ea"/>
                <a:cs typeface="+mn-cs"/>
              </a:rPr>
              <a:t> </a:t>
            </a:r>
            <a:r>
              <a:rPr kumimoji="0" lang="en-US" sz="2400" kern="1200" cap="none" spc="0" normalizeH="0" baseline="0" noProof="0" dirty="0" err="1">
                <a:latin typeface="Tahoma" panose="020B0604030504040204" pitchFamily="34" charset="0"/>
                <a:ea typeface="+mn-ea"/>
                <a:cs typeface="+mn-cs"/>
              </a:rPr>
              <a:t>berbagai</a:t>
            </a:r>
            <a:r>
              <a:rPr kumimoji="0" lang="en-US" sz="2400" kern="1200" cap="none" spc="0" normalizeH="0" baseline="0" noProof="0" dirty="0">
                <a:latin typeface="Tahoma" panose="020B0604030504040204" pitchFamily="34" charset="0"/>
                <a:ea typeface="+mn-ea"/>
                <a:cs typeface="+mn-cs"/>
              </a:rPr>
              <a:t> </a:t>
            </a:r>
            <a:r>
              <a:rPr kumimoji="0" lang="en-US" sz="2400" kern="1200" cap="none" spc="0" normalizeH="0" baseline="0" noProof="0" dirty="0" err="1">
                <a:latin typeface="Tahoma" panose="020B0604030504040204" pitchFamily="34" charset="0"/>
                <a:ea typeface="+mn-ea"/>
                <a:cs typeface="+mn-cs"/>
              </a:rPr>
              <a:t>karakteristik</a:t>
            </a:r>
            <a:r>
              <a:rPr kumimoji="0" lang="en-US" sz="2400" kern="1200" cap="none" spc="0" normalizeH="0" baseline="0" noProof="0" dirty="0">
                <a:latin typeface="Tahoma" panose="020B0604030504040204" pitchFamily="34" charset="0"/>
                <a:ea typeface="+mn-ea"/>
                <a:cs typeface="+mn-cs"/>
              </a:rPr>
              <a:t> data </a:t>
            </a:r>
            <a:r>
              <a:rPr kumimoji="0" lang="en-US" sz="2400" kern="1200" cap="none" spc="0" normalizeH="0" baseline="0" noProof="0" dirty="0" err="1">
                <a:latin typeface="Tahoma" panose="020B0604030504040204" pitchFamily="34" charset="0"/>
                <a:ea typeface="+mn-ea"/>
                <a:cs typeface="+mn-cs"/>
              </a:rPr>
              <a:t>seperti</a:t>
            </a:r>
            <a:r>
              <a:rPr kumimoji="0" lang="en-US" sz="2400" kern="1200" cap="none" spc="0" normalizeH="0" baseline="0" noProof="0" dirty="0">
                <a:latin typeface="Tahoma" panose="020B0604030504040204" pitchFamily="34" charset="0"/>
                <a:ea typeface="+mn-ea"/>
                <a:cs typeface="+mn-cs"/>
              </a:rPr>
              <a:t> </a:t>
            </a:r>
            <a:r>
              <a:rPr kumimoji="0" lang="en-US" sz="2400" kern="1200" cap="none" spc="0" normalizeH="0" baseline="0" noProof="0" dirty="0" err="1">
                <a:latin typeface="Tahoma" panose="020B0604030504040204" pitchFamily="34" charset="0"/>
                <a:ea typeface="+mn-ea"/>
                <a:cs typeface="+mn-cs"/>
              </a:rPr>
              <a:t>berapa</a:t>
            </a:r>
            <a:r>
              <a:rPr kumimoji="0" lang="en-US" sz="2400" kern="1200" cap="none" spc="0" normalizeH="0" baseline="0" noProof="0" dirty="0">
                <a:latin typeface="Tahoma" panose="020B0604030504040204" pitchFamily="34" charset="0"/>
                <a:ea typeface="+mn-ea"/>
                <a:cs typeface="+mn-cs"/>
              </a:rPr>
              <a:t> rata-rata, </a:t>
            </a:r>
            <a:r>
              <a:rPr kumimoji="0" lang="en-US" sz="2400" kern="1200" cap="none" spc="0" normalizeH="0" baseline="0" noProof="0" dirty="0" err="1">
                <a:latin typeface="Tahoma" panose="020B0604030504040204" pitchFamily="34" charset="0"/>
                <a:ea typeface="+mn-ea"/>
                <a:cs typeface="+mn-cs"/>
              </a:rPr>
              <a:t>seberapa</a:t>
            </a:r>
            <a:r>
              <a:rPr kumimoji="0" lang="en-US" sz="2400" kern="1200" cap="none" spc="0" normalizeH="0" baseline="0" noProof="0" dirty="0">
                <a:latin typeface="Tahoma" panose="020B0604030504040204" pitchFamily="34" charset="0"/>
                <a:ea typeface="+mn-ea"/>
                <a:cs typeface="+mn-cs"/>
              </a:rPr>
              <a:t> </a:t>
            </a:r>
            <a:r>
              <a:rPr kumimoji="0" lang="en-US" sz="2400" kern="1200" cap="none" spc="0" normalizeH="0" baseline="0" noProof="0" dirty="0" err="1">
                <a:latin typeface="Tahoma" panose="020B0604030504040204" pitchFamily="34" charset="0"/>
                <a:ea typeface="+mn-ea"/>
                <a:cs typeface="+mn-cs"/>
              </a:rPr>
              <a:t>jauh</a:t>
            </a:r>
            <a:r>
              <a:rPr kumimoji="0" lang="en-US" sz="2400" kern="1200" cap="none" spc="0" normalizeH="0" baseline="0" noProof="0" dirty="0">
                <a:latin typeface="Tahoma" panose="020B0604030504040204" pitchFamily="34" charset="0"/>
                <a:ea typeface="+mn-ea"/>
                <a:cs typeface="+mn-cs"/>
              </a:rPr>
              <a:t> data </a:t>
            </a:r>
            <a:r>
              <a:rPr kumimoji="0" lang="en-US" sz="2400" kern="1200" cap="none" spc="0" normalizeH="0" baseline="0" noProof="0" dirty="0" err="1">
                <a:latin typeface="Tahoma" panose="020B0604030504040204" pitchFamily="34" charset="0"/>
                <a:ea typeface="+mn-ea"/>
                <a:cs typeface="+mn-cs"/>
              </a:rPr>
              <a:t>bervariasi</a:t>
            </a:r>
            <a:endParaRPr kumimoji="0" lang="en-US" sz="2400" kern="1200" cap="none" spc="0" normalizeH="0" baseline="0" noProof="0" dirty="0">
              <a:latin typeface="Tahoma" panose="020B0604030504040204" pitchFamily="34" charset="0"/>
              <a:ea typeface="+mn-ea"/>
              <a:cs typeface="+mn-cs"/>
            </a:endParaRPr>
          </a:p>
          <a:p>
            <a:pPr marL="342900" marR="0" indent="-342900" defTabSz="914400" fontAlgn="auto">
              <a:spcBef>
                <a:spcPct val="20000"/>
              </a:spcBef>
              <a:spcAft>
                <a:spcPts val="0"/>
              </a:spcAft>
              <a:buClrTx/>
              <a:buSzTx/>
              <a:buFont typeface="Wingdings" panose="05000000000000000000" pitchFamily="2" charset="2"/>
              <a:buChar char="Ø"/>
              <a:defRPr/>
            </a:pPr>
            <a:r>
              <a:rPr kumimoji="0" lang="en-US" sz="2400" kern="1200" cap="none" spc="0" normalizeH="0" baseline="0" noProof="0" dirty="0" err="1">
                <a:latin typeface="Tahoma" panose="020B0604030504040204" pitchFamily="34" charset="0"/>
                <a:ea typeface="+mn-ea"/>
                <a:cs typeface="+mn-cs"/>
              </a:rPr>
              <a:t>Statistik</a:t>
            </a:r>
            <a:r>
              <a:rPr kumimoji="0" lang="id-ID" sz="2400" kern="1200" cap="none" spc="0" normalizeH="0" baseline="0" noProof="0" dirty="0">
                <a:latin typeface="Tahoma" panose="020B0604030504040204" pitchFamily="34" charset="0"/>
                <a:ea typeface="+mn-ea"/>
                <a:cs typeface="+mn-cs"/>
              </a:rPr>
              <a:t>a</a:t>
            </a:r>
            <a:r>
              <a:rPr kumimoji="0" lang="en-US" sz="2400" kern="1200" cap="none" spc="0" normalizeH="0" baseline="0" noProof="0" dirty="0">
                <a:latin typeface="Tahoma" panose="020B0604030504040204" pitchFamily="34" charset="0"/>
                <a:ea typeface="+mn-ea"/>
                <a:cs typeface="+mn-cs"/>
              </a:rPr>
              <a:t> </a:t>
            </a:r>
            <a:r>
              <a:rPr kumimoji="0" lang="en-US" sz="2400" kern="1200" cap="none" spc="0" normalizeH="0" baseline="0" noProof="0" dirty="0" err="1">
                <a:latin typeface="Tahoma" panose="020B0604030504040204" pitchFamily="34" charset="0"/>
                <a:ea typeface="+mn-ea"/>
                <a:cs typeface="+mn-cs"/>
              </a:rPr>
              <a:t>Induktif</a:t>
            </a:r>
            <a:r>
              <a:rPr kumimoji="0" lang="en-US" sz="2400" kern="1200" cap="none" spc="0" normalizeH="0" baseline="0" noProof="0" dirty="0">
                <a:latin typeface="Tahoma" panose="020B0604030504040204" pitchFamily="34" charset="0"/>
                <a:ea typeface="+mn-ea"/>
                <a:cs typeface="+mn-cs"/>
              </a:rPr>
              <a:t> (</a:t>
            </a:r>
            <a:r>
              <a:rPr kumimoji="0" lang="en-US" sz="2400" kern="1200" cap="none" spc="0" normalizeH="0" baseline="0" noProof="0" dirty="0" err="1">
                <a:latin typeface="Tahoma" panose="020B0604030504040204" pitchFamily="34" charset="0"/>
                <a:ea typeface="+mn-ea"/>
                <a:cs typeface="+mn-cs"/>
              </a:rPr>
              <a:t>Inferensi</a:t>
            </a:r>
            <a:r>
              <a:rPr kumimoji="0" lang="en-US" sz="2400" kern="1200" cap="none" spc="0" normalizeH="0" baseline="0" noProof="0" dirty="0">
                <a:latin typeface="Tahoma" panose="020B0604030504040204" pitchFamily="34" charset="0"/>
                <a:ea typeface="+mn-ea"/>
                <a:cs typeface="+mn-cs"/>
              </a:rPr>
              <a:t>) : </a:t>
            </a:r>
            <a:r>
              <a:rPr kumimoji="0" lang="en-US" sz="2400" kern="1200" cap="none" spc="0" normalizeH="0" baseline="0" noProof="0" dirty="0" err="1">
                <a:latin typeface="Tahoma" panose="020B0604030504040204" pitchFamily="34" charset="0"/>
                <a:ea typeface="+mn-ea"/>
                <a:cs typeface="+mn-cs"/>
              </a:rPr>
              <a:t>Membuat</a:t>
            </a:r>
            <a:r>
              <a:rPr kumimoji="0" lang="en-US" sz="2400" kern="1200" cap="none" spc="0" normalizeH="0" baseline="0" noProof="0" dirty="0">
                <a:latin typeface="Tahoma" panose="020B0604030504040204" pitchFamily="34" charset="0"/>
                <a:ea typeface="+mn-ea"/>
                <a:cs typeface="+mn-cs"/>
              </a:rPr>
              <a:t> </a:t>
            </a:r>
            <a:r>
              <a:rPr kumimoji="0" lang="en-US" sz="2400" kern="1200" cap="none" spc="0" normalizeH="0" baseline="0" noProof="0" dirty="0" err="1">
                <a:latin typeface="Tahoma" panose="020B0604030504040204" pitchFamily="34" charset="0"/>
                <a:ea typeface="+mn-ea"/>
                <a:cs typeface="+mn-cs"/>
              </a:rPr>
              <a:t>berbagai</a:t>
            </a:r>
            <a:r>
              <a:rPr kumimoji="0" lang="en-US" sz="2400" kern="1200" cap="none" spc="0" normalizeH="0" baseline="0" noProof="0" dirty="0">
                <a:latin typeface="Tahoma" panose="020B0604030504040204" pitchFamily="34" charset="0"/>
                <a:ea typeface="+mn-ea"/>
                <a:cs typeface="+mn-cs"/>
              </a:rPr>
              <a:t> </a:t>
            </a:r>
            <a:r>
              <a:rPr kumimoji="0" lang="en-US" sz="2400" kern="1200" cap="none" spc="0" normalizeH="0" baseline="0" noProof="0" dirty="0" err="1">
                <a:latin typeface="Tahoma" panose="020B0604030504040204" pitchFamily="34" charset="0"/>
                <a:ea typeface="+mn-ea"/>
                <a:cs typeface="+mn-cs"/>
              </a:rPr>
              <a:t>inferensi</a:t>
            </a:r>
            <a:r>
              <a:rPr kumimoji="0" lang="en-US" sz="2400" kern="1200" cap="none" spc="0" normalizeH="0" baseline="0" noProof="0" dirty="0">
                <a:latin typeface="Tahoma" panose="020B0604030504040204" pitchFamily="34" charset="0"/>
                <a:ea typeface="+mn-ea"/>
                <a:cs typeface="+mn-cs"/>
              </a:rPr>
              <a:t> </a:t>
            </a:r>
            <a:r>
              <a:rPr kumimoji="0" lang="en-US" sz="2400" kern="1200" cap="none" spc="0" normalizeH="0" baseline="0" noProof="0" dirty="0" err="1">
                <a:latin typeface="Tahoma" panose="020B0604030504040204" pitchFamily="34" charset="0"/>
                <a:ea typeface="+mn-ea"/>
                <a:cs typeface="+mn-cs"/>
              </a:rPr>
              <a:t>terhadap</a:t>
            </a:r>
            <a:r>
              <a:rPr kumimoji="0" lang="en-US" sz="2400" kern="1200" cap="none" spc="0" normalizeH="0" baseline="0" noProof="0" dirty="0">
                <a:latin typeface="Tahoma" panose="020B0604030504040204" pitchFamily="34" charset="0"/>
                <a:ea typeface="+mn-ea"/>
                <a:cs typeface="+mn-cs"/>
              </a:rPr>
              <a:t> </a:t>
            </a:r>
            <a:r>
              <a:rPr kumimoji="0" lang="en-US" sz="2400" kern="1200" cap="none" spc="0" normalizeH="0" baseline="0" noProof="0" dirty="0" err="1">
                <a:latin typeface="Tahoma" panose="020B0604030504040204" pitchFamily="34" charset="0"/>
                <a:ea typeface="+mn-ea"/>
                <a:cs typeface="+mn-cs"/>
              </a:rPr>
              <a:t>sekumpulan</a:t>
            </a:r>
            <a:r>
              <a:rPr kumimoji="0" lang="en-US" sz="2400" kern="1200" cap="none" spc="0" normalizeH="0" baseline="0" noProof="0" dirty="0">
                <a:latin typeface="Tahoma" panose="020B0604030504040204" pitchFamily="34" charset="0"/>
                <a:ea typeface="+mn-ea"/>
                <a:cs typeface="+mn-cs"/>
              </a:rPr>
              <a:t> data yang </a:t>
            </a:r>
            <a:r>
              <a:rPr kumimoji="0" lang="en-US" sz="2400" kern="1200" cap="none" spc="0" normalizeH="0" baseline="0" noProof="0" dirty="0" err="1">
                <a:latin typeface="Tahoma" panose="020B0604030504040204" pitchFamily="34" charset="0"/>
                <a:ea typeface="+mn-ea"/>
                <a:cs typeface="+mn-cs"/>
              </a:rPr>
              <a:t>berasal</a:t>
            </a:r>
            <a:r>
              <a:rPr kumimoji="0" lang="en-US" sz="2400" kern="1200" cap="none" spc="0" normalizeH="0" baseline="0" noProof="0" dirty="0">
                <a:latin typeface="Tahoma" panose="020B0604030504040204" pitchFamily="34" charset="0"/>
                <a:ea typeface="+mn-ea"/>
                <a:cs typeface="+mn-cs"/>
              </a:rPr>
              <a:t> </a:t>
            </a:r>
            <a:r>
              <a:rPr kumimoji="0" lang="en-US" sz="2400" kern="1200" cap="none" spc="0" normalizeH="0" baseline="0" noProof="0" dirty="0" err="1">
                <a:latin typeface="Tahoma" panose="020B0604030504040204" pitchFamily="34" charset="0"/>
                <a:ea typeface="+mn-ea"/>
                <a:cs typeface="+mn-cs"/>
              </a:rPr>
              <a:t>dari</a:t>
            </a:r>
            <a:r>
              <a:rPr kumimoji="0" lang="en-US" sz="2400" kern="1200" cap="none" spc="0" normalizeH="0" baseline="0" noProof="0" dirty="0">
                <a:latin typeface="Tahoma" panose="020B0604030504040204" pitchFamily="34" charset="0"/>
                <a:ea typeface="+mn-ea"/>
                <a:cs typeface="+mn-cs"/>
              </a:rPr>
              <a:t> </a:t>
            </a:r>
            <a:r>
              <a:rPr kumimoji="0" lang="en-US" sz="2400" kern="1200" cap="none" spc="0" normalizeH="0" baseline="0" noProof="0" dirty="0" err="1">
                <a:latin typeface="Tahoma" panose="020B0604030504040204" pitchFamily="34" charset="0"/>
                <a:ea typeface="+mn-ea"/>
                <a:cs typeface="+mn-cs"/>
              </a:rPr>
              <a:t>suatu</a:t>
            </a:r>
            <a:r>
              <a:rPr kumimoji="0" lang="en-US" sz="2400" kern="1200" cap="none" spc="0" normalizeH="0" baseline="0" noProof="0" dirty="0">
                <a:latin typeface="Tahoma" panose="020B0604030504040204" pitchFamily="34" charset="0"/>
                <a:ea typeface="+mn-ea"/>
                <a:cs typeface="+mn-cs"/>
              </a:rPr>
              <a:t> </a:t>
            </a:r>
            <a:r>
              <a:rPr kumimoji="0" lang="en-US" sz="2400" kern="1200" cap="none" spc="0" normalizeH="0" baseline="0" noProof="0" dirty="0" err="1">
                <a:latin typeface="Tahoma" panose="020B0604030504040204" pitchFamily="34" charset="0"/>
                <a:ea typeface="+mn-ea"/>
                <a:cs typeface="+mn-cs"/>
              </a:rPr>
              <a:t>sampel</a:t>
            </a:r>
            <a:r>
              <a:rPr kumimoji="0" lang="en-US" sz="2400" kern="1200" cap="none" spc="0" normalizeH="0" baseline="0" noProof="0" dirty="0">
                <a:latin typeface="Tahoma" panose="020B0604030504040204" pitchFamily="34" charset="0"/>
                <a:ea typeface="+mn-ea"/>
                <a:cs typeface="+mn-cs"/>
              </a:rPr>
              <a:t>. </a:t>
            </a:r>
            <a:r>
              <a:rPr kumimoji="0" lang="en-US" sz="2400" kern="1200" cap="none" spc="0" normalizeH="0" baseline="0" noProof="0" dirty="0" err="1">
                <a:latin typeface="Tahoma" panose="020B0604030504040204" pitchFamily="34" charset="0"/>
                <a:ea typeface="+mn-ea"/>
                <a:cs typeface="+mn-cs"/>
              </a:rPr>
              <a:t>Inferensi</a:t>
            </a:r>
            <a:r>
              <a:rPr kumimoji="0" lang="en-US" sz="2400" kern="1200" cap="none" spc="0" normalizeH="0" baseline="0" noProof="0" dirty="0">
                <a:latin typeface="Tahoma" panose="020B0604030504040204" pitchFamily="34" charset="0"/>
                <a:ea typeface="+mn-ea"/>
                <a:cs typeface="+mn-cs"/>
              </a:rPr>
              <a:t> </a:t>
            </a:r>
            <a:r>
              <a:rPr kumimoji="0" lang="en-US" sz="2400" kern="1200" cap="none" spc="0" normalizeH="0" baseline="0" noProof="0" dirty="0">
                <a:latin typeface="Tahoma" panose="020B0604030504040204" pitchFamily="34" charset="0"/>
                <a:ea typeface="+mn-ea"/>
                <a:cs typeface="+mn-cs"/>
                <a:sym typeface="Wingdings" panose="05000000000000000000" pitchFamily="2" charset="2"/>
              </a:rPr>
              <a:t> </a:t>
            </a:r>
            <a:r>
              <a:rPr kumimoji="0" lang="en-US" sz="2400" kern="1200" cap="none" spc="0" normalizeH="0" baseline="0" noProof="0" dirty="0" err="1">
                <a:latin typeface="Tahoma" panose="020B0604030504040204" pitchFamily="34" charset="0"/>
                <a:ea typeface="+mn-ea"/>
                <a:cs typeface="+mn-cs"/>
                <a:sym typeface="Wingdings" panose="05000000000000000000" pitchFamily="2" charset="2"/>
              </a:rPr>
              <a:t>Melakukan</a:t>
            </a:r>
            <a:r>
              <a:rPr kumimoji="0" lang="en-US" sz="2400" kern="1200" cap="none" spc="0" normalizeH="0" baseline="0" noProof="0" dirty="0">
                <a:latin typeface="Tahoma" panose="020B0604030504040204" pitchFamily="34" charset="0"/>
                <a:ea typeface="+mn-ea"/>
                <a:cs typeface="+mn-cs"/>
                <a:sym typeface="Wingdings" panose="05000000000000000000" pitchFamily="2" charset="2"/>
              </a:rPr>
              <a:t> </a:t>
            </a:r>
            <a:r>
              <a:rPr kumimoji="0" lang="en-US" sz="2400" kern="1200" cap="none" spc="0" normalizeH="0" baseline="0" noProof="0" dirty="0" err="1">
                <a:latin typeface="Tahoma" panose="020B0604030504040204" pitchFamily="34" charset="0"/>
                <a:ea typeface="+mn-ea"/>
                <a:cs typeface="+mn-cs"/>
                <a:sym typeface="Wingdings" panose="05000000000000000000" pitchFamily="2" charset="2"/>
              </a:rPr>
              <a:t>perkiraan</a:t>
            </a:r>
            <a:r>
              <a:rPr kumimoji="0" lang="en-US" sz="2400" kern="1200" cap="none" spc="0" normalizeH="0" baseline="0" noProof="0" dirty="0">
                <a:latin typeface="Tahoma" panose="020B0604030504040204" pitchFamily="34" charset="0"/>
                <a:ea typeface="+mn-ea"/>
                <a:cs typeface="+mn-cs"/>
                <a:sym typeface="Wingdings" panose="05000000000000000000" pitchFamily="2" charset="2"/>
              </a:rPr>
              <a:t>, </a:t>
            </a:r>
            <a:r>
              <a:rPr kumimoji="0" lang="en-US" sz="2400" kern="1200" cap="none" spc="0" normalizeH="0" baseline="0" noProof="0" dirty="0" err="1">
                <a:latin typeface="Tahoma" panose="020B0604030504040204" pitchFamily="34" charset="0"/>
                <a:ea typeface="+mn-ea"/>
                <a:cs typeface="+mn-cs"/>
                <a:sym typeface="Wingdings" panose="05000000000000000000" pitchFamily="2" charset="2"/>
              </a:rPr>
              <a:t>peramalan</a:t>
            </a:r>
            <a:r>
              <a:rPr kumimoji="0" lang="en-US" sz="2400" kern="1200" cap="none" spc="0" normalizeH="0" baseline="0" noProof="0" dirty="0">
                <a:latin typeface="Tahoma" panose="020B0604030504040204" pitchFamily="34" charset="0"/>
                <a:ea typeface="+mn-ea"/>
                <a:cs typeface="+mn-cs"/>
                <a:sym typeface="Wingdings" panose="05000000000000000000" pitchFamily="2" charset="2"/>
              </a:rPr>
              <a:t>, </a:t>
            </a:r>
            <a:r>
              <a:rPr kumimoji="0" lang="en-US" sz="2400" kern="1200" cap="none" spc="0" normalizeH="0" baseline="0" noProof="0" dirty="0" err="1">
                <a:latin typeface="Tahoma" panose="020B0604030504040204" pitchFamily="34" charset="0"/>
                <a:ea typeface="+mn-ea"/>
                <a:cs typeface="+mn-cs"/>
                <a:sym typeface="Wingdings" panose="05000000000000000000" pitchFamily="2" charset="2"/>
              </a:rPr>
              <a:t>pengambilan</a:t>
            </a:r>
            <a:r>
              <a:rPr kumimoji="0" lang="en-US" sz="2400" kern="1200" cap="none" spc="0" normalizeH="0" baseline="0" noProof="0" dirty="0">
                <a:latin typeface="Tahoma" panose="020B0604030504040204" pitchFamily="34" charset="0"/>
                <a:ea typeface="+mn-ea"/>
                <a:cs typeface="+mn-cs"/>
                <a:sym typeface="Wingdings" panose="05000000000000000000" pitchFamily="2" charset="2"/>
              </a:rPr>
              <a:t> </a:t>
            </a:r>
            <a:r>
              <a:rPr kumimoji="0" lang="en-US" sz="2400" kern="1200" cap="none" spc="0" normalizeH="0" baseline="0" noProof="0" dirty="0" err="1">
                <a:latin typeface="Tahoma" panose="020B0604030504040204" pitchFamily="34" charset="0"/>
                <a:ea typeface="+mn-ea"/>
                <a:cs typeface="+mn-cs"/>
                <a:sym typeface="Wingdings" panose="05000000000000000000" pitchFamily="2" charset="2"/>
              </a:rPr>
              <a:t>keputusan</a:t>
            </a:r>
            <a:endParaRPr kumimoji="0" lang="en-US" sz="2400" kern="1200" cap="none" spc="0" normalizeH="0" baseline="0" noProof="0" dirty="0">
              <a:latin typeface="Tahoma" panose="020B0604030504040204" pitchFamily="34" charset="0"/>
              <a:ea typeface="+mn-ea"/>
              <a:cs typeface="+mn-cs"/>
              <a:sym typeface="Wingdings" panose="05000000000000000000" pitchFamily="2" charset="2"/>
            </a:endParaRPr>
          </a:p>
          <a:p>
            <a:pPr marL="342900" marR="0" indent="-342900" defTabSz="914400" fontAlgn="auto">
              <a:spcBef>
                <a:spcPct val="20000"/>
              </a:spcBef>
              <a:spcAft>
                <a:spcPts val="0"/>
              </a:spcAft>
              <a:buClrTx/>
              <a:buSzTx/>
              <a:buFont typeface="Arial" panose="020B0604020202020204" pitchFamily="34" charset="0"/>
              <a:buChar char="•"/>
              <a:defRPr/>
            </a:pPr>
            <a:endParaRPr kumimoji="0" lang="en-US" sz="2800" kern="1200" cap="none" spc="0" normalizeH="0" baseline="0" noProof="0" dirty="0">
              <a:latin typeface="Tahoma" panose="020B0604030504040204" pitchFamily="34" charset="0"/>
              <a:ea typeface="+mn-ea"/>
              <a:cs typeface="+mn-cs"/>
            </a:endParaRPr>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txBox="1"/>
          <p:nvPr/>
        </p:nvSpPr>
        <p:spPr>
          <a:xfrm>
            <a:off x="714375" y="571500"/>
            <a:ext cx="7977188" cy="5410200"/>
          </a:xfrm>
          <a:prstGeom prst="rect">
            <a:avLst/>
          </a:prstGeom>
          <a:noFill/>
          <a:ln w="9525">
            <a:noFill/>
          </a:ln>
        </p:spPr>
        <p:txBody>
          <a:bodyPr/>
          <a:lstStyle/>
          <a:p>
            <a:pPr marL="342900" indent="-342900">
              <a:spcBef>
                <a:spcPct val="20000"/>
              </a:spcBef>
            </a:pPr>
            <a:r>
              <a:rPr lang="en-US" altLang="x-none" sz="2400" dirty="0">
                <a:latin typeface="Tahoma" panose="020B0604030504040204" pitchFamily="34" charset="0"/>
              </a:rPr>
              <a:t>Contoh : </a:t>
            </a:r>
          </a:p>
          <a:p>
            <a:pPr marL="342900" indent="-342900">
              <a:spcBef>
                <a:spcPct val="20000"/>
              </a:spcBef>
              <a:buFont typeface="Arial" panose="020B0604020202020204" pitchFamily="34" charset="0"/>
              <a:buChar char="•"/>
            </a:pPr>
            <a:r>
              <a:rPr lang="en-US" altLang="x-none" sz="2400" dirty="0">
                <a:latin typeface="Tahoma" panose="020B0604030504040204" pitchFamily="34" charset="0"/>
              </a:rPr>
              <a:t>Data tentang penjualan mobil merek ‘ABC’ perbulan di suatu show room mobil di Jakarta selama tahun 1999. Dari data tersebut pertama akan dilakukan </a:t>
            </a:r>
            <a:r>
              <a:rPr lang="en-US" altLang="x-none" sz="2400" i="1" dirty="0">
                <a:latin typeface="Tahoma" panose="020B0604030504040204" pitchFamily="34" charset="0"/>
              </a:rPr>
              <a:t>deskripsi</a:t>
            </a:r>
            <a:r>
              <a:rPr lang="en-US" altLang="x-none" sz="2400" dirty="0">
                <a:latin typeface="Tahoma" panose="020B0604030504040204" pitchFamily="34" charset="0"/>
              </a:rPr>
              <a:t> terhadap data spt menghitung rata-rata penjualan, berapa standar deviasinya d</a:t>
            </a:r>
            <a:r>
              <a:rPr sz="2400" dirty="0">
                <a:latin typeface="Tahoma" panose="020B0604030504040204" pitchFamily="34" charset="0"/>
              </a:rPr>
              <a:t>an lain-lain.</a:t>
            </a:r>
            <a:endParaRPr lang="en-US" altLang="x-none" sz="2400" dirty="0">
              <a:latin typeface="Tahoma" panose="020B0604030504040204" pitchFamily="34" charset="0"/>
            </a:endParaRPr>
          </a:p>
          <a:p>
            <a:pPr marL="342900" indent="-342900">
              <a:spcBef>
                <a:spcPct val="20000"/>
              </a:spcBef>
              <a:buFont typeface="Arial" panose="020B0604020202020204" pitchFamily="34" charset="0"/>
              <a:buChar char="•"/>
            </a:pPr>
            <a:r>
              <a:rPr lang="en-US" altLang="x-none" sz="2400" dirty="0">
                <a:latin typeface="Tahoma" panose="020B0604030504040204" pitchFamily="34" charset="0"/>
              </a:rPr>
              <a:t>Kemudian baru dilakukan berbagai </a:t>
            </a:r>
            <a:r>
              <a:rPr lang="en-US" altLang="x-none" sz="2400" i="1" dirty="0">
                <a:latin typeface="Tahoma" panose="020B0604030504040204" pitchFamily="34" charset="0"/>
              </a:rPr>
              <a:t>inferensi</a:t>
            </a:r>
            <a:r>
              <a:rPr lang="en-US" altLang="x-none" sz="2400" dirty="0">
                <a:latin typeface="Tahoma" panose="020B0604030504040204" pitchFamily="34" charset="0"/>
              </a:rPr>
              <a:t> terhadap hasil deskripsi s</a:t>
            </a:r>
            <a:r>
              <a:rPr sz="2400" dirty="0">
                <a:latin typeface="Tahoma" panose="020B0604030504040204" pitchFamily="34" charset="0"/>
              </a:rPr>
              <a:t>eperti</a:t>
            </a:r>
            <a:r>
              <a:rPr lang="en-US" altLang="x-none" sz="2400" dirty="0">
                <a:latin typeface="Tahoma" panose="020B0604030504040204" pitchFamily="34" charset="0"/>
              </a:rPr>
              <a:t> : perkiraan penjualan mobil t</a:t>
            </a:r>
            <a:r>
              <a:rPr sz="2400" dirty="0">
                <a:latin typeface="Tahoma" panose="020B0604030504040204" pitchFamily="34" charset="0"/>
              </a:rPr>
              <a:t>ersebut pada </a:t>
            </a:r>
            <a:r>
              <a:rPr lang="en-US" altLang="x-none" sz="2400" dirty="0">
                <a:latin typeface="Tahoma" panose="020B0604030504040204" pitchFamily="34" charset="0"/>
              </a:rPr>
              <a:t>bulan Januari tahun berikut</a:t>
            </a:r>
            <a:r>
              <a:rPr sz="2400" dirty="0">
                <a:latin typeface="Tahoma" panose="020B0604030504040204" pitchFamily="34" charset="0"/>
              </a:rPr>
              <a:t>nya</a:t>
            </a:r>
            <a:r>
              <a:rPr lang="en-US" altLang="x-none" sz="2400" dirty="0">
                <a:latin typeface="Tahoma" panose="020B0604030504040204" pitchFamily="34" charset="0"/>
              </a:rPr>
              <a:t>, perkiraan rata-rata penjualan mobil t</a:t>
            </a:r>
            <a:r>
              <a:rPr sz="2400" dirty="0">
                <a:latin typeface="Tahoma" panose="020B0604030504040204" pitchFamily="34" charset="0"/>
              </a:rPr>
              <a:t>ersebut </a:t>
            </a:r>
            <a:r>
              <a:rPr lang="en-US" altLang="x-none" sz="2400" dirty="0">
                <a:latin typeface="Tahoma" panose="020B0604030504040204" pitchFamily="34" charset="0"/>
              </a:rPr>
              <a:t>di seluruh Indonesia.</a:t>
            </a:r>
          </a:p>
          <a:p>
            <a:pPr marL="342900" indent="-342900">
              <a:spcBef>
                <a:spcPct val="20000"/>
              </a:spcBef>
            </a:pPr>
            <a:endParaRPr lang="en-US" altLang="x-none" sz="2800" dirty="0">
              <a:latin typeface="Tahoma" panose="020B0604030504040204" pitchFamily="34" charset="0"/>
            </a:endParaRPr>
          </a:p>
        </p:txBody>
      </p:sp>
      <p:sp>
        <p:nvSpPr>
          <p:cNvPr id="3" name="Footer Placeholder 2"/>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Statistik UEU 2017</a:t>
            </a:r>
            <a:endParaRPr kumimoji="0" lang="id-ID"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19459" name="Rectangle 3"/>
          <p:cNvSpPr txBox="1"/>
          <p:nvPr/>
        </p:nvSpPr>
        <p:spPr>
          <a:xfrm>
            <a:off x="714375" y="857250"/>
            <a:ext cx="7977188" cy="5124450"/>
          </a:xfrm>
          <a:prstGeom prst="rect">
            <a:avLst/>
          </a:prstGeom>
          <a:noFill/>
          <a:ln w="9525">
            <a:noFill/>
          </a:ln>
        </p:spPr>
        <p:txBody>
          <a:bodyPr/>
          <a:lstStyle/>
          <a:p>
            <a:pPr marL="342900" indent="-342900">
              <a:spcBef>
                <a:spcPct val="20000"/>
              </a:spcBef>
            </a:pPr>
            <a:r>
              <a:rPr lang="en-US" altLang="x-none" sz="2400" dirty="0">
                <a:latin typeface="Tahoma" panose="020B0604030504040204" pitchFamily="34" charset="0"/>
              </a:rPr>
              <a:t>Contoh : </a:t>
            </a:r>
          </a:p>
          <a:p>
            <a:pPr marL="342900" indent="-342900">
              <a:spcBef>
                <a:spcPct val="20000"/>
              </a:spcBef>
              <a:buFont typeface="Arial" panose="020B0604020202020204" pitchFamily="34" charset="0"/>
              <a:buChar char="•"/>
            </a:pPr>
            <a:r>
              <a:rPr lang="en-US" altLang="x-none" sz="2400" dirty="0">
                <a:latin typeface="Tahoma" panose="020B0604030504040204" pitchFamily="34" charset="0"/>
              </a:rPr>
              <a:t>Data tentang penjualan mobil merek ‘ABC’ perbulan di suatu show room mobil di Jakarta selama tahun 1999. Dari data tersebut pertama akan dilakukan </a:t>
            </a:r>
            <a:r>
              <a:rPr lang="en-US" altLang="x-none" sz="2400" i="1" dirty="0">
                <a:latin typeface="Tahoma" panose="020B0604030504040204" pitchFamily="34" charset="0"/>
              </a:rPr>
              <a:t>deskripsi</a:t>
            </a:r>
            <a:r>
              <a:rPr lang="en-US" altLang="x-none" sz="2400" dirty="0">
                <a:latin typeface="Tahoma" panose="020B0604030504040204" pitchFamily="34" charset="0"/>
              </a:rPr>
              <a:t> terhadap data spt menghitung rata-rata penjualan, berapa standar deviasinya d</a:t>
            </a:r>
            <a:r>
              <a:rPr sz="2400" dirty="0">
                <a:latin typeface="Tahoma" panose="020B0604030504040204" pitchFamily="34" charset="0"/>
              </a:rPr>
              <a:t>an lain-lain.</a:t>
            </a:r>
            <a:endParaRPr lang="en-US" altLang="x-none" sz="2400" dirty="0">
              <a:latin typeface="Tahoma" panose="020B0604030504040204" pitchFamily="34" charset="0"/>
            </a:endParaRPr>
          </a:p>
          <a:p>
            <a:pPr marL="342900" indent="-342900">
              <a:spcBef>
                <a:spcPct val="20000"/>
              </a:spcBef>
              <a:buFont typeface="Arial" panose="020B0604020202020204" pitchFamily="34" charset="0"/>
              <a:buChar char="•"/>
            </a:pPr>
            <a:r>
              <a:rPr lang="en-US" altLang="x-none" sz="2400" dirty="0">
                <a:latin typeface="Tahoma" panose="020B0604030504040204" pitchFamily="34" charset="0"/>
              </a:rPr>
              <a:t>Kemudian baru dilakukan berbagai </a:t>
            </a:r>
            <a:r>
              <a:rPr lang="en-US" altLang="x-none" sz="2400" i="1" dirty="0">
                <a:latin typeface="Tahoma" panose="020B0604030504040204" pitchFamily="34" charset="0"/>
              </a:rPr>
              <a:t>inferensi</a:t>
            </a:r>
            <a:r>
              <a:rPr lang="en-US" altLang="x-none" sz="2400" dirty="0">
                <a:latin typeface="Tahoma" panose="020B0604030504040204" pitchFamily="34" charset="0"/>
              </a:rPr>
              <a:t> terhadap hasil deskripsi s</a:t>
            </a:r>
            <a:r>
              <a:rPr sz="2400" dirty="0">
                <a:latin typeface="Tahoma" panose="020B0604030504040204" pitchFamily="34" charset="0"/>
              </a:rPr>
              <a:t>eperti</a:t>
            </a:r>
            <a:r>
              <a:rPr lang="en-US" altLang="x-none" sz="2400" dirty="0">
                <a:latin typeface="Tahoma" panose="020B0604030504040204" pitchFamily="34" charset="0"/>
              </a:rPr>
              <a:t> : perkiraan penjualan mobil t</a:t>
            </a:r>
            <a:r>
              <a:rPr sz="2400" dirty="0">
                <a:latin typeface="Tahoma" panose="020B0604030504040204" pitchFamily="34" charset="0"/>
              </a:rPr>
              <a:t>ersebut pada </a:t>
            </a:r>
            <a:r>
              <a:rPr lang="en-US" altLang="x-none" sz="2400" dirty="0">
                <a:latin typeface="Tahoma" panose="020B0604030504040204" pitchFamily="34" charset="0"/>
              </a:rPr>
              <a:t>bulan Januari tahun berikut</a:t>
            </a:r>
            <a:r>
              <a:rPr sz="2400" dirty="0">
                <a:latin typeface="Tahoma" panose="020B0604030504040204" pitchFamily="34" charset="0"/>
              </a:rPr>
              <a:t>nya</a:t>
            </a:r>
            <a:r>
              <a:rPr lang="en-US" altLang="x-none" sz="2400" dirty="0">
                <a:latin typeface="Tahoma" panose="020B0604030504040204" pitchFamily="34" charset="0"/>
              </a:rPr>
              <a:t>, perkiraan rata-rata penjualan mobil t</a:t>
            </a:r>
            <a:r>
              <a:rPr sz="2400" dirty="0">
                <a:latin typeface="Tahoma" panose="020B0604030504040204" pitchFamily="34" charset="0"/>
              </a:rPr>
              <a:t>ersebut </a:t>
            </a:r>
            <a:r>
              <a:rPr lang="en-US" altLang="x-none" sz="2400" dirty="0">
                <a:latin typeface="Tahoma" panose="020B0604030504040204" pitchFamily="34" charset="0"/>
              </a:rPr>
              <a:t>di seluruh Indonesia.</a:t>
            </a:r>
          </a:p>
          <a:p>
            <a:pPr marL="342900" indent="-342900">
              <a:spcBef>
                <a:spcPct val="20000"/>
              </a:spcBef>
            </a:pPr>
            <a:endParaRPr lang="en-US" altLang="x-none" sz="2800" dirty="0">
              <a:latin typeface="Tahoma" panose="020B0604030504040204" pitchFamily="34" charset="0"/>
            </a:endParaRPr>
          </a:p>
        </p:txBody>
      </p:sp>
    </p:spTree>
  </p:cSld>
  <p:clrMapOvr>
    <a:masterClrMapping/>
  </p:clrMapOvr>
  <p:transition>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3498</Words>
  <Application>Microsoft Office PowerPoint</Application>
  <PresentationFormat>On-screen Show (4:3)</PresentationFormat>
  <Paragraphs>677</Paragraphs>
  <Slides>55</Slides>
  <Notes>52</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PowerPoint Presentation</vt:lpstr>
      <vt:lpstr>PowerPoint Presentation</vt:lpstr>
      <vt:lpstr>PowerPoint Presentation</vt:lpstr>
      <vt:lpstr>PowerPoint Presentation</vt:lpstr>
      <vt:lpstr>Pengertian dan Deskripsi Data</vt:lpstr>
      <vt:lpstr>PowerPoint Presentation</vt:lpstr>
      <vt:lpstr>Pengertian </vt:lpstr>
      <vt:lpstr>PowerPoint Presentation</vt:lpstr>
      <vt:lpstr>PowerPoint Presentation</vt:lpstr>
      <vt:lpstr>Elemen Statistik</vt:lpstr>
      <vt:lpstr>Tipe Data Statistik</vt:lpstr>
      <vt:lpstr>Tipe Data Statistik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Tabel 1. Notasi Parameter Populasi dan Statistik Sampel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Windows User</cp:lastModifiedBy>
  <cp:revision>90</cp:revision>
  <dcterms:created xsi:type="dcterms:W3CDTF">2017-08-09T00:40:43Z</dcterms:created>
  <dcterms:modified xsi:type="dcterms:W3CDTF">2017-09-12T03:02:41Z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1033-10.2.0.5934</vt:lpwstr>
  </property>
</Properties>
</file>