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4"/>
  </p:notesMasterIdLst>
  <p:sldIdLst>
    <p:sldId id="306" r:id="rId2"/>
    <p:sldId id="307" r:id="rId3"/>
    <p:sldId id="308" r:id="rId4"/>
    <p:sldId id="309" r:id="rId5"/>
    <p:sldId id="310" r:id="rId6"/>
    <p:sldId id="281" r:id="rId7"/>
    <p:sldId id="282" r:id="rId8"/>
    <p:sldId id="257" r:id="rId9"/>
    <p:sldId id="258" r:id="rId10"/>
    <p:sldId id="259" r:id="rId11"/>
    <p:sldId id="260" r:id="rId12"/>
    <p:sldId id="263" r:id="rId13"/>
    <p:sldId id="261" r:id="rId14"/>
    <p:sldId id="262" r:id="rId15"/>
    <p:sldId id="264" r:id="rId16"/>
    <p:sldId id="265" r:id="rId17"/>
    <p:sldId id="266" r:id="rId18"/>
    <p:sldId id="285" r:id="rId19"/>
    <p:sldId id="295" r:id="rId20"/>
    <p:sldId id="302" r:id="rId21"/>
    <p:sldId id="297" r:id="rId22"/>
    <p:sldId id="298" r:id="rId23"/>
    <p:sldId id="299" r:id="rId24"/>
    <p:sldId id="300" r:id="rId25"/>
    <p:sldId id="301" r:id="rId26"/>
    <p:sldId id="267" r:id="rId27"/>
    <p:sldId id="268" r:id="rId28"/>
    <p:sldId id="269" r:id="rId29"/>
    <p:sldId id="270" r:id="rId30"/>
    <p:sldId id="271" r:id="rId31"/>
    <p:sldId id="272" r:id="rId32"/>
    <p:sldId id="273" r:id="rId33"/>
    <p:sldId id="274" r:id="rId34"/>
    <p:sldId id="275" r:id="rId35"/>
    <p:sldId id="276" r:id="rId36"/>
    <p:sldId id="277" r:id="rId37"/>
    <p:sldId id="278" r:id="rId38"/>
    <p:sldId id="279" r:id="rId39"/>
    <p:sldId id="280" r:id="rId40"/>
    <p:sldId id="305" r:id="rId41"/>
    <p:sldId id="304" r:id="rId42"/>
    <p:sldId id="303" r:id="rId43"/>
  </p:sldIdLst>
  <p:sldSz cx="9144000" cy="6858000" type="screen4x3"/>
  <p:notesSz cx="6858000" cy="9144000"/>
  <p:defaultTextStyle>
    <a:defPPr>
      <a:defRPr lang="en-GB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7.wmf"/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42.wmf"/><Relationship Id="rId1" Type="http://schemas.openxmlformats.org/officeDocument/2006/relationships/image" Target="../media/image41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17.wmf"/><Relationship Id="rId4" Type="http://schemas.openxmlformats.org/officeDocument/2006/relationships/image" Target="../media/image20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5060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/>
            <a:fld id="{9A0DB2DC-4C9A-4742-B13C-FB6460FD3503}" type="slidenum">
              <a:rPr lang="en-GB" sz="1200" dirty="0"/>
              <a:t>‹#›</a:t>
            </a:fld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1840868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608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2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710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cs typeface="Arial" panose="020B0604020202020204" pitchFamily="34" charset="0"/>
              </a:rPr>
              <a:t>3</a:t>
            </a:fld>
            <a:endParaRPr lang="id-ID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en-US" altLang="en-US" dirty="0"/>
          </a:p>
        </p:txBody>
      </p:sp>
      <p:sp>
        <p:nvSpPr>
          <p:cNvPr id="4813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>
                <a:cs typeface="Arial" panose="020B0604020202020204" pitchFamily="34" charset="0"/>
              </a:rPr>
              <a:t>4</a:t>
            </a:fld>
            <a:endParaRPr lang="id-ID" altLang="en-US" sz="1200" dirty="0"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49156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5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en-US" altLang="x-none" dirty="0"/>
          </a:p>
        </p:txBody>
      </p:sp>
      <p:sp>
        <p:nvSpPr>
          <p:cNvPr id="50180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en-GB" sz="1200" dirty="0"/>
              <a:t>17</a:t>
            </a:fld>
            <a:endParaRPr lang="en-GB" sz="12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51204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40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52228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41</a:t>
            </a:fld>
            <a:endParaRPr lang="id-ID" altLang="en-US" sz="12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251" name="Notes Placeholder 2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/>
          <a:lstStyle/>
          <a:p>
            <a:pPr lvl="0"/>
            <a:endParaRPr lang="id-ID" altLang="en-US" dirty="0"/>
          </a:p>
        </p:txBody>
      </p:sp>
      <p:sp>
        <p:nvSpPr>
          <p:cNvPr id="53252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eaLnBrk="1" hangingPunct="1"/>
            <a:fld id="{9A0DB2DC-4C9A-4742-B13C-FB6460FD3503}" type="slidenum">
              <a:rPr lang="id-ID" altLang="en-US" sz="1200" dirty="0"/>
              <a:t>42</a:t>
            </a:fld>
            <a:endParaRPr lang="id-ID" altLang="en-US" sz="12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05400" y="19050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105400" y="4038600"/>
            <a:ext cx="3429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rtlCol="0" anchor="t" anchorCtr="0" compatLnSpc="1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lvl="0"/>
            <a:r>
              <a:rPr lang="en-US" altLang="x-none" dirty="0"/>
              <a:t>Click to edit Master title style</a:t>
            </a:r>
          </a:p>
        </p:txBody>
      </p:sp>
      <p:sp>
        <p:nvSpPr>
          <p:cNvPr id="1945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x-none" dirty="0"/>
              <a:t>Click to edit Master text styles</a:t>
            </a:r>
          </a:p>
          <a:p>
            <a:pPr lvl="1"/>
            <a:r>
              <a:rPr lang="en-US" altLang="x-none" dirty="0"/>
              <a:t>Second level</a:t>
            </a:r>
          </a:p>
          <a:p>
            <a:pPr lvl="2"/>
            <a:r>
              <a:rPr lang="en-US" altLang="x-none" dirty="0"/>
              <a:t>Third level</a:t>
            </a:r>
          </a:p>
          <a:p>
            <a:pPr lvl="3"/>
            <a:r>
              <a:rPr lang="en-US" altLang="x-none" dirty="0"/>
              <a:t>Fourth level</a:t>
            </a:r>
          </a:p>
          <a:p>
            <a:pPr lvl="4"/>
            <a:r>
              <a:rPr lang="en-US" altLang="x-none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pPr lvl="0" eaLnBrk="1" hangingPunct="1"/>
            <a:fld id="{9A0DB2DC-4C9A-4742-B13C-FB6460FD3503}" type="slidenum">
              <a:rPr lang="en-GB" dirty="0">
                <a:latin typeface="Arial" panose="020B0604020202020204" pitchFamily="34" charset="0"/>
              </a:rPr>
              <a:t>‹#›</a:t>
            </a:fld>
            <a:endParaRPr lang="en-GB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20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oleObject" Target="../embeddings/oleObject16.bin"/><Relationship Id="rId7" Type="http://schemas.openxmlformats.org/officeDocument/2006/relationships/oleObject" Target="../embeddings/oleObject18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1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9.bin"/><Relationship Id="rId7" Type="http://schemas.openxmlformats.org/officeDocument/2006/relationships/oleObject" Target="../embeddings/oleObject2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4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2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31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2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6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8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9.wmf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45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44.wmf"/><Relationship Id="rId4" Type="http://schemas.openxmlformats.org/officeDocument/2006/relationships/image" Target="../media/image41.wmf"/><Relationship Id="rId9" Type="http://schemas.openxmlformats.org/officeDocument/2006/relationships/oleObject" Target="../embeddings/oleObject37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45.wmf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arsil\Desktop\Smartcreative.jpg"/>
          <p:cNvPicPr>
            <a:picLocks noChangeAspect="1"/>
          </p:cNvPicPr>
          <p:nvPr/>
        </p:nvPicPr>
        <p:blipFill>
          <a:blip r:embed="rId2"/>
          <a:srcRect l="1051" r="800" b="504"/>
          <a:stretch>
            <a:fillRect/>
          </a:stretch>
        </p:blipFill>
        <p:spPr>
          <a:xfrm>
            <a:off x="0" y="304800"/>
            <a:ext cx="9144000" cy="68405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3" name="TextBox 1"/>
          <p:cNvSpPr txBox="1"/>
          <p:nvPr/>
        </p:nvSpPr>
        <p:spPr>
          <a:xfrm>
            <a:off x="3048000" y="3744913"/>
            <a:ext cx="6096000" cy="1323439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ID" altLang="en-US" sz="1600" b="1" dirty="0">
                <a:solidFill>
                  <a:schemeClr val="bg1"/>
                </a:solidFill>
              </a:rPr>
              <a:t>STATISTIK  (ESA </a:t>
            </a:r>
            <a:r>
              <a:rPr lang="en-US" altLang="en-US" sz="1600" b="1" smtClean="0">
                <a:solidFill>
                  <a:schemeClr val="bg1"/>
                </a:solidFill>
              </a:rPr>
              <a:t>310</a:t>
            </a:r>
            <a:r>
              <a:rPr lang="en-ID" altLang="en-US" sz="1600" b="1" smtClean="0">
                <a:solidFill>
                  <a:schemeClr val="bg1"/>
                </a:solidFill>
                <a:latin typeface="Arial" panose="020B0604020202020204" pitchFamily="34" charset="0"/>
              </a:rPr>
              <a:t>)</a:t>
            </a:r>
            <a:endParaRPr lang="en-ID" altLang="en-US" sz="1600" b="1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PERTEMUAN 10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</a:rPr>
              <a:t>&lt;TEAM DOSEN&gt;</a:t>
            </a:r>
          </a:p>
          <a:p>
            <a:pPr algn="ctr"/>
            <a:r>
              <a:rPr lang="en-US" altLang="en-US" sz="1600" b="1" dirty="0" smtClean="0">
                <a:solidFill>
                  <a:schemeClr val="bg1"/>
                </a:solidFill>
                <a:latin typeface="Arial" panose="020B0604020202020204" pitchFamily="34" charset="0"/>
              </a:rPr>
              <a:t>PROGRAM </a:t>
            </a:r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STUDI TEKNIK INFORMATIKA </a:t>
            </a:r>
          </a:p>
          <a:p>
            <a:pPr algn="ctr"/>
            <a:r>
              <a:rPr lang="en-US" altLang="en-US" sz="1600" b="1" dirty="0">
                <a:solidFill>
                  <a:schemeClr val="bg1"/>
                </a:solidFill>
                <a:latin typeface="Arial" panose="020B0604020202020204" pitchFamily="34" charset="0"/>
              </a:rPr>
              <a:t>FAKULTAS ILMU KOMPUTER </a:t>
            </a: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Menaksir Koefisien Regresi Dengan Menggunakan Matriks</a:t>
            </a:r>
            <a:endParaRPr sz="3400" b="1" dirty="0"/>
          </a:p>
        </p:txBody>
      </p:sp>
      <p:sp>
        <p:nvSpPr>
          <p:cNvPr id="3078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1905000"/>
            <a:ext cx="8064500" cy="4332288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Dari hasil Metode Kuadrat Terkecil didapatkan persamaan normal 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dirty="0"/>
              <a:t>…..</a:t>
            </a:r>
            <a:endParaRPr dirty="0"/>
          </a:p>
        </p:txBody>
      </p:sp>
      <p:graphicFrame>
        <p:nvGraphicFramePr>
          <p:cNvPr id="3074" name="Object 4"/>
          <p:cNvGraphicFramePr>
            <a:graphicFrameLocks noGrp="1"/>
          </p:cNvGraphicFramePr>
          <p:nvPr>
            <p:ph sz="quarter" idx="2"/>
          </p:nvPr>
        </p:nvGraphicFramePr>
        <p:xfrm>
          <a:off x="776288" y="3117850"/>
          <a:ext cx="7589837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" r:id="rId3" imgW="4135120" imgH="266065" progId="Equation.3">
                  <p:embed/>
                </p:oleObj>
              </mc:Choice>
              <mc:Fallback>
                <p:oleObj r:id="rId3" imgW="4135120" imgH="266065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6288" y="3117850"/>
                        <a:ext cx="7589837" cy="4889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6"/>
          <p:cNvGraphicFramePr>
            <a:graphicFrameLocks noGrp="1"/>
          </p:cNvGraphicFramePr>
          <p:nvPr>
            <p:ph sz="quarter" idx="3"/>
          </p:nvPr>
        </p:nvGraphicFramePr>
        <p:xfrm>
          <a:off x="341313" y="3716338"/>
          <a:ext cx="8496300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8" r:id="rId5" imgW="4328795" imgH="292100" progId="Equation.3">
                  <p:embed/>
                </p:oleObj>
              </mc:Choice>
              <mc:Fallback>
                <p:oleObj r:id="rId5" imgW="4328795" imgH="292100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1313" y="3716338"/>
                        <a:ext cx="8496300" cy="57308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6" name="Object 9"/>
          <p:cNvGraphicFramePr/>
          <p:nvPr/>
        </p:nvGraphicFramePr>
        <p:xfrm>
          <a:off x="250825" y="5084763"/>
          <a:ext cx="8632825" cy="573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r:id="rId7" imgW="4379595" imgH="292100" progId="Equation.3">
                  <p:embed/>
                </p:oleObj>
              </mc:Choice>
              <mc:Fallback>
                <p:oleObj r:id="rId7" imgW="4379595" imgH="2921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50825" y="5084763"/>
                        <a:ext cx="8632825" cy="5730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Menaksir Koefisien Regresi Dengan Menggunakan Matriks</a:t>
            </a:r>
            <a:endParaRPr sz="3400" b="1" dirty="0"/>
          </a:p>
        </p:txBody>
      </p:sp>
      <p:sp>
        <p:nvSpPr>
          <p:cNvPr id="4100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905000"/>
            <a:ext cx="8207375" cy="4114800"/>
          </a:xfrm>
          <a:ln/>
        </p:spPr>
        <p:txBody>
          <a:bodyPr vert="horz" wrap="square" lIns="91440" tIns="45720" rIns="91440" bIns="45720" anchor="t"/>
          <a:lstStyle/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Tahapan perhitungan dengan matriks :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x-none" sz="2600" dirty="0"/>
              <a:t>Membentuk matriks </a:t>
            </a:r>
            <a:r>
              <a:rPr lang="en-US" altLang="x-none" sz="2600" b="1" i="1" dirty="0"/>
              <a:t>A</a:t>
            </a:r>
            <a:r>
              <a:rPr lang="en-US" altLang="x-none" sz="2600" dirty="0"/>
              <a:t>, </a:t>
            </a:r>
            <a:r>
              <a:rPr lang="en-US" altLang="x-none" sz="2600" b="1" i="1" dirty="0"/>
              <a:t>b</a:t>
            </a:r>
            <a:r>
              <a:rPr lang="en-US" altLang="x-none" sz="2600" dirty="0"/>
              <a:t> dan </a:t>
            </a:r>
            <a:r>
              <a:rPr lang="en-US" altLang="x-none" sz="2600" b="1" i="1" dirty="0"/>
              <a:t>g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sz="2600" dirty="0"/>
          </a:p>
        </p:txBody>
      </p:sp>
      <p:graphicFrame>
        <p:nvGraphicFramePr>
          <p:cNvPr id="4098" name="Object 4"/>
          <p:cNvGraphicFramePr>
            <a:graphicFrameLocks noGrp="1"/>
          </p:cNvGraphicFramePr>
          <p:nvPr>
            <p:ph sz="half" idx="2"/>
          </p:nvPr>
        </p:nvGraphicFramePr>
        <p:xfrm>
          <a:off x="971550" y="3302000"/>
          <a:ext cx="7272338" cy="215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7" r:id="rId3" imgW="3733800" imgH="1104900" progId="Equation.3">
                  <p:embed/>
                </p:oleObj>
              </mc:Choice>
              <mc:Fallback>
                <p:oleObj r:id="rId3" imgW="3733800" imgH="11049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1550" y="3302000"/>
                        <a:ext cx="7272338" cy="2152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Menaksir Koefisien Regresi Dengan Menggunakan Matriks</a:t>
            </a:r>
            <a:endParaRPr sz="3400" b="1" dirty="0"/>
          </a:p>
        </p:txBody>
      </p:sp>
      <p:graphicFrame>
        <p:nvGraphicFramePr>
          <p:cNvPr id="5122" name="Object 4"/>
          <p:cNvGraphicFramePr>
            <a:graphicFrameLocks noGrp="1"/>
          </p:cNvGraphicFramePr>
          <p:nvPr>
            <p:ph sz="half" idx="1"/>
          </p:nvPr>
        </p:nvGraphicFramePr>
        <p:xfrm>
          <a:off x="1763713" y="2276475"/>
          <a:ext cx="1789112" cy="3168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3" r:id="rId3" imgW="609600" imgH="1079500" progId="Equation.3">
                  <p:embed/>
                </p:oleObj>
              </mc:Choice>
              <mc:Fallback>
                <p:oleObj r:id="rId3" imgW="609600" imgH="10795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63713" y="2276475"/>
                        <a:ext cx="1789112" cy="31686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6"/>
          <p:cNvGraphicFramePr>
            <a:graphicFrameLocks noGrp="1"/>
          </p:cNvGraphicFramePr>
          <p:nvPr>
            <p:ph sz="half" idx="2"/>
          </p:nvPr>
        </p:nvGraphicFramePr>
        <p:xfrm>
          <a:off x="4140200" y="2276475"/>
          <a:ext cx="3960813" cy="313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4" r:id="rId5" imgW="1397000" imgH="1104900" progId="Equation.3">
                  <p:embed/>
                </p:oleObj>
              </mc:Choice>
              <mc:Fallback>
                <p:oleObj r:id="rId5" imgW="1397000" imgH="11049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40200" y="2276475"/>
                        <a:ext cx="3960813" cy="313213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Menaksir Koefisien Regresi Dengan Menggunakan Matriks</a:t>
            </a:r>
            <a:endParaRPr sz="3400" b="1" dirty="0"/>
          </a:p>
        </p:txBody>
      </p:sp>
      <p:sp>
        <p:nvSpPr>
          <p:cNvPr id="27651" name="Rectangle 3"/>
          <p:cNvSpPr>
            <a:spLocks noGrp="1"/>
          </p:cNvSpPr>
          <p:nvPr>
            <p:ph idx="1"/>
          </p:nvPr>
        </p:nvSpPr>
        <p:spPr>
          <a:xfrm>
            <a:off x="755650" y="1905000"/>
            <a:ext cx="7778750" cy="4114800"/>
          </a:xfrm>
          <a:ln/>
        </p:spPr>
        <p:txBody>
          <a:bodyPr vert="horz" wrap="square" lIns="91440" tIns="45720" rIns="91440" bIns="45720" anchor="t"/>
          <a:lstStyle/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2"/>
            </a:pPr>
            <a:r>
              <a:rPr lang="en-US" altLang="x-none" dirty="0"/>
              <a:t>Membentuk persamaan normal dalam bentuk matriks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/>
              <a:t>			</a:t>
            </a:r>
            <a:r>
              <a:rPr lang="en-US" altLang="x-none" b="1" i="1" dirty="0"/>
              <a:t>A b</a:t>
            </a:r>
            <a:r>
              <a:rPr lang="en-US" altLang="x-none" dirty="0"/>
              <a:t> = </a:t>
            </a:r>
            <a:r>
              <a:rPr lang="en-US" altLang="x-none" b="1" i="1" dirty="0"/>
              <a:t>g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dirty="0"/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3"/>
            </a:pPr>
            <a:r>
              <a:rPr lang="en-US" altLang="x-none" dirty="0"/>
              <a:t>Perhitungan matriks koefisien </a:t>
            </a:r>
            <a:r>
              <a:rPr lang="en-US" altLang="x-none" i="1" dirty="0"/>
              <a:t>b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/>
              <a:t>			</a:t>
            </a:r>
            <a:r>
              <a:rPr lang="en-US" altLang="x-none" b="1" i="1" dirty="0"/>
              <a:t>b</a:t>
            </a:r>
            <a:r>
              <a:rPr lang="en-US" altLang="x-none" dirty="0"/>
              <a:t> = </a:t>
            </a:r>
            <a:r>
              <a:rPr lang="en-US" altLang="x-none" b="1" i="1" dirty="0"/>
              <a:t>A</a:t>
            </a:r>
            <a:r>
              <a:rPr lang="en-US" altLang="x-none" b="1" i="1" baseline="30000" dirty="0"/>
              <a:t>-1</a:t>
            </a:r>
            <a:r>
              <a:rPr lang="en-US" altLang="x-none" b="1" i="1" dirty="0"/>
              <a:t> g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Metode Pendugaan Parameter Regresi</a:t>
            </a:r>
            <a:endParaRPr sz="3400" b="1" dirty="0"/>
          </a:p>
        </p:txBody>
      </p:sp>
      <p:sp>
        <p:nvSpPr>
          <p:cNvPr id="6151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1905000"/>
            <a:ext cx="8064500" cy="4114800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Dengan Metode Kuadrat Terkecil, misalkan model terdiri dari 2 variabel bebas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2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2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Tahapan pendugaannya 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1. Dilakukan turunan pertama terhadap </a:t>
            </a:r>
            <a:r>
              <a:rPr lang="en-US" altLang="x-none" sz="2200" i="1" dirty="0"/>
              <a:t>b</a:t>
            </a:r>
            <a:r>
              <a:rPr lang="en-US" altLang="x-none" sz="2200" i="1" baseline="-25000" dirty="0"/>
              <a:t>0</a:t>
            </a:r>
            <a:r>
              <a:rPr lang="en-US" altLang="x-none" sz="2200" dirty="0"/>
              <a:t> , </a:t>
            </a:r>
            <a:r>
              <a:rPr lang="en-US" altLang="x-none" sz="2200" i="1" dirty="0"/>
              <a:t>b</a:t>
            </a:r>
            <a:r>
              <a:rPr lang="en-US" altLang="x-none" sz="2200" i="1" baseline="-25000" dirty="0"/>
              <a:t>1</a:t>
            </a:r>
            <a:r>
              <a:rPr lang="en-US" altLang="x-none" sz="2200" i="1" dirty="0"/>
              <a:t> </a:t>
            </a:r>
            <a:r>
              <a:rPr lang="en-US" altLang="x-none" sz="2200" dirty="0"/>
              <a:t>dan </a:t>
            </a:r>
            <a:r>
              <a:rPr lang="en-US" altLang="x-none" sz="2200" i="1" dirty="0"/>
              <a:t>b</a:t>
            </a:r>
            <a:r>
              <a:rPr lang="en-US" altLang="x-none" sz="2200" i="1" baseline="-25000" dirty="0"/>
              <a:t>2</a:t>
            </a:r>
            <a:endParaRPr lang="en-US" altLang="x-none" sz="22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sz="2600" dirty="0"/>
          </a:p>
        </p:txBody>
      </p:sp>
      <p:graphicFrame>
        <p:nvGraphicFramePr>
          <p:cNvPr id="6146" name="Object 4"/>
          <p:cNvGraphicFramePr>
            <a:graphicFrameLocks noGrp="1"/>
          </p:cNvGraphicFramePr>
          <p:nvPr>
            <p:ph sz="quarter" idx="2"/>
          </p:nvPr>
        </p:nvGraphicFramePr>
        <p:xfrm>
          <a:off x="1477963" y="2570163"/>
          <a:ext cx="4532312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1" r:id="rId3" imgW="2487930" imgH="495300" progId="Equation.3">
                  <p:embed/>
                </p:oleObj>
              </mc:Choice>
              <mc:Fallback>
                <p:oleObj r:id="rId3" imgW="2487930" imgH="495300" progId="Equation.3">
                  <p:embed/>
                  <p:pic>
                    <p:nvPicPr>
                      <p:cNvPr id="0" name="Picture 308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77963" y="2570163"/>
                        <a:ext cx="4532312" cy="90170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6"/>
          <p:cNvGraphicFramePr>
            <a:graphicFrameLocks noGrp="1"/>
          </p:cNvGraphicFramePr>
          <p:nvPr>
            <p:ph sz="quarter" idx="3"/>
          </p:nvPr>
        </p:nvGraphicFramePr>
        <p:xfrm>
          <a:off x="2174875" y="4292600"/>
          <a:ext cx="3640138" cy="763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r:id="rId5" imgW="2602230" imgH="546100" progId="Equation.3">
                  <p:embed/>
                </p:oleObj>
              </mc:Choice>
              <mc:Fallback>
                <p:oleObj r:id="rId5" imgW="2602230" imgH="546100" progId="Equation.3">
                  <p:embed/>
                  <p:pic>
                    <p:nvPicPr>
                      <p:cNvPr id="0" name="Picture 307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74875" y="4292600"/>
                        <a:ext cx="3640138" cy="7635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8"/>
          <p:cNvGraphicFramePr/>
          <p:nvPr/>
        </p:nvGraphicFramePr>
        <p:xfrm>
          <a:off x="2087563" y="5030788"/>
          <a:ext cx="3960812" cy="763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r:id="rId7" imgW="2830830" imgH="546100" progId="Equation.3">
                  <p:embed/>
                </p:oleObj>
              </mc:Choice>
              <mc:Fallback>
                <p:oleObj r:id="rId7" imgW="2830830" imgH="546100" progId="Equation.3">
                  <p:embed/>
                  <p:pic>
                    <p:nvPicPr>
                      <p:cNvPr id="0" name="Picture 3083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087563" y="5030788"/>
                        <a:ext cx="3960812" cy="763587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9"/>
          <p:cNvGraphicFramePr/>
          <p:nvPr/>
        </p:nvGraphicFramePr>
        <p:xfrm>
          <a:off x="2085975" y="5781675"/>
          <a:ext cx="4106863" cy="785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r:id="rId9" imgW="2856230" imgH="546100" progId="Equation.3">
                  <p:embed/>
                </p:oleObj>
              </mc:Choice>
              <mc:Fallback>
                <p:oleObj r:id="rId9" imgW="2856230" imgH="5461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085975" y="5781675"/>
                        <a:ext cx="4106863" cy="7858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8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Metode Pendugaan Parameter Regresi</a:t>
            </a:r>
            <a:endParaRPr sz="3800" b="1" dirty="0"/>
          </a:p>
        </p:txBody>
      </p:sp>
      <p:sp>
        <p:nvSpPr>
          <p:cNvPr id="7174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905000"/>
            <a:ext cx="7848600" cy="4114800"/>
          </a:xfrm>
          <a:ln/>
        </p:spPr>
        <p:txBody>
          <a:bodyPr vert="horz" wrap="square" lIns="91440" tIns="45720" rIns="91440" bIns="45720" anchor="t"/>
          <a:lstStyle/>
          <a:p>
            <a:pPr marL="347980" indent="-34798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2. Ketiga persamaan hasil penurunan disamakan dengan nol</a:t>
            </a:r>
          </a:p>
          <a:p>
            <a:pPr marL="347980" indent="-34798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347980" indent="-34798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347980" indent="-34798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347980" indent="-34798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347980" indent="-347980" eaLnBrk="1" hangingPunct="1">
              <a:buFont typeface="Wingdings" panose="05000000000000000000" pitchFamily="2" charset="2"/>
              <a:buNone/>
            </a:pPr>
            <a:endParaRPr sz="2600" dirty="0"/>
          </a:p>
        </p:txBody>
      </p:sp>
      <p:graphicFrame>
        <p:nvGraphicFramePr>
          <p:cNvPr id="7170" name="Object 4"/>
          <p:cNvGraphicFramePr>
            <a:graphicFrameLocks noGrp="1"/>
          </p:cNvGraphicFramePr>
          <p:nvPr>
            <p:ph sz="quarter" idx="2"/>
          </p:nvPr>
        </p:nvGraphicFramePr>
        <p:xfrm>
          <a:off x="1693863" y="2924175"/>
          <a:ext cx="3379787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3" r:id="rId3" imgW="2295525" imgH="266065" progId="Equation.3">
                  <p:embed/>
                </p:oleObj>
              </mc:Choice>
              <mc:Fallback>
                <p:oleObj r:id="rId3" imgW="2295525" imgH="266065" progId="Equation.3">
                  <p:embed/>
                  <p:pic>
                    <p:nvPicPr>
                      <p:cNvPr id="0" name="Picture 3080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93863" y="2924175"/>
                        <a:ext cx="3379787" cy="3921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6"/>
          <p:cNvGraphicFramePr>
            <a:graphicFrameLocks noGrp="1"/>
          </p:cNvGraphicFramePr>
          <p:nvPr>
            <p:ph sz="quarter" idx="3"/>
          </p:nvPr>
        </p:nvGraphicFramePr>
        <p:xfrm>
          <a:off x="1701800" y="3429000"/>
          <a:ext cx="4227513" cy="392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4" r:id="rId5" imgW="3148330" imgH="292100" progId="Equation.3">
                  <p:embed/>
                </p:oleObj>
              </mc:Choice>
              <mc:Fallback>
                <p:oleObj r:id="rId5" imgW="3148330" imgH="292100" progId="Equation.3">
                  <p:embed/>
                  <p:pic>
                    <p:nvPicPr>
                      <p:cNvPr id="0" name="Picture 308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01800" y="3429000"/>
                        <a:ext cx="4227513" cy="3921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2" name="Object 8"/>
          <p:cNvGraphicFramePr/>
          <p:nvPr/>
        </p:nvGraphicFramePr>
        <p:xfrm>
          <a:off x="1692275" y="4005263"/>
          <a:ext cx="44640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5" r:id="rId7" imgW="3211830" imgH="292100" progId="Equation.3">
                  <p:embed/>
                </p:oleObj>
              </mc:Choice>
              <mc:Fallback>
                <p:oleObj r:id="rId7" imgW="3211830" imgH="2921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692275" y="4005263"/>
                        <a:ext cx="4464050" cy="404812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Rectangle 8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Metode Pendugaan Parameter Regresi</a:t>
            </a:r>
            <a:endParaRPr sz="3800" b="1" dirty="0"/>
          </a:p>
        </p:txBody>
      </p:sp>
      <p:sp>
        <p:nvSpPr>
          <p:cNvPr id="8198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628775"/>
            <a:ext cx="7993063" cy="4114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3. Nilai </a:t>
            </a:r>
            <a:r>
              <a:rPr lang="en-US" altLang="x-none" sz="2600" i="1" dirty="0"/>
              <a:t>b</a:t>
            </a:r>
            <a:r>
              <a:rPr lang="en-US" altLang="x-none" sz="2600" i="1" baseline="-25000" dirty="0"/>
              <a:t>1</a:t>
            </a:r>
            <a:r>
              <a:rPr lang="en-US" altLang="x-none" sz="2600" i="1" dirty="0"/>
              <a:t> </a:t>
            </a:r>
            <a:r>
              <a:rPr lang="en-US" altLang="x-none" sz="2600" dirty="0"/>
              <a:t>dan </a:t>
            </a:r>
            <a:r>
              <a:rPr lang="en-US" altLang="x-none" sz="2600" i="1" dirty="0"/>
              <a:t>b</a:t>
            </a:r>
            <a:r>
              <a:rPr lang="en-US" altLang="x-none" sz="2600" i="1" baseline="-25000" dirty="0"/>
              <a:t>2</a:t>
            </a:r>
            <a:r>
              <a:rPr lang="en-US" altLang="x-none" sz="2600" dirty="0"/>
              <a:t> dapat diperoleh dengan memakai aturan-aturan dalam matriks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eaLnBrk="1" hangingPunct="1">
              <a:buFont typeface="Wingdings" panose="05000000000000000000" pitchFamily="2" charset="2"/>
              <a:buNone/>
            </a:pPr>
            <a:endParaRPr sz="2600" dirty="0"/>
          </a:p>
        </p:txBody>
      </p:sp>
      <p:graphicFrame>
        <p:nvGraphicFramePr>
          <p:cNvPr id="8194" name="Object 4"/>
          <p:cNvGraphicFramePr>
            <a:graphicFrameLocks noGrp="1"/>
          </p:cNvGraphicFramePr>
          <p:nvPr>
            <p:ph sz="quarter" idx="2"/>
          </p:nvPr>
        </p:nvGraphicFramePr>
        <p:xfrm>
          <a:off x="2125663" y="5745163"/>
          <a:ext cx="2228850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7" r:id="rId3" imgW="1471930" imgH="254000" progId="Equation.3">
                  <p:embed/>
                </p:oleObj>
              </mc:Choice>
              <mc:Fallback>
                <p:oleObj r:id="rId3" imgW="1471930" imgH="254000" progId="Equation.3">
                  <p:embed/>
                  <p:pic>
                    <p:nvPicPr>
                      <p:cNvPr id="0" name="Picture 308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125663" y="5745163"/>
                        <a:ext cx="2228850" cy="3841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7"/>
          <p:cNvGraphicFramePr>
            <a:graphicFrameLocks noGrp="1"/>
          </p:cNvGraphicFramePr>
          <p:nvPr>
            <p:ph sz="quarter" idx="3"/>
          </p:nvPr>
        </p:nvGraphicFramePr>
        <p:xfrm>
          <a:off x="2127250" y="2605088"/>
          <a:ext cx="4676775" cy="1528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r:id="rId5" imgW="3302000" imgH="1079500" progId="Equation.3">
                  <p:embed/>
                </p:oleObj>
              </mc:Choice>
              <mc:Fallback>
                <p:oleObj r:id="rId5" imgW="3302000" imgH="1079500" progId="Equation.3">
                  <p:embed/>
                  <p:pic>
                    <p:nvPicPr>
                      <p:cNvPr id="0" name="Picture 3088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127250" y="2605088"/>
                        <a:ext cx="4676775" cy="15287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10"/>
          <p:cNvGraphicFramePr/>
          <p:nvPr/>
        </p:nvGraphicFramePr>
        <p:xfrm>
          <a:off x="2125663" y="4140200"/>
          <a:ext cx="4606925" cy="1509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r:id="rId7" imgW="3302000" imgH="1079500" progId="Equation.3">
                  <p:embed/>
                </p:oleObj>
              </mc:Choice>
              <mc:Fallback>
                <p:oleObj r:id="rId7" imgW="3302000" imgH="1079500" progId="Equation.3">
                  <p:embed/>
                  <p:pic>
                    <p:nvPicPr>
                      <p:cNvPr id="0" name="Picture 3086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125663" y="4140200"/>
                        <a:ext cx="4606925" cy="150971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/>
          </p:cNvSpPr>
          <p:nvPr>
            <p:ph type="title"/>
          </p:nvPr>
        </p:nvSpPr>
        <p:spPr>
          <a:xfrm>
            <a:off x="1285875" y="0"/>
            <a:ext cx="7010400" cy="1527175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b="1" dirty="0"/>
              <a:t>Uji Kecocokan Model</a:t>
            </a:r>
            <a:endParaRPr b="1" dirty="0"/>
          </a:p>
        </p:txBody>
      </p:sp>
      <p:sp>
        <p:nvSpPr>
          <p:cNvPr id="9221" name="Rectangle 3"/>
          <p:cNvSpPr>
            <a:spLocks noGrp="1"/>
          </p:cNvSpPr>
          <p:nvPr>
            <p:ph type="body" sz="half" idx="1"/>
          </p:nvPr>
        </p:nvSpPr>
        <p:spPr>
          <a:xfrm>
            <a:off x="285750" y="1071563"/>
            <a:ext cx="8389938" cy="4953000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x-none" dirty="0"/>
              <a:t> </a:t>
            </a:r>
            <a:r>
              <a:rPr lang="en-US" altLang="x-none" sz="2400" dirty="0"/>
              <a:t>Dengan Koefisien Determinasi</a:t>
            </a:r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endParaRPr lang="en-US" altLang="x-none" sz="2400" dirty="0"/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b="1" i="1" dirty="0"/>
              <a:t>R</a:t>
            </a:r>
            <a:r>
              <a:rPr lang="en-US" altLang="x-none" sz="2400" b="1" i="1" baseline="30000" dirty="0"/>
              <a:t>2</a:t>
            </a:r>
            <a:r>
              <a:rPr lang="en-US" altLang="x-none" sz="2400" dirty="0"/>
              <a:t> menunjukkan proporsi variasi total dalam respon Y yang dapat diterangkan oleh model</a:t>
            </a:r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b="1" i="1" dirty="0"/>
              <a:t>r</a:t>
            </a:r>
            <a:r>
              <a:rPr lang="en-US" altLang="x-none" sz="2400" dirty="0"/>
              <a:t> merupakan koefisien korelasi antara Y dengan kelompok </a:t>
            </a:r>
            <a:r>
              <a:rPr lang="en-US" altLang="x-none" sz="2400" i="1" dirty="0"/>
              <a:t>X</a:t>
            </a:r>
            <a:r>
              <a:rPr lang="en-US" altLang="x-none" sz="2400" i="1" baseline="-25000" dirty="0"/>
              <a:t>1</a:t>
            </a:r>
            <a:r>
              <a:rPr lang="en-US" altLang="x-none" sz="2400" i="1" dirty="0"/>
              <a:t> , X</a:t>
            </a:r>
            <a:r>
              <a:rPr lang="en-US" altLang="x-none" sz="2400" i="1" baseline="-25000" dirty="0"/>
              <a:t>2</a:t>
            </a:r>
            <a:r>
              <a:rPr lang="en-US" altLang="x-none" sz="2400" i="1" dirty="0"/>
              <a:t> , X</a:t>
            </a:r>
            <a:r>
              <a:rPr lang="en-US" altLang="x-none" sz="2400" i="1" baseline="-25000" dirty="0"/>
              <a:t>3</a:t>
            </a:r>
            <a:r>
              <a:rPr lang="en-US" altLang="x-none" sz="2400" i="1" dirty="0"/>
              <a:t> , … , X</a:t>
            </a:r>
            <a:r>
              <a:rPr lang="en-US" altLang="x-none" sz="2400" i="1" baseline="-25000" dirty="0"/>
              <a:t>k</a:t>
            </a:r>
            <a:endParaRPr lang="en-US" altLang="x-none" sz="2400" i="1" dirty="0"/>
          </a:p>
        </p:txBody>
      </p:sp>
      <p:graphicFrame>
        <p:nvGraphicFramePr>
          <p:cNvPr id="9218" name="Object 4"/>
          <p:cNvGraphicFramePr>
            <a:graphicFrameLocks noGrp="1"/>
          </p:cNvGraphicFramePr>
          <p:nvPr>
            <p:ph sz="quarter" idx="2"/>
          </p:nvPr>
        </p:nvGraphicFramePr>
        <p:xfrm>
          <a:off x="1857375" y="1643063"/>
          <a:ext cx="1554163" cy="91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69" r:id="rId4" imgW="774065" imgH="457200" progId="Equation.3">
                  <p:embed/>
                </p:oleObj>
              </mc:Choice>
              <mc:Fallback>
                <p:oleObj r:id="rId4" imgW="774065" imgH="457200" progId="Equation.3">
                  <p:embed/>
                  <p:pic>
                    <p:nvPicPr>
                      <p:cNvPr id="0" name="Picture 3090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57375" y="1643063"/>
                        <a:ext cx="1554163" cy="9175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8"/>
          <p:cNvGraphicFramePr>
            <a:graphicFrameLocks noGrp="1"/>
          </p:cNvGraphicFramePr>
          <p:nvPr>
            <p:ph sz="quarter" idx="3"/>
          </p:nvPr>
        </p:nvGraphicFramePr>
        <p:xfrm>
          <a:off x="1643063" y="4429125"/>
          <a:ext cx="1223962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0" r:id="rId6" imgW="634365" imgH="266065" progId="Equation.3">
                  <p:embed/>
                </p:oleObj>
              </mc:Choice>
              <mc:Fallback>
                <p:oleObj r:id="rId6" imgW="634365" imgH="266065" progId="Equation.3">
                  <p:embed/>
                  <p:pic>
                    <p:nvPicPr>
                      <p:cNvPr id="0" name="Picture 308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43063" y="4429125"/>
                        <a:ext cx="1223962" cy="514350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2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563" y="4214813"/>
            <a:ext cx="5389562" cy="1889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" y="500063"/>
            <a:ext cx="8715375" cy="159226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600" b="1" dirty="0"/>
              <a:t>Korelasi Berganda :</a:t>
            </a:r>
          </a:p>
        </p:txBody>
      </p:sp>
      <p:sp>
        <p:nvSpPr>
          <p:cNvPr id="10244" name="Rectangle 3"/>
          <p:cNvSpPr>
            <a:spLocks noGrp="1"/>
          </p:cNvSpPr>
          <p:nvPr>
            <p:ph idx="1"/>
          </p:nvPr>
        </p:nvSpPr>
        <p:spPr>
          <a:xfrm>
            <a:off x="685800" y="1752600"/>
            <a:ext cx="7543800" cy="20574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x-none" dirty="0"/>
              <a:t>	</a:t>
            </a:r>
            <a:r>
              <a:rPr lang="en-US" altLang="x-none" sz="2800" dirty="0"/>
              <a:t>Apabila kita mempunyai tiga variabel Y, 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, 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, maka korelasi 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 dan Y digambarkan dengan rumus berikut :</a:t>
            </a:r>
          </a:p>
        </p:txBody>
      </p:sp>
      <p:graphicFrame>
        <p:nvGraphicFramePr>
          <p:cNvPr id="10242" name="Object 4"/>
          <p:cNvGraphicFramePr/>
          <p:nvPr/>
        </p:nvGraphicFramePr>
        <p:xfrm>
          <a:off x="1571625" y="3429000"/>
          <a:ext cx="43434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1" r:id="rId3" imgW="1637665" imgH="520700" progId="Equation.3">
                  <p:embed/>
                </p:oleObj>
              </mc:Choice>
              <mc:Fallback>
                <p:oleObj r:id="rId3" imgW="1637665" imgH="520700" progId="Equation.3">
                  <p:embed/>
                  <p:pic>
                    <p:nvPicPr>
                      <p:cNvPr id="0" name="Picture 308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71625" y="3429000"/>
                        <a:ext cx="4343400" cy="144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914400"/>
            <a:ext cx="9144000" cy="646331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VISI DAN MISI UNIVERSITAS ESA UNGGUL</a:t>
            </a:r>
          </a:p>
        </p:txBody>
      </p:sp>
      <p:pic>
        <p:nvPicPr>
          <p:cNvPr id="21510" name="Content Placeholder 3"/>
          <p:cNvPicPr>
            <a:picLocks noGrp="1" noChangeAspect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0" y="1600200"/>
            <a:ext cx="9144000" cy="4800600"/>
          </a:xfrm>
          <a:ln/>
        </p:spPr>
      </p:pic>
    </p:spTree>
  </p:cSld>
  <p:clrMapOvr>
    <a:masterClrMapping/>
  </p:clrMapOvr>
  <p:transition>
    <p:wipe dir="r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/>
          </p:cNvSpPr>
          <p:nvPr>
            <p:ph type="body" sz="half" idx="1"/>
          </p:nvPr>
        </p:nvSpPr>
        <p:spPr>
          <a:xfrm>
            <a:off x="685800" y="838200"/>
            <a:ext cx="7772400" cy="1066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x-none" sz="2800" dirty="0"/>
              <a:t>	Korelasi 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 dan Y digambarkan dengan rumus berikut :</a:t>
            </a:r>
          </a:p>
        </p:txBody>
      </p:sp>
      <p:graphicFrame>
        <p:nvGraphicFramePr>
          <p:cNvPr id="11266" name="Object 6"/>
          <p:cNvGraphicFramePr>
            <a:graphicFrameLocks noGrp="1"/>
          </p:cNvGraphicFramePr>
          <p:nvPr>
            <p:ph sz="half" idx="2"/>
          </p:nvPr>
        </p:nvGraphicFramePr>
        <p:xfrm>
          <a:off x="1905000" y="4970463"/>
          <a:ext cx="4038600" cy="118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7" r:id="rId3" imgW="1688465" imgH="495300" progId="Equation.3">
                  <p:embed/>
                </p:oleObj>
              </mc:Choice>
              <mc:Fallback>
                <p:oleObj r:id="rId3" imgW="1688465" imgH="495300" progId="Equation.3">
                  <p:embed/>
                  <p:pic>
                    <p:nvPicPr>
                      <p:cNvPr id="0" name="Picture 309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905000" y="4970463"/>
                        <a:ext cx="4038600" cy="1184275"/>
                      </a:xfrm>
                      <a:prstGeom prst="rect">
                        <a:avLst/>
                      </a:prstGeom>
                      <a:solidFill>
                        <a:schemeClr val="bg1">
                          <a:alpha val="100000"/>
                        </a:scheme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4"/>
          <p:cNvGraphicFramePr/>
          <p:nvPr/>
        </p:nvGraphicFramePr>
        <p:xfrm>
          <a:off x="1547813" y="2116138"/>
          <a:ext cx="4676775" cy="1406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r:id="rId5" imgW="1993265" imgH="571500" progId="Equation.3">
                  <p:embed/>
                </p:oleObj>
              </mc:Choice>
              <mc:Fallback>
                <p:oleObj r:id="rId5" imgW="1993265" imgH="571500" progId="Equation.3">
                  <p:embed/>
                  <p:pic>
                    <p:nvPicPr>
                      <p:cNvPr id="0" name="Picture 309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813" y="2116138"/>
                        <a:ext cx="4676775" cy="1406525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1066800" y="3810000"/>
            <a:ext cx="68580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R="0" defTabSz="914400">
              <a:spcBef>
                <a:spcPct val="20000"/>
              </a:spcBef>
              <a:buClr>
                <a:schemeClr val="hlink"/>
              </a:buClr>
              <a:buSzTx/>
              <a:buFontTx/>
              <a:buNone/>
              <a:defRPr/>
            </a:pP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Korelasi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X1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X2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digambarkan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dengan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rumus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</a:t>
            </a:r>
            <a:r>
              <a:rPr kumimoji="0" lang="en-US" sz="2400" kern="1200" cap="none" spc="0" normalizeH="0" baseline="0" noProof="0" dirty="0" err="1">
                <a:latin typeface="+mj-lt"/>
                <a:ea typeface="+mn-ea"/>
                <a:cs typeface="+mn-cs"/>
              </a:rPr>
              <a:t>berikut</a:t>
            </a:r>
            <a:r>
              <a:rPr kumimoji="0" lang="en-US" sz="2400" kern="1200" cap="none" spc="0" normalizeH="0" baseline="0" noProof="0" dirty="0">
                <a:latin typeface="+mj-lt"/>
                <a:ea typeface="+mn-ea"/>
                <a:cs typeface="+mn-cs"/>
              </a:rPr>
              <a:t> :</a:t>
            </a: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idx="1"/>
          </p:nvPr>
        </p:nvSpPr>
        <p:spPr>
          <a:xfrm>
            <a:off x="457200" y="2286000"/>
            <a:ext cx="8001000" cy="17526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x-none" sz="2800" dirty="0"/>
              <a:t>	Untuk mengetahui kuatnya hubungan antara variabel Y dengan beberapa variabel X lainnya (misalnya antara Y dengan 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 dan 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) </a:t>
            </a:r>
          </a:p>
        </p:txBody>
      </p:sp>
      <p:graphicFrame>
        <p:nvGraphicFramePr>
          <p:cNvPr id="12290" name="Object 4"/>
          <p:cNvGraphicFramePr/>
          <p:nvPr/>
        </p:nvGraphicFramePr>
        <p:xfrm>
          <a:off x="990600" y="4495800"/>
          <a:ext cx="5334000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39" r:id="rId3" imgW="2437130" imgH="546100" progId="Equation.3">
                  <p:embed/>
                </p:oleObj>
              </mc:Choice>
              <mc:Fallback>
                <p:oleObj r:id="rId3" imgW="2437130" imgH="546100" progId="Equation.3">
                  <p:embed/>
                  <p:pic>
                    <p:nvPicPr>
                      <p:cNvPr id="0" name="Picture 309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4495800"/>
                        <a:ext cx="5334000" cy="1447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857224" y="642918"/>
            <a:ext cx="7858180" cy="52322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</a:ln>
        </p:spPr>
        <p:txBody>
          <a:bodyPr>
            <a:spAutoFit/>
          </a:bodyPr>
          <a:lstStyle/>
          <a:p>
            <a:pPr marR="0" defTabSz="914400">
              <a:buClrTx/>
              <a:buSzTx/>
              <a:buFontTx/>
              <a:buNone/>
              <a:defRPr/>
            </a:pPr>
            <a:r>
              <a:rPr kumimoji="0" lang="en-US" sz="2800" kern="1200" cap="none" spc="0" normalizeH="0" baseline="0" noProof="0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Koefisien</a:t>
            </a:r>
            <a:r>
              <a:rPr kumimoji="0" lang="en-US" sz="2800" kern="1200" cap="none" spc="0" normalizeH="0" baseline="0" noProof="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2800" kern="1200" cap="none" spc="0" normalizeH="0" baseline="0" noProof="0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Korelasi</a:t>
            </a:r>
            <a:r>
              <a:rPr kumimoji="0" lang="en-US" sz="2800" kern="1200" cap="none" spc="0" normalizeH="0" baseline="0" noProof="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 Linear </a:t>
            </a:r>
            <a:r>
              <a:rPr kumimoji="0" lang="en-US" sz="2800" kern="1200" cap="none" spc="0" normalizeH="0" baseline="0" noProof="0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Berganda</a:t>
            </a:r>
            <a:r>
              <a:rPr kumimoji="0" lang="en-US" sz="2800" kern="1200" cap="none" spc="0" normalizeH="0" baseline="0" noProof="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 (</a:t>
            </a:r>
            <a:r>
              <a:rPr kumimoji="0" lang="en-US" sz="2800" kern="1200" cap="none" spc="0" normalizeH="0" baseline="0" noProof="0" dirty="0" err="1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KKLB</a:t>
            </a:r>
            <a:r>
              <a:rPr kumimoji="0" lang="en-US" sz="2800" kern="1200" cap="none" spc="0" normalizeH="0" baseline="0" noProof="0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ea typeface="+mn-ea"/>
                <a:cs typeface="+mn-cs"/>
              </a:rPr>
              <a:t>)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/>
          </p:cNvSpPr>
          <p:nvPr>
            <p:ph idx="1"/>
          </p:nvPr>
        </p:nvSpPr>
        <p:spPr>
          <a:xfrm>
            <a:off x="0" y="381000"/>
            <a:ext cx="9144000" cy="2971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x-none" dirty="0">
                <a:solidFill>
                  <a:schemeClr val="folHlink"/>
                </a:solidFill>
              </a:rPr>
              <a:t>Koefisien Penentuan (KP):</a:t>
            </a:r>
          </a:p>
          <a:p>
            <a:pPr eaLnBrk="1" hangingPunct="1">
              <a:buNone/>
            </a:pPr>
            <a:r>
              <a:rPr lang="en-US" altLang="x-none" sz="2400" dirty="0"/>
              <a:t> 	suatu nilai untuk mengukur besarnya sumbangan dari beberapa variabel X terhadap variasi (naik-turunnya) Y. </a:t>
            </a:r>
          </a:p>
          <a:p>
            <a:pPr eaLnBrk="1" hangingPunct="1">
              <a:buNone/>
            </a:pPr>
            <a:r>
              <a:rPr lang="en-US" altLang="x-none" sz="2400" dirty="0"/>
              <a:t>	Jika Y’ = b</a:t>
            </a:r>
            <a:r>
              <a:rPr lang="en-US" altLang="x-none" sz="2400" baseline="-25000" dirty="0"/>
              <a:t>0</a:t>
            </a:r>
            <a:r>
              <a:rPr lang="en-US" altLang="x-none" sz="2400" dirty="0"/>
              <a:t> + b</a:t>
            </a:r>
            <a:r>
              <a:rPr lang="en-US" altLang="x-none" sz="2400" baseline="-25000" dirty="0"/>
              <a:t>1</a:t>
            </a:r>
            <a:r>
              <a:rPr lang="en-US" altLang="x-none" sz="2400" dirty="0"/>
              <a:t>X</a:t>
            </a:r>
            <a:r>
              <a:rPr lang="en-US" altLang="x-none" sz="2400" baseline="-25000" dirty="0"/>
              <a:t>1</a:t>
            </a:r>
            <a:r>
              <a:rPr lang="en-US" altLang="x-none" sz="2400" dirty="0"/>
              <a:t> + b</a:t>
            </a:r>
            <a:r>
              <a:rPr lang="en-US" altLang="x-none" sz="2400" baseline="-25000" dirty="0"/>
              <a:t>2</a:t>
            </a:r>
            <a:r>
              <a:rPr lang="en-US" altLang="x-none" sz="2400" dirty="0"/>
              <a:t>X</a:t>
            </a:r>
            <a:r>
              <a:rPr lang="en-US" altLang="x-none" sz="2400" baseline="-25000" dirty="0"/>
              <a:t>2</a:t>
            </a:r>
            <a:r>
              <a:rPr lang="en-US" altLang="x-none" sz="2400" dirty="0"/>
              <a:t>, </a:t>
            </a:r>
          </a:p>
          <a:p>
            <a:pPr eaLnBrk="1" hangingPunct="1">
              <a:buNone/>
            </a:pPr>
            <a:r>
              <a:rPr lang="en-US" altLang="x-none" sz="2400" dirty="0"/>
              <a:t>	KP mengukur besarnya sumbangan X</a:t>
            </a:r>
            <a:r>
              <a:rPr lang="en-US" altLang="x-none" sz="2400" baseline="-25000" dirty="0"/>
              <a:t>1</a:t>
            </a:r>
            <a:r>
              <a:rPr lang="en-US" altLang="x-none" sz="2400" dirty="0"/>
              <a:t> dan X</a:t>
            </a:r>
            <a:r>
              <a:rPr lang="en-US" altLang="x-none" sz="2400" baseline="-25000" dirty="0"/>
              <a:t>2</a:t>
            </a:r>
            <a:endParaRPr lang="en-US" altLang="x-none" sz="2400" dirty="0"/>
          </a:p>
          <a:p>
            <a:pPr eaLnBrk="1" hangingPunct="1">
              <a:buNone/>
            </a:pPr>
            <a:r>
              <a:rPr lang="en-US" altLang="x-none" sz="2400" dirty="0"/>
              <a:t>	terhadap variasi, atau naik turunnya Y.</a:t>
            </a:r>
            <a:endParaRPr lang="en-US" altLang="x-none" sz="2800" dirty="0"/>
          </a:p>
        </p:txBody>
      </p:sp>
      <p:graphicFrame>
        <p:nvGraphicFramePr>
          <p:cNvPr id="13314" name="Object 4"/>
          <p:cNvGraphicFramePr/>
          <p:nvPr/>
        </p:nvGraphicFramePr>
        <p:xfrm>
          <a:off x="1371600" y="3886200"/>
          <a:ext cx="34290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3" r:id="rId3" imgW="697865" imgH="266065" progId="Equation.3">
                  <p:embed/>
                </p:oleObj>
              </mc:Choice>
              <mc:Fallback>
                <p:oleObj r:id="rId3" imgW="697865" imgH="266065" progId="Equation.3">
                  <p:embed/>
                  <p:pic>
                    <p:nvPicPr>
                      <p:cNvPr id="0" name="Picture 309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71600" y="3886200"/>
                        <a:ext cx="3429000" cy="838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 cap="flat" cmpd="sng">
                        <a:solidFill>
                          <a:schemeClr val="bg1"/>
                        </a:solidFill>
                        <a:prstDash val="solid"/>
                        <a:miter/>
                        <a:headEnd type="none" w="med" len="med"/>
                        <a:tailEnd type="none" w="med" len="med"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5"/>
          <p:cNvSpPr txBox="1"/>
          <p:nvPr/>
        </p:nvSpPr>
        <p:spPr>
          <a:xfrm>
            <a:off x="822325" y="5073650"/>
            <a:ext cx="7864475" cy="118745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hlink"/>
              </a:buClr>
            </a:pPr>
            <a:r>
              <a:rPr lang="en-US" altLang="x-none" sz="2400" dirty="0">
                <a:latin typeface="Arial" panose="020B0604020202020204" pitchFamily="34" charset="0"/>
              </a:rPr>
              <a:t>Apabila dikalikan dengan 100% akan diperoleh persentase sumbangan X1 dan X2 terhadap naik-turunnya Y.</a:t>
            </a: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762000" y="1066800"/>
            <a:ext cx="7772400" cy="1143000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600" b="1" dirty="0"/>
              <a:t>Koefisien Korelasi Parsial :</a:t>
            </a:r>
          </a:p>
        </p:txBody>
      </p:sp>
      <p:sp>
        <p:nvSpPr>
          <p:cNvPr id="29699" name="Rectangle 3"/>
          <p:cNvSpPr>
            <a:spLocks noGrp="1"/>
          </p:cNvSpPr>
          <p:nvPr>
            <p:ph idx="1"/>
          </p:nvPr>
        </p:nvSpPr>
        <p:spPr>
          <a:xfrm>
            <a:off x="762000" y="2514600"/>
            <a:ext cx="7772400" cy="27432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None/>
            </a:pPr>
            <a:r>
              <a:rPr lang="en-US" altLang="x-none" sz="2800" dirty="0"/>
              <a:t>	Variabel Y berkorelasi dengan 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 dan 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, maka koefisien korelasi antara Y dan 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 (X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 konstan), antara Y dan 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 (X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 konstan), dan antara X</a:t>
            </a:r>
            <a:r>
              <a:rPr lang="en-US" altLang="x-none" sz="2800" baseline="-25000" dirty="0"/>
              <a:t>1</a:t>
            </a:r>
            <a:r>
              <a:rPr lang="en-US" altLang="x-none" sz="2800" dirty="0"/>
              <a:t> dan X</a:t>
            </a:r>
            <a:r>
              <a:rPr lang="en-US" altLang="x-none" sz="2800" baseline="-25000" dirty="0"/>
              <a:t>2</a:t>
            </a:r>
            <a:r>
              <a:rPr lang="en-US" altLang="x-none" sz="2800" dirty="0"/>
              <a:t> (Y konstan) disebut Koefisien Korelasi Parsial (KKP)</a:t>
            </a: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3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257800"/>
          </a:xfrm>
          <a:ln/>
        </p:spPr>
        <p:txBody>
          <a:bodyPr vert="horz" wrap="square" lIns="91440" tIns="45720" rIns="91440" bIns="45720" anchor="t"/>
          <a:lstStyle/>
          <a:p>
            <a:pPr algn="ctr" eaLnBrk="1" hangingPunct="1">
              <a:buNone/>
            </a:pPr>
            <a:r>
              <a:rPr lang="en-US" altLang="x-none" dirty="0"/>
              <a:t>Koefisien korelasi parsial X</a:t>
            </a:r>
            <a:r>
              <a:rPr lang="en-US" altLang="x-none" baseline="-25000" dirty="0"/>
              <a:t>1</a:t>
            </a:r>
            <a:r>
              <a:rPr lang="en-US" altLang="x-none" dirty="0"/>
              <a:t> dan Y, kalau X</a:t>
            </a:r>
            <a:r>
              <a:rPr lang="en-US" altLang="x-none" baseline="-25000" dirty="0"/>
              <a:t>2</a:t>
            </a:r>
            <a:r>
              <a:rPr lang="en-US" altLang="x-none" dirty="0"/>
              <a:t> konstan </a:t>
            </a:r>
          </a:p>
          <a:p>
            <a:pPr algn="ctr" eaLnBrk="1" hangingPunct="1">
              <a:buNone/>
            </a:pPr>
            <a:endParaRPr lang="en-US" altLang="x-none" dirty="0"/>
          </a:p>
          <a:p>
            <a:pPr algn="ctr" eaLnBrk="1" hangingPunct="1">
              <a:buNone/>
            </a:pPr>
            <a:endParaRPr lang="en-US" altLang="x-none" dirty="0"/>
          </a:p>
          <a:p>
            <a:pPr algn="ctr" eaLnBrk="1" hangingPunct="1">
              <a:buNone/>
            </a:pPr>
            <a:endParaRPr lang="en-US" altLang="x-none" dirty="0"/>
          </a:p>
          <a:p>
            <a:pPr algn="ctr" eaLnBrk="1" hangingPunct="1">
              <a:buNone/>
            </a:pPr>
            <a:r>
              <a:rPr lang="en-US" altLang="x-none" dirty="0"/>
              <a:t>Koefisien korelasi parsial X</a:t>
            </a:r>
            <a:r>
              <a:rPr lang="en-US" altLang="x-none" baseline="-25000" dirty="0"/>
              <a:t>2</a:t>
            </a:r>
            <a:r>
              <a:rPr lang="en-US" altLang="x-none" dirty="0"/>
              <a:t> dan Y, kalau X</a:t>
            </a:r>
            <a:r>
              <a:rPr lang="en-US" altLang="x-none" baseline="-25000" dirty="0"/>
              <a:t>1</a:t>
            </a:r>
            <a:r>
              <a:rPr lang="en-US" altLang="x-none" dirty="0"/>
              <a:t> konstan</a:t>
            </a:r>
          </a:p>
        </p:txBody>
      </p:sp>
      <p:graphicFrame>
        <p:nvGraphicFramePr>
          <p:cNvPr id="14338" name="Object 4"/>
          <p:cNvGraphicFramePr/>
          <p:nvPr/>
        </p:nvGraphicFramePr>
        <p:xfrm>
          <a:off x="2714625" y="1785938"/>
          <a:ext cx="3962400" cy="1395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89" r:id="rId3" imgW="1447165" imgH="533400" progId="Equation.3">
                  <p:embed/>
                </p:oleObj>
              </mc:Choice>
              <mc:Fallback>
                <p:oleObj r:id="rId3" imgW="1447165" imgH="533400" progId="Equation.3">
                  <p:embed/>
                  <p:pic>
                    <p:nvPicPr>
                      <p:cNvPr id="0" name="Picture 309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14625" y="1785938"/>
                        <a:ext cx="3962400" cy="1395412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5"/>
          <p:cNvGraphicFramePr/>
          <p:nvPr/>
        </p:nvGraphicFramePr>
        <p:xfrm>
          <a:off x="2643188" y="4286250"/>
          <a:ext cx="3776662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r:id="rId5" imgW="1434465" imgH="533400" progId="Equation.3">
                  <p:embed/>
                </p:oleObj>
              </mc:Choice>
              <mc:Fallback>
                <p:oleObj r:id="rId5" imgW="1434465" imgH="533400" progId="Equation.3">
                  <p:embed/>
                  <p:pic>
                    <p:nvPicPr>
                      <p:cNvPr id="0" name="Picture 309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3188" y="4286250"/>
                        <a:ext cx="3776662" cy="1295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648200"/>
          </a:xfrm>
          <a:ln/>
        </p:spPr>
        <p:txBody>
          <a:bodyPr vert="horz" wrap="square" lIns="91440" tIns="45720" rIns="91440" bIns="45720" anchor="t"/>
          <a:lstStyle/>
          <a:p>
            <a:pPr algn="ctr" eaLnBrk="1" hangingPunct="1">
              <a:buNone/>
            </a:pPr>
            <a:r>
              <a:rPr lang="en-US" altLang="x-none" dirty="0"/>
              <a:t>Koefisien korelasi parsial X</a:t>
            </a:r>
            <a:r>
              <a:rPr lang="en-US" altLang="x-none" baseline="-25000" dirty="0"/>
              <a:t>2</a:t>
            </a:r>
            <a:r>
              <a:rPr lang="en-US" altLang="x-none" dirty="0"/>
              <a:t> dan Y, kalau X</a:t>
            </a:r>
            <a:r>
              <a:rPr lang="en-US" altLang="x-none" baseline="-25000" dirty="0"/>
              <a:t>1</a:t>
            </a:r>
            <a:r>
              <a:rPr lang="en-US" altLang="x-none" dirty="0"/>
              <a:t> konstan</a:t>
            </a:r>
          </a:p>
          <a:p>
            <a:pPr algn="ctr" eaLnBrk="1" hangingPunct="1">
              <a:buNone/>
            </a:pPr>
            <a:endParaRPr lang="en-US" altLang="x-none" dirty="0"/>
          </a:p>
          <a:p>
            <a:pPr algn="ctr" eaLnBrk="1" hangingPunct="1">
              <a:buNone/>
            </a:pPr>
            <a:endParaRPr lang="en-US" altLang="x-none" dirty="0"/>
          </a:p>
          <a:p>
            <a:pPr algn="ctr" eaLnBrk="1" hangingPunct="1">
              <a:buNone/>
            </a:pPr>
            <a:endParaRPr lang="en-US" altLang="x-none" dirty="0"/>
          </a:p>
          <a:p>
            <a:pPr algn="ctr" eaLnBrk="1" hangingPunct="1">
              <a:buNone/>
            </a:pPr>
            <a:endParaRPr lang="en-US" altLang="x-none" dirty="0"/>
          </a:p>
        </p:txBody>
      </p:sp>
      <p:graphicFrame>
        <p:nvGraphicFramePr>
          <p:cNvPr id="15362" name="Object 4"/>
          <p:cNvGraphicFramePr/>
          <p:nvPr/>
        </p:nvGraphicFramePr>
        <p:xfrm>
          <a:off x="2895600" y="2819400"/>
          <a:ext cx="3843338" cy="1403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1" r:id="rId3" imgW="1459865" imgH="533400" progId="Equation.3">
                  <p:embed/>
                </p:oleObj>
              </mc:Choice>
              <mc:Fallback>
                <p:oleObj r:id="rId3" imgW="1459865" imgH="533400" progId="Equation.3">
                  <p:embed/>
                  <p:pic>
                    <p:nvPicPr>
                      <p:cNvPr id="0" name="Picture 309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95600" y="2819400"/>
                        <a:ext cx="3843338" cy="140335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Footer Placeholder 3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b="1" dirty="0"/>
              <a:t>Uji Kecocokan Model</a:t>
            </a:r>
            <a:endParaRPr b="1" dirty="0"/>
          </a:p>
        </p:txBody>
      </p:sp>
      <p:sp>
        <p:nvSpPr>
          <p:cNvPr id="30723" name="Rectangle 3"/>
          <p:cNvSpPr>
            <a:spLocks noGrp="1"/>
          </p:cNvSpPr>
          <p:nvPr>
            <p:ph idx="1"/>
          </p:nvPr>
        </p:nvSpPr>
        <p:spPr>
          <a:xfrm>
            <a:off x="611188" y="1905000"/>
            <a:ext cx="7923212" cy="4114800"/>
          </a:xfrm>
          <a:ln/>
        </p:spPr>
        <p:txBody>
          <a:bodyPr vert="horz" wrap="square" lIns="91440" tIns="45720" rIns="91440" bIns="45720" anchor="t"/>
          <a:lstStyle/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2"/>
            </a:pPr>
            <a:r>
              <a:rPr lang="en-US" altLang="x-none" sz="2400" dirty="0"/>
              <a:t>Dengan Pendekatan Analisis Ragam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/>
              <a:t>Tahapan Ujinya :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x-none" sz="2400" dirty="0"/>
              <a:t>Hipotesis =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/>
              <a:t>		H</a:t>
            </a:r>
            <a:r>
              <a:rPr lang="en-US" altLang="x-none" sz="2400" baseline="-25000" dirty="0"/>
              <a:t>0</a:t>
            </a:r>
            <a:r>
              <a:rPr lang="en-US" altLang="x-none" sz="2400" dirty="0"/>
              <a:t> : </a:t>
            </a:r>
            <a:r>
              <a:rPr lang="en-US" altLang="x-none" sz="2400" b="1" i="1" dirty="0">
                <a:sym typeface="Symbol" panose="05050102010706020507" pitchFamily="18" charset="2"/>
              </a:rPr>
              <a:t></a:t>
            </a:r>
            <a:r>
              <a:rPr lang="en-US" altLang="x-none" sz="2400" dirty="0">
                <a:sym typeface="Symbol" panose="05050102010706020507" pitchFamily="18" charset="2"/>
              </a:rPr>
              <a:t>  0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>
                <a:sym typeface="Symbol" panose="05050102010706020507" pitchFamily="18" charset="2"/>
              </a:rPr>
              <a:t>		H</a:t>
            </a:r>
            <a:r>
              <a:rPr lang="en-US" altLang="x-none" sz="2400" baseline="-25000" dirty="0">
                <a:sym typeface="Symbol" panose="05050102010706020507" pitchFamily="18" charset="2"/>
              </a:rPr>
              <a:t>a</a:t>
            </a:r>
            <a:r>
              <a:rPr lang="en-US" altLang="x-none" sz="2400" dirty="0">
                <a:sym typeface="Symbol" panose="05050102010706020507" pitchFamily="18" charset="2"/>
              </a:rPr>
              <a:t> : </a:t>
            </a:r>
            <a:r>
              <a:rPr lang="en-US" altLang="x-none" sz="2400" b="1" i="1" dirty="0">
                <a:sym typeface="Symbol" panose="05050102010706020507" pitchFamily="18" charset="2"/>
              </a:rPr>
              <a:t></a:t>
            </a:r>
            <a:r>
              <a:rPr lang="en-US" altLang="x-none" sz="2400" dirty="0">
                <a:sym typeface="Symbol" panose="05050102010706020507" pitchFamily="18" charset="2"/>
              </a:rPr>
              <a:t>  0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>
                <a:sym typeface="Symbol" panose="05050102010706020507" pitchFamily="18" charset="2"/>
              </a:rPr>
              <a:t>	dimana	 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b="1" i="1" dirty="0">
                <a:sym typeface="Symbol" panose="05050102010706020507" pitchFamily="18" charset="2"/>
              </a:rPr>
              <a:t>	</a:t>
            </a:r>
            <a:r>
              <a:rPr lang="en-US" altLang="x-none" sz="2400" dirty="0">
                <a:sym typeface="Symbol" panose="05050102010706020507" pitchFamily="18" charset="2"/>
              </a:rPr>
              <a:t> = matriks [ </a:t>
            </a:r>
            <a:r>
              <a:rPr lang="en-US" altLang="x-none" sz="2400" i="1" dirty="0">
                <a:sym typeface="Symbol" panose="05050102010706020507" pitchFamily="18" charset="2"/>
              </a:rPr>
              <a:t></a:t>
            </a:r>
            <a:r>
              <a:rPr lang="en-US" altLang="x-none" sz="2400" i="1" baseline="-25000" dirty="0">
                <a:sym typeface="Symbol" panose="05050102010706020507" pitchFamily="18" charset="2"/>
              </a:rPr>
              <a:t>0</a:t>
            </a:r>
            <a:r>
              <a:rPr lang="en-US" altLang="x-none" sz="2400" i="1" dirty="0">
                <a:sym typeface="Symbol" panose="05050102010706020507" pitchFamily="18" charset="2"/>
              </a:rPr>
              <a:t>, </a:t>
            </a:r>
            <a:r>
              <a:rPr lang="en-US" altLang="x-none" sz="2400" i="1" baseline="-25000" dirty="0">
                <a:sym typeface="Symbol" panose="05050102010706020507" pitchFamily="18" charset="2"/>
              </a:rPr>
              <a:t>1</a:t>
            </a:r>
            <a:r>
              <a:rPr lang="en-US" altLang="x-none" sz="2400" i="1" dirty="0">
                <a:sym typeface="Symbol" panose="05050102010706020507" pitchFamily="18" charset="2"/>
              </a:rPr>
              <a:t>, </a:t>
            </a:r>
            <a:r>
              <a:rPr lang="en-US" altLang="x-none" sz="2400" i="1" baseline="-25000" dirty="0">
                <a:sym typeface="Symbol" panose="05050102010706020507" pitchFamily="18" charset="2"/>
              </a:rPr>
              <a:t>2</a:t>
            </a:r>
            <a:r>
              <a:rPr lang="en-US" altLang="x-none" sz="2400" i="1" dirty="0">
                <a:sym typeface="Symbol" panose="05050102010706020507" pitchFamily="18" charset="2"/>
              </a:rPr>
              <a:t>, … , </a:t>
            </a:r>
            <a:r>
              <a:rPr lang="en-US" altLang="x-none" sz="2400" i="1" baseline="-25000" dirty="0">
                <a:sym typeface="Symbol" panose="05050102010706020507" pitchFamily="18" charset="2"/>
              </a:rPr>
              <a:t>k</a:t>
            </a:r>
            <a:r>
              <a:rPr lang="en-US" altLang="x-none" sz="2400" dirty="0">
                <a:sym typeface="Symbol" panose="05050102010706020507" pitchFamily="18" charset="2"/>
              </a:rPr>
              <a:t> ] 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dirty="0"/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b="1" dirty="0"/>
              <a:t>Uji Kecocokan Model</a:t>
            </a:r>
            <a:endParaRPr b="1" dirty="0"/>
          </a:p>
        </p:txBody>
      </p:sp>
      <p:sp>
        <p:nvSpPr>
          <p:cNvPr id="31747" name="Rectangle 3"/>
          <p:cNvSpPr>
            <a:spLocks noGrp="1"/>
          </p:cNvSpPr>
          <p:nvPr>
            <p:ph type="body" sz="half" idx="1"/>
          </p:nvPr>
        </p:nvSpPr>
        <p:spPr>
          <a:xfrm>
            <a:off x="468313" y="1905000"/>
            <a:ext cx="7848600" cy="731838"/>
          </a:xfrm>
          <a:ln/>
        </p:spPr>
        <p:txBody>
          <a:bodyPr vert="horz" wrap="square" lIns="91440" tIns="45720" rIns="91440" bIns="45720" anchor="t"/>
          <a:lstStyle/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2"/>
            </a:pPr>
            <a:r>
              <a:rPr lang="en-US" altLang="x-none" dirty="0"/>
              <a:t>Tabel Analisis Ragam</a:t>
            </a:r>
            <a:r>
              <a:rPr lang="en-US" altLang="x-none" sz="2600" dirty="0"/>
              <a:t> 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sz="2600" dirty="0"/>
          </a:p>
        </p:txBody>
      </p:sp>
      <p:graphicFrame>
        <p:nvGraphicFramePr>
          <p:cNvPr id="49204" name="Group 52"/>
          <p:cNvGraphicFramePr>
            <a:graphicFrameLocks noGrp="1"/>
          </p:cNvGraphicFramePr>
          <p:nvPr>
            <p:ph sz="half" idx="1"/>
          </p:nvPr>
        </p:nvGraphicFramePr>
        <p:xfrm>
          <a:off x="785813" y="2643188"/>
          <a:ext cx="7891463" cy="3119438"/>
        </p:xfrm>
        <a:graphic>
          <a:graphicData uri="http://schemas.openxmlformats.org/drawingml/2006/table">
            <a:tbl>
              <a:tblPr/>
              <a:tblGrid>
                <a:gridCol w="1708107"/>
                <a:gridCol w="830604"/>
                <a:gridCol w="1509912"/>
                <a:gridCol w="2470629"/>
                <a:gridCol w="1372236"/>
              </a:tblGrid>
              <a:tr h="72311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Komponen</a:t>
                      </a: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sz="2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Regresi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SS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db</a:t>
                      </a:r>
                      <a:endParaRPr kumimoji="0" lang="en-GB" sz="2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MS</a:t>
                      </a:r>
                      <a:endParaRPr kumimoji="0" lang="en-GB" sz="2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sz="2200" b="1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hitung</a:t>
                      </a:r>
                      <a:endParaRPr kumimoji="0" lang="en-GB" sz="2200" b="1" i="0" u="none" strike="noStrike" cap="none" normalizeH="0" baseline="-25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0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Regresi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JKR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JKR / k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JKR /k</a:t>
                      </a:r>
                      <a:endParaRPr kumimoji="0" lang="en-US" sz="2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en-US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GB" sz="26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Galat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JKG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 – k – 1  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s</a:t>
                      </a:r>
                      <a:r>
                        <a:rPr kumimoji="0" lang="en-US" sz="2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 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= JKG / n-k-1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99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JKT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n – 1   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1780" name="Line 53"/>
          <p:cNvSpPr/>
          <p:nvPr/>
        </p:nvSpPr>
        <p:spPr>
          <a:xfrm>
            <a:off x="7480300" y="3978275"/>
            <a:ext cx="1079500" cy="0"/>
          </a:xfrm>
          <a:prstGeom prst="line">
            <a:avLst/>
          </a:prstGeom>
          <a:ln w="190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b="1" dirty="0"/>
              <a:t>Uji Kecocokan Model</a:t>
            </a:r>
            <a:endParaRPr b="1" dirty="0"/>
          </a:p>
        </p:txBody>
      </p:sp>
      <p:sp>
        <p:nvSpPr>
          <p:cNvPr id="32771" name="Rectangle 3"/>
          <p:cNvSpPr>
            <a:spLocks noGrp="1"/>
          </p:cNvSpPr>
          <p:nvPr>
            <p:ph idx="1"/>
          </p:nvPr>
        </p:nvSpPr>
        <p:spPr>
          <a:xfrm>
            <a:off x="755650" y="1905000"/>
            <a:ext cx="7778750" cy="4114800"/>
          </a:xfrm>
          <a:ln/>
        </p:spPr>
        <p:txBody>
          <a:bodyPr vert="horz" wrap="square" lIns="91440" tIns="45720" rIns="91440" bIns="45720" anchor="t"/>
          <a:lstStyle/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3"/>
            </a:pPr>
            <a:r>
              <a:rPr lang="en-US" altLang="x-none" dirty="0"/>
              <a:t>Pengambilan Keputusan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dirty="0"/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 ditolak jika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/>
              <a:t>pada taraf kepercayaan </a:t>
            </a:r>
            <a:r>
              <a:rPr lang="en-US" altLang="x-none" dirty="0">
                <a:sym typeface="Symbol" panose="05050102010706020507" pitchFamily="18" charset="2"/>
              </a:rPr>
              <a:t></a:t>
            </a:r>
            <a:r>
              <a:rPr lang="en-US" altLang="x-none" dirty="0"/>
              <a:t> </a:t>
            </a:r>
            <a:endParaRPr dirty="0"/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endParaRPr dirty="0"/>
          </a:p>
        </p:txBody>
      </p:sp>
      <p:sp>
        <p:nvSpPr>
          <p:cNvPr id="32772" name="Rectangle 4"/>
          <p:cNvSpPr/>
          <p:nvPr/>
        </p:nvSpPr>
        <p:spPr>
          <a:xfrm>
            <a:off x="3419475" y="2708275"/>
            <a:ext cx="4465638" cy="8636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x-none" sz="3200" dirty="0">
                <a:solidFill>
                  <a:schemeClr val="tx2"/>
                </a:solidFill>
                <a:latin typeface="Arial" panose="020B0604020202020204" pitchFamily="34" charset="0"/>
              </a:rPr>
              <a:t>F</a:t>
            </a:r>
            <a:r>
              <a:rPr lang="en-US" altLang="x-none" sz="36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hitung</a:t>
            </a:r>
            <a:r>
              <a:rPr lang="en-US" altLang="x-none" sz="3600" dirty="0">
                <a:solidFill>
                  <a:schemeClr val="tx2"/>
                </a:solidFill>
                <a:latin typeface="Arial" panose="020B0604020202020204" pitchFamily="34" charset="0"/>
              </a:rPr>
              <a:t> &gt; F</a:t>
            </a:r>
            <a:r>
              <a:rPr lang="en-US" altLang="x-none" sz="36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tabel(1 , n-k-1)</a:t>
            </a:r>
            <a:r>
              <a:rPr lang="en-US" altLang="x-none" sz="3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sz="3600" baseline="-25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Uji Parsial Koefisien Regresi</a:t>
            </a:r>
            <a:endParaRPr sz="3800" b="1" dirty="0"/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>
          <a:xfrm>
            <a:off x="539750" y="1905000"/>
            <a:ext cx="7994650" cy="4114800"/>
          </a:xfrm>
          <a:ln/>
        </p:spPr>
        <p:txBody>
          <a:bodyPr vert="horz" wrap="square" lIns="91440" tIns="45720" rIns="91440" bIns="45720" anchor="t"/>
          <a:lstStyle/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x-none" dirty="0"/>
              <a:t>Tahapan Ujinya :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x-none" dirty="0">
                <a:sym typeface="Symbol" panose="05050102010706020507" pitchFamily="18" charset="2"/>
              </a:rPr>
              <a:t>Hipotesis =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>
                <a:sym typeface="Symbol" panose="05050102010706020507" pitchFamily="18" charset="2"/>
              </a:rPr>
              <a:t>		</a:t>
            </a: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 : </a:t>
            </a:r>
            <a:r>
              <a:rPr lang="en-US" altLang="x-none" i="1" dirty="0">
                <a:sym typeface="Symbol" panose="05050102010706020507" pitchFamily="18" charset="2"/>
              </a:rPr>
              <a:t></a:t>
            </a:r>
            <a:r>
              <a:rPr lang="en-US" altLang="x-none" i="1" baseline="-25000" dirty="0">
                <a:sym typeface="Symbol" panose="05050102010706020507" pitchFamily="18" charset="2"/>
              </a:rPr>
              <a:t>j</a:t>
            </a:r>
            <a:r>
              <a:rPr lang="en-US" altLang="x-none" dirty="0">
                <a:sym typeface="Symbol" panose="05050102010706020507" pitchFamily="18" charset="2"/>
              </a:rPr>
              <a:t>  0</a:t>
            </a:r>
          </a:p>
          <a:p>
            <a:pPr marL="571500" indent="-57150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>
                <a:sym typeface="Symbol" panose="05050102010706020507" pitchFamily="18" charset="2"/>
              </a:rPr>
              <a:t>		H</a:t>
            </a:r>
            <a:r>
              <a:rPr lang="en-US" altLang="x-none" baseline="-25000" dirty="0">
                <a:sym typeface="Symbol" panose="05050102010706020507" pitchFamily="18" charset="2"/>
              </a:rPr>
              <a:t>a</a:t>
            </a:r>
            <a:r>
              <a:rPr lang="en-US" altLang="x-none" dirty="0">
                <a:sym typeface="Symbol" panose="05050102010706020507" pitchFamily="18" charset="2"/>
              </a:rPr>
              <a:t> : </a:t>
            </a:r>
            <a:r>
              <a:rPr lang="en-US" altLang="x-none" i="1" dirty="0">
                <a:sym typeface="Symbol" panose="05050102010706020507" pitchFamily="18" charset="2"/>
              </a:rPr>
              <a:t></a:t>
            </a:r>
            <a:r>
              <a:rPr lang="en-US" altLang="x-none" i="1" baseline="-25000" dirty="0">
                <a:sym typeface="Symbol" panose="05050102010706020507" pitchFamily="18" charset="2"/>
              </a:rPr>
              <a:t>j</a:t>
            </a:r>
            <a:r>
              <a:rPr lang="en-US" altLang="x-none" dirty="0">
                <a:sym typeface="Symbol" panose="05050102010706020507" pitchFamily="18" charset="2"/>
              </a:rPr>
              <a:t>  0</a:t>
            </a:r>
          </a:p>
          <a:p>
            <a:pPr marL="571500" indent="-571500" eaLnBrk="1" hangingPunct="1">
              <a:buFont typeface="Wingdings" panose="05000000000000000000" pitchFamily="2" charset="2"/>
              <a:buNone/>
            </a:pPr>
            <a:r>
              <a:rPr lang="en-US" altLang="x-none" dirty="0"/>
              <a:t>     dimana </a:t>
            </a:r>
            <a:r>
              <a:rPr lang="en-US" altLang="x-none" i="1" dirty="0">
                <a:sym typeface="Symbol" panose="05050102010706020507" pitchFamily="18" charset="2"/>
              </a:rPr>
              <a:t></a:t>
            </a:r>
            <a:r>
              <a:rPr lang="en-US" altLang="x-none" i="1" baseline="-25000" dirty="0">
                <a:sym typeface="Symbol" panose="05050102010706020507" pitchFamily="18" charset="2"/>
              </a:rPr>
              <a:t>j </a:t>
            </a:r>
            <a:r>
              <a:rPr lang="en-US" altLang="x-none" i="1" dirty="0">
                <a:sym typeface="Symbol" panose="05050102010706020507" pitchFamily="18" charset="2"/>
              </a:rPr>
              <a:t> </a:t>
            </a:r>
            <a:r>
              <a:rPr lang="en-US" altLang="x-none" dirty="0">
                <a:sym typeface="Symbol" panose="05050102010706020507" pitchFamily="18" charset="2"/>
              </a:rPr>
              <a:t>merupakan koefisien yang akan diuji</a:t>
            </a:r>
            <a:r>
              <a:rPr lang="en-US" altLang="x-none" dirty="0"/>
              <a:t> </a:t>
            </a:r>
            <a:endParaRPr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2860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000375" y="2525713"/>
            <a:ext cx="3238500" cy="460375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Sebelum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02. </a:t>
            </a:r>
            <a:r>
              <a:rPr kumimoji="0" lang="id-ID" sz="1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Probabilitas</a:t>
            </a:r>
            <a:endParaRPr kumimoji="0" lang="en-US" sz="1400" b="1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07.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H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ipotesis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03.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diskrit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52322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04.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Probabilitas: Peubah acak kontinu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05.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Sampling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06.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Estimasi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01.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Pengertian dan Deskripsi Data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 </a:t>
            </a:r>
          </a:p>
        </p:txBody>
      </p:sp>
    </p:spTree>
  </p:cSld>
  <p:clrMapOvr>
    <a:masterClrMapping/>
  </p:clrMapOvr>
  <p:transition>
    <p:wipe dir="r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Uji Parsial Koefisien Regresi</a:t>
            </a:r>
            <a:endParaRPr sz="3800" b="1" dirty="0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1905000"/>
            <a:ext cx="7848600" cy="4114800"/>
          </a:xfrm>
        </p:spPr>
        <p:txBody>
          <a:bodyPr vert="horz" wrap="square" lIns="91440" tIns="45720" rIns="91440" bIns="45720" numCol="1" rtlCol="0" anchor="t" anchorCtr="0" compatLnSpc="1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Statistik uji 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Dimana :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</a:t>
            </a:r>
            <a:r>
              <a:rPr kumimoji="0" lang="en-US" sz="32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nilai koefisien b</a:t>
            </a: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=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</a:t>
            </a:r>
            <a:r>
              <a:rPr kumimoji="0" lang="en-US" sz="3200" b="0" i="1" u="none" strike="noStrike" kern="120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jj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= nilai matriks A</a:t>
            </a:r>
            <a:r>
              <a:rPr kumimoji="0" lang="en-US" sz="3200" b="0" i="0" u="none" strike="noStrike" kern="1200" cap="none" spc="0" normalizeH="0" baseline="3000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-1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ke-</a:t>
            </a:r>
            <a:r>
              <a:rPr kumimoji="0" lang="en-US" sz="3200" b="0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jj</a:t>
            </a: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None/>
              <a:defRPr/>
            </a:pPr>
            <a:endParaRPr kumimoji="0" lang="en-GB" sz="2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6386" name="Object 4"/>
          <p:cNvGraphicFramePr>
            <a:graphicFrameLocks noGrp="1"/>
          </p:cNvGraphicFramePr>
          <p:nvPr>
            <p:ph sz="quarter" idx="2"/>
          </p:nvPr>
        </p:nvGraphicFramePr>
        <p:xfrm>
          <a:off x="2555875" y="2492375"/>
          <a:ext cx="1943100" cy="1357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7" r:id="rId3" imgW="799465" imgH="558800" progId="Equation.3">
                  <p:embed/>
                </p:oleObj>
              </mc:Choice>
              <mc:Fallback>
                <p:oleObj r:id="rId3" imgW="799465" imgH="558800" progId="Equation.3">
                  <p:embed/>
                  <p:pic>
                    <p:nvPicPr>
                      <p:cNvPr id="0" name="Picture 309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875" y="2492375"/>
                        <a:ext cx="1943100" cy="135731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6"/>
          <p:cNvGraphicFramePr>
            <a:graphicFrameLocks noGrp="1"/>
          </p:cNvGraphicFramePr>
          <p:nvPr>
            <p:ph sz="quarter" idx="3"/>
          </p:nvPr>
        </p:nvGraphicFramePr>
        <p:xfrm>
          <a:off x="2268538" y="4868863"/>
          <a:ext cx="2519362" cy="541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r:id="rId5" imgW="1179830" imgH="254000" progId="Equation.3">
                  <p:embed/>
                </p:oleObj>
              </mc:Choice>
              <mc:Fallback>
                <p:oleObj r:id="rId5" imgW="1179830" imgH="254000" progId="Equation.3">
                  <p:embed/>
                  <p:pic>
                    <p:nvPicPr>
                      <p:cNvPr id="0" name="Picture 3100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268538" y="4868863"/>
                        <a:ext cx="2519362" cy="541337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Uji Parsial Koefisien Regresi</a:t>
            </a:r>
            <a:endParaRPr sz="3800" b="1" dirty="0"/>
          </a:p>
        </p:txBody>
      </p:sp>
      <p:sp>
        <p:nvSpPr>
          <p:cNvPr id="34819" name="Rectangle 3"/>
          <p:cNvSpPr>
            <a:spLocks noGrp="1"/>
          </p:cNvSpPr>
          <p:nvPr>
            <p:ph idx="1"/>
          </p:nvPr>
        </p:nvSpPr>
        <p:spPr>
          <a:xfrm>
            <a:off x="611188" y="1905000"/>
            <a:ext cx="7923212" cy="4114800"/>
          </a:xfrm>
          <a:ln/>
        </p:spPr>
        <p:txBody>
          <a:bodyPr vert="horz" wrap="square" lIns="91440" tIns="45720" rIns="91440" bIns="45720" anchor="t"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x-none" dirty="0"/>
              <a:t>3. Pengambilan keputusan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dirty="0"/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/>
              <a:t>H</a:t>
            </a:r>
            <a:r>
              <a:rPr lang="en-US" altLang="x-none" baseline="-25000" dirty="0"/>
              <a:t>0</a:t>
            </a:r>
            <a:r>
              <a:rPr lang="en-US" altLang="x-none" dirty="0"/>
              <a:t> ditolak jika</a:t>
            </a:r>
          </a:p>
          <a:p>
            <a:pPr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dirty="0"/>
              <a:t>pada taraf kepercayaan </a:t>
            </a:r>
            <a:r>
              <a:rPr lang="en-US" altLang="x-none" dirty="0">
                <a:sym typeface="Symbol" panose="05050102010706020507" pitchFamily="18" charset="2"/>
              </a:rPr>
              <a:t></a:t>
            </a:r>
            <a:r>
              <a:rPr lang="en-US" altLang="x-none" dirty="0"/>
              <a:t> </a:t>
            </a:r>
            <a:endParaRPr dirty="0"/>
          </a:p>
          <a:p>
            <a:pPr eaLnBrk="1" hangingPunct="1">
              <a:buFont typeface="Wingdings" panose="05000000000000000000" pitchFamily="2" charset="2"/>
              <a:buNone/>
            </a:pPr>
            <a:endParaRPr dirty="0"/>
          </a:p>
        </p:txBody>
      </p:sp>
      <p:sp>
        <p:nvSpPr>
          <p:cNvPr id="34820" name="Rectangle 4"/>
          <p:cNvSpPr/>
          <p:nvPr/>
        </p:nvSpPr>
        <p:spPr>
          <a:xfrm>
            <a:off x="3203575" y="2708275"/>
            <a:ext cx="4105275" cy="863600"/>
          </a:xfrm>
          <a:prstGeom prst="rect">
            <a:avLst/>
          </a:prstGeom>
          <a:noFill/>
          <a:ln w="9525" cap="flat" cmpd="sng">
            <a:solidFill>
              <a:schemeClr val="tx2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algn="ctr"/>
            <a:r>
              <a:rPr lang="en-US" altLang="x-none" sz="3600" dirty="0">
                <a:solidFill>
                  <a:schemeClr val="tx2"/>
                </a:solidFill>
                <a:latin typeface="Arial" panose="020B0604020202020204" pitchFamily="34" charset="0"/>
              </a:rPr>
              <a:t>t</a:t>
            </a:r>
            <a:r>
              <a:rPr lang="en-US" altLang="x-none" sz="36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hitung</a:t>
            </a:r>
            <a:r>
              <a:rPr lang="en-US" altLang="x-none" sz="3600" dirty="0">
                <a:solidFill>
                  <a:schemeClr val="tx2"/>
                </a:solidFill>
                <a:latin typeface="Arial" panose="020B0604020202020204" pitchFamily="34" charset="0"/>
              </a:rPr>
              <a:t> &gt; t </a:t>
            </a:r>
            <a:r>
              <a:rPr lang="en-US" altLang="x-none" sz="3600" baseline="-250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/2</a:t>
            </a:r>
            <a:r>
              <a:rPr lang="en-US" altLang="x-none" sz="36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(db= n-k-1)</a:t>
            </a:r>
            <a:r>
              <a:rPr lang="en-US" altLang="x-none" sz="360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endParaRPr sz="3600" baseline="-25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Pemilihan Model Terbaik</a:t>
            </a:r>
            <a:endParaRPr sz="3800" b="1" dirty="0"/>
          </a:p>
        </p:txBody>
      </p:sp>
      <p:sp>
        <p:nvSpPr>
          <p:cNvPr id="35843" name="Rectangle 3"/>
          <p:cNvSpPr>
            <a:spLocks noGrp="1"/>
          </p:cNvSpPr>
          <p:nvPr>
            <p:ph idx="1"/>
          </p:nvPr>
        </p:nvSpPr>
        <p:spPr>
          <a:xfrm>
            <a:off x="611188" y="1905000"/>
            <a:ext cx="7923212" cy="4114800"/>
          </a:xfrm>
          <a:ln/>
        </p:spPr>
        <p:txBody>
          <a:bodyPr vert="horz" wrap="square" lIns="91440" tIns="45720" rIns="91440" bIns="45720" anchor="t"/>
          <a:lstStyle/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arabicPeriod"/>
            </a:pPr>
            <a:r>
              <a:rPr lang="en-US" altLang="x-none" dirty="0"/>
              <a:t>All Possible Regression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600" dirty="0"/>
              <a:t>Tahapan pemilihan :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600" dirty="0"/>
              <a:t>Tuliskan semua kemungkinan model regresi dan kelompokkan menurut banyaknya variabel bebas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600" dirty="0"/>
              <a:t>Urutkan model regresi menurut besarnya R</a:t>
            </a:r>
            <a:r>
              <a:rPr lang="en-US" altLang="x-none" sz="2600" baseline="30000" dirty="0"/>
              <a:t>2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600" dirty="0"/>
              <a:t>Periksalah untuk setiap kelompok apakah terdapat suatu pola variabel yang konsisten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600" dirty="0"/>
              <a:t>Lakukan analisa terhadap kenaikan R</a:t>
            </a:r>
            <a:r>
              <a:rPr lang="en-US" altLang="x-none" sz="2600" baseline="30000" dirty="0"/>
              <a:t>2</a:t>
            </a:r>
            <a:r>
              <a:rPr lang="en-US" altLang="x-none" sz="2600" dirty="0"/>
              <a:t> pada tiap kelompok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endParaRPr lang="en-US" altLang="x-none" sz="26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Pemilihan Model Terbaik</a:t>
            </a:r>
            <a:endParaRPr sz="3800" b="1" dirty="0"/>
          </a:p>
        </p:txBody>
      </p:sp>
      <p:sp>
        <p:nvSpPr>
          <p:cNvPr id="17416" name="Rectangle 3"/>
          <p:cNvSpPr>
            <a:spLocks noGrp="1"/>
          </p:cNvSpPr>
          <p:nvPr>
            <p:ph type="body" sz="half" idx="1"/>
          </p:nvPr>
        </p:nvSpPr>
        <p:spPr>
          <a:xfrm>
            <a:off x="539750" y="1484313"/>
            <a:ext cx="8280400" cy="4114800"/>
          </a:xfrm>
          <a:ln/>
        </p:spPr>
        <p:txBody>
          <a:bodyPr vert="horz" wrap="square" lIns="91440" tIns="45720" rIns="91440" bIns="45720" anchor="t"/>
          <a:lstStyle/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Contoh :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Akan dianalisis model regresi yang terdiri dari 4 variabel bebas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Pembagian kelompoknya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				         Kelompok A terdiri dari koefisien intersep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                    		         Kelompok B terdiri dari 1 variabel bebas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                    		         Kelompok C terdiri dari 2 variabel bebas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                    	                        Kelompok D terdiri dari 3 variabel bebas</a:t>
            </a:r>
          </a:p>
          <a:p>
            <a:pPr marL="536575" indent="-536575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200" dirty="0"/>
              <a:t>                    	</a:t>
            </a:r>
            <a:endParaRPr sz="2600" dirty="0"/>
          </a:p>
        </p:txBody>
      </p:sp>
      <p:graphicFrame>
        <p:nvGraphicFramePr>
          <p:cNvPr id="17410" name="Object 4"/>
          <p:cNvGraphicFramePr>
            <a:graphicFrameLocks noGrp="1"/>
          </p:cNvGraphicFramePr>
          <p:nvPr>
            <p:ph sz="quarter" idx="2"/>
          </p:nvPr>
        </p:nvGraphicFramePr>
        <p:xfrm>
          <a:off x="714375" y="2714625"/>
          <a:ext cx="863600" cy="42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7" r:id="rId3" imgW="495300" imgH="241300" progId="Equation.3">
                  <p:embed/>
                </p:oleObj>
              </mc:Choice>
              <mc:Fallback>
                <p:oleObj r:id="rId3" imgW="495300" imgH="241300" progId="Equation.3">
                  <p:embed/>
                  <p:pic>
                    <p:nvPicPr>
                      <p:cNvPr id="0" name="Picture 3101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14375" y="2714625"/>
                        <a:ext cx="863600" cy="420688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6"/>
          <p:cNvGraphicFramePr>
            <a:graphicFrameLocks noGrp="1"/>
          </p:cNvGraphicFramePr>
          <p:nvPr>
            <p:ph sz="quarter" idx="3"/>
          </p:nvPr>
        </p:nvGraphicFramePr>
        <p:xfrm>
          <a:off x="714375" y="3078163"/>
          <a:ext cx="1714500" cy="411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r:id="rId5" imgW="1002665" imgH="241300" progId="Equation.3">
                  <p:embed/>
                </p:oleObj>
              </mc:Choice>
              <mc:Fallback>
                <p:oleObj r:id="rId5" imgW="1002665" imgH="241300" progId="Equation.3">
                  <p:embed/>
                  <p:pic>
                    <p:nvPicPr>
                      <p:cNvPr id="0" name="Picture 310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4375" y="3078163"/>
                        <a:ext cx="1714500" cy="411162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8"/>
          <p:cNvGraphicFramePr/>
          <p:nvPr/>
        </p:nvGraphicFramePr>
        <p:xfrm>
          <a:off x="714375" y="3571875"/>
          <a:ext cx="2651125" cy="454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r:id="rId7" imgW="1560195" imgH="266065" progId="Equation.3">
                  <p:embed/>
                </p:oleObj>
              </mc:Choice>
              <mc:Fallback>
                <p:oleObj r:id="rId7" imgW="1560195" imgH="266065" progId="Equation.3">
                  <p:embed/>
                  <p:pic>
                    <p:nvPicPr>
                      <p:cNvPr id="0" name="Picture 309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14375" y="3571875"/>
                        <a:ext cx="2651125" cy="4540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3" name="Object 9"/>
          <p:cNvGraphicFramePr/>
          <p:nvPr/>
        </p:nvGraphicFramePr>
        <p:xfrm>
          <a:off x="642938" y="4089400"/>
          <a:ext cx="31432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r:id="rId9" imgW="2118360" imgH="266065" progId="Equation.3">
                  <p:embed/>
                </p:oleObj>
              </mc:Choice>
              <mc:Fallback>
                <p:oleObj r:id="rId9" imgW="2118360" imgH="266065" progId="Equation.3">
                  <p:embed/>
                  <p:pic>
                    <p:nvPicPr>
                      <p:cNvPr id="0" name="Picture 310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42938" y="4089400"/>
                        <a:ext cx="3143250" cy="39687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10"/>
          <p:cNvGraphicFramePr/>
          <p:nvPr/>
        </p:nvGraphicFramePr>
        <p:xfrm>
          <a:off x="714375" y="4464050"/>
          <a:ext cx="4572000" cy="41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r:id="rId11" imgW="2653030" imgH="241300" progId="Equation.3">
                  <p:embed/>
                </p:oleObj>
              </mc:Choice>
              <mc:Fallback>
                <p:oleObj r:id="rId11" imgW="2653030" imgH="241300" progId="Equation.3">
                  <p:embed/>
                  <p:pic>
                    <p:nvPicPr>
                      <p:cNvPr id="0" name="Picture 310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14375" y="4464050"/>
                        <a:ext cx="4572000" cy="41592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Footer Placeholder 9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sp>
        <p:nvSpPr>
          <p:cNvPr id="17418" name="Rectangle 10"/>
          <p:cNvSpPr/>
          <p:nvPr/>
        </p:nvSpPr>
        <p:spPr>
          <a:xfrm>
            <a:off x="5429250" y="4429125"/>
            <a:ext cx="3500438" cy="6461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x-none" dirty="0">
                <a:latin typeface="Arial" panose="020B0604020202020204" pitchFamily="34" charset="0"/>
              </a:rPr>
              <a:t>Kelompok E terdiri dari 4 variabel bebas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Pemilihan Model Terbaik</a:t>
            </a:r>
            <a:endParaRPr sz="3800" b="1" dirty="0"/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1628775"/>
            <a:ext cx="7777162" cy="4608513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/>
              <a:t>Persamaan regresi yang menduduki posisi utama dalam setiap kelompok adalah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/>
              <a:t>Persamaan terbaiknya adalah </a:t>
            </a:r>
            <a:r>
              <a:rPr lang="en-US" altLang="x-none" sz="2400" i="1" dirty="0"/>
              <a:t>Y</a:t>
            </a:r>
            <a:r>
              <a:rPr lang="en-US" altLang="x-none" sz="2400" dirty="0"/>
              <a:t> = </a:t>
            </a:r>
            <a:r>
              <a:rPr lang="en-US" altLang="x-none" sz="2400" i="1" dirty="0"/>
              <a:t>f</a:t>
            </a:r>
            <a:r>
              <a:rPr lang="en-US" altLang="x-none" sz="2400" dirty="0"/>
              <a:t>(</a:t>
            </a:r>
            <a:r>
              <a:rPr lang="en-US" altLang="x-none" sz="2400" i="1" dirty="0"/>
              <a:t>X</a:t>
            </a:r>
            <a:r>
              <a:rPr lang="en-US" altLang="x-none" sz="2400" i="1" baseline="-25000" dirty="0"/>
              <a:t>1</a:t>
            </a:r>
            <a:r>
              <a:rPr lang="en-US" altLang="x-none" sz="2400" i="1" dirty="0"/>
              <a:t> , X</a:t>
            </a:r>
            <a:r>
              <a:rPr lang="en-US" altLang="x-none" sz="2400" i="1" baseline="-25000" dirty="0"/>
              <a:t>4</a:t>
            </a:r>
            <a:r>
              <a:rPr lang="en-US" altLang="x-none" sz="2400" dirty="0"/>
              <a:t>) </a:t>
            </a:r>
          </a:p>
          <a:p>
            <a:pPr marL="0" indent="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sz="2400" dirty="0"/>
          </a:p>
        </p:txBody>
      </p:sp>
      <p:graphicFrame>
        <p:nvGraphicFramePr>
          <p:cNvPr id="59500" name="Group 108"/>
          <p:cNvGraphicFramePr>
            <a:graphicFrameLocks noGrp="1"/>
          </p:cNvGraphicFramePr>
          <p:nvPr>
            <p:ph sz="half" idx="1"/>
          </p:nvPr>
        </p:nvGraphicFramePr>
        <p:xfrm>
          <a:off x="827088" y="2565400"/>
          <a:ext cx="6840538" cy="2925763"/>
        </p:xfrm>
        <a:graphic>
          <a:graphicData uri="http://schemas.openxmlformats.org/drawingml/2006/table">
            <a:tbl>
              <a:tblPr/>
              <a:tblGrid>
                <a:gridCol w="1800225"/>
                <a:gridCol w="3457575"/>
                <a:gridCol w="1582737"/>
              </a:tblGrid>
              <a:tr h="4492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Kelompok</a:t>
                      </a:r>
                      <a:endParaRPr kumimoji="0" lang="en-GB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Model Regresi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26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GB" sz="2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B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67,5%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C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,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97,9%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,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 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97,2%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79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D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,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,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98,234%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6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E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,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,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sz="2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  X</a:t>
                      </a:r>
                      <a:r>
                        <a:rPr kumimoji="0" lang="en-US" sz="2600" b="0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2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2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2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98,237%</a:t>
                      </a:r>
                      <a:endParaRPr kumimoji="0" lang="en-GB" sz="2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Footer Placeholder 5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Pemilihan Model Terbaik</a:t>
            </a:r>
            <a:endParaRPr sz="3800" b="1" dirty="0"/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>
          <a:xfrm>
            <a:off x="611188" y="1905000"/>
            <a:ext cx="7923212" cy="4114800"/>
          </a:xfrm>
          <a:ln/>
        </p:spPr>
        <p:txBody>
          <a:bodyPr vert="horz" wrap="square" lIns="91440" tIns="45720" rIns="91440" bIns="45720" anchor="t"/>
          <a:lstStyle/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arabicPeriod" startAt="2"/>
            </a:pPr>
            <a:r>
              <a:rPr lang="en-US" altLang="x-none" sz="2400" dirty="0"/>
              <a:t>Backward Elimination Procedur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/>
              <a:t>Tahap pemilihannya :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400" dirty="0"/>
              <a:t>Tuliskan persamaan regresi yang mengandung semua variabel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400" dirty="0"/>
              <a:t>Hitung nilai t parsialnya</a:t>
            </a:r>
          </a:p>
          <a:p>
            <a:pPr marL="619125" indent="-619125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400" dirty="0"/>
              <a:t>Banding nilai t parsialnya </a:t>
            </a:r>
          </a:p>
          <a:p>
            <a:pPr marL="1409700" lvl="2" indent="-4953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alphaLcPeriod"/>
            </a:pPr>
            <a:r>
              <a:rPr lang="en-US" altLang="x-none" dirty="0"/>
              <a:t>Jika t</a:t>
            </a:r>
            <a:r>
              <a:rPr lang="en-US" altLang="x-none" baseline="-25000" dirty="0"/>
              <a:t>L</a:t>
            </a:r>
            <a:r>
              <a:rPr lang="en-US" altLang="x-none" dirty="0"/>
              <a:t> &lt; t</a:t>
            </a:r>
            <a:r>
              <a:rPr lang="en-US" altLang="x-none" baseline="-25000" dirty="0"/>
              <a:t>O</a:t>
            </a:r>
            <a:r>
              <a:rPr lang="en-US" altLang="x-none" dirty="0"/>
              <a:t> maka buang variabel L yang menghasilkan t</a:t>
            </a:r>
            <a:r>
              <a:rPr lang="en-US" altLang="x-none" baseline="-25000" dirty="0"/>
              <a:t>L</a:t>
            </a:r>
            <a:r>
              <a:rPr lang="en-US" altLang="x-none" dirty="0"/>
              <a:t>, kemudian hitung kembali persamaan regresi tanpa menyertakan variabel L</a:t>
            </a:r>
          </a:p>
          <a:p>
            <a:pPr marL="1409700" lvl="2" indent="-4953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AutoNum type="alphaLcPeriod"/>
            </a:pPr>
            <a:r>
              <a:rPr lang="en-US" altLang="x-none" dirty="0"/>
              <a:t>Jika t</a:t>
            </a:r>
            <a:r>
              <a:rPr lang="en-US" altLang="x-none" baseline="-25000" dirty="0"/>
              <a:t>L</a:t>
            </a:r>
            <a:r>
              <a:rPr lang="en-US" altLang="x-none" dirty="0"/>
              <a:t> &gt; t</a:t>
            </a:r>
            <a:r>
              <a:rPr lang="en-US" altLang="x-none" baseline="-25000" dirty="0"/>
              <a:t>O</a:t>
            </a:r>
            <a:r>
              <a:rPr lang="en-US" altLang="x-none" dirty="0"/>
              <a:t> maka ambil persamaan regresi tersebut</a:t>
            </a:r>
            <a:endParaRPr lang="en-US" altLang="x-none" baseline="-25000" dirty="0"/>
          </a:p>
          <a:p>
            <a:pPr marL="1409700" lvl="2" indent="-495300" eaLnBrk="1" hangingPunct="1">
              <a:lnSpc>
                <a:spcPct val="90000"/>
              </a:lnSpc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000" dirty="0"/>
          </a:p>
          <a:p>
            <a:pPr marL="619125" indent="-619125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sz="26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2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150938"/>
          </a:xfrm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Pemilihan Model Terbaik</a:t>
            </a:r>
            <a:endParaRPr sz="3800" b="1" dirty="0"/>
          </a:p>
        </p:txBody>
      </p:sp>
      <p:sp>
        <p:nvSpPr>
          <p:cNvPr id="18436" name="Rectangle 3"/>
          <p:cNvSpPr>
            <a:spLocks noGrp="1"/>
          </p:cNvSpPr>
          <p:nvPr>
            <p:ph type="body" sz="half" idx="1"/>
          </p:nvPr>
        </p:nvSpPr>
        <p:spPr>
          <a:xfrm>
            <a:off x="323850" y="1196975"/>
            <a:ext cx="8135938" cy="4114800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000" dirty="0"/>
              <a:t>Contoh :</a:t>
            </a:r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000" dirty="0"/>
              <a:t>Akan dianalisis model regresi yang terdiri dari 4 variabel bebas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000" dirty="0"/>
              <a:t>Model regresi yang mengandung semua variabel bebas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0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000" dirty="0"/>
              <a:t>Model terbaiknya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1800" dirty="0"/>
              <a:t>Y = f(X</a:t>
            </a:r>
            <a:r>
              <a:rPr lang="en-US" altLang="x-none" sz="1800" baseline="-25000" dirty="0"/>
              <a:t>1</a:t>
            </a:r>
            <a:r>
              <a:rPr lang="en-US" altLang="x-none" sz="1800" dirty="0"/>
              <a:t>,X</a:t>
            </a:r>
            <a:r>
              <a:rPr lang="en-US" altLang="x-none" sz="1800" baseline="-25000" dirty="0"/>
              <a:t>2</a:t>
            </a:r>
            <a:r>
              <a:rPr lang="en-US" altLang="x-none" sz="1800" dirty="0"/>
              <a:t>)</a:t>
            </a:r>
            <a:endParaRPr sz="18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sz="2000" dirty="0"/>
          </a:p>
        </p:txBody>
      </p:sp>
      <p:graphicFrame>
        <p:nvGraphicFramePr>
          <p:cNvPr id="18434" name="Object 4"/>
          <p:cNvGraphicFramePr>
            <a:graphicFrameLocks noGrp="1"/>
          </p:cNvGraphicFramePr>
          <p:nvPr>
            <p:ph sz="quarter" idx="2"/>
          </p:nvPr>
        </p:nvGraphicFramePr>
        <p:xfrm>
          <a:off x="468313" y="2276475"/>
          <a:ext cx="4103687" cy="373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3" r:id="rId3" imgW="2653030" imgH="241300" progId="Equation.3">
                  <p:embed/>
                </p:oleObj>
              </mc:Choice>
              <mc:Fallback>
                <p:oleObj r:id="rId3" imgW="2653030" imgH="241300" progId="Equation.3">
                  <p:embed/>
                  <p:pic>
                    <p:nvPicPr>
                      <p:cNvPr id="0" name="Picture 310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8313" y="2276475"/>
                        <a:ext cx="4103687" cy="3730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673" name="Group 161"/>
          <p:cNvGraphicFramePr>
            <a:graphicFrameLocks noGrp="1"/>
          </p:cNvGraphicFramePr>
          <p:nvPr>
            <p:ph sz="quarter" idx="1"/>
          </p:nvPr>
        </p:nvGraphicFramePr>
        <p:xfrm>
          <a:off x="3132138" y="2682875"/>
          <a:ext cx="4535488" cy="3856038"/>
        </p:xfrm>
        <a:graphic>
          <a:graphicData uri="http://schemas.openxmlformats.org/drawingml/2006/table">
            <a:tbl>
              <a:tblPr/>
              <a:tblGrid>
                <a:gridCol w="2303462"/>
                <a:gridCol w="1152525"/>
                <a:gridCol w="1079500"/>
              </a:tblGrid>
              <a:tr h="2825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Persamaan Regersi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t parsial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GB" sz="17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157,266*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4,337*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0,497*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0,018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41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0,041*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166,83*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154,008*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5,026*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1,863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7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229,5*</a:t>
                      </a:r>
                      <a:endParaRPr kumimoji="0" lang="en-GB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800" b="1" dirty="0"/>
              <a:t>Pemilihan Model Terbaik</a:t>
            </a:r>
            <a:endParaRPr sz="3800" b="1" dirty="0"/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>
          <a:xfrm>
            <a:off x="539750" y="1557338"/>
            <a:ext cx="7994650" cy="4114800"/>
          </a:xfrm>
          <a:ln/>
        </p:spPr>
        <p:txBody>
          <a:bodyPr vert="horz" wrap="square" lIns="91440" tIns="45720" rIns="91440" bIns="45720" anchor="t"/>
          <a:lstStyle/>
          <a:p>
            <a:pPr marL="347980" indent="-347980" eaLnBrk="1" hangingPunct="1">
              <a:buClr>
                <a:schemeClr val="tx2"/>
              </a:buClr>
              <a:buFont typeface="Wingdings" panose="05000000000000000000" pitchFamily="2" charset="2"/>
              <a:buAutoNum type="arabicPeriod" startAt="3"/>
            </a:pPr>
            <a:r>
              <a:rPr lang="en-US" altLang="x-none" dirty="0"/>
              <a:t>  Stepwise Regression Procedur</a:t>
            </a:r>
            <a:endParaRPr dirty="0"/>
          </a:p>
          <a:p>
            <a:pPr marL="347980" indent="-347980" eaLnBrk="1" hangingPunct="1">
              <a:buFont typeface="Wingdings" panose="05000000000000000000" pitchFamily="2" charset="2"/>
              <a:buNone/>
            </a:pPr>
            <a:r>
              <a:rPr lang="en-US" altLang="x-none" sz="2100" dirty="0"/>
              <a:t>Tahap pemilihannya :</a:t>
            </a:r>
          </a:p>
          <a:p>
            <a:pPr marL="347980" indent="-347980" eaLnBrk="1" hangingPunct="1"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100" dirty="0"/>
              <a:t>Hitung korelasi setiap variabel bebas terhadap variabel Y. Variabel bebas dengan nilai korelasi tertinggi masukkan dalam model regresi (syarat uji F menunjukkan variabel ini berpengaruh nyata)</a:t>
            </a:r>
          </a:p>
          <a:p>
            <a:pPr marL="347980" indent="-347980" eaLnBrk="1" hangingPunct="1"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100" dirty="0"/>
              <a:t>Hitung korelasi parsial setiap variabel bebas tanpa menyertakan variabel bebas yang telah mauk model. Masukkan variabel bebas dengan korelasi parsial tertinggi ke dalam model</a:t>
            </a:r>
          </a:p>
          <a:p>
            <a:pPr marL="347980" indent="-347980" eaLnBrk="1" hangingPunct="1"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100" dirty="0"/>
              <a:t>Hitung nilai t parsial variabel yang telah masuk model, jika tidak berpengaruh nyata keluarkan dari model</a:t>
            </a:r>
          </a:p>
          <a:p>
            <a:pPr marL="347980" indent="-347980" eaLnBrk="1" hangingPunct="1">
              <a:buClr>
                <a:schemeClr val="tx2"/>
              </a:buClr>
              <a:buFont typeface="Wingdings" panose="05000000000000000000" pitchFamily="2" charset="2"/>
              <a:buAutoNum type="romanLcPeriod"/>
            </a:pPr>
            <a:r>
              <a:rPr lang="en-US" altLang="x-none" sz="2100" dirty="0"/>
              <a:t>Kembali ke langkah ii</a:t>
            </a:r>
            <a:endParaRPr sz="21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200" b="1" dirty="0"/>
              <a:t>Pemilihan Model Terbaik</a:t>
            </a:r>
            <a:endParaRPr sz="3200" b="1" dirty="0"/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611188" y="2266950"/>
            <a:ext cx="8064500" cy="4114800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400" dirty="0"/>
              <a:t>Contoh :</a:t>
            </a:r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r>
              <a:rPr lang="en-US" altLang="x-none" sz="2400" dirty="0"/>
              <a:t>Akan dianalisis model regresi yang terdiri dari 4 variabel bebas</a:t>
            </a:r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buClr>
                <a:schemeClr val="tx2"/>
              </a:buClr>
              <a:buFont typeface="Wingdings" panose="05000000000000000000" pitchFamily="2" charset="2"/>
              <a:buNone/>
            </a:pPr>
            <a:endParaRPr lang="en-US" altLang="x-none" sz="24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sz="26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1913" name="Group 233"/>
          <p:cNvGraphicFramePr>
            <a:graphicFrameLocks noGrp="1"/>
          </p:cNvGraphicFramePr>
          <p:nvPr>
            <p:ph type="tbl" idx="1"/>
          </p:nvPr>
        </p:nvGraphicFramePr>
        <p:xfrm>
          <a:off x="1920875" y="157163"/>
          <a:ext cx="6651625" cy="6596063"/>
        </p:xfrm>
        <a:graphic>
          <a:graphicData uri="http://schemas.openxmlformats.org/drawingml/2006/table">
            <a:tbl>
              <a:tblPr/>
              <a:tblGrid>
                <a:gridCol w="1716088"/>
                <a:gridCol w="1079500"/>
                <a:gridCol w="1081087"/>
                <a:gridCol w="1631970"/>
                <a:gridCol w="1143008"/>
              </a:tblGrid>
              <a:tr h="2921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Model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Variabel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Korelasi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t parsial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F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iy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0,731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0,816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7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-0,535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7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4y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-0,821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22,798*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1y.4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0,915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2y.4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0,017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3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3y.4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0,801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176,627*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               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2y.14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0,358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108,223*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3y.14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0,320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159,295*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166,832*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154,008*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5,026*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 = 1,863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r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3y.124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0,002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Y = f(X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1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, X</a:t>
                      </a:r>
                      <a:r>
                        <a:rPr kumimoji="0" lang="en-US" sz="18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</a:t>
                      </a: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  <a:endParaRPr kumimoji="0" lang="en-GB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endParaRPr kumimoji="0" 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0000"/>
                        <a:buFont typeface="Wingdings" panose="05000000000000000000" pitchFamily="2" charset="2"/>
                        <a:buNone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Arial" panose="020B0604020202020204" pitchFamily="34" charset="0"/>
                        </a:rPr>
                        <a:t>229,504*</a:t>
                      </a:r>
                      <a:endParaRPr kumimoji="0" lang="en-GB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1078" name="Text Box 234"/>
          <p:cNvSpPr txBox="1"/>
          <p:nvPr/>
        </p:nvSpPr>
        <p:spPr>
          <a:xfrm>
            <a:off x="179388" y="2420938"/>
            <a:ext cx="1763712" cy="8540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x-none" sz="2000" dirty="0">
                <a:solidFill>
                  <a:schemeClr val="tx2"/>
                </a:solidFill>
                <a:latin typeface="Arial" panose="020B0604020202020204" pitchFamily="34" charset="0"/>
              </a:rPr>
              <a:t>Model terbaik</a:t>
            </a:r>
          </a:p>
          <a:p>
            <a:pPr>
              <a:spcBef>
                <a:spcPct val="50000"/>
              </a:spcBef>
            </a:pPr>
            <a:r>
              <a:rPr lang="en-US" altLang="x-none" sz="2000" dirty="0">
                <a:solidFill>
                  <a:schemeClr val="tx2"/>
                </a:solidFill>
                <a:latin typeface="Arial" panose="020B0604020202020204" pitchFamily="34" charset="0"/>
              </a:rPr>
              <a:t>Y = f(X</a:t>
            </a:r>
            <a:r>
              <a:rPr lang="en-US" altLang="x-none" sz="20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1</a:t>
            </a:r>
            <a:r>
              <a:rPr lang="en-US" altLang="x-none" sz="2000" dirty="0">
                <a:solidFill>
                  <a:schemeClr val="tx2"/>
                </a:solidFill>
                <a:latin typeface="Arial" panose="020B0604020202020204" pitchFamily="34" charset="0"/>
              </a:rPr>
              <a:t> , X</a:t>
            </a:r>
            <a:r>
              <a:rPr lang="en-US" altLang="x-none" sz="2000" baseline="-25000" dirty="0">
                <a:solidFill>
                  <a:schemeClr val="tx2"/>
                </a:solidFill>
                <a:latin typeface="Arial" panose="020B0604020202020204" pitchFamily="34" charset="0"/>
              </a:rPr>
              <a:t>2</a:t>
            </a:r>
            <a:r>
              <a:rPr lang="en-US" altLang="x-none" sz="2000" dirty="0">
                <a:solidFill>
                  <a:schemeClr val="tx2"/>
                </a:solidFill>
                <a:latin typeface="Arial" panose="020B0604020202020204" pitchFamily="34" charset="0"/>
              </a:rPr>
              <a:t>)</a:t>
            </a:r>
            <a:endParaRPr sz="200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6" descr="SUB#LIST copy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-4762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Rectangle 5"/>
          <p:cNvSpPr/>
          <p:nvPr/>
        </p:nvSpPr>
        <p:spPr>
          <a:xfrm>
            <a:off x="3224213" y="2520950"/>
            <a:ext cx="3238500" cy="461963"/>
          </a:xfrm>
          <a:prstGeom prst="rect">
            <a:avLst/>
          </a:prstGeom>
          <a:noFill/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Materi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Setelah</a:t>
            </a:r>
            <a:r>
              <a:rPr kumimoji="0" lang="en-US" sz="2400" b="1" i="0" u="none" strike="noStrike" kern="1200" cap="none" spc="0" normalizeH="0" baseline="0" noProof="0" dirty="0">
                <a:ln w="18415" cmpd="sng">
                  <a:noFill/>
                  <a:prstDash val="solid"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UTS </a:t>
            </a:r>
          </a:p>
        </p:txBody>
      </p:sp>
      <p:sp>
        <p:nvSpPr>
          <p:cNvPr id="8" name="Rectangle 7"/>
          <p:cNvSpPr/>
          <p:nvPr/>
        </p:nvSpPr>
        <p:spPr>
          <a:xfrm>
            <a:off x="3581400" y="3276600"/>
            <a:ext cx="15240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33355" y="3647209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09.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Regressi dan Korelasi Sederhana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3962400" y="3657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962400" y="4038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962400" y="4419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3962400" y="48006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3962400" y="5181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-2057400" y="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4038600" y="5562600"/>
            <a:ext cx="46482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>
            <a:off x="4038600" y="6019800"/>
            <a:ext cx="4724400" cy="1588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3640281" y="5600721"/>
            <a:ext cx="5105400" cy="30777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14.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uji komparatif dan asosiatif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3636816" y="403860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10.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egressi dan Korelasi Ganda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647207" y="4402291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11. 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Distribusi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Chi-Square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dan analisis frekuensi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647207" y="4776367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12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non-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Parametrik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3647207" y="5181616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13. </a:t>
            </a:r>
            <a:r>
              <a:rPr kumimoji="0" lang="en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id-ID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tatistik Parametrik dengan SPSS</a:t>
            </a:r>
            <a:endParaRPr kumimoji="0" lang="en-US" sz="1400" b="0" i="0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3647207" y="3248890"/>
            <a:ext cx="5105400" cy="30777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08. </a:t>
            </a:r>
            <a:r>
              <a:rPr kumimoji="0" lang="id-ID" sz="1400" b="0" i="1" u="none" strike="noStrike" kern="1200" cap="none" spc="0" normalizeH="0" baseline="0" noProof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Analysis of Variance</a:t>
            </a:r>
            <a:endParaRPr kumimoji="0" lang="en-US" sz="1400" b="0" i="1" u="none" strike="noStrike" kern="1200" cap="none" spc="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642938"/>
            <a:ext cx="8229600" cy="4525963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sz="24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Kesimpulan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Regressi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berganda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bisa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menganalisis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hubungan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lebih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dua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Kriteria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Persamaan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linier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diperoleh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ditentukan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koefisien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korelasi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parsial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3011" name="Title 5"/>
          <p:cNvSpPr>
            <a:spLocks noGrp="1"/>
          </p:cNvSpPr>
          <p:nvPr>
            <p:ph type="title"/>
          </p:nvPr>
        </p:nvSpPr>
        <p:spPr>
          <a:xfrm>
            <a:off x="533400" y="6858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KEMAMPUAN AKHIR YANG DIHARAPKAN</a:t>
            </a:r>
            <a:endParaRPr lang="en-US" altLang="en-US" sz="2800" b="1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43012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  <a:ln/>
        </p:spPr>
        <p:txBody>
          <a:bodyPr vert="horz" wrap="square" lIns="91440" tIns="45720" rIns="91440" bIns="45720" anchor="t"/>
          <a:lstStyle/>
          <a:p>
            <a:pPr algn="ctr">
              <a:buNone/>
            </a:pPr>
            <a:r>
              <a:rPr lang="en-US" altLang="x-none" sz="2400" dirty="0"/>
              <a:t>Mahasiswa mampu menguasai konsep regresi dan korelasi ganda</a:t>
            </a:r>
            <a:endParaRPr lang="id-ID" altLang="en-US" sz="2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</p:spTree>
  </p:cSld>
  <p:clrMapOvr>
    <a:masterClrMapping/>
  </p:clrMapOvr>
  <p:transition>
    <p:wipe dir="r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4035" name="Title 5"/>
          <p:cNvSpPr>
            <a:spLocks noGrp="1"/>
          </p:cNvSpPr>
          <p:nvPr>
            <p:ph type="title"/>
          </p:nvPr>
        </p:nvSpPr>
        <p:spPr>
          <a:xfrm>
            <a:off x="609600" y="609600"/>
            <a:ext cx="8229600" cy="685800"/>
          </a:xfrm>
          <a:ln/>
        </p:spPr>
        <p:txBody>
          <a:bodyPr vert="horz" wrap="square" lIns="91440" tIns="45720" rIns="91440" bIns="45720" anchor="ctr"/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Daftar Pustaka</a:t>
            </a:r>
            <a:endParaRPr lang="en-US" altLang="en-US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81000" y="1143000"/>
            <a:ext cx="8501063" cy="52625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anchor="ctr"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Ronald E. Walpole, Raymond H. Myers, Sharon L. Myers and Keying Ye,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2007, 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Probabilitiy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and Statistics for Engineers and Scientists,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8th edition, Pearson Prentice Hall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Sharma,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Subhash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1996,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Techniques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John Willey &amp; Son, Inc., USA.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Johson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&amp;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Wichern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2007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multivariate statistical analysis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Upper Saddle River: Pearson Prentice Hall. 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J. Supranto, M.A. ,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2001,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Statistika Teor</a:t>
            </a:r>
            <a:r>
              <a:rPr kumimoji="0" lang="en-US" sz="2400" b="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i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dan Aplikasi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Erlangga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Jakarta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.</a:t>
            </a:r>
            <a:endParaRPr kumimoji="0" lang="id-ID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Douglas C. Montgomery, George C. Runger, 2003,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Applied Statistic and Probability for Engineer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third edition, John Wiley and Son Inc.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defRPr/>
            </a:pP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Singgih Santoso, 2014, </a:t>
            </a:r>
            <a:r>
              <a:rPr kumimoji="0" lang="id-ID" sz="2400" b="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Panduan Lengkap SPSSversi 20</a:t>
            </a:r>
            <a:r>
              <a:rPr kumimoji="0" lang="id-ID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, Alex Media Komputindo.</a:t>
            </a:r>
          </a:p>
        </p:txBody>
      </p:sp>
    </p:spTree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arsil\Desktop\Smartcreative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72575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4" name="Title 2"/>
          <p:cNvSpPr>
            <a:spLocks noGrp="1"/>
          </p:cNvSpPr>
          <p:nvPr>
            <p:ph type="title"/>
          </p:nvPr>
        </p:nvSpPr>
        <p:spPr bwMode="auto">
          <a:xfrm>
            <a:off x="457200" y="762000"/>
            <a:ext cx="8229600" cy="1828800"/>
          </a:xfrm>
          <a:ln>
            <a:miter lim="800000"/>
          </a:ln>
          <a:effectLst/>
          <a:scene3d>
            <a:camera prst="orthographicFront"/>
            <a:lightRig rig="balanced" dir="t"/>
          </a:scene3d>
          <a:sp3d prstMaterial="plastic"/>
        </p:spPr>
        <p:txBody>
          <a:bodyPr vert="horz" wrap="square" lIns="91440" tIns="45720" rIns="91440" bIns="45720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UI" panose="020B0502040204020203" pitchFamily="34" charset="0"/>
                <a:ea typeface="+mj-ea"/>
                <a:cs typeface="Segoe UI" panose="020B0502040204020203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Segoe UI" panose="020B0502040204020203" pitchFamily="34" charset="0"/>
              </a:rPr>
              <a:t>10.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REGRESSI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DAN 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KORELASI</a:t>
            </a: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GANDA</a:t>
            </a:r>
            <a:endParaRPr kumimoji="0" lang="en-ID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580" name="Rectangle 4"/>
          <p:cNvSpPr txBox="1"/>
          <p:nvPr/>
        </p:nvSpPr>
        <p:spPr>
          <a:xfrm>
            <a:off x="914400" y="2590800"/>
            <a:ext cx="7620000" cy="1524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r>
              <a:rPr lang="en-US" altLang="x-none" sz="2400" b="1" dirty="0">
                <a:latin typeface="Arial" panose="020B0604020202020204" pitchFamily="34" charset="0"/>
              </a:rPr>
              <a:t>Tujuan: </a:t>
            </a:r>
            <a:r>
              <a:rPr lang="en-US" altLang="x-none" sz="2400" dirty="0">
                <a:latin typeface="Arial" panose="020B0604020202020204" pitchFamily="34" charset="0"/>
              </a:rPr>
              <a:t>Mahasiswa mampu menguasai konsep 	regresi dan korelasi ganda</a:t>
            </a:r>
          </a:p>
        </p:txBody>
      </p:sp>
    </p:spTree>
  </p:cSld>
  <p:clrMapOvr>
    <a:masterClrMapping/>
  </p:clrMapOvr>
  <p:transition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Asumsi Analisis Regresi Linier</a:t>
            </a:r>
            <a:endParaRPr sz="3400" b="1" dirty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>
          <a:xfrm>
            <a:off x="611188" y="1428750"/>
            <a:ext cx="7923213" cy="4591050"/>
          </a:xfrm>
        </p:spPr>
        <p:txBody>
          <a:bodyPr vert="horz" wrap="square" lIns="91440" tIns="45720" rIns="91440" bIns="45720" numCol="1" anchor="t" anchorCtr="0" compatLnSpc="1"/>
          <a:lstStyle/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berskala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minimal interval</a:t>
            </a: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Data X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berskala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minimal nominal (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jika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data X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berskala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nominal / ordinal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harus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menggunakan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bantuan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dummy)</a:t>
            </a: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Existensi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untuk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setiap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tetap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variabel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random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dengan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distribusi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probabilitas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tertentu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yang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mempunyai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mean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secara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statistik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saling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bebas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Linieritas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nilai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rata-rata 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sebuah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fungsi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garis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lurus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Homoscedasticity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Varians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dari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y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adalah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sama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pada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beberapa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x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pPr marL="571500" marR="0" lvl="0" indent="-5715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§"/>
              <a:defRPr/>
            </a:pP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/>
          <a:lstStyle/>
          <a:p>
            <a:pPr eaLnBrk="1" hangingPunct="1"/>
            <a:r>
              <a:rPr lang="en-US" altLang="x-none" sz="3400" b="1" dirty="0"/>
              <a:t>Asumsi Analisis Regresi Linier</a:t>
            </a:r>
            <a:endParaRPr sz="3400" b="1" dirty="0"/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>
          <a:xfrm>
            <a:off x="642938" y="1357313"/>
            <a:ext cx="7923212" cy="4114800"/>
          </a:xfrm>
          <a:ln/>
        </p:spPr>
        <p:txBody>
          <a:bodyPr vert="horz" wrap="square" lIns="91440" tIns="45720" rIns="91440" bIns="45720" anchor="t"/>
          <a:lstStyle/>
          <a:p>
            <a:pPr marL="457200" indent="-457200" eaLnBrk="1" hangingPunct="1">
              <a:buFont typeface="Wingdings" panose="05000000000000000000" pitchFamily="2" charset="2"/>
              <a:buChar char="§"/>
            </a:pPr>
            <a:r>
              <a:rPr lang="en-US" altLang="x-none" sz="2400" dirty="0"/>
              <a:t>Distribusi normal pada beberapa nilai tertentu x, y mempunyai distribusi normal</a:t>
            </a:r>
            <a:r>
              <a:rPr sz="2400" dirty="0"/>
              <a:t> </a:t>
            </a:r>
          </a:p>
          <a:p>
            <a:pPr marL="457200" indent="-457200" eaLnBrk="1" hangingPunct="1">
              <a:buFont typeface="Wingdings" panose="05000000000000000000" pitchFamily="2" charset="2"/>
              <a:buNone/>
            </a:pPr>
            <a:r>
              <a:rPr lang="en-US" altLang="x-none" sz="2400" dirty="0"/>
              <a:t> </a:t>
            </a:r>
            <a:endParaRPr sz="2400" dirty="0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  <p:pic>
        <p:nvPicPr>
          <p:cNvPr id="26629" name="Picture 4" descr="gb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313" y="2500313"/>
            <a:ext cx="5815012" cy="31305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/>
          </p:cNvSpPr>
          <p:nvPr>
            <p:ph type="body" sz="half" idx="1"/>
          </p:nvPr>
        </p:nvSpPr>
        <p:spPr>
          <a:xfrm>
            <a:off x="285750" y="785813"/>
            <a:ext cx="8207375" cy="4114800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Model regresi linier berganda melibatkan lebih dari satu variabel bebas. Modelnya 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2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Dimana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	</a:t>
            </a:r>
            <a:r>
              <a:rPr lang="en-US" altLang="x-none" sz="2200" i="1" dirty="0"/>
              <a:t>Y</a:t>
            </a:r>
            <a:r>
              <a:rPr lang="en-US" altLang="x-none" sz="2200" dirty="0"/>
              <a:t>   = variabel terikat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	</a:t>
            </a:r>
            <a:r>
              <a:rPr lang="en-US" altLang="x-none" sz="2200" i="1" dirty="0"/>
              <a:t>X</a:t>
            </a:r>
            <a:r>
              <a:rPr lang="en-US" altLang="x-none" sz="2200" i="1" baseline="-25000" dirty="0"/>
              <a:t>i</a:t>
            </a:r>
            <a:r>
              <a:rPr lang="en-US" altLang="x-none" sz="2200" dirty="0"/>
              <a:t>  = variabel bebas ( </a:t>
            </a:r>
            <a:r>
              <a:rPr lang="en-US" altLang="x-none" sz="2200" i="1" dirty="0"/>
              <a:t>i</a:t>
            </a:r>
            <a:r>
              <a:rPr lang="en-US" altLang="x-none" sz="2200" dirty="0"/>
              <a:t> = 1, 2, 3, …, </a:t>
            </a:r>
            <a:r>
              <a:rPr lang="en-US" altLang="x-none" sz="2200" i="1" dirty="0"/>
              <a:t>k</a:t>
            </a:r>
            <a:r>
              <a:rPr lang="en-US" altLang="x-none" sz="2200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000" dirty="0"/>
              <a:t>	</a:t>
            </a:r>
            <a:r>
              <a:rPr lang="en-US" altLang="x-none" sz="2200" i="1" dirty="0">
                <a:sym typeface="Symbol" panose="05050102010706020507" pitchFamily="18" charset="2"/>
              </a:rPr>
              <a:t></a:t>
            </a:r>
            <a:r>
              <a:rPr lang="en-US" altLang="x-none" sz="2200" i="1" baseline="-25000" dirty="0">
                <a:sym typeface="Symbol" panose="05050102010706020507" pitchFamily="18" charset="2"/>
              </a:rPr>
              <a:t>0</a:t>
            </a:r>
            <a:r>
              <a:rPr lang="en-US" altLang="x-none" sz="2000" baseline="-25000" dirty="0">
                <a:sym typeface="Symbol" panose="05050102010706020507" pitchFamily="18" charset="2"/>
              </a:rPr>
              <a:t>    </a:t>
            </a:r>
            <a:r>
              <a:rPr lang="en-US" altLang="x-none" sz="2200" dirty="0">
                <a:sym typeface="Symbol" panose="05050102010706020507" pitchFamily="18" charset="2"/>
              </a:rPr>
              <a:t>= intersep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000" dirty="0">
                <a:sym typeface="Symbol" panose="05050102010706020507" pitchFamily="18" charset="2"/>
              </a:rPr>
              <a:t>	</a:t>
            </a:r>
            <a:r>
              <a:rPr lang="en-US" altLang="x-none" sz="2200" i="1" dirty="0">
                <a:sym typeface="Symbol" panose="05050102010706020507" pitchFamily="18" charset="2"/>
              </a:rPr>
              <a:t></a:t>
            </a:r>
            <a:r>
              <a:rPr lang="en-US" altLang="x-none" sz="2200" i="1" baseline="-25000" dirty="0">
                <a:sym typeface="Symbol" panose="05050102010706020507" pitchFamily="18" charset="2"/>
              </a:rPr>
              <a:t>i</a:t>
            </a:r>
            <a:r>
              <a:rPr lang="en-US" altLang="x-none" sz="2000" i="1" dirty="0">
                <a:sym typeface="Symbol" panose="05050102010706020507" pitchFamily="18" charset="2"/>
              </a:rPr>
              <a:t>    </a:t>
            </a:r>
            <a:r>
              <a:rPr lang="en-US" altLang="x-none" sz="2200" dirty="0">
                <a:sym typeface="Symbol" panose="05050102010706020507" pitchFamily="18" charset="2"/>
              </a:rPr>
              <a:t>= koefisien regresi</a:t>
            </a:r>
            <a:r>
              <a:rPr lang="en-US" altLang="x-none" sz="2200" i="1" dirty="0">
                <a:sym typeface="Symbol" panose="05050102010706020507" pitchFamily="18" charset="2"/>
              </a:rPr>
              <a:t> </a:t>
            </a:r>
            <a:r>
              <a:rPr lang="en-US" altLang="x-none" sz="2200" dirty="0"/>
              <a:t>( </a:t>
            </a:r>
            <a:r>
              <a:rPr lang="en-US" altLang="x-none" sz="2200" i="1" dirty="0"/>
              <a:t>i</a:t>
            </a:r>
            <a:r>
              <a:rPr lang="en-US" altLang="x-none" sz="2200" dirty="0"/>
              <a:t> = 1, 2, 3, …, </a:t>
            </a:r>
            <a:r>
              <a:rPr lang="en-US" altLang="x-none" sz="2200" i="1" dirty="0"/>
              <a:t>k</a:t>
            </a:r>
            <a:r>
              <a:rPr lang="en-US" altLang="x-none" dirty="0"/>
              <a:t>)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200" dirty="0"/>
              <a:t>Model penduganya adalah</a:t>
            </a:r>
          </a:p>
        </p:txBody>
      </p:sp>
      <p:graphicFrame>
        <p:nvGraphicFramePr>
          <p:cNvPr id="1026" name="Object 4"/>
          <p:cNvGraphicFramePr>
            <a:graphicFrameLocks noGrp="1"/>
          </p:cNvGraphicFramePr>
          <p:nvPr>
            <p:ph sz="quarter" idx="2"/>
          </p:nvPr>
        </p:nvGraphicFramePr>
        <p:xfrm>
          <a:off x="2500313" y="1428750"/>
          <a:ext cx="3960812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5" r:id="rId3" imgW="2399030" imgH="241300" progId="Equation.3">
                  <p:embed/>
                </p:oleObj>
              </mc:Choice>
              <mc:Fallback>
                <p:oleObj r:id="rId3" imgW="2399030" imgH="241300" progId="Equation.3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0313" y="1428750"/>
                        <a:ext cx="3960812" cy="398463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6"/>
          <p:cNvGraphicFramePr>
            <a:graphicFrameLocks noGrp="1"/>
          </p:cNvGraphicFramePr>
          <p:nvPr>
            <p:ph sz="quarter" idx="3"/>
          </p:nvPr>
        </p:nvGraphicFramePr>
        <p:xfrm>
          <a:off x="2643188" y="4572000"/>
          <a:ext cx="3738562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r:id="rId5" imgW="2272030" imgH="241300" progId="Equation.3">
                  <p:embed/>
                </p:oleObj>
              </mc:Choice>
              <mc:Fallback>
                <p:oleObj r:id="rId5" imgW="2272030" imgH="241300" progId="Equation.3">
                  <p:embed/>
                  <p:pic>
                    <p:nvPicPr>
                      <p:cNvPr id="0" name="Picture 307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43188" y="4572000"/>
                        <a:ext cx="3738562" cy="3968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Footer Placeholder 6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3"/>
          <p:cNvSpPr>
            <a:spLocks noGrp="1"/>
          </p:cNvSpPr>
          <p:nvPr>
            <p:ph type="body" sz="half" idx="1"/>
          </p:nvPr>
        </p:nvSpPr>
        <p:spPr>
          <a:xfrm>
            <a:off x="714375" y="642938"/>
            <a:ext cx="8064500" cy="4114800"/>
          </a:xfrm>
          <a:ln/>
        </p:spPr>
        <p:txBody>
          <a:bodyPr vert="horz" wrap="square" lIns="91440" tIns="45720" rIns="91440" bIns="45720" anchor="t"/>
          <a:lstStyle/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Misalkan model regresi dengan kasus 2 peubah bebas X</a:t>
            </a:r>
            <a:r>
              <a:rPr lang="en-US" altLang="x-none" sz="2600" baseline="-25000" dirty="0"/>
              <a:t>1</a:t>
            </a:r>
            <a:r>
              <a:rPr lang="en-US" altLang="x-none" sz="2600" dirty="0"/>
              <a:t> dan X</a:t>
            </a:r>
            <a:r>
              <a:rPr lang="en-US" altLang="x-none" sz="2600" baseline="-25000" dirty="0"/>
              <a:t>2</a:t>
            </a:r>
            <a:r>
              <a:rPr lang="en-US" altLang="x-none" sz="2600" dirty="0"/>
              <a:t> maka modelnya :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Sehingga setiap pengamatan 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Akan memenuhi persamaan</a:t>
            </a:r>
          </a:p>
          <a:p>
            <a:pPr marL="0" indent="0" eaLnBrk="1" hangingPunct="1">
              <a:buFont typeface="Wingdings" panose="05000000000000000000" pitchFamily="2" charset="2"/>
              <a:buNone/>
            </a:pPr>
            <a:endParaRPr lang="en-US" altLang="x-none" sz="2600" dirty="0"/>
          </a:p>
          <a:p>
            <a:pPr marL="0" indent="0" eaLnBrk="1" hangingPunct="1">
              <a:buFont typeface="Wingdings" panose="05000000000000000000" pitchFamily="2" charset="2"/>
              <a:buNone/>
            </a:pPr>
            <a:r>
              <a:rPr lang="en-US" altLang="x-none" sz="2600" dirty="0"/>
              <a:t>	</a:t>
            </a:r>
            <a:endParaRPr sz="2600" dirty="0"/>
          </a:p>
        </p:txBody>
      </p:sp>
      <p:graphicFrame>
        <p:nvGraphicFramePr>
          <p:cNvPr id="2050" name="Object 4"/>
          <p:cNvGraphicFramePr>
            <a:graphicFrameLocks noGrp="1"/>
          </p:cNvGraphicFramePr>
          <p:nvPr>
            <p:ph sz="quarter" idx="2"/>
          </p:nvPr>
        </p:nvGraphicFramePr>
        <p:xfrm>
          <a:off x="2214563" y="1620838"/>
          <a:ext cx="2571750" cy="396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r:id="rId3" imgW="1561465" imgH="241300" progId="Equation.3">
                  <p:embed/>
                </p:oleObj>
              </mc:Choice>
              <mc:Fallback>
                <p:oleObj r:id="rId3" imgW="1561465" imgH="241300" progId="Equation.3">
                  <p:embed/>
                  <p:pic>
                    <p:nvPicPr>
                      <p:cNvPr id="0" name="Picture 3076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14563" y="1620838"/>
                        <a:ext cx="2571750" cy="3968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6"/>
          <p:cNvGraphicFramePr>
            <a:graphicFrameLocks noGrp="1"/>
          </p:cNvGraphicFramePr>
          <p:nvPr>
            <p:ph sz="quarter" idx="3"/>
          </p:nvPr>
        </p:nvGraphicFramePr>
        <p:xfrm>
          <a:off x="5072063" y="2527300"/>
          <a:ext cx="3071812" cy="384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r:id="rId5" imgW="1929765" imgH="241300" progId="Equation.3">
                  <p:embed/>
                </p:oleObj>
              </mc:Choice>
              <mc:Fallback>
                <p:oleObj r:id="rId5" imgW="1929765" imgH="241300" progId="Equation.3">
                  <p:embed/>
                  <p:pic>
                    <p:nvPicPr>
                      <p:cNvPr id="0" name="Picture 3082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072063" y="2527300"/>
                        <a:ext cx="3071812" cy="384175"/>
                      </a:xfrm>
                      <a:prstGeom prst="rect">
                        <a:avLst/>
                      </a:prstGeom>
                      <a:noFill/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8"/>
          <p:cNvGraphicFramePr/>
          <p:nvPr/>
        </p:nvGraphicFramePr>
        <p:xfrm>
          <a:off x="2428875" y="4164013"/>
          <a:ext cx="3286125" cy="425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5" r:id="rId7" imgW="1866265" imgH="241300" progId="Equation.3">
                  <p:embed/>
                </p:oleObj>
              </mc:Choice>
              <mc:Fallback>
                <p:oleObj r:id="rId7" imgW="1866265" imgH="241300" progId="Equation.3">
                  <p:embed/>
                  <p:pic>
                    <p:nvPicPr>
                      <p:cNvPr id="0" name="Picture 307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28875" y="4164013"/>
                        <a:ext cx="3286125" cy="425450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Footer Placeholder 7"/>
          <p:cNvSpPr txBox="1">
            <a:spLocks noGrp="1"/>
          </p:cNvSpPr>
          <p:nvPr>
            <p:ph type="ftr" sz="quarter" idx="11"/>
          </p:nvPr>
        </p:nvSpPr>
        <p:spPr>
          <a:noFill/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Statistics UEU 2017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1355</Words>
  <Application>Microsoft Office PowerPoint</Application>
  <PresentationFormat>On-screen Show (4:3)</PresentationFormat>
  <Paragraphs>356</Paragraphs>
  <Slides>42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4" baseType="lpstr">
      <vt:lpstr>Office Theme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 10. REGRESSI DAN KORELASI GANDA</vt:lpstr>
      <vt:lpstr>Asumsi Analisis Regresi Linier</vt:lpstr>
      <vt:lpstr>Asumsi Analisis Regresi Linier</vt:lpstr>
      <vt:lpstr>PowerPoint Presentation</vt:lpstr>
      <vt:lpstr>PowerPoint Presentation</vt:lpstr>
      <vt:lpstr>Menaksir Koefisien Regresi Dengan Menggunakan Matriks</vt:lpstr>
      <vt:lpstr>Menaksir Koefisien Regresi Dengan Menggunakan Matriks</vt:lpstr>
      <vt:lpstr>Menaksir Koefisien Regresi Dengan Menggunakan Matriks</vt:lpstr>
      <vt:lpstr>Menaksir Koefisien Regresi Dengan Menggunakan Matriks</vt:lpstr>
      <vt:lpstr>Metode Pendugaan Parameter Regresi</vt:lpstr>
      <vt:lpstr>Metode Pendugaan Parameter Regresi</vt:lpstr>
      <vt:lpstr>Metode Pendugaan Parameter Regresi</vt:lpstr>
      <vt:lpstr>Uji Kecocokan Model</vt:lpstr>
      <vt:lpstr>PowerPoint Presentation</vt:lpstr>
      <vt:lpstr>Korelasi Berganda :</vt:lpstr>
      <vt:lpstr>PowerPoint Presentation</vt:lpstr>
      <vt:lpstr>PowerPoint Presentation</vt:lpstr>
      <vt:lpstr>PowerPoint Presentation</vt:lpstr>
      <vt:lpstr>Koefisien Korelasi Parsial :</vt:lpstr>
      <vt:lpstr>PowerPoint Presentation</vt:lpstr>
      <vt:lpstr>PowerPoint Presentation</vt:lpstr>
      <vt:lpstr>Uji Kecocokan Model</vt:lpstr>
      <vt:lpstr>Uji Kecocokan Model</vt:lpstr>
      <vt:lpstr>Uji Kecocokan Model</vt:lpstr>
      <vt:lpstr>Uji Parsial Koefisien Regresi</vt:lpstr>
      <vt:lpstr>Uji Parsial Koefisien Regresi</vt:lpstr>
      <vt:lpstr>Uji Parsial Koefisien Regresi</vt:lpstr>
      <vt:lpstr>Pemilihan Model Terbaik</vt:lpstr>
      <vt:lpstr>Pemilihan Model Terbaik</vt:lpstr>
      <vt:lpstr>Pemilihan Model Terbaik</vt:lpstr>
      <vt:lpstr>Pemilihan Model Terbaik</vt:lpstr>
      <vt:lpstr>Pemilihan Model Terbaik</vt:lpstr>
      <vt:lpstr>Pemilihan Model Terbaik</vt:lpstr>
      <vt:lpstr>Pemilihan Model Terbaik</vt:lpstr>
      <vt:lpstr>PowerPoint Presentation</vt:lpstr>
      <vt:lpstr>PowerPoint Presentation</vt:lpstr>
      <vt:lpstr>KEMAMPUAN AKHIR YANG DIHARAPKAN</vt:lpstr>
      <vt:lpstr>Daftar Pustaka</vt:lpstr>
    </vt:vector>
  </TitlesOfParts>
  <Company>IGLAS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Regresi Linier Berganda</dc:title>
  <dc:creator>Kristyanto</dc:creator>
  <cp:lastModifiedBy>Windows User</cp:lastModifiedBy>
  <cp:revision>45</cp:revision>
  <dcterms:created xsi:type="dcterms:W3CDTF">2005-10-26T03:36:01Z</dcterms:created>
  <dcterms:modified xsi:type="dcterms:W3CDTF">2017-09-12T03:03:52Z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