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2" r:id="rId2"/>
    <p:sldId id="293" r:id="rId3"/>
    <p:sldId id="294" r:id="rId4"/>
    <p:sldId id="295" r:id="rId5"/>
    <p:sldId id="296" r:id="rId6"/>
    <p:sldId id="257" r:id="rId7"/>
    <p:sldId id="274" r:id="rId8"/>
    <p:sldId id="275" r:id="rId9"/>
    <p:sldId id="276" r:id="rId10"/>
    <p:sldId id="258" r:id="rId11"/>
    <p:sldId id="259" r:id="rId12"/>
    <p:sldId id="260" r:id="rId13"/>
    <p:sldId id="266" r:id="rId14"/>
    <p:sldId id="267" r:id="rId15"/>
    <p:sldId id="268" r:id="rId16"/>
    <p:sldId id="269" r:id="rId17"/>
    <p:sldId id="277" r:id="rId18"/>
    <p:sldId id="270" r:id="rId19"/>
    <p:sldId id="271"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9" r:id="rId33"/>
    <p:sldId id="298" r:id="rId34"/>
    <p:sldId id="297" r:id="rId35"/>
  </p:sldIdLst>
  <p:sldSz cx="9144000" cy="6858000" type="screen4x3"/>
  <p:notesSz cx="6858000" cy="9144000"/>
  <p:defaultTextStyle>
    <a:defPPr>
      <a:defRPr lang="id-ID"/>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3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9.wmf"/><Relationship Id="rId5" Type="http://schemas.openxmlformats.org/officeDocument/2006/relationships/image" Target="../media/image16.wmf"/><Relationship Id="rId4"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en-US" altLang="x-none" sz="1200" dirty="0"/>
              <a:t>‹#›</a:t>
            </a:fld>
            <a:endParaRPr lang="en-US" altLang="x-none" sz="1200" dirty="0"/>
          </a:p>
        </p:txBody>
      </p:sp>
    </p:spTree>
    <p:extLst>
      <p:ext uri="{BB962C8B-B14F-4D97-AF65-F5344CB8AC3E}">
        <p14:creationId xmlns:p14="http://schemas.microsoft.com/office/powerpoint/2010/main" val="404604717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lstStyle/>
          <a:p>
            <a:pPr lvl="0" eaLnBrk="1" hangingPunct="1"/>
            <a:endParaRPr lang="id-ID"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a:solidFill>
              <a:srgbClr val="000000">
                <a:alpha val="100000"/>
              </a:srgbClr>
            </a:solidFill>
            <a:miter lim="800000"/>
          </a:ln>
        </p:spPr>
      </p:sp>
      <p:sp>
        <p:nvSpPr>
          <p:cNvPr id="3891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a:t>
            </a:fld>
            <a:endParaRPr lang="id-ID"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a:solidFill>
              <a:srgbClr val="000000">
                <a:alpha val="100000"/>
              </a:srgbClr>
            </a:solidFill>
            <a:miter lim="800000"/>
          </a:ln>
        </p:spPr>
      </p:sp>
      <p:sp>
        <p:nvSpPr>
          <p:cNvPr id="3993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399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a:t>
            </a:fld>
            <a:endParaRPr lang="id-ID"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a:solidFill>
              <a:srgbClr val="000000">
                <a:alpha val="100000"/>
              </a:srgbClr>
            </a:solidFill>
            <a:miter lim="800000"/>
          </a:ln>
        </p:spPr>
      </p:sp>
      <p:sp>
        <p:nvSpPr>
          <p:cNvPr id="40963" name="Notes Placeholder 2"/>
          <p:cNvSpPr>
            <a:spLocks noGrp="1"/>
          </p:cNvSpPr>
          <p:nvPr>
            <p:ph type="body" idx="1"/>
          </p:nvPr>
        </p:nvSpPr>
        <p:spPr>
          <a:noFill/>
          <a:ln>
            <a:noFill/>
          </a:ln>
        </p:spPr>
        <p:txBody>
          <a:bodyPr wrap="square" lIns="91440" tIns="45720" rIns="91440" bIns="45720" anchor="t"/>
          <a:lstStyle/>
          <a:p>
            <a:pPr lvl="0" eaLnBrk="1" hangingPunct="1"/>
            <a:endParaRPr lang="id-ID" altLang="en-US"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a:solidFill>
              <a:srgbClr val="000000">
                <a:alpha val="100000"/>
              </a:srgbClr>
            </a:solidFill>
            <a:miter lim="800000"/>
          </a:ln>
        </p:spPr>
      </p:sp>
      <p:sp>
        <p:nvSpPr>
          <p:cNvPr id="41987" name="Notes Placeholder 2"/>
          <p:cNvSpPr>
            <a:spLocks noGrp="1"/>
          </p:cNvSpPr>
          <p:nvPr>
            <p:ph type="body" idx="1"/>
          </p:nvPr>
        </p:nvSpPr>
        <p:spPr>
          <a:noFill/>
          <a:ln>
            <a:noFill/>
          </a:ln>
        </p:spPr>
        <p:txBody>
          <a:bodyPr wrap="square" lIns="91440" tIns="45720" rIns="91440" bIns="45720" anchor="t"/>
          <a:lstStyle/>
          <a:p>
            <a:pPr lvl="0" eaLnBrk="1" hangingPunct="1"/>
            <a:endParaRPr lang="id-ID" altLang="en-US" dirty="0"/>
          </a:p>
        </p:txBody>
      </p:sp>
      <p:sp>
        <p:nvSpPr>
          <p:cNvPr id="419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32</a:t>
            </a:fld>
            <a:endParaRPr lang="id-ID"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1440" tIns="45720" rIns="91440" bIns="45720" anchor="t"/>
          <a:lstStyle/>
          <a:p>
            <a:pPr lvl="0" eaLnBrk="1" hangingPunct="1"/>
            <a:endParaRPr lang="id-ID" altLang="en-US"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33</a:t>
            </a:fld>
            <a:endParaRPr lang="id-ID"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a:solidFill>
              <a:srgbClr val="000000">
                <a:alpha val="100000"/>
              </a:srgbClr>
            </a:solidFill>
            <a:miter lim="800000"/>
          </a:ln>
        </p:spPr>
      </p:sp>
      <p:sp>
        <p:nvSpPr>
          <p:cNvPr id="44035" name="Notes Placeholder 2"/>
          <p:cNvSpPr>
            <a:spLocks noGrp="1"/>
          </p:cNvSpPr>
          <p:nvPr>
            <p:ph type="body" idx="1"/>
          </p:nvPr>
        </p:nvSpPr>
        <p:spPr>
          <a:noFill/>
          <a:ln>
            <a:noFill/>
          </a:ln>
        </p:spPr>
        <p:txBody>
          <a:bodyPr wrap="square" lIns="91440" tIns="45720" rIns="91440" bIns="45720" anchor="t"/>
          <a:lstStyle/>
          <a:p>
            <a:pPr lvl="0" eaLnBrk="1" hangingPunct="1"/>
            <a:endParaRPr lang="id-ID" altLang="en-US" dirty="0"/>
          </a:p>
        </p:txBody>
      </p:sp>
      <p:sp>
        <p:nvSpPr>
          <p:cNvPr id="440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34</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id-ID"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id-ID" dirty="0"/>
              <a:t>‹#›</a:t>
            </a:fld>
            <a:endParaRPr lang="id-ID"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x-none" dirty="0"/>
              <a:t>Click to edit Master title style</a:t>
            </a:r>
            <a:endParaRPr dirty="0"/>
          </a:p>
        </p:txBody>
      </p:sp>
      <p:sp>
        <p:nvSpPr>
          <p:cNvPr id="8195"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3B32953-AC93-40F9-BC36-F1DC22C35AB2}" type="datetime1">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12/09/2017</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id-ID" dirty="0"/>
              <a:t>‹#›</a:t>
            </a:fld>
            <a:endParaRPr lang="id-ID"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9219" name="TextBox 1"/>
          <p:cNvSpPr txBox="1"/>
          <p:nvPr/>
        </p:nvSpPr>
        <p:spPr>
          <a:xfrm>
            <a:off x="3048000" y="3744913"/>
            <a:ext cx="6096000" cy="1323439"/>
          </a:xfrm>
          <a:prstGeom prst="rect">
            <a:avLst/>
          </a:prstGeom>
          <a:noFill/>
          <a:ln w="9525">
            <a:noFill/>
          </a:ln>
        </p:spPr>
        <p:txBody>
          <a:bodyPr>
            <a:spAutoFit/>
          </a:bodyPr>
          <a:lstStyle/>
          <a:p>
            <a:pPr algn="ctr"/>
            <a:r>
              <a:rPr lang="en-ID" altLang="en-US" sz="1600" b="1" dirty="0">
                <a:solidFill>
                  <a:schemeClr val="bg1"/>
                </a:solidFill>
              </a:rPr>
              <a:t>STATISTIK  (ESA </a:t>
            </a:r>
            <a:r>
              <a:rPr lang="en-US" altLang="en-US" sz="1600" b="1" dirty="0" smtClean="0">
                <a:solidFill>
                  <a:schemeClr val="bg1"/>
                </a:solidFill>
              </a:rPr>
              <a:t>310</a:t>
            </a:r>
            <a:r>
              <a:rPr lang="en-ID" altLang="en-US" sz="1600" b="1" dirty="0" smtClean="0">
                <a:solidFill>
                  <a:schemeClr val="bg1"/>
                </a:solidFill>
                <a:latin typeface="Arial" panose="020B0604020202020204" pitchFamily="34" charset="0"/>
              </a:rPr>
              <a:t>)</a:t>
            </a:r>
            <a:endParaRPr lang="en-ID" altLang="en-US" sz="1600" b="1" dirty="0">
              <a:solidFill>
                <a:schemeClr val="bg1"/>
              </a:solidFill>
              <a:latin typeface="Arial" panose="020B0604020202020204" pitchFamily="34" charset="0"/>
            </a:endParaRPr>
          </a:p>
          <a:p>
            <a:pPr algn="ctr"/>
            <a:r>
              <a:rPr lang="en-US" altLang="en-US" sz="1600" b="1" dirty="0">
                <a:solidFill>
                  <a:schemeClr val="bg1"/>
                </a:solidFill>
                <a:latin typeface="Arial" panose="020B0604020202020204" pitchFamily="34" charset="0"/>
              </a:rPr>
              <a:t>PERTEMUAN 11</a:t>
            </a:r>
          </a:p>
          <a:p>
            <a:pPr algn="ctr"/>
            <a:r>
              <a:rPr lang="en-US" altLang="en-US" sz="1600" b="1" dirty="0">
                <a:solidFill>
                  <a:schemeClr val="bg1"/>
                </a:solidFill>
              </a:rPr>
              <a:t>&lt;TEAM DOSEN&gt;</a:t>
            </a:r>
          </a:p>
          <a:p>
            <a:pPr algn="ctr"/>
            <a:r>
              <a:rPr lang="en-US" altLang="en-US" sz="1600" b="1" dirty="0" smtClean="0">
                <a:solidFill>
                  <a:schemeClr val="bg1"/>
                </a:solidFill>
                <a:latin typeface="Arial" panose="020B0604020202020204" pitchFamily="34" charset="0"/>
              </a:rPr>
              <a:t>PROGRAM </a:t>
            </a:r>
            <a:r>
              <a:rPr lang="en-US" altLang="en-US" sz="1600" b="1" dirty="0">
                <a:solidFill>
                  <a:schemeClr val="bg1"/>
                </a:solidFill>
                <a:latin typeface="Arial" panose="020B0604020202020204" pitchFamily="34" charset="0"/>
              </a:rPr>
              <a:t>STUDI TEKNIK INFORMATIKA </a:t>
            </a:r>
          </a:p>
          <a:p>
            <a:pPr algn="ctr"/>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500063"/>
            <a:ext cx="8229600" cy="4525963"/>
          </a:xfrm>
        </p:spPr>
        <p:txBody>
          <a:bodyPr vert="horz" wrap="square" lIns="91440" tIns="45720" rIns="91440" bIns="45720" numCol="1" rtlCol="0" anchor="t" anchorCtr="0" compatLnSpc="1">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2600" b="1"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Syarat Uji Chi Square</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a:pP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 chi square merupakan uji non parametris yang paling banyak digunakan. Namun perlu diketahui syarat-syarat uji ini adalah: frekuensi responden atau sampel yang digunakan besar, sebab ada beberapa syarat di mana chi square dapat digunakan yaitu:</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a:pP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Tidak ada cell dengan nilai frekuensi kenyataan atau disebut juga </a:t>
            </a:r>
            <a:r>
              <a:rPr kumimoji="0" lang="id-ID" sz="2600" b="0" i="1"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Actual Count </a:t>
            </a: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a:t>
            </a:r>
            <a:r>
              <a:rPr kumimoji="0" lang="en-US"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o</a:t>
            </a: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sebesar 0 (Nol).</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a:pP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Apabila bentuk tabel kontingensi 2 X 2, maka tidak boleh ada 1 cell saja yang memiliki frekuensi harapan atau disebut juga</a:t>
            </a:r>
            <a:r>
              <a:rPr kumimoji="0" lang="id-ID" sz="2600" b="0" i="1"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expected count </a:t>
            </a: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(“Fh”) kurang dari 5.</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defRPr/>
            </a:pPr>
            <a:r>
              <a:rPr kumimoji="0" lang="id-ID" sz="26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Apabila bentuk tabel lebih dari 2 x 2, misak 2 x 3, maka jumlah cell dengan frekuensi harapan yang kurang dari 5 tidak boleh lebih dari 20%.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nvPr>
        </p:nvSpPr>
        <p:spPr>
          <a:xfrm>
            <a:off x="428625" y="285750"/>
            <a:ext cx="8229600" cy="4000500"/>
          </a:xfrm>
          <a:ln/>
        </p:spPr>
        <p:txBody>
          <a:bodyPr vert="horz" wrap="square" lIns="91440" tIns="45720" rIns="91440" bIns="45720" anchor="t"/>
          <a:lstStyle/>
          <a:p>
            <a:pPr eaLnBrk="1" hangingPunct="1">
              <a:buNone/>
            </a:pPr>
            <a:r>
              <a:rPr sz="2400" b="1" dirty="0"/>
              <a:t>Jenis Uji Chi Square</a:t>
            </a:r>
          </a:p>
          <a:p>
            <a:pPr eaLnBrk="1" hangingPunct="1">
              <a:buFont typeface="Wingdings" panose="05000000000000000000" pitchFamily="2" charset="2"/>
              <a:buChar char="§"/>
            </a:pPr>
            <a:r>
              <a:rPr sz="2400" dirty="0"/>
              <a:t>Rumus chi-square sebenarnya tidak hanya ada satu. Apabila tabel kontingensi bentuk 2 x 2, maka rumus yang digunakan adalah “koreksi yates”. </a:t>
            </a:r>
          </a:p>
          <a:p>
            <a:pPr eaLnBrk="1" hangingPunct="1">
              <a:buFont typeface="Wingdings" panose="05000000000000000000" pitchFamily="2" charset="2"/>
              <a:buChar char="§"/>
            </a:pPr>
            <a:r>
              <a:rPr sz="2400" dirty="0"/>
              <a:t>Apabila tabel kontingensi 2 x 2, tetapi cell dengan frekuensi harapan kurang dari 5, maka rumus harus diganti dengan rumus “Fisher Exact Test”.</a:t>
            </a:r>
          </a:p>
          <a:p>
            <a:pPr eaLnBrk="1" hangingPunct="1">
              <a:buFont typeface="Wingdings" panose="05000000000000000000" pitchFamily="2" charset="2"/>
              <a:buChar char="§"/>
            </a:pPr>
            <a:r>
              <a:rPr lang="en-US" altLang="x-none" sz="2400" dirty="0"/>
              <a:t>R</a:t>
            </a:r>
            <a:r>
              <a:rPr sz="2400" dirty="0"/>
              <a:t>umus untuk tabel kontingensi lebih dari 2 x 2, rumus yang digunakan adalah “Pearson Chi-Square”</a:t>
            </a:r>
            <a:r>
              <a:rPr lang="en-US" altLang="x-none" sz="2400" dirty="0"/>
              <a:t>, </a:t>
            </a:r>
            <a:endParaRPr sz="2400" dirty="0"/>
          </a:p>
          <a:p>
            <a:pPr eaLnBrk="1" hangingPunct="1"/>
            <a:endParaRPr sz="2400" dirty="0">
              <a:latin typeface="Segoe UI" panose="020B0502040204020203" pitchFamily="34" charset="0"/>
              <a:ea typeface="Segoe UI" panose="020B0502040204020203" pitchFamily="34" charset="0"/>
            </a:endParaRPr>
          </a:p>
        </p:txBody>
      </p:sp>
      <p:graphicFrame>
        <p:nvGraphicFramePr>
          <p:cNvPr id="1026" name="Object 1"/>
          <p:cNvGraphicFramePr/>
          <p:nvPr/>
        </p:nvGraphicFramePr>
        <p:xfrm>
          <a:off x="2286000" y="4071938"/>
          <a:ext cx="1885950" cy="914400"/>
        </p:xfrm>
        <a:graphic>
          <a:graphicData uri="http://schemas.openxmlformats.org/presentationml/2006/ole">
            <mc:AlternateContent xmlns:mc="http://schemas.openxmlformats.org/markup-compatibility/2006">
              <mc:Choice xmlns:v="urn:schemas-microsoft-com:vml" Requires="v">
                <p:oleObj spid="_x0000_s3080" r:id="rId3" imgW="1219200" imgH="457200" progId="Equation.3">
                  <p:embed/>
                </p:oleObj>
              </mc:Choice>
              <mc:Fallback>
                <p:oleObj r:id="rId3" imgW="1219200" imgH="457200" progId="Equation.3">
                  <p:embed/>
                  <p:pic>
                    <p:nvPicPr>
                      <p:cNvPr id="0" name="Picture 3075"/>
                      <p:cNvPicPr/>
                      <p:nvPr/>
                    </p:nvPicPr>
                    <p:blipFill>
                      <a:blip r:embed="rId4"/>
                      <a:stretch>
                        <a:fillRect/>
                      </a:stretch>
                    </p:blipFill>
                    <p:spPr>
                      <a:xfrm>
                        <a:off x="2286000" y="4071938"/>
                        <a:ext cx="1885950" cy="914400"/>
                      </a:xfrm>
                      <a:prstGeom prst="rect">
                        <a:avLst/>
                      </a:prstGeom>
                      <a:noFill/>
                      <a:ln w="38100">
                        <a:noFill/>
                        <a:miter/>
                      </a:ln>
                    </p:spPr>
                  </p:pic>
                </p:oleObj>
              </mc:Fallback>
            </mc:AlternateContent>
          </a:graphicData>
        </a:graphic>
      </p:graphicFrame>
      <p:sp>
        <p:nvSpPr>
          <p:cNvPr id="1028" name="Rectangle 3"/>
          <p:cNvSpPr/>
          <p:nvPr/>
        </p:nvSpPr>
        <p:spPr>
          <a:xfrm>
            <a:off x="857250" y="3929063"/>
            <a:ext cx="1246188" cy="461962"/>
          </a:xfrm>
          <a:prstGeom prst="rect">
            <a:avLst/>
          </a:prstGeom>
          <a:noFill/>
          <a:ln w="9525">
            <a:noFill/>
          </a:ln>
        </p:spPr>
        <p:txBody>
          <a:bodyPr wrap="none">
            <a:spAutoFit/>
          </a:bodyPr>
          <a:lstStyle/>
          <a:p>
            <a:pPr>
              <a:buFont typeface="Arial" panose="020B0604020202020204" pitchFamily="34" charset="0"/>
              <a:buNone/>
            </a:pPr>
            <a:r>
              <a:rPr lang="en-US" altLang="x-none" sz="2400" dirty="0">
                <a:latin typeface="Arial" panose="020B0604020202020204" pitchFamily="34" charset="0"/>
              </a:rPr>
              <a:t>Rumus:</a:t>
            </a:r>
          </a:p>
        </p:txBody>
      </p:sp>
      <p:sp>
        <p:nvSpPr>
          <p:cNvPr id="1029" name="TextBox 12"/>
          <p:cNvSpPr txBox="1"/>
          <p:nvPr/>
        </p:nvSpPr>
        <p:spPr>
          <a:xfrm>
            <a:off x="4572000" y="4572000"/>
            <a:ext cx="3657600" cy="1477963"/>
          </a:xfrm>
          <a:prstGeom prst="rect">
            <a:avLst/>
          </a:prstGeom>
          <a:noFill/>
          <a:ln w="9525">
            <a:noFill/>
          </a:ln>
        </p:spPr>
        <p:txBody>
          <a:bodyPr>
            <a:spAutoFit/>
          </a:bodyPr>
          <a:lstStyle/>
          <a:p>
            <a:r>
              <a:rPr lang="it-IT" altLang="x-none" dirty="0">
                <a:latin typeface="Lucida Sans Unicode" panose="020B0602030504020204" pitchFamily="34" charset="0"/>
              </a:rPr>
              <a:t>Dimana :</a:t>
            </a:r>
            <a:endParaRPr lang="en-US" altLang="x-none" dirty="0">
              <a:latin typeface="Lucida Sans Unicode" panose="020B0602030504020204" pitchFamily="34" charset="0"/>
            </a:endParaRPr>
          </a:p>
          <a:p>
            <a:r>
              <a:rPr lang="en-US" altLang="x-none" dirty="0">
                <a:latin typeface="Lucida Sans Unicode" panose="020B0602030504020204" pitchFamily="34" charset="0"/>
              </a:rPr>
              <a:t>χ</a:t>
            </a:r>
            <a:r>
              <a:rPr lang="it-IT" altLang="x-none" baseline="30000" dirty="0">
                <a:latin typeface="Lucida Sans Unicode" panose="020B0602030504020204" pitchFamily="34" charset="0"/>
              </a:rPr>
              <a:t>2</a:t>
            </a:r>
            <a:r>
              <a:rPr lang="it-IT" altLang="x-none" dirty="0">
                <a:latin typeface="Lucida Sans Unicode" panose="020B0602030504020204" pitchFamily="34" charset="0"/>
              </a:rPr>
              <a:t>      : Chi Square</a:t>
            </a:r>
            <a:endParaRPr lang="en-US" altLang="x-none" dirty="0">
              <a:latin typeface="Lucida Sans Unicode" panose="020B0602030504020204" pitchFamily="34" charset="0"/>
            </a:endParaRPr>
          </a:p>
          <a:p>
            <a:r>
              <a:rPr lang="it-IT" altLang="x-none" dirty="0">
                <a:latin typeface="Lucida Sans Unicode" panose="020B0602030504020204" pitchFamily="34" charset="0"/>
              </a:rPr>
              <a:t>fo     : Frekuensi Observasi</a:t>
            </a:r>
            <a:endParaRPr lang="en-US" altLang="x-none" dirty="0">
              <a:latin typeface="Lucida Sans Unicode" panose="020B0602030504020204" pitchFamily="34" charset="0"/>
            </a:endParaRPr>
          </a:p>
          <a:p>
            <a:r>
              <a:rPr lang="it-IT" altLang="x-none" dirty="0">
                <a:latin typeface="Lucida Sans Unicode" panose="020B0602030504020204" pitchFamily="34" charset="0"/>
              </a:rPr>
              <a:t>fe     : Frekuensi Ekspektasi</a:t>
            </a:r>
            <a:endParaRPr lang="en-US" altLang="x-none" dirty="0">
              <a:latin typeface="Lucida Sans Unicode" panose="020B0602030504020204" pitchFamily="34" charset="0"/>
            </a:endParaRPr>
          </a:p>
          <a:p>
            <a:endParaRPr lang="en-US" altLang="x-none" dirty="0">
              <a:latin typeface="Lucida Sans Unicode" panose="020B0602030504020204" pitchFamily="34" charset="0"/>
            </a:endParaRPr>
          </a:p>
        </p:txBody>
      </p:sp>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p:nvPr/>
        </p:nvSpPr>
        <p:spPr>
          <a:xfrm>
            <a:off x="500063" y="428625"/>
            <a:ext cx="8215312" cy="3662363"/>
          </a:xfrm>
          <a:prstGeom prst="rect">
            <a:avLst/>
          </a:prstGeom>
          <a:noFill/>
          <a:ln w="9525">
            <a:noFill/>
          </a:ln>
        </p:spPr>
        <p:txBody>
          <a:bodyPr>
            <a:spAutoFit/>
          </a:bodyPr>
          <a:lstStyle/>
          <a:p>
            <a:pPr eaLnBrk="0" hangingPunct="0"/>
            <a:r>
              <a:rPr sz="2400" b="1" dirty="0">
                <a:latin typeface="Segoe UI" panose="020B0502040204020203" pitchFamily="34" charset="0"/>
                <a:cs typeface="Segoe UI" panose="020B0502040204020203" pitchFamily="34" charset="0"/>
              </a:rPr>
              <a:t>Untuk memahami apa itu “cell”, lihat tabel di bawah ini:</a:t>
            </a:r>
          </a:p>
          <a:p>
            <a:pPr eaLnBrk="0" hangingPunct="0"/>
            <a:r>
              <a:rPr sz="2000" dirty="0">
                <a:latin typeface="Arial" panose="020B0604020202020204" pitchFamily="34" charset="0"/>
              </a:rPr>
              <a:t>		</a:t>
            </a:r>
            <a:endParaRPr lang="en-US" altLang="x-none" sz="2000" dirty="0">
              <a:latin typeface="Arial" panose="020B0604020202020204" pitchFamily="34" charset="0"/>
            </a:endParaRPr>
          </a:p>
          <a:p>
            <a:pPr algn="ctr" eaLnBrk="0" hangingPunct="0"/>
            <a:r>
              <a:rPr sz="2000" dirty="0">
                <a:latin typeface="Arial" panose="020B0604020202020204" pitchFamily="34" charset="0"/>
              </a:rPr>
              <a:t>Tabel Kontingensi Chi Square</a:t>
            </a:r>
            <a:endParaRPr sz="2000" b="1" dirty="0">
              <a:latin typeface="Segoe UI" panose="020B0502040204020203" pitchFamily="34" charset="0"/>
              <a:cs typeface="Segoe UI" panose="020B0502040204020203" pitchFamily="34" charset="0"/>
            </a:endParaRPr>
          </a:p>
          <a:p>
            <a:pPr eaLnBrk="0" hangingPunct="0"/>
            <a:endParaRPr lang="en-US" altLang="x-none" sz="2400" b="1" dirty="0">
              <a:latin typeface="Segoe UI" panose="020B0502040204020203" pitchFamily="34" charset="0"/>
              <a:cs typeface="Segoe UI" panose="020B0502040204020203" pitchFamily="34" charset="0"/>
            </a:endParaRPr>
          </a:p>
          <a:p>
            <a:pPr eaLnBrk="0" hangingPunct="0"/>
            <a:endParaRPr lang="en-US" altLang="x-none" sz="2400" b="1" dirty="0">
              <a:latin typeface="Segoe UI" panose="020B0502040204020203" pitchFamily="34" charset="0"/>
              <a:cs typeface="Segoe UI" panose="020B0502040204020203" pitchFamily="34" charset="0"/>
            </a:endParaRPr>
          </a:p>
          <a:p>
            <a:pPr eaLnBrk="0" hangingPunct="0"/>
            <a:endParaRPr lang="en-US" altLang="x-none" sz="2400" b="1" dirty="0">
              <a:latin typeface="Segoe UI" panose="020B0502040204020203" pitchFamily="34" charset="0"/>
              <a:cs typeface="Segoe UI" panose="020B0502040204020203" pitchFamily="34" charset="0"/>
            </a:endParaRPr>
          </a:p>
          <a:p>
            <a:pPr eaLnBrk="0" hangingPunct="0"/>
            <a:endParaRPr lang="en-US" altLang="x-none" sz="2400" b="1" dirty="0">
              <a:latin typeface="Segoe UI" panose="020B0502040204020203" pitchFamily="34" charset="0"/>
              <a:cs typeface="Segoe UI" panose="020B0502040204020203" pitchFamily="34" charset="0"/>
            </a:endParaRPr>
          </a:p>
          <a:p>
            <a:pPr eaLnBrk="0" hangingPunct="0"/>
            <a:endParaRPr lang="en-US" altLang="x-none" sz="2400" b="1" dirty="0">
              <a:latin typeface="Segoe UI" panose="020B0502040204020203" pitchFamily="34" charset="0"/>
              <a:cs typeface="Segoe UI" panose="020B0502040204020203" pitchFamily="34" charset="0"/>
            </a:endParaRPr>
          </a:p>
          <a:p>
            <a:pPr eaLnBrk="0" hangingPunct="0"/>
            <a:endParaRPr sz="2400" b="1" dirty="0">
              <a:latin typeface="Segoe UI" panose="020B0502040204020203" pitchFamily="34" charset="0"/>
              <a:cs typeface="Segoe UI" panose="020B0502040204020203" pitchFamily="34" charset="0"/>
            </a:endParaRPr>
          </a:p>
          <a:p>
            <a:pPr eaLnBrk="0" hangingPunct="0"/>
            <a:r>
              <a:rPr sz="2400" dirty="0">
                <a:latin typeface="Segoe UI" panose="020B0502040204020203" pitchFamily="34" charset="0"/>
                <a:cs typeface="Segoe UI" panose="020B0502040204020203" pitchFamily="34" charset="0"/>
              </a:rPr>
              <a:t>Tabel di atas, terdiri dari 6 cell, yaitu cell a, b, c, d, e dan f.</a:t>
            </a:r>
            <a:endParaRPr sz="2400" dirty="0">
              <a:latin typeface="Segoe UI" panose="020B0502040204020203" pitchFamily="34" charset="0"/>
              <a:ea typeface="Segoe UI" panose="020B0502040204020203" pitchFamily="34" charset="0"/>
            </a:endParaRPr>
          </a:p>
        </p:txBody>
      </p:sp>
      <p:sp>
        <p:nvSpPr>
          <p:cNvPr id="19459" name="Rectangle 4"/>
          <p:cNvSpPr/>
          <p:nvPr/>
        </p:nvSpPr>
        <p:spPr>
          <a:xfrm>
            <a:off x="2143125" y="4500563"/>
            <a:ext cx="4003675" cy="1231900"/>
          </a:xfrm>
          <a:prstGeom prst="rect">
            <a:avLst/>
          </a:prstGeom>
          <a:noFill/>
          <a:ln w="9525">
            <a:noFill/>
          </a:ln>
        </p:spPr>
        <p:txBody>
          <a:bodyPr lIns="-190440" tIns="0" rIns="104742" bIns="0" anchor="ctr">
            <a:spAutoFit/>
          </a:bodyPr>
          <a:lstStyle/>
          <a:p>
            <a:pPr fontAlgn="ctr"/>
            <a:r>
              <a:rPr dirty="0">
                <a:latin typeface="Arial" panose="020B0604020202020204" pitchFamily="34" charset="0"/>
              </a:rPr>
              <a:t>  </a:t>
            </a:r>
            <a:r>
              <a:rPr sz="6200" dirty="0">
                <a:latin typeface="Arial" panose="020B0604020202020204" pitchFamily="34" charset="0"/>
              </a:rPr>
              <a:t> </a:t>
            </a:r>
            <a:r>
              <a:rPr dirty="0">
                <a:latin typeface="Arial" panose="020B0604020202020204" pitchFamily="34" charset="0"/>
              </a:rPr>
              <a:t>           </a:t>
            </a:r>
            <a:endParaRPr b="1" dirty="0">
              <a:solidFill>
                <a:srgbClr val="666666"/>
              </a:solidFill>
              <a:latin typeface="Arial" panose="020B0604020202020204" pitchFamily="34" charset="0"/>
            </a:endParaRPr>
          </a:p>
          <a:p>
            <a:pPr eaLnBrk="0" hangingPunct="0"/>
            <a:r>
              <a:rPr b="1" dirty="0">
                <a:solidFill>
                  <a:srgbClr val="666666"/>
                </a:solidFill>
                <a:latin typeface="Arial" panose="020B0604020202020204" pitchFamily="34" charset="0"/>
              </a:rPr>
              <a:t> </a:t>
            </a:r>
            <a:endParaRPr dirty="0">
              <a:latin typeface="Arial" panose="020B0604020202020204" pitchFamily="34" charset="0"/>
            </a:endParaRPr>
          </a:p>
        </p:txBody>
      </p:sp>
      <p:pic>
        <p:nvPicPr>
          <p:cNvPr id="19460" name="Picture 5" descr="Tabel Kontingensi Chi-Square"/>
          <p:cNvPicPr>
            <a:picLocks noChangeAspect="1"/>
          </p:cNvPicPr>
          <p:nvPr/>
        </p:nvPicPr>
        <p:blipFill>
          <a:blip r:embed="rId2"/>
          <a:stretch>
            <a:fillRect/>
          </a:stretch>
        </p:blipFill>
        <p:spPr>
          <a:xfrm>
            <a:off x="2357438" y="1571625"/>
            <a:ext cx="5054600" cy="1643063"/>
          </a:xfrm>
          <a:prstGeom prst="rect">
            <a:avLst/>
          </a:prstGeom>
          <a:noFill/>
          <a:ln w="9525">
            <a:noFill/>
          </a:ln>
        </p:spPr>
      </p:pic>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28625" y="285750"/>
            <a:ext cx="8229600" cy="4525963"/>
          </a:xfrm>
          <a:ln/>
        </p:spPr>
        <p:txBody>
          <a:bodyPr vert="horz" wrap="square" lIns="91440" tIns="45720" rIns="91440" bIns="45720" anchor="t"/>
          <a:lstStyle/>
          <a:p>
            <a:pPr eaLnBrk="1" hangingPunct="1"/>
            <a:r>
              <a:rPr sz="2400" dirty="0">
                <a:latin typeface="Segoe UI" panose="020B0502040204020203" pitchFamily="34" charset="0"/>
                <a:cs typeface="Segoe UI" panose="020B0502040204020203" pitchFamily="34" charset="0"/>
              </a:rPr>
              <a:t>Sebagai contoh kita gunakan penelitian dengan judul “Perbedaan Pekerjaan Berdasarkan Pendidikan”.</a:t>
            </a:r>
          </a:p>
          <a:p>
            <a:pPr eaLnBrk="1" hangingPunct="1"/>
            <a:r>
              <a:rPr sz="2400" dirty="0">
                <a:latin typeface="Segoe UI" panose="020B0502040204020203" pitchFamily="34" charset="0"/>
                <a:cs typeface="Segoe UI" panose="020B0502040204020203" pitchFamily="34" charset="0"/>
              </a:rPr>
              <a:t>Maka kita coba gunakan data sebagai berikut:</a:t>
            </a:r>
          </a:p>
          <a:p>
            <a:pPr eaLnBrk="1" hangingPunct="1"/>
            <a:endParaRPr dirty="0"/>
          </a:p>
        </p:txBody>
      </p:sp>
      <p:pic>
        <p:nvPicPr>
          <p:cNvPr id="20483" name="Picture 2" descr="Contoh Tabulasi Untuk Uji Chi Square"/>
          <p:cNvPicPr>
            <a:picLocks noChangeAspect="1"/>
          </p:cNvPicPr>
          <p:nvPr/>
        </p:nvPicPr>
        <p:blipFill>
          <a:blip r:embed="rId2"/>
          <a:stretch>
            <a:fillRect/>
          </a:stretch>
        </p:blipFill>
        <p:spPr>
          <a:xfrm>
            <a:off x="2286000" y="1500188"/>
            <a:ext cx="4071938" cy="5138737"/>
          </a:xfrm>
          <a:prstGeom prst="rect">
            <a:avLst/>
          </a:prstGeom>
          <a:noFill/>
          <a:ln w="9525">
            <a:noFill/>
          </a:ln>
        </p:spPr>
      </p:pic>
      <p:sp>
        <p:nvSpPr>
          <p:cNvPr id="20484" name="Rectangle 4"/>
          <p:cNvSpPr/>
          <p:nvPr/>
        </p:nvSpPr>
        <p:spPr>
          <a:xfrm>
            <a:off x="6572250" y="3286125"/>
            <a:ext cx="2428875" cy="646113"/>
          </a:xfrm>
          <a:prstGeom prst="rect">
            <a:avLst/>
          </a:prstGeom>
          <a:noFill/>
          <a:ln w="9525">
            <a:noFill/>
          </a:ln>
        </p:spPr>
        <p:txBody>
          <a:bodyPr>
            <a:spAutoFit/>
          </a:bodyPr>
          <a:lstStyle/>
          <a:p>
            <a:r>
              <a:rPr lang="it-IT" altLang="x-none" dirty="0">
                <a:latin typeface="Calibri" panose="020F0502020204030204" pitchFamily="34" charset="0"/>
              </a:rPr>
              <a:t>Contoh Tabulasi Untuk Uji Chi Square</a:t>
            </a:r>
            <a:endParaRPr dirty="0">
              <a:latin typeface="Calibri" panose="020F0502020204030204" pitchFamily="34" charset="0"/>
            </a:endParaRPr>
          </a:p>
        </p:txBody>
      </p:sp>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71500" y="285750"/>
            <a:ext cx="8229600" cy="6572250"/>
          </a:xfrm>
          <a:ln/>
        </p:spPr>
        <p:txBody>
          <a:bodyPr vert="horz" wrap="square" lIns="91440" tIns="45720" rIns="91440" bIns="45720" anchor="t"/>
          <a:lstStyle/>
          <a:p>
            <a:pPr eaLnBrk="1" hangingPunct="1"/>
            <a:r>
              <a:rPr lang="en-US" altLang="x-none" sz="2400" dirty="0">
                <a:latin typeface="Segoe UI" panose="020B0502040204020203" pitchFamily="34" charset="0"/>
                <a:cs typeface="Segoe UI" panose="020B0502040204020203" pitchFamily="34" charset="0"/>
              </a:rPr>
              <a:t>Tabel kontigensi </a:t>
            </a:r>
            <a:r>
              <a:rPr sz="2400" dirty="0">
                <a:latin typeface="Segoe UI" panose="020B0502040204020203" pitchFamily="34" charset="0"/>
                <a:cs typeface="Segoe UI" panose="020B0502040204020203" pitchFamily="34" charset="0"/>
              </a:rPr>
              <a:t>data di atas, variabel pendidikan memiliki 3 kategori dan variabel pekerjaan memiliki 2 kategori, maka</a:t>
            </a:r>
            <a:r>
              <a:rPr lang="en-US" altLang="x-none" sz="2400" dirty="0">
                <a:latin typeface="Segoe UI" panose="020B0502040204020203" pitchFamily="34" charset="0"/>
                <a:cs typeface="Segoe UI" panose="020B0502040204020203" pitchFamily="34" charset="0"/>
              </a:rPr>
              <a:t> tabel </a:t>
            </a:r>
            <a:r>
              <a:rPr sz="2400" dirty="0">
                <a:latin typeface="Segoe UI" panose="020B0502040204020203" pitchFamily="34" charset="0"/>
                <a:cs typeface="Segoe UI" panose="020B0502040204020203" pitchFamily="34" charset="0"/>
              </a:rPr>
              <a:t>kontingensi 3 x 2</a:t>
            </a:r>
            <a:r>
              <a:rPr lang="en-US" altLang="x-none" sz="2400" dirty="0">
                <a:latin typeface="Segoe UI" panose="020B0502040204020203" pitchFamily="34" charset="0"/>
                <a:cs typeface="Segoe UI" panose="020B0502040204020203" pitchFamily="34" charset="0"/>
              </a:rPr>
              <a:t>:</a:t>
            </a:r>
          </a:p>
          <a:p>
            <a:pPr eaLnBrk="1" hangingPunct="1"/>
            <a:endParaRPr lang="en-US" altLang="x-none"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buNone/>
            </a:pPr>
            <a:r>
              <a:rPr sz="2400" b="1" dirty="0"/>
              <a:t>Membuat Frekuensi Kenyataan (</a:t>
            </a:r>
            <a:r>
              <a:rPr lang="en-US" altLang="x-none" sz="2400" b="1" dirty="0"/>
              <a:t>fo</a:t>
            </a:r>
            <a:r>
              <a:rPr sz="2400" b="1" dirty="0"/>
              <a:t>) Rumus Chi Square</a:t>
            </a:r>
          </a:p>
          <a:p>
            <a:pPr eaLnBrk="1" hangingPunct="1">
              <a:buNone/>
            </a:pPr>
            <a:r>
              <a:rPr sz="2400" dirty="0"/>
              <a:t>Dari tabel di atas, </a:t>
            </a:r>
            <a:r>
              <a:rPr lang="en-US" altLang="x-none" sz="2400" dirty="0"/>
              <a:t>diperoleh Tabel </a:t>
            </a:r>
            <a:r>
              <a:rPr sz="2400" dirty="0"/>
              <a:t>frekuensi kenyataan</a:t>
            </a:r>
            <a:r>
              <a:rPr lang="en-US" altLang="x-none" sz="2400" dirty="0"/>
              <a:t>:</a:t>
            </a:r>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ea typeface="Segoe UI" panose="020B0502040204020203" pitchFamily="34" charset="0"/>
            </a:endParaRPr>
          </a:p>
        </p:txBody>
      </p:sp>
      <p:pic>
        <p:nvPicPr>
          <p:cNvPr id="21507" name="Picture 2" descr="Contoh Tabel Kontingensi Chi-Square"/>
          <p:cNvPicPr>
            <a:picLocks noChangeAspect="1"/>
          </p:cNvPicPr>
          <p:nvPr/>
        </p:nvPicPr>
        <p:blipFill>
          <a:blip r:embed="rId2"/>
          <a:stretch>
            <a:fillRect/>
          </a:stretch>
        </p:blipFill>
        <p:spPr>
          <a:xfrm>
            <a:off x="1571625" y="1714500"/>
            <a:ext cx="3975100" cy="1428750"/>
          </a:xfrm>
          <a:prstGeom prst="rect">
            <a:avLst/>
          </a:prstGeom>
          <a:noFill/>
          <a:ln w="9525">
            <a:noFill/>
          </a:ln>
        </p:spPr>
      </p:pic>
      <p:sp>
        <p:nvSpPr>
          <p:cNvPr id="21508" name="Rectangle 5"/>
          <p:cNvSpPr/>
          <p:nvPr/>
        </p:nvSpPr>
        <p:spPr>
          <a:xfrm>
            <a:off x="5643563" y="1714500"/>
            <a:ext cx="2928937" cy="646113"/>
          </a:xfrm>
          <a:prstGeom prst="rect">
            <a:avLst/>
          </a:prstGeom>
          <a:noFill/>
          <a:ln w="9525">
            <a:noFill/>
          </a:ln>
        </p:spPr>
        <p:txBody>
          <a:bodyPr>
            <a:spAutoFit/>
          </a:bodyPr>
          <a:lstStyle/>
          <a:p>
            <a:r>
              <a:rPr dirty="0">
                <a:latin typeface="Calibri" panose="020F0502020204030204" pitchFamily="34" charset="0"/>
              </a:rPr>
              <a:t>Contoh Tabel Kontingensi Chi-Square</a:t>
            </a:r>
          </a:p>
        </p:txBody>
      </p:sp>
      <p:sp>
        <p:nvSpPr>
          <p:cNvPr id="21509" name="Rectangle 7"/>
          <p:cNvSpPr/>
          <p:nvPr/>
        </p:nvSpPr>
        <p:spPr>
          <a:xfrm>
            <a:off x="4500563" y="4572000"/>
            <a:ext cx="1428750" cy="646113"/>
          </a:xfrm>
          <a:prstGeom prst="rect">
            <a:avLst/>
          </a:prstGeom>
          <a:noFill/>
          <a:ln w="9525">
            <a:noFill/>
          </a:ln>
        </p:spPr>
        <p:txBody>
          <a:bodyPr>
            <a:spAutoFit/>
          </a:bodyPr>
          <a:lstStyle/>
          <a:p>
            <a:r>
              <a:rPr dirty="0">
                <a:latin typeface="Calibri" panose="020F0502020204030204" pitchFamily="34" charset="0"/>
              </a:rPr>
              <a:t>Hitung </a:t>
            </a:r>
            <a:r>
              <a:rPr lang="en-US" altLang="x-none" dirty="0">
                <a:latin typeface="Calibri" panose="020F0502020204030204" pitchFamily="34" charset="0"/>
              </a:rPr>
              <a:t>fo</a:t>
            </a:r>
            <a:r>
              <a:rPr dirty="0">
                <a:latin typeface="Calibri" panose="020F0502020204030204" pitchFamily="34" charset="0"/>
              </a:rPr>
              <a:t> Uji Chi-Square</a:t>
            </a:r>
          </a:p>
        </p:txBody>
      </p:sp>
      <p:graphicFrame>
        <p:nvGraphicFramePr>
          <p:cNvPr id="7" name="Table 6"/>
          <p:cNvGraphicFramePr>
            <a:graphicFrameLocks noGrp="1"/>
          </p:cNvGraphicFramePr>
          <p:nvPr/>
        </p:nvGraphicFramePr>
        <p:xfrm>
          <a:off x="2786063" y="4084638"/>
          <a:ext cx="1643063" cy="2773363"/>
        </p:xfrm>
        <a:graphic>
          <a:graphicData uri="http://schemas.openxmlformats.org/drawingml/2006/table">
            <a:tbl>
              <a:tblPr firstRow="1" bandRow="1">
                <a:tableStyleId>{5C22544A-7EE6-4342-B048-85BDC9FD1C3A}</a:tableStyleId>
              </a:tblPr>
              <a:tblGrid>
                <a:gridCol w="821537"/>
                <a:gridCol w="821537"/>
              </a:tblGrid>
              <a:tr h="377601">
                <a:tc>
                  <a:txBody>
                    <a:bodyPr/>
                    <a:lstStyle/>
                    <a:p>
                      <a:r>
                        <a:rPr lang="en-US" sz="2000" dirty="0" smtClean="0"/>
                        <a:t>Cell</a:t>
                      </a:r>
                      <a:endParaRPr lang="en-US" sz="2000" dirty="0"/>
                    </a:p>
                  </a:txBody>
                  <a:tcPr/>
                </a:tc>
                <a:tc>
                  <a:txBody>
                    <a:bodyPr/>
                    <a:lstStyle/>
                    <a:p>
                      <a:r>
                        <a:rPr lang="en-US" sz="2000" dirty="0" err="1" smtClean="0"/>
                        <a:t>fo</a:t>
                      </a:r>
                      <a:endParaRPr lang="en-US" sz="2000" dirty="0"/>
                    </a:p>
                  </a:txBody>
                  <a:tcPr/>
                </a:tc>
              </a:tr>
              <a:tr h="305762">
                <a:tc>
                  <a:txBody>
                    <a:bodyPr/>
                    <a:lstStyle/>
                    <a:p>
                      <a:r>
                        <a:rPr lang="en-US" sz="2000" dirty="0" smtClean="0"/>
                        <a:t>a</a:t>
                      </a:r>
                      <a:endParaRPr lang="en-US" sz="2000" dirty="0"/>
                    </a:p>
                  </a:txBody>
                  <a:tcPr/>
                </a:tc>
                <a:tc>
                  <a:txBody>
                    <a:bodyPr/>
                    <a:lstStyle/>
                    <a:p>
                      <a:r>
                        <a:rPr lang="en-US" sz="2000" dirty="0" smtClean="0"/>
                        <a:t>11</a:t>
                      </a:r>
                      <a:endParaRPr lang="en-US" sz="2000" dirty="0"/>
                    </a:p>
                  </a:txBody>
                  <a:tcPr/>
                </a:tc>
              </a:tr>
              <a:tr h="338150">
                <a:tc>
                  <a:txBody>
                    <a:bodyPr/>
                    <a:lstStyle/>
                    <a:p>
                      <a:r>
                        <a:rPr lang="en-US" sz="2000" dirty="0" smtClean="0"/>
                        <a:t>b</a:t>
                      </a:r>
                      <a:endParaRPr lang="en-US" sz="2000" dirty="0"/>
                    </a:p>
                  </a:txBody>
                  <a:tcPr/>
                </a:tc>
                <a:tc>
                  <a:txBody>
                    <a:bodyPr/>
                    <a:lstStyle/>
                    <a:p>
                      <a:r>
                        <a:rPr lang="en-US" sz="2000" dirty="0" smtClean="0"/>
                        <a:t>9</a:t>
                      </a:r>
                      <a:endParaRPr lang="en-US" sz="2000" dirty="0"/>
                    </a:p>
                  </a:txBody>
                  <a:tcPr/>
                </a:tc>
              </a:tr>
              <a:tr h="227662">
                <a:tc>
                  <a:txBody>
                    <a:bodyPr/>
                    <a:lstStyle/>
                    <a:p>
                      <a:r>
                        <a:rPr lang="en-US" sz="2000" dirty="0" smtClean="0"/>
                        <a:t>c</a:t>
                      </a:r>
                      <a:endParaRPr lang="en-US" sz="2000" dirty="0"/>
                    </a:p>
                  </a:txBody>
                  <a:tcPr/>
                </a:tc>
                <a:tc>
                  <a:txBody>
                    <a:bodyPr/>
                    <a:lstStyle/>
                    <a:p>
                      <a:r>
                        <a:rPr lang="en-US" sz="2000" dirty="0" smtClean="0"/>
                        <a:t>8</a:t>
                      </a:r>
                      <a:endParaRPr lang="en-US" sz="2000" dirty="0"/>
                    </a:p>
                  </a:txBody>
                  <a:tcPr/>
                </a:tc>
              </a:tr>
              <a:tr h="377601">
                <a:tc>
                  <a:txBody>
                    <a:bodyPr/>
                    <a:lstStyle/>
                    <a:p>
                      <a:r>
                        <a:rPr lang="en-US" sz="2000" dirty="0" smtClean="0"/>
                        <a:t>d</a:t>
                      </a:r>
                      <a:endParaRPr lang="en-US" sz="2000" dirty="0"/>
                    </a:p>
                  </a:txBody>
                  <a:tcPr/>
                </a:tc>
                <a:tc>
                  <a:txBody>
                    <a:bodyPr/>
                    <a:lstStyle/>
                    <a:p>
                      <a:r>
                        <a:rPr lang="en-US" sz="2000" dirty="0" smtClean="0"/>
                        <a:t>16</a:t>
                      </a:r>
                      <a:endParaRPr lang="en-US" sz="2000" dirty="0"/>
                    </a:p>
                  </a:txBody>
                  <a:tcPr/>
                </a:tc>
              </a:tr>
              <a:tr h="377601">
                <a:tc>
                  <a:txBody>
                    <a:bodyPr/>
                    <a:lstStyle/>
                    <a:p>
                      <a:r>
                        <a:rPr lang="en-US" sz="2000" dirty="0" smtClean="0"/>
                        <a:t>e</a:t>
                      </a:r>
                      <a:endParaRPr lang="en-US" sz="2000" dirty="0"/>
                    </a:p>
                  </a:txBody>
                  <a:tcPr/>
                </a:tc>
                <a:tc>
                  <a:txBody>
                    <a:bodyPr/>
                    <a:lstStyle/>
                    <a:p>
                      <a:r>
                        <a:rPr lang="en-US" sz="2000" dirty="0" smtClean="0"/>
                        <a:t>7</a:t>
                      </a:r>
                      <a:endParaRPr lang="en-US" sz="2000" dirty="0"/>
                    </a:p>
                  </a:txBody>
                  <a:tcPr/>
                </a:tc>
              </a:tr>
              <a:tr h="377601">
                <a:tc>
                  <a:txBody>
                    <a:bodyPr/>
                    <a:lstStyle/>
                    <a:p>
                      <a:r>
                        <a:rPr lang="en-US" sz="2000" dirty="0" smtClean="0"/>
                        <a:t>f</a:t>
                      </a:r>
                      <a:endParaRPr lang="en-US" sz="2000" dirty="0"/>
                    </a:p>
                  </a:txBody>
                  <a:tcPr/>
                </a:tc>
                <a:tc>
                  <a:txBody>
                    <a:bodyPr/>
                    <a:lstStyle/>
                    <a:p>
                      <a:r>
                        <a:rPr lang="en-US" sz="2000" dirty="0" smtClean="0"/>
                        <a:t>9</a:t>
                      </a:r>
                      <a:endParaRPr lang="en-US" sz="2000" dirty="0"/>
                    </a:p>
                  </a:txBody>
                  <a:tcPr/>
                </a:tc>
              </a:tr>
            </a:tbl>
          </a:graphicData>
        </a:graphic>
      </p:graphicFrame>
      <p:sp>
        <p:nvSpPr>
          <p:cNvPr id="8" name="Footer Placeholder 7"/>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571500"/>
            <a:ext cx="8229600" cy="5357813"/>
          </a:xfrm>
        </p:spPr>
        <p:txBody>
          <a:bodyPr vert="horz" wrap="square" lIns="91440" tIns="45720" rIns="91440" bIns="45720" numCol="1" rtlCol="0" anchor="t" anchorCtr="0" compatLnSpc="1">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2400" b="1"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Membuat Frekuensi Kenyataan (</a:t>
            </a:r>
            <a:r>
              <a:rPr kumimoji="0" lang="en-US" sz="2400" b="1" i="0" u="none" strike="noStrike" kern="1200" cap="none" spc="0" normalizeH="0" baseline="0" noProof="0" dirty="0" err="1" smtClean="0">
                <a:ln>
                  <a:noFill/>
                </a:ln>
                <a:solidFill>
                  <a:schemeClr val="tx1"/>
                </a:solidFill>
                <a:effectLst/>
                <a:uLnTx/>
                <a:uFillTx/>
                <a:latin typeface="Segoe UI" panose="020B0502040204020203" pitchFamily="34" charset="0"/>
                <a:ea typeface="+mn-ea"/>
                <a:cs typeface="Segoe UI" panose="020B0502040204020203" pitchFamily="34" charset="0"/>
              </a:rPr>
              <a:t>fe</a:t>
            </a:r>
            <a:r>
              <a:rPr kumimoji="0" lang="id-ID" sz="2400" b="1"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Rumus Chi Square</a:t>
            </a:r>
            <a:endParaRPr kumimoji="0" lang="en-US" sz="2400" b="1"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id-ID" sz="2400" b="1"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Langkah berikutnya kita hitung nilai frekuensi harapan per cell, rumus menghitung frekuensi harapan adalah sebagai berikut:</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(Jumlah Baris/Jumlah Semua) x Jumlah Kolom</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a = (20/60) x 26 = 8,667</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b = (20/60) x 34 = 11,333</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c = (24/60) x 26 = 10,400</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d = (24/60) x 34 = 13,600</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e = (16/60) x 26 = 6,933</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defRPr/>
            </a:pP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F</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e</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rPr>
              <a:t> cell f = (16/60) x 34 = 9,067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28625" y="285750"/>
            <a:ext cx="8229600" cy="6429375"/>
          </a:xfrm>
          <a:ln/>
        </p:spPr>
        <p:txBody>
          <a:bodyPr vert="horz" wrap="square" lIns="91440" tIns="45720" rIns="91440" bIns="45720" anchor="t"/>
          <a:lstStyle/>
          <a:p>
            <a:pPr eaLnBrk="1" hangingPunct="1"/>
            <a:r>
              <a:rPr sz="2400" dirty="0">
                <a:latin typeface="Segoe UI" panose="020B0502040204020203" pitchFamily="34" charset="0"/>
                <a:cs typeface="Segoe UI" panose="020B0502040204020203" pitchFamily="34" charset="0"/>
              </a:rPr>
              <a:t>Maka kita masukkan ke dalam tabel sebagai berikut:</a:t>
            </a: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cs typeface="Segoe UI" panose="020B0502040204020203" pitchFamily="34" charset="0"/>
            </a:endParaRPr>
          </a:p>
          <a:p>
            <a:pPr eaLnBrk="1" hangingPunct="1"/>
            <a:endParaRPr sz="2400" dirty="0">
              <a:latin typeface="Segoe UI" panose="020B0502040204020203" pitchFamily="34" charset="0"/>
              <a:ea typeface="Segoe UI" panose="020B0502040204020203" pitchFamily="34" charset="0"/>
            </a:endParaRPr>
          </a:p>
        </p:txBody>
      </p:sp>
      <p:sp>
        <p:nvSpPr>
          <p:cNvPr id="23555" name="Rectangle 4"/>
          <p:cNvSpPr/>
          <p:nvPr/>
        </p:nvSpPr>
        <p:spPr>
          <a:xfrm>
            <a:off x="6072188" y="1428750"/>
            <a:ext cx="1857375" cy="646113"/>
          </a:xfrm>
          <a:prstGeom prst="rect">
            <a:avLst/>
          </a:prstGeom>
          <a:noFill/>
          <a:ln w="9525">
            <a:noFill/>
          </a:ln>
        </p:spPr>
        <p:txBody>
          <a:bodyPr>
            <a:spAutoFit/>
          </a:bodyPr>
          <a:lstStyle/>
          <a:p>
            <a:r>
              <a:rPr lang="it-IT" altLang="x-none" dirty="0">
                <a:latin typeface="Calibri" panose="020F0502020204030204" pitchFamily="34" charset="0"/>
              </a:rPr>
              <a:t>Hitung Fe Rumus Chi</a:t>
            </a:r>
            <a:r>
              <a:rPr dirty="0">
                <a:latin typeface="Calibri" panose="020F0502020204030204" pitchFamily="34" charset="0"/>
              </a:rPr>
              <a:t>-</a:t>
            </a:r>
            <a:r>
              <a:rPr lang="it-IT" altLang="x-none" dirty="0">
                <a:latin typeface="Calibri" panose="020F0502020204030204" pitchFamily="34" charset="0"/>
              </a:rPr>
              <a:t>Square</a:t>
            </a:r>
            <a:endParaRPr dirty="0">
              <a:latin typeface="Calibri" panose="020F0502020204030204" pitchFamily="34" charset="0"/>
            </a:endParaRPr>
          </a:p>
        </p:txBody>
      </p:sp>
      <p:graphicFrame>
        <p:nvGraphicFramePr>
          <p:cNvPr id="7" name="Table 6"/>
          <p:cNvGraphicFramePr>
            <a:graphicFrameLocks noGrp="1"/>
          </p:cNvGraphicFramePr>
          <p:nvPr/>
        </p:nvGraphicFramePr>
        <p:xfrm>
          <a:off x="1714500" y="1214438"/>
          <a:ext cx="3714750" cy="3214688"/>
        </p:xfrm>
        <a:graphic>
          <a:graphicData uri="http://schemas.openxmlformats.org/drawingml/2006/table">
            <a:tbl>
              <a:tblPr firstRow="1" bandRow="1">
                <a:tableStyleId>{5C22544A-7EE6-4342-B048-85BDC9FD1C3A}</a:tableStyleId>
              </a:tblPr>
              <a:tblGrid>
                <a:gridCol w="1238259"/>
                <a:gridCol w="1238259"/>
                <a:gridCol w="1238259"/>
              </a:tblGrid>
              <a:tr h="459244">
                <a:tc>
                  <a:txBody>
                    <a:bodyPr/>
                    <a:lstStyle/>
                    <a:p>
                      <a:r>
                        <a:rPr lang="en-US" sz="2000" dirty="0" smtClean="0"/>
                        <a:t>Cell</a:t>
                      </a:r>
                      <a:endParaRPr lang="en-US" sz="2000" dirty="0"/>
                    </a:p>
                  </a:txBody>
                  <a:tcPr/>
                </a:tc>
                <a:tc>
                  <a:txBody>
                    <a:bodyPr/>
                    <a:lstStyle/>
                    <a:p>
                      <a:r>
                        <a:rPr lang="en-US" sz="2000" dirty="0" err="1" smtClean="0"/>
                        <a:t>fo</a:t>
                      </a:r>
                      <a:endParaRPr lang="en-US" sz="2000" dirty="0"/>
                    </a:p>
                  </a:txBody>
                  <a:tcPr/>
                </a:tc>
                <a:tc>
                  <a:txBody>
                    <a:bodyPr/>
                    <a:lstStyle/>
                    <a:p>
                      <a:r>
                        <a:rPr lang="en-US" sz="2000" dirty="0" err="1" smtClean="0"/>
                        <a:t>fe</a:t>
                      </a:r>
                      <a:endParaRPr lang="en-US" sz="2000" dirty="0"/>
                    </a:p>
                  </a:txBody>
                  <a:tcPr/>
                </a:tc>
              </a:tr>
              <a:tr h="459244">
                <a:tc>
                  <a:txBody>
                    <a:bodyPr/>
                    <a:lstStyle/>
                    <a:p>
                      <a:r>
                        <a:rPr lang="en-US" sz="2000" dirty="0" smtClean="0"/>
                        <a:t>a</a:t>
                      </a:r>
                      <a:endParaRPr lang="en-US" sz="2000" dirty="0"/>
                    </a:p>
                  </a:txBody>
                  <a:tcPr/>
                </a:tc>
                <a:tc>
                  <a:txBody>
                    <a:bodyPr/>
                    <a:lstStyle/>
                    <a:p>
                      <a:r>
                        <a:rPr lang="en-US" sz="2000" dirty="0" smtClean="0"/>
                        <a:t>11</a:t>
                      </a:r>
                      <a:endParaRPr lang="en-US" sz="2000" dirty="0"/>
                    </a:p>
                  </a:txBody>
                  <a:tcPr/>
                </a:tc>
                <a:tc>
                  <a:txBody>
                    <a:bodyPr/>
                    <a:lstStyle/>
                    <a:p>
                      <a:r>
                        <a:rPr lang="en-US" sz="2000" dirty="0" smtClean="0"/>
                        <a:t>8,667</a:t>
                      </a:r>
                      <a:endParaRPr lang="en-US" sz="2000" dirty="0"/>
                    </a:p>
                  </a:txBody>
                  <a:tcPr/>
                </a:tc>
              </a:tr>
              <a:tr h="459244">
                <a:tc>
                  <a:txBody>
                    <a:bodyPr/>
                    <a:lstStyle/>
                    <a:p>
                      <a:r>
                        <a:rPr lang="en-US" sz="2000" dirty="0" smtClean="0"/>
                        <a:t>b</a:t>
                      </a:r>
                      <a:endParaRPr lang="en-US" sz="2000" dirty="0"/>
                    </a:p>
                  </a:txBody>
                  <a:tcPr/>
                </a:tc>
                <a:tc>
                  <a:txBody>
                    <a:bodyPr/>
                    <a:lstStyle/>
                    <a:p>
                      <a:r>
                        <a:rPr lang="en-US" sz="2000" dirty="0" smtClean="0"/>
                        <a:t>9</a:t>
                      </a:r>
                      <a:endParaRPr lang="en-US" sz="2000" dirty="0"/>
                    </a:p>
                  </a:txBody>
                  <a:tcPr/>
                </a:tc>
                <a:tc>
                  <a:txBody>
                    <a:bodyPr/>
                    <a:lstStyle/>
                    <a:p>
                      <a:r>
                        <a:rPr lang="en-US" sz="2000" dirty="0" smtClean="0"/>
                        <a:t>11,333</a:t>
                      </a:r>
                      <a:endParaRPr lang="en-US" sz="2000" dirty="0"/>
                    </a:p>
                  </a:txBody>
                  <a:tcPr/>
                </a:tc>
              </a:tr>
              <a:tr h="459244">
                <a:tc>
                  <a:txBody>
                    <a:bodyPr/>
                    <a:lstStyle/>
                    <a:p>
                      <a:r>
                        <a:rPr lang="en-US" sz="2000" dirty="0" smtClean="0"/>
                        <a:t>c</a:t>
                      </a:r>
                      <a:endParaRPr lang="en-US" sz="2000" dirty="0"/>
                    </a:p>
                  </a:txBody>
                  <a:tcPr/>
                </a:tc>
                <a:tc>
                  <a:txBody>
                    <a:bodyPr/>
                    <a:lstStyle/>
                    <a:p>
                      <a:r>
                        <a:rPr lang="en-US" sz="2000" dirty="0" smtClean="0"/>
                        <a:t>8</a:t>
                      </a:r>
                      <a:endParaRPr lang="en-US" sz="2000" dirty="0"/>
                    </a:p>
                  </a:txBody>
                  <a:tcPr/>
                </a:tc>
                <a:tc>
                  <a:txBody>
                    <a:bodyPr/>
                    <a:lstStyle/>
                    <a:p>
                      <a:r>
                        <a:rPr lang="en-US" sz="2000" dirty="0" smtClean="0"/>
                        <a:t>10,400</a:t>
                      </a:r>
                      <a:endParaRPr lang="en-US" sz="2000" dirty="0"/>
                    </a:p>
                  </a:txBody>
                  <a:tcPr/>
                </a:tc>
              </a:tr>
              <a:tr h="459244">
                <a:tc>
                  <a:txBody>
                    <a:bodyPr/>
                    <a:lstStyle/>
                    <a:p>
                      <a:r>
                        <a:rPr lang="en-US" sz="2000" dirty="0" smtClean="0"/>
                        <a:t>d</a:t>
                      </a:r>
                      <a:endParaRPr lang="en-US" sz="2000" dirty="0"/>
                    </a:p>
                  </a:txBody>
                  <a:tcPr/>
                </a:tc>
                <a:tc>
                  <a:txBody>
                    <a:bodyPr/>
                    <a:lstStyle/>
                    <a:p>
                      <a:r>
                        <a:rPr lang="en-US" sz="2000" dirty="0" smtClean="0"/>
                        <a:t>16</a:t>
                      </a:r>
                      <a:endParaRPr lang="en-US" sz="2000" dirty="0"/>
                    </a:p>
                  </a:txBody>
                  <a:tcPr/>
                </a:tc>
                <a:tc>
                  <a:txBody>
                    <a:bodyPr/>
                    <a:lstStyle/>
                    <a:p>
                      <a:r>
                        <a:rPr lang="en-US" sz="2000" dirty="0" smtClean="0"/>
                        <a:t>13,600</a:t>
                      </a:r>
                      <a:endParaRPr lang="en-US" sz="2000" dirty="0"/>
                    </a:p>
                  </a:txBody>
                  <a:tcPr/>
                </a:tc>
              </a:tr>
              <a:tr h="459244">
                <a:tc>
                  <a:txBody>
                    <a:bodyPr/>
                    <a:lstStyle/>
                    <a:p>
                      <a:r>
                        <a:rPr lang="en-US" sz="2000" dirty="0" smtClean="0"/>
                        <a:t>e</a:t>
                      </a:r>
                      <a:endParaRPr lang="en-US" sz="2000" dirty="0"/>
                    </a:p>
                  </a:txBody>
                  <a:tcPr/>
                </a:tc>
                <a:tc>
                  <a:txBody>
                    <a:bodyPr/>
                    <a:lstStyle/>
                    <a:p>
                      <a:r>
                        <a:rPr lang="en-US" sz="2000" dirty="0" smtClean="0"/>
                        <a:t>7</a:t>
                      </a:r>
                      <a:endParaRPr lang="en-US" sz="2000" dirty="0"/>
                    </a:p>
                  </a:txBody>
                  <a:tcPr/>
                </a:tc>
                <a:tc>
                  <a:txBody>
                    <a:bodyPr/>
                    <a:lstStyle/>
                    <a:p>
                      <a:r>
                        <a:rPr lang="en-US" sz="2000" dirty="0" smtClean="0"/>
                        <a:t>6,933</a:t>
                      </a:r>
                      <a:endParaRPr lang="en-US" sz="2000" dirty="0"/>
                    </a:p>
                  </a:txBody>
                  <a:tcPr/>
                </a:tc>
              </a:tr>
              <a:tr h="459244">
                <a:tc>
                  <a:txBody>
                    <a:bodyPr/>
                    <a:lstStyle/>
                    <a:p>
                      <a:r>
                        <a:rPr lang="en-US" sz="2000" dirty="0" smtClean="0"/>
                        <a:t>f</a:t>
                      </a:r>
                      <a:endParaRPr lang="en-US" sz="2000" dirty="0"/>
                    </a:p>
                  </a:txBody>
                  <a:tcPr/>
                </a:tc>
                <a:tc>
                  <a:txBody>
                    <a:bodyPr/>
                    <a:lstStyle/>
                    <a:p>
                      <a:r>
                        <a:rPr lang="en-US" sz="2000" dirty="0" smtClean="0"/>
                        <a:t>9</a:t>
                      </a:r>
                      <a:endParaRPr lang="en-US" sz="2000" dirty="0"/>
                    </a:p>
                  </a:txBody>
                  <a:tcPr/>
                </a:tc>
                <a:tc>
                  <a:txBody>
                    <a:bodyPr/>
                    <a:lstStyle/>
                    <a:p>
                      <a:r>
                        <a:rPr lang="en-US" sz="2000" dirty="0" smtClean="0"/>
                        <a:t>9,067</a:t>
                      </a:r>
                      <a:endParaRPr lang="en-US" sz="2000" dirty="0"/>
                    </a:p>
                  </a:txBody>
                  <a:tcPr/>
                </a:tc>
              </a:tr>
            </a:tbl>
          </a:graphicData>
        </a:graphic>
      </p:graphicFrame>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28625" y="214313"/>
            <a:ext cx="8229600" cy="4525962"/>
          </a:xfrm>
          <a:ln/>
        </p:spPr>
        <p:txBody>
          <a:bodyPr vert="horz" wrap="square" lIns="91440" tIns="45720" rIns="91440" bIns="45720" anchor="t"/>
          <a:lstStyle/>
          <a:p>
            <a:pPr eaLnBrk="1" hangingPunct="1">
              <a:buNone/>
            </a:pPr>
            <a:r>
              <a:rPr sz="2400" b="1" dirty="0">
                <a:latin typeface="Segoe UI" panose="020B0502040204020203" pitchFamily="34" charset="0"/>
                <a:cs typeface="Segoe UI" panose="020B0502040204020203" pitchFamily="34" charset="0"/>
              </a:rPr>
              <a:t>Membuat Kuadrat Frekuensi Kenyataan Rumus Chi Square</a:t>
            </a:r>
          </a:p>
          <a:p>
            <a:pPr eaLnBrk="1" hangingPunct="1">
              <a:buNone/>
            </a:pPr>
            <a:r>
              <a:rPr sz="2400" dirty="0">
                <a:latin typeface="Segoe UI" panose="020B0502040204020203" pitchFamily="34" charset="0"/>
                <a:cs typeface="Segoe UI" panose="020B0502040204020203" pitchFamily="34" charset="0"/>
              </a:rPr>
              <a:t>Langkah berikutnya adalah menghitung Kuadrat dari </a:t>
            </a:r>
            <a:r>
              <a:rPr sz="2400" i="1" dirty="0">
                <a:latin typeface="Segoe UI" panose="020B0502040204020203" pitchFamily="34" charset="0"/>
                <a:cs typeface="Segoe UI" panose="020B0502040204020203" pitchFamily="34" charset="0"/>
              </a:rPr>
              <a:t>Frekuensi Kenyataan</a:t>
            </a:r>
            <a:r>
              <a:rPr sz="2400" dirty="0">
                <a:latin typeface="Segoe UI" panose="020B0502040204020203" pitchFamily="34" charset="0"/>
                <a:cs typeface="Segoe UI" panose="020B0502040204020203" pitchFamily="34" charset="0"/>
              </a:rPr>
              <a:t> dikurangi </a:t>
            </a:r>
            <a:r>
              <a:rPr sz="2400" i="1" dirty="0">
                <a:latin typeface="Segoe UI" panose="020B0502040204020203" pitchFamily="34" charset="0"/>
                <a:cs typeface="Segoe UI" panose="020B0502040204020203" pitchFamily="34" charset="0"/>
              </a:rPr>
              <a:t>Frekuensi Harapan </a:t>
            </a:r>
            <a:r>
              <a:rPr sz="2400" dirty="0">
                <a:latin typeface="Segoe UI" panose="020B0502040204020203" pitchFamily="34" charset="0"/>
                <a:cs typeface="Segoe UI" panose="020B0502040204020203" pitchFamily="34" charset="0"/>
              </a:rPr>
              <a:t>per cell.</a:t>
            </a:r>
          </a:p>
          <a:p>
            <a:endParaRPr lang="en-US" altLang="x-none" sz="2400" dirty="0"/>
          </a:p>
        </p:txBody>
      </p:sp>
      <p:sp>
        <p:nvSpPr>
          <p:cNvPr id="24579" name="Rectangle 6"/>
          <p:cNvSpPr/>
          <p:nvPr/>
        </p:nvSpPr>
        <p:spPr>
          <a:xfrm>
            <a:off x="6215063" y="2714625"/>
            <a:ext cx="2428875" cy="830263"/>
          </a:xfrm>
          <a:prstGeom prst="rect">
            <a:avLst/>
          </a:prstGeom>
          <a:noFill/>
          <a:ln w="9525">
            <a:noFill/>
          </a:ln>
        </p:spPr>
        <p:txBody>
          <a:bodyPr>
            <a:spAutoFit/>
          </a:bodyPr>
          <a:lstStyle/>
          <a:p>
            <a:r>
              <a:rPr sz="2400" dirty="0">
                <a:latin typeface="Calibri" panose="020F0502020204030204" pitchFamily="34" charset="0"/>
              </a:rPr>
              <a:t>Tabel Hitung Chi- Square</a:t>
            </a:r>
          </a:p>
        </p:txBody>
      </p:sp>
      <p:graphicFrame>
        <p:nvGraphicFramePr>
          <p:cNvPr id="6" name="Table 5"/>
          <p:cNvGraphicFramePr>
            <a:graphicFrameLocks noGrp="1"/>
          </p:cNvGraphicFramePr>
          <p:nvPr/>
        </p:nvGraphicFramePr>
        <p:xfrm>
          <a:off x="1143000" y="2406650"/>
          <a:ext cx="4929188" cy="4451350"/>
        </p:xfrm>
        <a:graphic>
          <a:graphicData uri="http://schemas.openxmlformats.org/drawingml/2006/table">
            <a:tbl>
              <a:tblPr firstRow="1" bandRow="1">
                <a:tableStyleId>{5C22544A-7EE6-4342-B048-85BDC9FD1C3A}</a:tableStyleId>
              </a:tblPr>
              <a:tblGrid>
                <a:gridCol w="985844"/>
                <a:gridCol w="985844"/>
                <a:gridCol w="985844"/>
                <a:gridCol w="985844"/>
                <a:gridCol w="985844"/>
              </a:tblGrid>
              <a:tr h="438151">
                <a:tc>
                  <a:txBody>
                    <a:bodyPr/>
                    <a:lstStyle/>
                    <a:p>
                      <a:r>
                        <a:rPr lang="en-US" sz="2000" dirty="0" smtClean="0"/>
                        <a:t>Cell</a:t>
                      </a:r>
                      <a:endParaRPr lang="en-US" sz="2000" dirty="0"/>
                    </a:p>
                  </a:txBody>
                  <a:tcPr/>
                </a:tc>
                <a:tc>
                  <a:txBody>
                    <a:bodyPr/>
                    <a:lstStyle/>
                    <a:p>
                      <a:r>
                        <a:rPr lang="en-US" sz="2000" dirty="0" err="1" smtClean="0"/>
                        <a:t>fo</a:t>
                      </a:r>
                      <a:endParaRPr lang="en-US" sz="2000" dirty="0"/>
                    </a:p>
                  </a:txBody>
                  <a:tcPr/>
                </a:tc>
                <a:tc>
                  <a:txBody>
                    <a:bodyPr/>
                    <a:lstStyle/>
                    <a:p>
                      <a:r>
                        <a:rPr lang="en-US" sz="2000" dirty="0" err="1" smtClean="0"/>
                        <a:t>fe</a:t>
                      </a:r>
                      <a:endParaRPr lang="en-US" sz="2000" dirty="0"/>
                    </a:p>
                  </a:txBody>
                  <a:tcPr/>
                </a:tc>
                <a:tc>
                  <a:txBody>
                    <a:bodyPr/>
                    <a:lstStyle/>
                    <a:p>
                      <a:r>
                        <a:rPr lang="en-US" sz="2000" dirty="0" err="1" smtClean="0"/>
                        <a:t>fo-fe</a:t>
                      </a:r>
                      <a:endParaRPr lang="en-US" sz="2000" dirty="0"/>
                    </a:p>
                  </a:txBody>
                  <a:tcPr/>
                </a:tc>
                <a:tc>
                  <a:txBody>
                    <a:bodyPr/>
                    <a:lstStyle/>
                    <a:p>
                      <a:r>
                        <a:rPr lang="en-US" sz="2000" dirty="0" smtClean="0"/>
                        <a:t>(</a:t>
                      </a:r>
                      <a:r>
                        <a:rPr lang="en-US" sz="2000" dirty="0" err="1" smtClean="0"/>
                        <a:t>fo-fe</a:t>
                      </a:r>
                      <a:r>
                        <a:rPr lang="en-US" sz="2000" dirty="0" smtClean="0"/>
                        <a:t>)</a:t>
                      </a:r>
                      <a:r>
                        <a:rPr lang="en-US" sz="2000" baseline="30000" dirty="0" smtClean="0"/>
                        <a:t>2</a:t>
                      </a:r>
                      <a:endParaRPr lang="en-US" sz="2000" baseline="30000" dirty="0"/>
                    </a:p>
                  </a:txBody>
                  <a:tcPr/>
                </a:tc>
              </a:tr>
              <a:tr h="668840">
                <a:tc>
                  <a:txBody>
                    <a:bodyPr/>
                    <a:lstStyle/>
                    <a:p>
                      <a:r>
                        <a:rPr lang="en-US" sz="2000" dirty="0" smtClean="0"/>
                        <a:t>a</a:t>
                      </a:r>
                      <a:endParaRPr lang="en-US" sz="2000" dirty="0"/>
                    </a:p>
                  </a:txBody>
                  <a:tcPr/>
                </a:tc>
                <a:tc>
                  <a:txBody>
                    <a:bodyPr/>
                    <a:lstStyle/>
                    <a:p>
                      <a:r>
                        <a:rPr lang="en-US" sz="2000" dirty="0" smtClean="0"/>
                        <a:t>11</a:t>
                      </a:r>
                      <a:endParaRPr lang="en-US" sz="2000" dirty="0"/>
                    </a:p>
                  </a:txBody>
                  <a:tcPr/>
                </a:tc>
                <a:tc>
                  <a:txBody>
                    <a:bodyPr/>
                    <a:lstStyle/>
                    <a:p>
                      <a:r>
                        <a:rPr lang="en-US" sz="2000" dirty="0" smtClean="0"/>
                        <a:t>8,667</a:t>
                      </a:r>
                      <a:endParaRPr lang="en-US" sz="2000" dirty="0"/>
                    </a:p>
                  </a:txBody>
                  <a:tcPr/>
                </a:tc>
                <a:tc>
                  <a:txBody>
                    <a:bodyPr/>
                    <a:lstStyle/>
                    <a:p>
                      <a:r>
                        <a:rPr lang="en-US" sz="2000" dirty="0" smtClean="0"/>
                        <a:t>2,333</a:t>
                      </a:r>
                      <a:endParaRPr lang="en-US" sz="2000" dirty="0"/>
                    </a:p>
                  </a:txBody>
                  <a:tcPr/>
                </a:tc>
                <a:tc>
                  <a:txBody>
                    <a:bodyPr/>
                    <a:lstStyle/>
                    <a:p>
                      <a:r>
                        <a:rPr lang="en-US" sz="2000" dirty="0" smtClean="0"/>
                        <a:t>5,444</a:t>
                      </a:r>
                      <a:endParaRPr lang="en-US" sz="2000" dirty="0"/>
                    </a:p>
                  </a:txBody>
                  <a:tcPr/>
                </a:tc>
              </a:tr>
              <a:tr h="668840">
                <a:tc>
                  <a:txBody>
                    <a:bodyPr/>
                    <a:lstStyle/>
                    <a:p>
                      <a:r>
                        <a:rPr lang="en-US" sz="2000" dirty="0" smtClean="0"/>
                        <a:t>b</a:t>
                      </a:r>
                      <a:endParaRPr lang="en-US" sz="2000" dirty="0"/>
                    </a:p>
                  </a:txBody>
                  <a:tcPr/>
                </a:tc>
                <a:tc>
                  <a:txBody>
                    <a:bodyPr/>
                    <a:lstStyle/>
                    <a:p>
                      <a:r>
                        <a:rPr lang="en-US" sz="2000" dirty="0" smtClean="0"/>
                        <a:t>9</a:t>
                      </a:r>
                      <a:endParaRPr lang="en-US" sz="2000" dirty="0"/>
                    </a:p>
                  </a:txBody>
                  <a:tcPr/>
                </a:tc>
                <a:tc>
                  <a:txBody>
                    <a:bodyPr/>
                    <a:lstStyle/>
                    <a:p>
                      <a:r>
                        <a:rPr lang="en-US" sz="2000" dirty="0" smtClean="0"/>
                        <a:t>11,333</a:t>
                      </a:r>
                      <a:endParaRPr lang="en-US" sz="2000" dirty="0"/>
                    </a:p>
                  </a:txBody>
                  <a:tcPr/>
                </a:tc>
                <a:tc>
                  <a:txBody>
                    <a:bodyPr/>
                    <a:lstStyle/>
                    <a:p>
                      <a:r>
                        <a:rPr lang="en-US" sz="2000" dirty="0" smtClean="0"/>
                        <a:t>-2,333</a:t>
                      </a:r>
                      <a:endParaRPr lang="en-US" sz="2000" dirty="0"/>
                    </a:p>
                  </a:txBody>
                  <a:tcPr/>
                </a:tc>
                <a:tc>
                  <a:txBody>
                    <a:bodyPr/>
                    <a:lstStyle/>
                    <a:p>
                      <a:r>
                        <a:rPr lang="en-US" sz="2000" dirty="0" smtClean="0"/>
                        <a:t>5,444</a:t>
                      </a:r>
                      <a:endParaRPr lang="en-US" sz="2000" dirty="0"/>
                    </a:p>
                  </a:txBody>
                  <a:tcPr/>
                </a:tc>
              </a:tr>
              <a:tr h="668840">
                <a:tc>
                  <a:txBody>
                    <a:bodyPr/>
                    <a:lstStyle/>
                    <a:p>
                      <a:r>
                        <a:rPr lang="en-US" sz="2000" dirty="0" smtClean="0"/>
                        <a:t>c</a:t>
                      </a:r>
                      <a:endParaRPr lang="en-US" sz="2000" dirty="0"/>
                    </a:p>
                  </a:txBody>
                  <a:tcPr/>
                </a:tc>
                <a:tc>
                  <a:txBody>
                    <a:bodyPr/>
                    <a:lstStyle/>
                    <a:p>
                      <a:r>
                        <a:rPr lang="en-US" sz="2000" dirty="0" smtClean="0"/>
                        <a:t>8</a:t>
                      </a:r>
                      <a:endParaRPr lang="en-US" sz="2000" dirty="0"/>
                    </a:p>
                  </a:txBody>
                  <a:tcPr/>
                </a:tc>
                <a:tc>
                  <a:txBody>
                    <a:bodyPr/>
                    <a:lstStyle/>
                    <a:p>
                      <a:r>
                        <a:rPr lang="en-US" sz="2000" dirty="0" smtClean="0"/>
                        <a:t>10,400</a:t>
                      </a:r>
                      <a:endParaRPr lang="en-US" sz="2000" dirty="0"/>
                    </a:p>
                  </a:txBody>
                  <a:tcPr/>
                </a:tc>
                <a:tc>
                  <a:txBody>
                    <a:bodyPr/>
                    <a:lstStyle/>
                    <a:p>
                      <a:r>
                        <a:rPr lang="en-US" sz="2000" dirty="0" smtClean="0"/>
                        <a:t>-2,400</a:t>
                      </a:r>
                      <a:endParaRPr lang="en-US" sz="2000" dirty="0"/>
                    </a:p>
                  </a:txBody>
                  <a:tcPr/>
                </a:tc>
                <a:tc>
                  <a:txBody>
                    <a:bodyPr/>
                    <a:lstStyle/>
                    <a:p>
                      <a:r>
                        <a:rPr lang="en-US" sz="2000" dirty="0" smtClean="0"/>
                        <a:t>5,760</a:t>
                      </a:r>
                      <a:endParaRPr lang="en-US" sz="2000" dirty="0"/>
                    </a:p>
                  </a:txBody>
                  <a:tcPr/>
                </a:tc>
              </a:tr>
              <a:tr h="668840">
                <a:tc>
                  <a:txBody>
                    <a:bodyPr/>
                    <a:lstStyle/>
                    <a:p>
                      <a:r>
                        <a:rPr lang="en-US" sz="2000" dirty="0" smtClean="0"/>
                        <a:t>d</a:t>
                      </a:r>
                      <a:endParaRPr lang="en-US" sz="2000" dirty="0"/>
                    </a:p>
                  </a:txBody>
                  <a:tcPr/>
                </a:tc>
                <a:tc>
                  <a:txBody>
                    <a:bodyPr/>
                    <a:lstStyle/>
                    <a:p>
                      <a:r>
                        <a:rPr lang="en-US" sz="2000" dirty="0" smtClean="0"/>
                        <a:t>16</a:t>
                      </a:r>
                      <a:endParaRPr lang="en-US" sz="2000" dirty="0"/>
                    </a:p>
                  </a:txBody>
                  <a:tcPr/>
                </a:tc>
                <a:tc>
                  <a:txBody>
                    <a:bodyPr/>
                    <a:lstStyle/>
                    <a:p>
                      <a:r>
                        <a:rPr lang="en-US" sz="2000" dirty="0" smtClean="0"/>
                        <a:t>13,600</a:t>
                      </a:r>
                      <a:endParaRPr lang="en-US" sz="2000" dirty="0"/>
                    </a:p>
                  </a:txBody>
                  <a:tcPr/>
                </a:tc>
                <a:tc>
                  <a:txBody>
                    <a:bodyPr/>
                    <a:lstStyle/>
                    <a:p>
                      <a:r>
                        <a:rPr lang="en-US" sz="2000" dirty="0" smtClean="0"/>
                        <a:t>2,400</a:t>
                      </a:r>
                      <a:endParaRPr lang="en-US" sz="2000" dirty="0"/>
                    </a:p>
                  </a:txBody>
                  <a:tcPr/>
                </a:tc>
                <a:tc>
                  <a:txBody>
                    <a:bodyPr/>
                    <a:lstStyle/>
                    <a:p>
                      <a:r>
                        <a:rPr lang="en-US" sz="2000" dirty="0" smtClean="0"/>
                        <a:t>5,760</a:t>
                      </a:r>
                      <a:endParaRPr lang="en-US" sz="2000" dirty="0"/>
                    </a:p>
                  </a:txBody>
                  <a:tcPr/>
                </a:tc>
              </a:tr>
              <a:tr h="668840">
                <a:tc>
                  <a:txBody>
                    <a:bodyPr/>
                    <a:lstStyle/>
                    <a:p>
                      <a:r>
                        <a:rPr lang="en-US" sz="2000" dirty="0" smtClean="0"/>
                        <a:t>e</a:t>
                      </a:r>
                      <a:endParaRPr lang="en-US" sz="2000" dirty="0"/>
                    </a:p>
                  </a:txBody>
                  <a:tcPr/>
                </a:tc>
                <a:tc>
                  <a:txBody>
                    <a:bodyPr/>
                    <a:lstStyle/>
                    <a:p>
                      <a:r>
                        <a:rPr lang="en-US" sz="2000" dirty="0" smtClean="0"/>
                        <a:t>7</a:t>
                      </a:r>
                      <a:endParaRPr lang="en-US" sz="2000" dirty="0"/>
                    </a:p>
                  </a:txBody>
                  <a:tcPr/>
                </a:tc>
                <a:tc>
                  <a:txBody>
                    <a:bodyPr/>
                    <a:lstStyle/>
                    <a:p>
                      <a:r>
                        <a:rPr lang="en-US" sz="2000" dirty="0" smtClean="0"/>
                        <a:t>6,933</a:t>
                      </a:r>
                      <a:endParaRPr lang="en-US" sz="2000" dirty="0"/>
                    </a:p>
                  </a:txBody>
                  <a:tcPr/>
                </a:tc>
                <a:tc>
                  <a:txBody>
                    <a:bodyPr/>
                    <a:lstStyle/>
                    <a:p>
                      <a:r>
                        <a:rPr lang="en-US" sz="2000" dirty="0" smtClean="0"/>
                        <a:t>0,067</a:t>
                      </a:r>
                      <a:endParaRPr lang="en-US" sz="2000" dirty="0"/>
                    </a:p>
                  </a:txBody>
                  <a:tcPr/>
                </a:tc>
                <a:tc>
                  <a:txBody>
                    <a:bodyPr/>
                    <a:lstStyle/>
                    <a:p>
                      <a:r>
                        <a:rPr lang="en-US" sz="2000" dirty="0" smtClean="0"/>
                        <a:t>0,004</a:t>
                      </a:r>
                      <a:endParaRPr lang="en-US" sz="2000" dirty="0"/>
                    </a:p>
                  </a:txBody>
                  <a:tcPr/>
                </a:tc>
              </a:tr>
              <a:tr h="668840">
                <a:tc>
                  <a:txBody>
                    <a:bodyPr/>
                    <a:lstStyle/>
                    <a:p>
                      <a:r>
                        <a:rPr lang="en-US" sz="2000" dirty="0" smtClean="0"/>
                        <a:t>f</a:t>
                      </a:r>
                      <a:endParaRPr lang="en-US" sz="2000" dirty="0"/>
                    </a:p>
                  </a:txBody>
                  <a:tcPr/>
                </a:tc>
                <a:tc>
                  <a:txBody>
                    <a:bodyPr/>
                    <a:lstStyle/>
                    <a:p>
                      <a:r>
                        <a:rPr lang="en-US" sz="2000" dirty="0" smtClean="0"/>
                        <a:t>9</a:t>
                      </a:r>
                      <a:endParaRPr lang="en-US" sz="2000" dirty="0"/>
                    </a:p>
                  </a:txBody>
                  <a:tcPr/>
                </a:tc>
                <a:tc>
                  <a:txBody>
                    <a:bodyPr/>
                    <a:lstStyle/>
                    <a:p>
                      <a:r>
                        <a:rPr lang="en-US" sz="2000" dirty="0" smtClean="0"/>
                        <a:t>9,067</a:t>
                      </a:r>
                      <a:endParaRPr lang="en-US" sz="2000" dirty="0"/>
                    </a:p>
                  </a:txBody>
                  <a:tcPr/>
                </a:tc>
                <a:tc>
                  <a:txBody>
                    <a:bodyPr/>
                    <a:lstStyle/>
                    <a:p>
                      <a:r>
                        <a:rPr lang="en-US" sz="2000" dirty="0" smtClean="0"/>
                        <a:t>-0,067</a:t>
                      </a:r>
                      <a:endParaRPr lang="en-US" sz="2000" dirty="0"/>
                    </a:p>
                  </a:txBody>
                  <a:tcPr/>
                </a:tc>
                <a:tc>
                  <a:txBody>
                    <a:bodyPr/>
                    <a:lstStyle/>
                    <a:p>
                      <a:r>
                        <a:rPr lang="en-US" sz="2000" dirty="0" smtClean="0"/>
                        <a:t>0,004</a:t>
                      </a:r>
                      <a:endParaRPr lang="en-US" sz="2000" dirty="0"/>
                    </a:p>
                  </a:txBody>
                  <a:tcPr/>
                </a:tc>
              </a:tr>
            </a:tbl>
          </a:graphicData>
        </a:graphic>
      </p:graphicFrame>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00063" y="285750"/>
            <a:ext cx="8429625" cy="714375"/>
          </a:xfrm>
          <a:ln/>
        </p:spPr>
        <p:txBody>
          <a:bodyPr vert="horz" wrap="square" lIns="91440" tIns="45720" rIns="91440" bIns="45720" anchor="t"/>
          <a:lstStyle/>
          <a:p>
            <a:pPr eaLnBrk="1" hangingPunct="1">
              <a:buNone/>
            </a:pPr>
            <a:r>
              <a:rPr sz="2400" b="1" dirty="0"/>
              <a:t>Hitung Nilai Chi Square</a:t>
            </a:r>
          </a:p>
        </p:txBody>
      </p:sp>
      <p:graphicFrame>
        <p:nvGraphicFramePr>
          <p:cNvPr id="4" name="Table 3"/>
          <p:cNvGraphicFramePr>
            <a:graphicFrameLocks noGrp="1"/>
          </p:cNvGraphicFramePr>
          <p:nvPr/>
        </p:nvGraphicFramePr>
        <p:xfrm>
          <a:off x="571500" y="1357313"/>
          <a:ext cx="7572375" cy="3375025"/>
        </p:xfrm>
        <a:graphic>
          <a:graphicData uri="http://schemas.openxmlformats.org/drawingml/2006/table">
            <a:tbl>
              <a:tblPr firstRow="1" bandRow="1">
                <a:tableStyleId>{5C22544A-7EE6-4342-B048-85BDC9FD1C3A}</a:tableStyleId>
              </a:tblPr>
              <a:tblGrid>
                <a:gridCol w="1262071"/>
                <a:gridCol w="1262071"/>
                <a:gridCol w="1262071"/>
                <a:gridCol w="1262071"/>
                <a:gridCol w="1262071"/>
                <a:gridCol w="1262071"/>
              </a:tblGrid>
              <a:tr h="697847">
                <a:tc>
                  <a:txBody>
                    <a:bodyPr/>
                    <a:lstStyle/>
                    <a:p>
                      <a:r>
                        <a:rPr lang="en-US" sz="2000" dirty="0" smtClean="0"/>
                        <a:t>Cell</a:t>
                      </a:r>
                      <a:endParaRPr lang="en-US" sz="2000" dirty="0"/>
                    </a:p>
                  </a:txBody>
                  <a:tcPr/>
                </a:tc>
                <a:tc>
                  <a:txBody>
                    <a:bodyPr/>
                    <a:lstStyle/>
                    <a:p>
                      <a:r>
                        <a:rPr lang="en-US" sz="2000" dirty="0" err="1" smtClean="0"/>
                        <a:t>fo</a:t>
                      </a:r>
                      <a:endParaRPr lang="en-US" sz="2000" dirty="0"/>
                    </a:p>
                  </a:txBody>
                  <a:tcPr/>
                </a:tc>
                <a:tc>
                  <a:txBody>
                    <a:bodyPr/>
                    <a:lstStyle/>
                    <a:p>
                      <a:r>
                        <a:rPr lang="en-US" sz="2000" dirty="0" err="1" smtClean="0"/>
                        <a:t>fe</a:t>
                      </a:r>
                      <a:endParaRPr lang="en-US" sz="2000" dirty="0"/>
                    </a:p>
                  </a:txBody>
                  <a:tcPr/>
                </a:tc>
                <a:tc>
                  <a:txBody>
                    <a:bodyPr/>
                    <a:lstStyle/>
                    <a:p>
                      <a:r>
                        <a:rPr lang="en-US" sz="2000" dirty="0" err="1" smtClean="0"/>
                        <a:t>fo-fe</a:t>
                      </a:r>
                      <a:endParaRPr lang="en-US" sz="2000" dirty="0"/>
                    </a:p>
                  </a:txBody>
                  <a:tcPr/>
                </a:tc>
                <a:tc>
                  <a:txBody>
                    <a:bodyPr/>
                    <a:lstStyle/>
                    <a:p>
                      <a:r>
                        <a:rPr lang="en-US" sz="2000" dirty="0" smtClean="0"/>
                        <a:t>(</a:t>
                      </a:r>
                      <a:r>
                        <a:rPr lang="en-US" sz="2000" dirty="0" err="1" smtClean="0"/>
                        <a:t>fo-fe</a:t>
                      </a:r>
                      <a:r>
                        <a:rPr lang="en-US" sz="2000" dirty="0" smtClean="0"/>
                        <a:t>)</a:t>
                      </a:r>
                      <a:r>
                        <a:rPr lang="en-US" sz="2000" baseline="30000" dirty="0" smtClean="0"/>
                        <a:t>2</a:t>
                      </a:r>
                      <a:endParaRPr lang="en-US" sz="20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dirty="0" smtClean="0"/>
                        <a:t>(</a:t>
                      </a:r>
                      <a:r>
                        <a:rPr lang="en-US" sz="2000" dirty="0" err="1" smtClean="0"/>
                        <a:t>fo-fe</a:t>
                      </a:r>
                      <a:r>
                        <a:rPr lang="en-US" sz="2000" dirty="0" smtClean="0"/>
                        <a:t>)</a:t>
                      </a:r>
                      <a:r>
                        <a:rPr lang="en-US" sz="2000" baseline="30000" dirty="0" smtClean="0"/>
                        <a:t>2</a:t>
                      </a:r>
                    </a:p>
                    <a:p>
                      <a:r>
                        <a:rPr lang="en-US" sz="2000" dirty="0" smtClean="0"/>
                        <a:t>/</a:t>
                      </a:r>
                      <a:r>
                        <a:rPr lang="en-US" sz="2000" dirty="0" err="1" smtClean="0"/>
                        <a:t>fe</a:t>
                      </a:r>
                      <a:endParaRPr lang="en-US" sz="2000" baseline="30000" dirty="0"/>
                    </a:p>
                  </a:txBody>
                  <a:tcPr/>
                </a:tc>
              </a:tr>
              <a:tr h="441968">
                <a:tc>
                  <a:txBody>
                    <a:bodyPr/>
                    <a:lstStyle/>
                    <a:p>
                      <a:r>
                        <a:rPr lang="en-US" sz="2000" dirty="0" smtClean="0"/>
                        <a:t>a</a:t>
                      </a:r>
                      <a:endParaRPr lang="en-US" sz="2000" dirty="0"/>
                    </a:p>
                  </a:txBody>
                  <a:tcPr/>
                </a:tc>
                <a:tc>
                  <a:txBody>
                    <a:bodyPr/>
                    <a:lstStyle/>
                    <a:p>
                      <a:r>
                        <a:rPr lang="en-US" sz="2000" dirty="0" smtClean="0"/>
                        <a:t>11</a:t>
                      </a:r>
                      <a:endParaRPr lang="en-US" sz="2000" dirty="0"/>
                    </a:p>
                  </a:txBody>
                  <a:tcPr/>
                </a:tc>
                <a:tc>
                  <a:txBody>
                    <a:bodyPr/>
                    <a:lstStyle/>
                    <a:p>
                      <a:r>
                        <a:rPr lang="en-US" sz="2000" dirty="0" smtClean="0"/>
                        <a:t>8,667</a:t>
                      </a:r>
                      <a:endParaRPr lang="en-US" sz="2000" dirty="0"/>
                    </a:p>
                  </a:txBody>
                  <a:tcPr/>
                </a:tc>
                <a:tc>
                  <a:txBody>
                    <a:bodyPr/>
                    <a:lstStyle/>
                    <a:p>
                      <a:r>
                        <a:rPr lang="en-US" sz="2000" dirty="0" smtClean="0"/>
                        <a:t>2,333</a:t>
                      </a:r>
                      <a:endParaRPr lang="en-US" sz="2000" dirty="0"/>
                    </a:p>
                  </a:txBody>
                  <a:tcPr/>
                </a:tc>
                <a:tc>
                  <a:txBody>
                    <a:bodyPr/>
                    <a:lstStyle/>
                    <a:p>
                      <a:r>
                        <a:rPr lang="en-US" sz="2000" dirty="0" smtClean="0"/>
                        <a:t>5,444</a:t>
                      </a:r>
                      <a:endParaRPr lang="en-US" sz="2000" dirty="0"/>
                    </a:p>
                  </a:txBody>
                  <a:tcPr/>
                </a:tc>
                <a:tc>
                  <a:txBody>
                    <a:bodyPr/>
                    <a:lstStyle/>
                    <a:p>
                      <a:r>
                        <a:rPr lang="en-US" sz="2000" dirty="0" smtClean="0"/>
                        <a:t>0,628</a:t>
                      </a:r>
                      <a:endParaRPr lang="en-US" sz="2000" dirty="0"/>
                    </a:p>
                  </a:txBody>
                  <a:tcPr/>
                </a:tc>
              </a:tr>
              <a:tr h="428628">
                <a:tc>
                  <a:txBody>
                    <a:bodyPr/>
                    <a:lstStyle/>
                    <a:p>
                      <a:r>
                        <a:rPr lang="en-US" sz="2000" dirty="0" smtClean="0"/>
                        <a:t>b</a:t>
                      </a:r>
                      <a:endParaRPr lang="en-US" sz="2000" dirty="0"/>
                    </a:p>
                  </a:txBody>
                  <a:tcPr/>
                </a:tc>
                <a:tc>
                  <a:txBody>
                    <a:bodyPr/>
                    <a:lstStyle/>
                    <a:p>
                      <a:r>
                        <a:rPr lang="en-US" sz="2000" dirty="0" smtClean="0"/>
                        <a:t>9</a:t>
                      </a:r>
                      <a:endParaRPr lang="en-US" sz="2000" dirty="0"/>
                    </a:p>
                  </a:txBody>
                  <a:tcPr/>
                </a:tc>
                <a:tc>
                  <a:txBody>
                    <a:bodyPr/>
                    <a:lstStyle/>
                    <a:p>
                      <a:r>
                        <a:rPr lang="en-US" sz="2000" dirty="0" smtClean="0"/>
                        <a:t>11,333</a:t>
                      </a:r>
                      <a:endParaRPr lang="en-US" sz="2000" dirty="0"/>
                    </a:p>
                  </a:txBody>
                  <a:tcPr/>
                </a:tc>
                <a:tc>
                  <a:txBody>
                    <a:bodyPr/>
                    <a:lstStyle/>
                    <a:p>
                      <a:r>
                        <a:rPr lang="en-US" sz="2000" dirty="0" smtClean="0"/>
                        <a:t>-2,333</a:t>
                      </a:r>
                      <a:endParaRPr lang="en-US" sz="2000" dirty="0"/>
                    </a:p>
                  </a:txBody>
                  <a:tcPr/>
                </a:tc>
                <a:tc>
                  <a:txBody>
                    <a:bodyPr/>
                    <a:lstStyle/>
                    <a:p>
                      <a:r>
                        <a:rPr lang="en-US" sz="2000" dirty="0" smtClean="0"/>
                        <a:t>5,444</a:t>
                      </a:r>
                      <a:endParaRPr lang="en-US" sz="2000" dirty="0"/>
                    </a:p>
                  </a:txBody>
                  <a:tcPr/>
                </a:tc>
                <a:tc>
                  <a:txBody>
                    <a:bodyPr/>
                    <a:lstStyle/>
                    <a:p>
                      <a:r>
                        <a:rPr lang="en-US" sz="2000" dirty="0" smtClean="0"/>
                        <a:t>0,480</a:t>
                      </a:r>
                      <a:endParaRPr lang="en-US" sz="2000" dirty="0"/>
                    </a:p>
                  </a:txBody>
                  <a:tcPr/>
                </a:tc>
              </a:tr>
              <a:tr h="428628">
                <a:tc>
                  <a:txBody>
                    <a:bodyPr/>
                    <a:lstStyle/>
                    <a:p>
                      <a:r>
                        <a:rPr lang="en-US" sz="2000" dirty="0" smtClean="0"/>
                        <a:t>c</a:t>
                      </a:r>
                      <a:endParaRPr lang="en-US" sz="2000" dirty="0"/>
                    </a:p>
                  </a:txBody>
                  <a:tcPr/>
                </a:tc>
                <a:tc>
                  <a:txBody>
                    <a:bodyPr/>
                    <a:lstStyle/>
                    <a:p>
                      <a:r>
                        <a:rPr lang="en-US" sz="2000" dirty="0" smtClean="0"/>
                        <a:t>8</a:t>
                      </a:r>
                      <a:endParaRPr lang="en-US" sz="2000" dirty="0"/>
                    </a:p>
                  </a:txBody>
                  <a:tcPr/>
                </a:tc>
                <a:tc>
                  <a:txBody>
                    <a:bodyPr/>
                    <a:lstStyle/>
                    <a:p>
                      <a:r>
                        <a:rPr lang="en-US" sz="2000" dirty="0" smtClean="0"/>
                        <a:t>10,400</a:t>
                      </a:r>
                      <a:endParaRPr lang="en-US" sz="2000" dirty="0"/>
                    </a:p>
                  </a:txBody>
                  <a:tcPr/>
                </a:tc>
                <a:tc>
                  <a:txBody>
                    <a:bodyPr/>
                    <a:lstStyle/>
                    <a:p>
                      <a:r>
                        <a:rPr lang="en-US" sz="2000" dirty="0" smtClean="0"/>
                        <a:t>-2,400</a:t>
                      </a:r>
                      <a:endParaRPr lang="en-US" sz="2000" dirty="0"/>
                    </a:p>
                  </a:txBody>
                  <a:tcPr/>
                </a:tc>
                <a:tc>
                  <a:txBody>
                    <a:bodyPr/>
                    <a:lstStyle/>
                    <a:p>
                      <a:r>
                        <a:rPr lang="en-US" sz="2000" dirty="0" smtClean="0"/>
                        <a:t>5,760</a:t>
                      </a:r>
                      <a:endParaRPr lang="en-US" sz="2000" dirty="0"/>
                    </a:p>
                  </a:txBody>
                  <a:tcPr/>
                </a:tc>
                <a:tc>
                  <a:txBody>
                    <a:bodyPr/>
                    <a:lstStyle/>
                    <a:p>
                      <a:r>
                        <a:rPr lang="en-US" sz="2000" dirty="0" smtClean="0"/>
                        <a:t>0,554</a:t>
                      </a:r>
                      <a:endParaRPr lang="en-US" sz="2000" dirty="0"/>
                    </a:p>
                  </a:txBody>
                  <a:tcPr/>
                </a:tc>
              </a:tr>
              <a:tr h="500066">
                <a:tc>
                  <a:txBody>
                    <a:bodyPr/>
                    <a:lstStyle/>
                    <a:p>
                      <a:r>
                        <a:rPr lang="en-US" sz="2000" dirty="0" smtClean="0"/>
                        <a:t>d</a:t>
                      </a:r>
                      <a:endParaRPr lang="en-US" sz="2000" dirty="0"/>
                    </a:p>
                  </a:txBody>
                  <a:tcPr/>
                </a:tc>
                <a:tc>
                  <a:txBody>
                    <a:bodyPr/>
                    <a:lstStyle/>
                    <a:p>
                      <a:r>
                        <a:rPr lang="en-US" sz="2000" dirty="0" smtClean="0"/>
                        <a:t>16</a:t>
                      </a:r>
                      <a:endParaRPr lang="en-US" sz="2000" dirty="0"/>
                    </a:p>
                  </a:txBody>
                  <a:tcPr/>
                </a:tc>
                <a:tc>
                  <a:txBody>
                    <a:bodyPr/>
                    <a:lstStyle/>
                    <a:p>
                      <a:r>
                        <a:rPr lang="en-US" sz="2000" dirty="0" smtClean="0"/>
                        <a:t>13,600</a:t>
                      </a:r>
                      <a:endParaRPr lang="en-US" sz="2000" dirty="0"/>
                    </a:p>
                  </a:txBody>
                  <a:tcPr/>
                </a:tc>
                <a:tc>
                  <a:txBody>
                    <a:bodyPr/>
                    <a:lstStyle/>
                    <a:p>
                      <a:r>
                        <a:rPr lang="en-US" sz="2000" dirty="0" smtClean="0"/>
                        <a:t>2,400</a:t>
                      </a:r>
                      <a:endParaRPr lang="en-US" sz="2000" dirty="0"/>
                    </a:p>
                  </a:txBody>
                  <a:tcPr/>
                </a:tc>
                <a:tc>
                  <a:txBody>
                    <a:bodyPr/>
                    <a:lstStyle/>
                    <a:p>
                      <a:r>
                        <a:rPr lang="en-US" sz="2000" dirty="0" smtClean="0"/>
                        <a:t>5,760</a:t>
                      </a:r>
                      <a:endParaRPr lang="en-US" sz="2000" dirty="0"/>
                    </a:p>
                  </a:txBody>
                  <a:tcPr/>
                </a:tc>
                <a:tc>
                  <a:txBody>
                    <a:bodyPr/>
                    <a:lstStyle/>
                    <a:p>
                      <a:r>
                        <a:rPr lang="en-US" sz="2000" dirty="0" smtClean="0"/>
                        <a:t>0,424</a:t>
                      </a:r>
                      <a:endParaRPr lang="en-US" sz="2000" dirty="0"/>
                    </a:p>
                  </a:txBody>
                  <a:tcPr/>
                </a:tc>
              </a:tr>
              <a:tr h="428628">
                <a:tc>
                  <a:txBody>
                    <a:bodyPr/>
                    <a:lstStyle/>
                    <a:p>
                      <a:r>
                        <a:rPr lang="en-US" sz="2000" dirty="0" smtClean="0"/>
                        <a:t>e</a:t>
                      </a:r>
                      <a:endParaRPr lang="en-US" sz="2000" dirty="0"/>
                    </a:p>
                  </a:txBody>
                  <a:tcPr/>
                </a:tc>
                <a:tc>
                  <a:txBody>
                    <a:bodyPr/>
                    <a:lstStyle/>
                    <a:p>
                      <a:r>
                        <a:rPr lang="en-US" sz="2000" dirty="0" smtClean="0"/>
                        <a:t>7</a:t>
                      </a:r>
                      <a:endParaRPr lang="en-US" sz="2000" dirty="0"/>
                    </a:p>
                  </a:txBody>
                  <a:tcPr/>
                </a:tc>
                <a:tc>
                  <a:txBody>
                    <a:bodyPr/>
                    <a:lstStyle/>
                    <a:p>
                      <a:r>
                        <a:rPr lang="en-US" sz="2000" dirty="0" smtClean="0"/>
                        <a:t>6,933</a:t>
                      </a:r>
                      <a:endParaRPr lang="en-US" sz="2000" dirty="0"/>
                    </a:p>
                  </a:txBody>
                  <a:tcPr/>
                </a:tc>
                <a:tc>
                  <a:txBody>
                    <a:bodyPr/>
                    <a:lstStyle/>
                    <a:p>
                      <a:r>
                        <a:rPr lang="en-US" sz="2000" dirty="0" smtClean="0"/>
                        <a:t>0,067</a:t>
                      </a:r>
                      <a:endParaRPr lang="en-US" sz="2000" dirty="0"/>
                    </a:p>
                  </a:txBody>
                  <a:tcPr/>
                </a:tc>
                <a:tc>
                  <a:txBody>
                    <a:bodyPr/>
                    <a:lstStyle/>
                    <a:p>
                      <a:r>
                        <a:rPr lang="en-US" sz="2000" dirty="0" smtClean="0"/>
                        <a:t>0,004</a:t>
                      </a:r>
                      <a:endParaRPr lang="en-US" sz="2000" dirty="0"/>
                    </a:p>
                  </a:txBody>
                  <a:tcPr/>
                </a:tc>
                <a:tc>
                  <a:txBody>
                    <a:bodyPr/>
                    <a:lstStyle/>
                    <a:p>
                      <a:r>
                        <a:rPr lang="en-US" sz="2000" dirty="0" smtClean="0"/>
                        <a:t>0,001</a:t>
                      </a:r>
                      <a:endParaRPr lang="en-US" sz="2000" dirty="0"/>
                    </a:p>
                  </a:txBody>
                  <a:tcPr/>
                </a:tc>
              </a:tr>
              <a:tr h="445865">
                <a:tc>
                  <a:txBody>
                    <a:bodyPr/>
                    <a:lstStyle/>
                    <a:p>
                      <a:r>
                        <a:rPr lang="en-US" sz="2000" dirty="0" smtClean="0"/>
                        <a:t>f</a:t>
                      </a:r>
                      <a:endParaRPr lang="en-US" sz="2000" dirty="0"/>
                    </a:p>
                  </a:txBody>
                  <a:tcPr/>
                </a:tc>
                <a:tc>
                  <a:txBody>
                    <a:bodyPr/>
                    <a:lstStyle/>
                    <a:p>
                      <a:r>
                        <a:rPr lang="en-US" sz="2000" dirty="0" smtClean="0"/>
                        <a:t>9</a:t>
                      </a:r>
                      <a:endParaRPr lang="en-US" sz="2000" dirty="0"/>
                    </a:p>
                  </a:txBody>
                  <a:tcPr/>
                </a:tc>
                <a:tc>
                  <a:txBody>
                    <a:bodyPr/>
                    <a:lstStyle/>
                    <a:p>
                      <a:r>
                        <a:rPr lang="en-US" sz="2000" dirty="0" smtClean="0"/>
                        <a:t>9,067</a:t>
                      </a:r>
                      <a:endParaRPr lang="en-US" sz="2000" dirty="0"/>
                    </a:p>
                  </a:txBody>
                  <a:tcPr/>
                </a:tc>
                <a:tc>
                  <a:txBody>
                    <a:bodyPr/>
                    <a:lstStyle/>
                    <a:p>
                      <a:r>
                        <a:rPr lang="en-US" sz="2000" dirty="0" smtClean="0"/>
                        <a:t>-0,067</a:t>
                      </a:r>
                      <a:endParaRPr lang="en-US" sz="2000" dirty="0"/>
                    </a:p>
                  </a:txBody>
                  <a:tcPr/>
                </a:tc>
                <a:tc>
                  <a:txBody>
                    <a:bodyPr/>
                    <a:lstStyle/>
                    <a:p>
                      <a:r>
                        <a:rPr lang="en-US" sz="2000" dirty="0" smtClean="0"/>
                        <a:t>0,004</a:t>
                      </a:r>
                      <a:endParaRPr lang="en-US" sz="2000" dirty="0"/>
                    </a:p>
                  </a:txBody>
                  <a:tcPr/>
                </a:tc>
                <a:tc>
                  <a:txBody>
                    <a:bodyPr/>
                    <a:lstStyle/>
                    <a:p>
                      <a:r>
                        <a:rPr lang="en-US" sz="2000" dirty="0" smtClean="0"/>
                        <a:t>0,000</a:t>
                      </a:r>
                      <a:endParaRPr lang="en-US" sz="2000" dirty="0"/>
                    </a:p>
                  </a:txBody>
                  <a:tcPr/>
                </a:tc>
              </a:tr>
            </a:tbl>
          </a:graphicData>
        </a:graphic>
      </p:graphicFrame>
      <p:sp>
        <p:nvSpPr>
          <p:cNvPr id="25661" name="Rectangle 4"/>
          <p:cNvSpPr/>
          <p:nvPr/>
        </p:nvSpPr>
        <p:spPr>
          <a:xfrm>
            <a:off x="2714625" y="928688"/>
            <a:ext cx="3643313" cy="369887"/>
          </a:xfrm>
          <a:prstGeom prst="rect">
            <a:avLst/>
          </a:prstGeom>
          <a:noFill/>
          <a:ln w="9525">
            <a:noFill/>
          </a:ln>
        </p:spPr>
        <p:txBody>
          <a:bodyPr>
            <a:spAutoFit/>
          </a:bodyPr>
          <a:lstStyle/>
          <a:p>
            <a:r>
              <a:rPr lang="en-US" altLang="x-none" dirty="0">
                <a:latin typeface="Calibri" panose="020F0502020204030204" pitchFamily="34" charset="0"/>
              </a:rPr>
              <a:t>Tabel Hitung Chi-Square akhir</a:t>
            </a:r>
            <a:endParaRPr dirty="0">
              <a:latin typeface="Calibri" panose="020F0502020204030204" pitchFamily="34" charset="0"/>
            </a:endParaRPr>
          </a:p>
        </p:txBody>
      </p:sp>
      <p:sp>
        <p:nvSpPr>
          <p:cNvPr id="25662" name="Rectangle 5"/>
          <p:cNvSpPr/>
          <p:nvPr/>
        </p:nvSpPr>
        <p:spPr>
          <a:xfrm>
            <a:off x="714375" y="4714875"/>
            <a:ext cx="7215188" cy="646113"/>
          </a:xfrm>
          <a:prstGeom prst="rect">
            <a:avLst/>
          </a:prstGeom>
          <a:noFill/>
          <a:ln w="9525">
            <a:noFill/>
          </a:ln>
        </p:spPr>
        <p:txBody>
          <a:bodyPr>
            <a:spAutoFit/>
          </a:bodyPr>
          <a:lstStyle/>
          <a:p>
            <a:endParaRPr lang="en-US" altLang="x-none" dirty="0">
              <a:latin typeface="Segoe UI" panose="020B0502040204020203" pitchFamily="34" charset="0"/>
              <a:cs typeface="Segoe UI" panose="020B0502040204020203" pitchFamily="34" charset="0"/>
            </a:endParaRPr>
          </a:p>
          <a:p>
            <a:r>
              <a:rPr dirty="0">
                <a:latin typeface="Segoe UI" panose="020B0502040204020203" pitchFamily="34" charset="0"/>
                <a:cs typeface="Segoe UI" panose="020B0502040204020203" pitchFamily="34" charset="0"/>
              </a:rPr>
              <a:t>Maka Nilai </a:t>
            </a:r>
            <a:r>
              <a:rPr b="1" dirty="0">
                <a:latin typeface="Segoe UI" panose="020B0502040204020203" pitchFamily="34" charset="0"/>
                <a:cs typeface="Segoe UI" panose="020B0502040204020203" pitchFamily="34" charset="0"/>
              </a:rPr>
              <a:t>Chi-Square </a:t>
            </a:r>
            <a:r>
              <a:rPr lang="en-US" altLang="x-none" b="1" dirty="0">
                <a:latin typeface="Segoe UI" panose="020B0502040204020203" pitchFamily="34" charset="0"/>
                <a:cs typeface="Segoe UI" panose="020B0502040204020203" pitchFamily="34" charset="0"/>
              </a:rPr>
              <a:t>(</a:t>
            </a:r>
            <a:r>
              <a:rPr lang="en-US" altLang="x-none" dirty="0">
                <a:latin typeface="Segoe UI" panose="020B0502040204020203" pitchFamily="34" charset="0"/>
                <a:cs typeface="Segoe UI" panose="020B0502040204020203" pitchFamily="34" charset="0"/>
              </a:rPr>
              <a:t>χ</a:t>
            </a:r>
            <a:r>
              <a:rPr lang="en-US" altLang="x-none" dirty="0">
                <a:latin typeface="Segoe UI" panose="020B0502040204020203" pitchFamily="34" charset="0"/>
                <a:ea typeface="Segoe UI" panose="020B0502040204020203" pitchFamily="34" charset="0"/>
              </a:rPr>
              <a:t>²</a:t>
            </a:r>
            <a:r>
              <a:rPr lang="en-US" altLang="x-none" b="1" dirty="0">
                <a:latin typeface="Segoe UI" panose="020B0502040204020203" pitchFamily="34" charset="0"/>
                <a:cs typeface="Segoe UI" panose="020B0502040204020203" pitchFamily="34" charset="0"/>
              </a:rPr>
              <a:t>)</a:t>
            </a:r>
            <a:r>
              <a:rPr b="1" dirty="0">
                <a:latin typeface="Segoe UI" panose="020B0502040204020203" pitchFamily="34" charset="0"/>
                <a:cs typeface="Segoe UI" panose="020B0502040204020203" pitchFamily="34" charset="0"/>
              </a:rPr>
              <a:t>Hitung</a:t>
            </a:r>
            <a:r>
              <a:rPr dirty="0">
                <a:latin typeface="Segoe UI" panose="020B0502040204020203" pitchFamily="34" charset="0"/>
                <a:cs typeface="Segoe UI" panose="020B0502040204020203" pitchFamily="34" charset="0"/>
              </a:rPr>
              <a:t> adalah sebesar: </a:t>
            </a:r>
            <a:r>
              <a:rPr b="1" dirty="0">
                <a:latin typeface="Segoe UI" panose="020B0502040204020203" pitchFamily="34" charset="0"/>
                <a:cs typeface="Segoe UI" panose="020B0502040204020203" pitchFamily="34" charset="0"/>
              </a:rPr>
              <a:t>2,087</a:t>
            </a:r>
            <a:r>
              <a:rPr dirty="0">
                <a:latin typeface="Segoe UI" panose="020B0502040204020203" pitchFamily="34" charset="0"/>
                <a:cs typeface="Segoe UI" panose="020B0502040204020203" pitchFamily="34" charset="0"/>
              </a:rPr>
              <a:t>.</a:t>
            </a:r>
            <a:endParaRPr dirty="0">
              <a:latin typeface="Segoe UI" panose="020B0502040204020203" pitchFamily="34" charset="0"/>
              <a:ea typeface="Segoe UI" panose="020B0502040204020203" pitchFamily="34" charset="0"/>
            </a:endParaRPr>
          </a:p>
        </p:txBody>
      </p:sp>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428625" y="642938"/>
            <a:ext cx="8358188" cy="341630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id-ID" sz="24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Chi Square Hitung VS Chi Square Tabel</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id-ID"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Untuk menjawab hipotesis, bandingkan chi-square hitung dengan chi-square tabel pada derajat kebebasan atau degree of freedom (DF) tertentu dan taraf signifikansi tertentu. </a:t>
            </a:r>
            <a:endParaRPr kumimoji="0" lang="en-US"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id-ID"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Apabila chi-square hitung &gt;= chi-square tabel, maka perbedaan bersifat signifikan, artinya H</a:t>
            </a:r>
            <a:r>
              <a:rPr kumimoji="0" lang="id-ID" sz="2400" b="0" i="0" u="none" strike="noStrike" kern="1200" cap="none" spc="0" normalizeH="0" baseline="-25000" noProof="0" dirty="0">
                <a:ln>
                  <a:noFill/>
                </a:ln>
                <a:solidFill>
                  <a:schemeClr val="tx1"/>
                </a:solidFill>
                <a:effectLst/>
                <a:uLnTx/>
                <a:uFillTx/>
                <a:latin typeface="Segoe UI" panose="020B0502040204020203" pitchFamily="34" charset="0"/>
                <a:ea typeface="+mn-ea"/>
                <a:cs typeface="Segoe UI" panose="020B0502040204020203" pitchFamily="34" charset="0"/>
              </a:rPr>
              <a:t>0</a:t>
            </a:r>
            <a:r>
              <a:rPr kumimoji="0" lang="id-ID"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ditolak atau H</a:t>
            </a:r>
            <a:r>
              <a:rPr kumimoji="0" lang="en-US" sz="2400" b="0" i="0" u="none" strike="noStrike" kern="1200" cap="none" spc="0" normalizeH="0" baseline="-25000" noProof="0" dirty="0">
                <a:ln>
                  <a:noFill/>
                </a:ln>
                <a:solidFill>
                  <a:schemeClr val="tx1"/>
                </a:solidFill>
                <a:effectLst/>
                <a:uLnTx/>
                <a:uFillTx/>
                <a:latin typeface="Segoe UI" panose="020B0502040204020203" pitchFamily="34" charset="0"/>
                <a:ea typeface="+mn-ea"/>
                <a:cs typeface="Segoe UI" panose="020B0502040204020203" pitchFamily="34" charset="0"/>
              </a:rPr>
              <a:t>a</a:t>
            </a:r>
            <a:r>
              <a:rPr kumimoji="0" lang="id-ID" sz="2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 diterima.</a:t>
            </a:r>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10246"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ln/>
        </p:spPr>
        <p:txBody>
          <a:bodyPr vert="horz" wrap="square" lIns="91440" tIns="45720" rIns="91440" bIns="45720" anchor="ctr"/>
          <a:lstStyle/>
          <a:p>
            <a:r>
              <a:rPr lang="it-IT" altLang="x-none" sz="3200" b="1" dirty="0"/>
              <a:t>Test of Independensi</a:t>
            </a:r>
            <a:r>
              <a:rPr lang="en-US" altLang="x-none" dirty="0"/>
              <a:t/>
            </a:r>
            <a:br>
              <a:rPr lang="en-US" altLang="x-none" dirty="0"/>
            </a:br>
            <a:endParaRPr lang="en-US" altLang="x-none" dirty="0"/>
          </a:p>
        </p:txBody>
      </p:sp>
      <p:sp>
        <p:nvSpPr>
          <p:cNvPr id="3" name="Content Placeholder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Uji ini digunakan untuk menentukan apakah ada hubungan antara dua faktor (variabel).</a:t>
            </a:r>
            <a:r>
              <a:rPr kumimoji="0" lang="it-IT" sz="2400" b="0" i="0" u="none" strike="noStrike" kern="1200" cap="none" spc="0" normalizeH="0" baseline="0" noProof="0" dirty="0" smtClean="0">
                <a:ln>
                  <a:noFill/>
                </a:ln>
                <a:solidFill>
                  <a:schemeClr val="tx1"/>
                </a:solidFill>
                <a:effectLst>
                  <a:outerShdw blurRad="50800" dist="38100" algn="tr" rotWithShape="0">
                    <a:prstClr val="black">
                      <a:alpha val="40000"/>
                    </a:prstClr>
                  </a:outerShdw>
                </a:effectLst>
                <a:uLnTx/>
                <a:uFillTx/>
                <a:latin typeface="+mn-lt"/>
                <a:ea typeface="+mn-ea"/>
                <a:cs typeface="+mn-cs"/>
              </a:rPr>
              <a:t>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Apabila dua variabel tersebut mempunyai keterkaitan disebut bersifat tidak bebas (Non-independent). Sebaliknya, jika kedua variabel tersebut TIDAK mempunyai  keterkaitan dikatakan bersifat Independent (tidak saling mempengaruhi)</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Alat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053" name="Rectangle 2"/>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2050" name="Object 1"/>
          <p:cNvGraphicFramePr/>
          <p:nvPr/>
        </p:nvGraphicFramePr>
        <p:xfrm>
          <a:off x="4214813" y="4214813"/>
          <a:ext cx="2357437" cy="857250"/>
        </p:xfrm>
        <a:graphic>
          <a:graphicData uri="http://schemas.openxmlformats.org/presentationml/2006/ole">
            <mc:AlternateContent xmlns:mc="http://schemas.openxmlformats.org/markup-compatibility/2006">
              <mc:Choice xmlns:v="urn:schemas-microsoft-com:vml" Requires="v">
                <p:oleObj spid="_x0000_s4099" r:id="rId3" imgW="1219200" imgH="457200" progId="Equation.3">
                  <p:embed/>
                </p:oleObj>
              </mc:Choice>
              <mc:Fallback>
                <p:oleObj r:id="rId3" imgW="1219200" imgH="457200" progId="Equation.3">
                  <p:embed/>
                  <p:pic>
                    <p:nvPicPr>
                      <p:cNvPr id="0" name="Picture 3076"/>
                      <p:cNvPicPr/>
                      <p:nvPr/>
                    </p:nvPicPr>
                    <p:blipFill>
                      <a:blip r:embed="rId4"/>
                      <a:stretch>
                        <a:fillRect/>
                      </a:stretch>
                    </p:blipFill>
                    <p:spPr>
                      <a:xfrm>
                        <a:off x="4214813" y="4214813"/>
                        <a:ext cx="2357437" cy="857250"/>
                      </a:xfrm>
                      <a:prstGeom prst="rect">
                        <a:avLst/>
                      </a:prstGeom>
                      <a:noFill/>
                      <a:ln w="38100">
                        <a:noFill/>
                        <a:miter/>
                      </a:ln>
                    </p:spPr>
                  </p:pic>
                </p:oleObj>
              </mc:Fallback>
            </mc:AlternateContent>
          </a:graphicData>
        </a:graphic>
      </p:graphicFrame>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28625" y="642938"/>
            <a:ext cx="8229600" cy="4525962"/>
          </a:xfrm>
          <a:ln/>
        </p:spPr>
        <p:txBody>
          <a:bodyPr vert="horz" wrap="square" lIns="91440" tIns="45720" rIns="91440" bIns="45720" anchor="t"/>
          <a:lstStyle/>
          <a:p>
            <a:pPr>
              <a:buNone/>
            </a:pPr>
            <a:r>
              <a:rPr lang="en-US" altLang="x-none" sz="2400" dirty="0"/>
              <a:t>Contoh kasus:</a:t>
            </a:r>
            <a:r>
              <a:rPr lang="it-IT" altLang="x-none" sz="2400" dirty="0"/>
              <a:t>Kasus :</a:t>
            </a:r>
            <a:endParaRPr lang="en-US" altLang="x-none" sz="2400" dirty="0"/>
          </a:p>
          <a:p>
            <a:pPr>
              <a:buNone/>
            </a:pPr>
            <a:r>
              <a:rPr lang="it-IT" altLang="x-none" sz="2400" dirty="0"/>
              <a:t>	Dari 100 karyawan di PT XYZ, 60 adalah pria dan 40 adalah wanita. Dari 60 orang pria ternyata 10 menyukai pakaian warna merah muda, 20 menyukai warna putih dan 30 menyukai warna biru. Sedangkan dari 40 orang karyawan wanita, 20 menyukai warnal merah muda, 10 menyukai warna putih dan 10 menyukai warna biru. Dengan tingkat kepercayaan 95% apakah terdapat hubungan antara pemilihan warna dengan jenis kelamin?</a:t>
            </a:r>
            <a:endParaRPr lang="en-US" altLang="x-none" sz="2400" dirty="0"/>
          </a:p>
          <a:p>
            <a:pPr>
              <a:buNone/>
            </a:pPr>
            <a:endParaRPr lang="en-US" altLang="x-none"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57188" y="428625"/>
            <a:ext cx="8229600" cy="5929313"/>
          </a:xfrm>
          <a:ln/>
        </p:spPr>
        <p:txBody>
          <a:bodyPr vert="horz" wrap="square" lIns="91440" tIns="45720" rIns="91440" bIns="45720" anchor="t"/>
          <a:lstStyle/>
          <a:p>
            <a:pPr>
              <a:buNone/>
            </a:pPr>
            <a:r>
              <a:rPr lang="en-US" altLang="x-none" sz="2400" b="1" dirty="0"/>
              <a:t>JAWAB :</a:t>
            </a:r>
            <a:endParaRPr lang="en-US" altLang="x-none" sz="2400" dirty="0"/>
          </a:p>
          <a:p>
            <a:pPr lvl="1">
              <a:buFont typeface="Wingdings" panose="05000000000000000000" pitchFamily="2" charset="2"/>
              <a:buChar char="§"/>
            </a:pPr>
            <a:r>
              <a:rPr lang="en-US" altLang="x-none" sz="2400" b="1" dirty="0"/>
              <a:t>Hipotesa</a:t>
            </a:r>
            <a:endParaRPr lang="en-US" altLang="x-none" sz="2400" dirty="0"/>
          </a:p>
          <a:p>
            <a:pPr>
              <a:buNone/>
            </a:pPr>
            <a:r>
              <a:rPr lang="en-US" altLang="x-none" sz="2400" dirty="0"/>
              <a:t>		H0 : Pilihan warna pakaian dan jenis kelamin saling 			independen (tidak ada hubungan)</a:t>
            </a:r>
          </a:p>
          <a:p>
            <a:pPr>
              <a:buNone/>
            </a:pPr>
            <a:r>
              <a:rPr lang="en-US" altLang="x-none" sz="2400" dirty="0"/>
              <a:t>		Ha : Pilihan warna pakaian dan jenis kelamin tidak saling 		independen (ada hubungan)</a:t>
            </a:r>
          </a:p>
          <a:p>
            <a:pPr>
              <a:buNone/>
            </a:pPr>
            <a:r>
              <a:rPr lang="en-US" altLang="x-none" sz="2400" b="1" dirty="0"/>
              <a:t> 		</a:t>
            </a:r>
            <a:r>
              <a:rPr lang="en-US" altLang="x-none" sz="2400" dirty="0"/>
              <a:t>Terima H</a:t>
            </a:r>
            <a:r>
              <a:rPr sz="2400" baseline="-25000" dirty="0">
                <a:latin typeface="Segoe UI" panose="020B0502040204020203" pitchFamily="34" charset="0"/>
                <a:cs typeface="Segoe UI" panose="020B0502040204020203" pitchFamily="34" charset="0"/>
              </a:rPr>
              <a:t>0</a:t>
            </a:r>
            <a:r>
              <a:rPr lang="en-US" altLang="x-none" sz="2400" dirty="0"/>
              <a:t> jika Nilai hitung &lt; Nilai table dan tolak H</a:t>
            </a:r>
            <a:r>
              <a:rPr sz="2400" baseline="-25000" dirty="0">
                <a:latin typeface="Segoe UI" panose="020B0502040204020203" pitchFamily="34" charset="0"/>
                <a:cs typeface="Segoe UI" panose="020B0502040204020203" pitchFamily="34" charset="0"/>
              </a:rPr>
              <a:t>0</a:t>
            </a:r>
            <a:r>
              <a:rPr lang="en-US" altLang="x-none" sz="2400" dirty="0"/>
              <a:t> jika 	Nilai hitung &gt; Nilai tabel.</a:t>
            </a:r>
          </a:p>
          <a:p>
            <a:pPr>
              <a:buNone/>
            </a:pPr>
            <a:endParaRPr lang="en-US" altLang="x-none" sz="2400" dirty="0"/>
          </a:p>
          <a:p>
            <a:pPr lvl="1">
              <a:buFont typeface="Wingdings" panose="05000000000000000000" pitchFamily="2" charset="2"/>
              <a:buChar char="§"/>
            </a:pPr>
            <a:r>
              <a:rPr lang="en-US" altLang="x-none" sz="2400" b="1" dirty="0"/>
              <a:t>Nilai tabel</a:t>
            </a:r>
            <a:endParaRPr lang="en-US" altLang="x-none" sz="2400" dirty="0"/>
          </a:p>
          <a:p>
            <a:pPr>
              <a:buNone/>
            </a:pPr>
            <a:r>
              <a:rPr lang="en-US" altLang="x-none" dirty="0"/>
              <a:t>		</a:t>
            </a:r>
            <a:r>
              <a:rPr lang="en-US" altLang="x-none" sz="2400" dirty="0"/>
              <a:t>Derajat kebebasan = (r-1)(c-1) = (3-1)(2-1) = 2 dengan 	taraf nyata 5% maka nilai  tabel = 5.991</a:t>
            </a:r>
          </a:p>
          <a:p>
            <a:endParaRPr lang="en-US" altLang="x-none" sz="2400" dirty="0"/>
          </a:p>
          <a:p>
            <a:endParaRPr lang="en-US" altLang="x-none" sz="2400" dirty="0"/>
          </a:p>
        </p:txBody>
      </p:sp>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00063" y="500063"/>
            <a:ext cx="8229600" cy="4525962"/>
          </a:xfrm>
          <a:ln/>
        </p:spPr>
        <p:txBody>
          <a:bodyPr vert="horz" wrap="square" lIns="91440" tIns="45720" rIns="91440" bIns="45720" anchor="t"/>
          <a:lstStyle/>
          <a:p>
            <a:pPr marL="342900" lvl="1" indent="-342900">
              <a:buFont typeface="Wingdings" panose="05000000000000000000" pitchFamily="2" charset="2"/>
              <a:buChar char="§"/>
            </a:pPr>
            <a:r>
              <a:rPr lang="en-US" altLang="x-none" b="1" dirty="0"/>
              <a:t>Nilai hitung</a:t>
            </a:r>
          </a:p>
          <a:p>
            <a:pPr marL="342900" lvl="1" indent="-342900">
              <a:buFont typeface="Wingdings" panose="05000000000000000000" pitchFamily="2" charset="2"/>
              <a:buChar char="§"/>
            </a:pPr>
            <a:endParaRPr lang="en-US" altLang="x-none" b="1" dirty="0"/>
          </a:p>
          <a:p>
            <a:pPr marL="342900" lvl="1" indent="-342900">
              <a:buFont typeface="Wingdings" panose="05000000000000000000" pitchFamily="2" charset="2"/>
              <a:buChar char="§"/>
            </a:pPr>
            <a:endParaRPr lang="en-US" altLang="x-none" b="1" dirty="0"/>
          </a:p>
          <a:p>
            <a:pPr marL="342900" lvl="1" indent="-342900">
              <a:buNone/>
            </a:pPr>
            <a:r>
              <a:rPr lang="en-US" altLang="x-none" dirty="0"/>
              <a:t>	</a:t>
            </a:r>
            <a:r>
              <a:rPr lang="en-US" altLang="x-none" sz="2400" dirty="0"/>
              <a:t>Frekuensi Observasi (fo)</a:t>
            </a:r>
          </a:p>
          <a:p>
            <a:pPr marL="342900" lvl="1" indent="-342900">
              <a:buFont typeface="Wingdings" panose="05000000000000000000" pitchFamily="2" charset="2"/>
              <a:buChar char="§"/>
            </a:pPr>
            <a:endParaRPr lang="en-US" altLang="x-none" dirty="0"/>
          </a:p>
          <a:p>
            <a:pPr>
              <a:buFont typeface="Wingdings" panose="05000000000000000000" pitchFamily="2" charset="2"/>
              <a:buChar char="§"/>
            </a:pPr>
            <a:endParaRPr lang="en-US" altLang="x-none" sz="2400" dirty="0"/>
          </a:p>
        </p:txBody>
      </p:sp>
      <p:sp>
        <p:nvSpPr>
          <p:cNvPr id="3076" name="Rectangle 5"/>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3074" name="Object 4"/>
          <p:cNvGraphicFramePr/>
          <p:nvPr/>
        </p:nvGraphicFramePr>
        <p:xfrm>
          <a:off x="1357313" y="1071563"/>
          <a:ext cx="2095500" cy="785812"/>
        </p:xfrm>
        <a:graphic>
          <a:graphicData uri="http://schemas.openxmlformats.org/presentationml/2006/ole">
            <mc:AlternateContent xmlns:mc="http://schemas.openxmlformats.org/markup-compatibility/2006">
              <mc:Choice xmlns:v="urn:schemas-microsoft-com:vml" Requires="v">
                <p:oleObj spid="_x0000_s5123" r:id="rId3" imgW="1219200" imgH="457200" progId="Equation.3">
                  <p:embed/>
                </p:oleObj>
              </mc:Choice>
              <mc:Fallback>
                <p:oleObj r:id="rId3" imgW="1219200" imgH="457200" progId="Equation.3">
                  <p:embed/>
                  <p:pic>
                    <p:nvPicPr>
                      <p:cNvPr id="0" name="Picture 3077"/>
                      <p:cNvPicPr/>
                      <p:nvPr/>
                    </p:nvPicPr>
                    <p:blipFill>
                      <a:blip r:embed="rId4"/>
                      <a:stretch>
                        <a:fillRect/>
                      </a:stretch>
                    </p:blipFill>
                    <p:spPr>
                      <a:xfrm>
                        <a:off x="1357313" y="1071563"/>
                        <a:ext cx="2095500" cy="785812"/>
                      </a:xfrm>
                      <a:prstGeom prst="rect">
                        <a:avLst/>
                      </a:prstGeom>
                      <a:noFill/>
                      <a:ln w="38100">
                        <a:noFill/>
                        <a:miter/>
                      </a:ln>
                    </p:spPr>
                  </p:pic>
                </p:oleObj>
              </mc:Fallback>
            </mc:AlternateContent>
          </a:graphicData>
        </a:graphic>
      </p:graphicFrame>
      <p:graphicFrame>
        <p:nvGraphicFramePr>
          <p:cNvPr id="9" name="Table 8"/>
          <p:cNvGraphicFramePr>
            <a:graphicFrameLocks noGrp="1"/>
          </p:cNvGraphicFramePr>
          <p:nvPr/>
        </p:nvGraphicFramePr>
        <p:xfrm>
          <a:off x="1571625" y="2786063"/>
          <a:ext cx="5214938" cy="2133600"/>
        </p:xfrm>
        <a:graphic>
          <a:graphicData uri="http://schemas.openxmlformats.org/drawingml/2006/table">
            <a:tbl>
              <a:tblPr/>
              <a:tblGrid>
                <a:gridCol w="1603600"/>
                <a:gridCol w="1003879"/>
                <a:gridCol w="1303740"/>
                <a:gridCol w="1303740"/>
              </a:tblGrid>
              <a:tr h="246222">
                <a:tc>
                  <a:txBody>
                    <a:bodyPr/>
                    <a:lstStyle/>
                    <a:p>
                      <a:pPr marL="0" marR="0" algn="just">
                        <a:spcBef>
                          <a:spcPts val="0"/>
                        </a:spcBef>
                        <a:spcAft>
                          <a:spcPts val="0"/>
                        </a:spcAft>
                      </a:pPr>
                      <a:r>
                        <a:rPr lang="en-US" sz="2000" b="1" dirty="0" err="1">
                          <a:solidFill>
                            <a:srgbClr val="333333"/>
                          </a:solidFill>
                          <a:latin typeface="Times New Roman" panose="02020603050405020304"/>
                          <a:ea typeface="Times New Roman" panose="02020603050405020304"/>
                        </a:rPr>
                        <a:t>Warna</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pakaian</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333333"/>
                          </a:solidFill>
                          <a:latin typeface="Times New Roman" panose="02020603050405020304"/>
                          <a:ea typeface="Times New Roman" panose="02020603050405020304"/>
                        </a:rPr>
                        <a:t>Pria</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333333"/>
                          </a:solidFill>
                          <a:latin typeface="Times New Roman" panose="02020603050405020304"/>
                          <a:ea typeface="Times New Roman" panose="02020603050405020304"/>
                        </a:rPr>
                        <a:t>Wanita</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333333"/>
                          </a:solidFill>
                          <a:latin typeface="Times New Roman" panose="02020603050405020304"/>
                          <a:ea typeface="Times New Roman" panose="02020603050405020304"/>
                        </a:rPr>
                        <a:t>Jumlah</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667">
                <a:tc>
                  <a:txBody>
                    <a:bodyPr/>
                    <a:lstStyle/>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Merah</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Muda</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Putih</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Biru</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333333"/>
                          </a:solidFill>
                          <a:latin typeface="Times New Roman" panose="02020603050405020304"/>
                          <a:ea typeface="Times New Roman" panose="02020603050405020304"/>
                        </a:rPr>
                        <a:t>30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a:solidFill>
                            <a:srgbClr val="333333"/>
                          </a:solidFill>
                          <a:latin typeface="Times New Roman" panose="02020603050405020304"/>
                          <a:ea typeface="Times New Roman" panose="02020603050405020304"/>
                        </a:rPr>
                        <a:t>30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a:solidFill>
                            <a:srgbClr val="333333"/>
                          </a:solidFill>
                          <a:latin typeface="Times New Roman" panose="02020603050405020304"/>
                          <a:ea typeface="Times New Roman" panose="02020603050405020304"/>
                        </a:rPr>
                        <a:t>40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45">
                <a:tc>
                  <a:txBody>
                    <a:bodyPr/>
                    <a:lstStyle/>
                    <a:p>
                      <a:pPr marL="0" marR="0" algn="ctr">
                        <a:spcBef>
                          <a:spcPts val="0"/>
                        </a:spcBef>
                        <a:spcAft>
                          <a:spcPts val="0"/>
                        </a:spcAft>
                      </a:pP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Jumlah</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60</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40</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a:solidFill>
                            <a:srgbClr val="333333"/>
                          </a:solidFill>
                          <a:latin typeface="Times New Roman" panose="02020603050405020304"/>
                          <a:ea typeface="Times New Roman" panose="02020603050405020304"/>
                        </a:rPr>
                        <a:t>100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57188" y="357188"/>
            <a:ext cx="8229600" cy="6000750"/>
          </a:xfrm>
          <a:ln/>
        </p:spPr>
        <p:txBody>
          <a:bodyPr vert="horz" wrap="square" lIns="91440" tIns="45720" rIns="91440" bIns="45720" anchor="t"/>
          <a:lstStyle/>
          <a:p>
            <a:pPr>
              <a:buNone/>
            </a:pPr>
            <a:r>
              <a:rPr lang="en-US" altLang="x-none" sz="2400" dirty="0"/>
              <a:t>	Frekuensi Ekspektasi (fe)</a:t>
            </a:r>
          </a:p>
          <a:p>
            <a:pPr>
              <a:buNone/>
            </a:pPr>
            <a:endParaRPr lang="en-US" altLang="x-none" sz="2400" dirty="0"/>
          </a:p>
          <a:p>
            <a:pPr>
              <a:buNone/>
            </a:pPr>
            <a:endParaRPr lang="en-US" altLang="x-none" sz="2400" dirty="0"/>
          </a:p>
          <a:p>
            <a:pPr>
              <a:buNone/>
            </a:pPr>
            <a:endParaRPr lang="en-US" altLang="x-none" sz="2400" dirty="0"/>
          </a:p>
          <a:p>
            <a:pPr>
              <a:buNone/>
            </a:pPr>
            <a:endParaRPr lang="en-US" altLang="x-none" sz="2400" dirty="0"/>
          </a:p>
          <a:p>
            <a:pPr>
              <a:buNone/>
            </a:pPr>
            <a:endParaRPr lang="en-US" altLang="x-none" sz="2400" dirty="0"/>
          </a:p>
          <a:p>
            <a:pPr>
              <a:buNone/>
            </a:pPr>
            <a:r>
              <a:rPr lang="en-US" altLang="x-none" sz="2400" dirty="0"/>
              <a:t>Maka :</a:t>
            </a:r>
          </a:p>
          <a:p>
            <a:pPr>
              <a:buNone/>
            </a:pPr>
            <a:endParaRPr lang="en-US" altLang="x-none" sz="2400" dirty="0"/>
          </a:p>
          <a:p>
            <a:pPr>
              <a:buNone/>
            </a:pPr>
            <a:endParaRPr lang="en-US" altLang="x-none" sz="2400" dirty="0"/>
          </a:p>
          <a:p>
            <a:pPr>
              <a:buNone/>
            </a:pPr>
            <a:endParaRPr lang="en-US" altLang="x-none" sz="2400" dirty="0"/>
          </a:p>
          <a:p>
            <a:pPr>
              <a:buNone/>
            </a:pPr>
            <a:endParaRPr lang="en-US" altLang="x-none" sz="2400" dirty="0"/>
          </a:p>
          <a:p>
            <a:pPr lvl="1">
              <a:buFont typeface="Wingdings" panose="05000000000000000000" pitchFamily="2" charset="2"/>
              <a:buChar char="§"/>
            </a:pPr>
            <a:r>
              <a:rPr lang="en-US" altLang="x-none" sz="2400" b="1" dirty="0"/>
              <a:t>Kesimpulan : </a:t>
            </a:r>
            <a:endParaRPr lang="en-US" altLang="x-none" sz="2400" dirty="0"/>
          </a:p>
          <a:p>
            <a:pPr>
              <a:buNone/>
            </a:pPr>
            <a:r>
              <a:rPr lang="en-US" altLang="x-none" sz="2400" dirty="0"/>
              <a:t>	Nilai hitung &gt; Nilai tabel atau 13.19 &gt; 5.99 maka tolak H0 atau antara pemilihan warna pakaian tidak saling independen (ada hubungan)</a:t>
            </a:r>
          </a:p>
          <a:p>
            <a:pPr>
              <a:buNone/>
            </a:pPr>
            <a:endParaRPr lang="en-US" altLang="x-none" sz="2400" dirty="0"/>
          </a:p>
          <a:p>
            <a:pPr>
              <a:buFont typeface="Wingdings" panose="05000000000000000000" pitchFamily="2" charset="2"/>
              <a:buChar char="§"/>
            </a:pPr>
            <a:endParaRPr lang="en-US" altLang="x-none" sz="2400" dirty="0"/>
          </a:p>
        </p:txBody>
      </p:sp>
      <p:graphicFrame>
        <p:nvGraphicFramePr>
          <p:cNvPr id="4" name="Table 3"/>
          <p:cNvGraphicFramePr>
            <a:graphicFrameLocks noGrp="1"/>
          </p:cNvGraphicFramePr>
          <p:nvPr/>
        </p:nvGraphicFramePr>
        <p:xfrm>
          <a:off x="1714500" y="1000125"/>
          <a:ext cx="4608513" cy="1828800"/>
        </p:xfrm>
        <a:graphic>
          <a:graphicData uri="http://schemas.openxmlformats.org/drawingml/2006/table">
            <a:tbl>
              <a:tblPr/>
              <a:tblGrid>
                <a:gridCol w="1536388"/>
                <a:gridCol w="1536388"/>
                <a:gridCol w="1536388"/>
              </a:tblGrid>
              <a:tr h="305754">
                <a:tc>
                  <a:txBody>
                    <a:bodyPr/>
                    <a:lstStyle/>
                    <a:p>
                      <a:pPr marL="0" marR="0" algn="just">
                        <a:spcBef>
                          <a:spcPts val="0"/>
                        </a:spcBef>
                        <a:spcAft>
                          <a:spcPts val="0"/>
                        </a:spcAft>
                      </a:pPr>
                      <a:r>
                        <a:rPr lang="en-US" sz="2000" b="1" dirty="0" err="1">
                          <a:solidFill>
                            <a:srgbClr val="333333"/>
                          </a:solidFill>
                          <a:latin typeface="Times New Roman" panose="02020603050405020304"/>
                          <a:ea typeface="Times New Roman" panose="02020603050405020304"/>
                        </a:rPr>
                        <a:t>Warna</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pakaian</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err="1">
                          <a:solidFill>
                            <a:srgbClr val="333333"/>
                          </a:solidFill>
                          <a:latin typeface="Times New Roman" panose="02020603050405020304"/>
                          <a:ea typeface="Times New Roman" panose="02020603050405020304"/>
                        </a:rPr>
                        <a:t>Pria</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333333"/>
                          </a:solidFill>
                          <a:latin typeface="Times New Roman" panose="02020603050405020304"/>
                          <a:ea typeface="Times New Roman" panose="02020603050405020304"/>
                        </a:rPr>
                        <a:t>Wanita</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262">
                <a:tc>
                  <a:txBody>
                    <a:bodyPr/>
                    <a:lstStyle/>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Merah</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Muda</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Putih</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Biru</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30x60/100 = 18</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18</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24</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30x40/100 = 12</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12</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16</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14" name="Rectangle 2"/>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4098" name="Object 1"/>
          <p:cNvGraphicFramePr/>
          <p:nvPr/>
        </p:nvGraphicFramePr>
        <p:xfrm>
          <a:off x="500063" y="3571875"/>
          <a:ext cx="8110537" cy="1058863"/>
        </p:xfrm>
        <a:graphic>
          <a:graphicData uri="http://schemas.openxmlformats.org/presentationml/2006/ole">
            <mc:AlternateContent xmlns:mc="http://schemas.openxmlformats.org/markup-compatibility/2006">
              <mc:Choice xmlns:v="urn:schemas-microsoft-com:vml" Requires="v">
                <p:oleObj spid="_x0000_s6147" r:id="rId3" imgW="4889500" imgH="660400" progId="Equation.3">
                  <p:embed/>
                </p:oleObj>
              </mc:Choice>
              <mc:Fallback>
                <p:oleObj r:id="rId3" imgW="4889500" imgH="660400" progId="Equation.3">
                  <p:embed/>
                  <p:pic>
                    <p:nvPicPr>
                      <p:cNvPr id="0" name="Picture 3078"/>
                      <p:cNvPicPr/>
                      <p:nvPr/>
                    </p:nvPicPr>
                    <p:blipFill>
                      <a:blip r:embed="rId4"/>
                      <a:stretch>
                        <a:fillRect/>
                      </a:stretch>
                    </p:blipFill>
                    <p:spPr>
                      <a:xfrm>
                        <a:off x="500063" y="3571875"/>
                        <a:ext cx="8110537" cy="1058863"/>
                      </a:xfrm>
                      <a:prstGeom prst="rect">
                        <a:avLst/>
                      </a:prstGeom>
                      <a:noFill/>
                      <a:ln w="38100">
                        <a:noFill/>
                        <a:miter/>
                      </a:ln>
                    </p:spPr>
                  </p:pic>
                </p:oleObj>
              </mc:Fallback>
            </mc:AlternateContent>
          </a:graphicData>
        </a:graphic>
      </p:graphicFrame>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28625" y="785813"/>
            <a:ext cx="8229600" cy="725487"/>
          </a:xfrm>
          <a:ln/>
        </p:spPr>
        <p:txBody>
          <a:bodyPr vert="horz" wrap="square" lIns="91440" tIns="45720" rIns="91440" bIns="45720" anchor="ctr"/>
          <a:lstStyle/>
          <a:p>
            <a:r>
              <a:rPr lang="en-US" altLang="x-none" sz="3200" b="1" dirty="0"/>
              <a:t>Goodness of Fit</a:t>
            </a:r>
            <a:r>
              <a:rPr lang="en-US" altLang="x-none" sz="3200" dirty="0"/>
              <a:t/>
            </a:r>
            <a:br>
              <a:rPr lang="en-US" altLang="x-none" sz="3200" dirty="0"/>
            </a:br>
            <a:endParaRPr lang="en-US" altLang="x-none" sz="3200" dirty="0"/>
          </a:p>
        </p:txBody>
      </p:sp>
      <p:sp>
        <p:nvSpPr>
          <p:cNvPr id="29699" name="Content Placeholder 2"/>
          <p:cNvSpPr>
            <a:spLocks noGrp="1"/>
          </p:cNvSpPr>
          <p:nvPr>
            <p:ph idx="1"/>
          </p:nvPr>
        </p:nvSpPr>
        <p:spPr>
          <a:xfrm>
            <a:off x="457200" y="1600200"/>
            <a:ext cx="8229600" cy="2828925"/>
          </a:xfrm>
          <a:ln/>
        </p:spPr>
        <p:txBody>
          <a:bodyPr vert="horz" wrap="square" lIns="91440" tIns="45720" rIns="91440" bIns="45720" anchor="t"/>
          <a:lstStyle/>
          <a:p>
            <a:pPr>
              <a:buFont typeface="Wingdings" panose="05000000000000000000" pitchFamily="2" charset="2"/>
              <a:buChar char="§"/>
            </a:pPr>
            <a:r>
              <a:rPr lang="en-US" altLang="x-none" sz="2400" dirty="0"/>
              <a:t>Uji Goddness of Fit bertujuan untuk mengetahui apakah sebuah distribusi data dari sampel mengikuti sebuah distribusi teoritis tertentu atau tidak.</a:t>
            </a:r>
          </a:p>
          <a:p>
            <a:pPr>
              <a:buFont typeface="Wingdings" panose="05000000000000000000" pitchFamily="2" charset="2"/>
              <a:buChar char="§"/>
            </a:pPr>
            <a:r>
              <a:rPr lang="en-US" altLang="x-none" sz="2400" dirty="0"/>
              <a:t>Goodness of Fit akan membandingkan dua distribusi data, yaitu yang teoritis (frekuensi harapan) dan yang sesuai kenyataan (frekuensi observasi).</a:t>
            </a:r>
          </a:p>
          <a:p>
            <a:pPr>
              <a:buChar char="•"/>
            </a:pPr>
            <a:endParaRPr lang="en-US" altLang="x-none"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285750"/>
            <a:ext cx="8501063" cy="65722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Contoh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Kasus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survey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terhadap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1000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perokok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terhadap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rokok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apakah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preferensi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konsumen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memilih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rokok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alpha 5%!</a:t>
            </a:r>
          </a:p>
          <a:p>
            <a:pPr marL="457200" marR="0" lvl="0"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apakah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memilih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rokok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20%,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 30%,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 15%,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 10%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25%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alpha 5%?</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2143125" y="1643063"/>
          <a:ext cx="4078288" cy="2743200"/>
        </p:xfrm>
        <a:graphic>
          <a:graphicData uri="http://schemas.openxmlformats.org/drawingml/2006/table">
            <a:tbl>
              <a:tblPr/>
              <a:tblGrid>
                <a:gridCol w="2039470"/>
                <a:gridCol w="2039470"/>
              </a:tblGrid>
              <a:tr h="252176">
                <a:tc>
                  <a:txBody>
                    <a:bodyPr/>
                    <a:lstStyle/>
                    <a:p>
                      <a:pPr marL="0" marR="0" algn="ctr">
                        <a:spcBef>
                          <a:spcPts val="0"/>
                        </a:spcBef>
                        <a:spcAft>
                          <a:spcPts val="0"/>
                        </a:spcAft>
                      </a:pPr>
                      <a:r>
                        <a:rPr lang="en-US" sz="2000" dirty="0" err="1">
                          <a:solidFill>
                            <a:srgbClr val="333333"/>
                          </a:solidFill>
                          <a:latin typeface="Times New Roman" panose="02020603050405020304"/>
                          <a:ea typeface="Times New Roman" panose="02020603050405020304"/>
                        </a:rPr>
                        <a:t>Preferensi</a:t>
                      </a:r>
                      <a:r>
                        <a:rPr lang="en-US" sz="2000" dirty="0">
                          <a:solidFill>
                            <a:srgbClr val="333333"/>
                          </a:solidFill>
                          <a:latin typeface="Times New Roman" panose="02020603050405020304"/>
                          <a:ea typeface="Times New Roman" panose="02020603050405020304"/>
                        </a:rPr>
                        <a:t> </a:t>
                      </a:r>
                      <a:r>
                        <a:rPr lang="en-US" sz="2000" dirty="0" err="1">
                          <a:solidFill>
                            <a:srgbClr val="333333"/>
                          </a:solidFill>
                          <a:latin typeface="Times New Roman" panose="02020603050405020304"/>
                          <a:ea typeface="Times New Roman" panose="02020603050405020304"/>
                        </a:rPr>
                        <a:t>Merk</a:t>
                      </a:r>
                      <a:r>
                        <a:rPr lang="en-US" sz="2000" dirty="0">
                          <a:solidFill>
                            <a:srgbClr val="333333"/>
                          </a:solidFill>
                          <a:latin typeface="Times New Roman" panose="02020603050405020304"/>
                          <a:ea typeface="Times New Roman" panose="02020603050405020304"/>
                        </a:rPr>
                        <a:t> </a:t>
                      </a:r>
                      <a:r>
                        <a:rPr lang="en-US" sz="2000" dirty="0" err="1">
                          <a:solidFill>
                            <a:srgbClr val="333333"/>
                          </a:solidFill>
                          <a:latin typeface="Times New Roman" panose="02020603050405020304"/>
                          <a:ea typeface="Times New Roman" panose="02020603050405020304"/>
                        </a:rPr>
                        <a:t>rokok</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333333"/>
                          </a:solidFill>
                          <a:latin typeface="Times New Roman" panose="02020603050405020304"/>
                          <a:ea typeface="Times New Roman" panose="02020603050405020304"/>
                        </a:rPr>
                        <a:t>Jumlah Konsumen (fo)</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878">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A</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B</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C</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D</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E</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170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85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225</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351">
                <a:tc>
                  <a:txBody>
                    <a:bodyPr/>
                    <a:lstStyle/>
                    <a:p>
                      <a:pPr marL="0" marR="0" algn="ctr">
                        <a:spcBef>
                          <a:spcPts val="0"/>
                        </a:spcBef>
                        <a:spcAft>
                          <a:spcPts val="0"/>
                        </a:spcAft>
                      </a:pPr>
                      <a:endParaRPr lang="en-US" sz="2000">
                        <a:solidFill>
                          <a:srgbClr val="333333"/>
                        </a:solidFill>
                        <a:latin typeface="Times New Roman" panose="02020603050405020304"/>
                        <a:ea typeface="Times New Roman" panose="02020603050405020304"/>
                      </a:endParaRPr>
                    </a:p>
                    <a:p>
                      <a:pPr marL="0" marR="0" algn="ctr">
                        <a:spcBef>
                          <a:spcPts val="0"/>
                        </a:spcBef>
                        <a:spcAft>
                          <a:spcPts val="0"/>
                        </a:spcAft>
                      </a:pPr>
                      <a:r>
                        <a:rPr lang="en-US" sz="2000">
                          <a:solidFill>
                            <a:srgbClr val="333333"/>
                          </a:solidFill>
                          <a:latin typeface="Times New Roman" panose="02020603050405020304"/>
                          <a:ea typeface="Times New Roman" panose="02020603050405020304"/>
                        </a:rPr>
                        <a:t>Jumlah</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dirty="0">
                        <a:solidFill>
                          <a:srgbClr val="333333"/>
                        </a:solidFill>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1000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1"/>
          </p:nvPr>
        </p:nvSpPr>
        <p:spPr>
          <a:xfrm>
            <a:off x="457200" y="571500"/>
            <a:ext cx="8401050" cy="6000750"/>
          </a:xfrm>
          <a:ln/>
        </p:spPr>
        <p:txBody>
          <a:bodyPr vert="horz" wrap="square" lIns="91440" tIns="45720" rIns="91440" bIns="45720" anchor="t"/>
          <a:lstStyle/>
          <a:p>
            <a:pPr>
              <a:buNone/>
            </a:pPr>
            <a:r>
              <a:rPr lang="en-US" altLang="x-none" sz="2400" dirty="0"/>
              <a:t>Jawab :</a:t>
            </a:r>
          </a:p>
          <a:p>
            <a:pPr>
              <a:buFont typeface="Wingdings" panose="05000000000000000000" pitchFamily="2" charset="2"/>
              <a:buChar char="§"/>
            </a:pPr>
            <a:r>
              <a:rPr lang="en-US" altLang="x-none" sz="2400" b="1" dirty="0"/>
              <a:t>Hipotesa</a:t>
            </a:r>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Font typeface="Wingdings" panose="05000000000000000000" pitchFamily="2" charset="2"/>
              <a:buChar char="§"/>
            </a:pPr>
            <a:r>
              <a:rPr lang="en-US" altLang="x-none" sz="2400" dirty="0"/>
              <a:t>Terima H0 jika Nilai</a:t>
            </a:r>
            <a:r>
              <a:rPr lang="en-US" altLang="x-none" sz="2400" dirty="0">
                <a:latin typeface="Segoe UI" panose="020B0502040204020203" pitchFamily="34" charset="0"/>
                <a:cs typeface="Segoe UI" panose="020B0502040204020203" pitchFamily="34" charset="0"/>
              </a:rPr>
              <a:t> χ</a:t>
            </a:r>
            <a:r>
              <a:rPr lang="en-US" altLang="x-none" sz="2400" dirty="0">
                <a:latin typeface="Segoe UI" panose="020B0502040204020203" pitchFamily="34" charset="0"/>
                <a:ea typeface="Segoe UI" panose="020B0502040204020203" pitchFamily="34" charset="0"/>
              </a:rPr>
              <a:t>²</a:t>
            </a:r>
            <a:r>
              <a:rPr lang="en-US" altLang="x-none" sz="2400" dirty="0"/>
              <a:t> hitung &lt; 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dirty="0"/>
              <a:t>table dan tolak H0 jika 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dirty="0"/>
              <a:t>hitung</a:t>
            </a:r>
            <a:r>
              <a:rPr lang="en-US" altLang="x-none" sz="2400" dirty="0">
                <a:latin typeface="Segoe UI" panose="020B0502040204020203" pitchFamily="34" charset="0"/>
                <a:cs typeface="Segoe UI" panose="020B0502040204020203" pitchFamily="34" charset="0"/>
              </a:rPr>
              <a:t> </a:t>
            </a:r>
            <a:r>
              <a:rPr lang="en-US" altLang="x-none" sz="2400" dirty="0"/>
              <a:t>&gt; 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dirty="0"/>
              <a:t>tabel</a:t>
            </a:r>
          </a:p>
          <a:p>
            <a:pPr>
              <a:buNone/>
            </a:pPr>
            <a:endParaRPr lang="en-US" altLang="x-none" sz="2400" dirty="0"/>
          </a:p>
          <a:p>
            <a:pPr>
              <a:buFont typeface="Wingdings" panose="05000000000000000000" pitchFamily="2" charset="2"/>
              <a:buChar char="§"/>
            </a:pPr>
            <a:r>
              <a:rPr lang="en-US" altLang="x-none" sz="2400" b="1" dirty="0"/>
              <a:t>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b="1" dirty="0"/>
              <a:t>tabel</a:t>
            </a:r>
            <a:endParaRPr lang="en-US" altLang="x-none" sz="2400" dirty="0"/>
          </a:p>
          <a:p>
            <a:pPr>
              <a:buNone/>
            </a:pPr>
            <a:r>
              <a:rPr lang="en-US" altLang="x-none" sz="2400" dirty="0"/>
              <a:t>	Derajat kebebasan = k -1 = 5 – 1 = 4 dengan taraf nyata 5% maka 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dirty="0"/>
              <a:t>tabel = 9.4888.</a:t>
            </a:r>
          </a:p>
          <a:p>
            <a:pPr>
              <a:buFont typeface="Wingdings" panose="05000000000000000000" pitchFamily="2" charset="2"/>
              <a:buChar char="§"/>
            </a:pPr>
            <a:endParaRPr lang="en-US" altLang="x-none" sz="2400" dirty="0"/>
          </a:p>
          <a:p>
            <a:endParaRPr lang="en-US" altLang="x-none" sz="2400" dirty="0"/>
          </a:p>
        </p:txBody>
      </p:sp>
      <p:sp>
        <p:nvSpPr>
          <p:cNvPr id="5125" name="Rectangle 2"/>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5122" name="Object 1"/>
          <p:cNvGraphicFramePr/>
          <p:nvPr/>
        </p:nvGraphicFramePr>
        <p:xfrm>
          <a:off x="1214438" y="1544638"/>
          <a:ext cx="3511550" cy="912812"/>
        </p:xfrm>
        <a:graphic>
          <a:graphicData uri="http://schemas.openxmlformats.org/presentationml/2006/ole">
            <mc:AlternateContent xmlns:mc="http://schemas.openxmlformats.org/markup-compatibility/2006">
              <mc:Choice xmlns:v="urn:schemas-microsoft-com:vml" Requires="v">
                <p:oleObj spid="_x0000_s7173" r:id="rId3" imgW="2246630" imgH="584200" progId="Equation.3">
                  <p:embed/>
                </p:oleObj>
              </mc:Choice>
              <mc:Fallback>
                <p:oleObj r:id="rId3" imgW="2246630" imgH="584200" progId="Equation.3">
                  <p:embed/>
                  <p:pic>
                    <p:nvPicPr>
                      <p:cNvPr id="0" name="Picture 3084"/>
                      <p:cNvPicPr/>
                      <p:nvPr/>
                    </p:nvPicPr>
                    <p:blipFill>
                      <a:blip r:embed="rId4"/>
                      <a:stretch>
                        <a:fillRect/>
                      </a:stretch>
                    </p:blipFill>
                    <p:spPr>
                      <a:xfrm>
                        <a:off x="1214438" y="1544638"/>
                        <a:ext cx="3511550" cy="912812"/>
                      </a:xfrm>
                      <a:prstGeom prst="rect">
                        <a:avLst/>
                      </a:prstGeom>
                      <a:noFill/>
                      <a:ln w="38100">
                        <a:noFill/>
                        <a:miter/>
                      </a:ln>
                    </p:spPr>
                  </p:pic>
                </p:oleObj>
              </mc:Fallback>
            </mc:AlternateContent>
          </a:graphicData>
        </a:graphic>
      </p:graphicFrame>
      <p:sp>
        <p:nvSpPr>
          <p:cNvPr id="5126" name="Rectangle 4"/>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5123" name="Object 3"/>
          <p:cNvGraphicFramePr/>
          <p:nvPr/>
        </p:nvGraphicFramePr>
        <p:xfrm>
          <a:off x="1285875" y="2786063"/>
          <a:ext cx="5832475" cy="822325"/>
        </p:xfrm>
        <a:graphic>
          <a:graphicData uri="http://schemas.openxmlformats.org/presentationml/2006/ole">
            <mc:AlternateContent xmlns:mc="http://schemas.openxmlformats.org/markup-compatibility/2006">
              <mc:Choice xmlns:v="urn:schemas-microsoft-com:vml" Requires="v">
                <p:oleObj spid="_x0000_s7174" r:id="rId5" imgW="4150995" imgH="584200" progId="Equation.3">
                  <p:embed/>
                </p:oleObj>
              </mc:Choice>
              <mc:Fallback>
                <p:oleObj r:id="rId5" imgW="4150995" imgH="584200" progId="Equation.3">
                  <p:embed/>
                  <p:pic>
                    <p:nvPicPr>
                      <p:cNvPr id="0" name="Picture 3079"/>
                      <p:cNvPicPr/>
                      <p:nvPr/>
                    </p:nvPicPr>
                    <p:blipFill>
                      <a:blip r:embed="rId6"/>
                      <a:stretch>
                        <a:fillRect/>
                      </a:stretch>
                    </p:blipFill>
                    <p:spPr>
                      <a:xfrm>
                        <a:off x="1285875" y="2786063"/>
                        <a:ext cx="5832475" cy="822325"/>
                      </a:xfrm>
                      <a:prstGeom prst="rect">
                        <a:avLst/>
                      </a:prstGeom>
                      <a:noFill/>
                      <a:ln w="38100">
                        <a:noFill/>
                        <a:miter/>
                      </a:ln>
                    </p:spPr>
                  </p:pic>
                </p:oleObj>
              </mc:Fallback>
            </mc:AlternateContent>
          </a:graphicData>
        </a:graphic>
      </p:graphicFrame>
      <p:sp>
        <p:nvSpPr>
          <p:cNvPr id="7" name="Footer Placeholder 6"/>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Content Placeholder 2"/>
          <p:cNvSpPr>
            <a:spLocks noGrp="1"/>
          </p:cNvSpPr>
          <p:nvPr>
            <p:ph idx="1"/>
          </p:nvPr>
        </p:nvSpPr>
        <p:spPr>
          <a:xfrm>
            <a:off x="571500" y="285750"/>
            <a:ext cx="8229600" cy="4525963"/>
          </a:xfrm>
          <a:ln/>
        </p:spPr>
        <p:txBody>
          <a:bodyPr vert="horz" wrap="square" lIns="91440" tIns="45720" rIns="91440" bIns="45720" anchor="t"/>
          <a:lstStyle/>
          <a:p>
            <a:pPr>
              <a:buFont typeface="Wingdings" panose="05000000000000000000" pitchFamily="2" charset="2"/>
              <a:buChar char="§"/>
            </a:pPr>
            <a:r>
              <a:rPr lang="en-US" altLang="x-none" sz="2400" b="1" dirty="0"/>
              <a:t>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b="1" dirty="0"/>
              <a:t>hitung</a:t>
            </a:r>
          </a:p>
          <a:p>
            <a:pPr>
              <a:buFont typeface="Wingdings" panose="05000000000000000000" pitchFamily="2" charset="2"/>
              <a:buChar char="§"/>
            </a:pPr>
            <a:endParaRPr lang="en-US" altLang="x-none" sz="2400" b="1" dirty="0"/>
          </a:p>
          <a:p>
            <a:pPr>
              <a:buFont typeface="Wingdings" panose="05000000000000000000" pitchFamily="2" charset="2"/>
              <a:buChar char="§"/>
            </a:pPr>
            <a:endParaRPr lang="en-US" altLang="x-none" sz="2400" b="1" dirty="0"/>
          </a:p>
          <a:p>
            <a:pPr>
              <a:buNone/>
            </a:pPr>
            <a:r>
              <a:rPr lang="en-US" altLang="x-none" sz="2400" b="1" dirty="0"/>
              <a:t>	Untuk nilai hitung a :</a:t>
            </a:r>
            <a:endParaRPr lang="en-US" altLang="x-none" sz="2400" dirty="0"/>
          </a:p>
          <a:p>
            <a:pPr>
              <a:buFont typeface="Wingdings" panose="05000000000000000000" pitchFamily="2" charset="2"/>
              <a:buChar char="§"/>
            </a:pPr>
            <a:endParaRPr lang="en-US" altLang="x-none" sz="2400" dirty="0"/>
          </a:p>
          <a:p>
            <a:pPr>
              <a:buChar char="•"/>
            </a:pPr>
            <a:endParaRPr lang="en-US" altLang="x-none" sz="2400" dirty="0"/>
          </a:p>
        </p:txBody>
      </p:sp>
      <p:sp>
        <p:nvSpPr>
          <p:cNvPr id="6152" name="Rectangle 2"/>
          <p:cNvSpPr/>
          <p:nvPr/>
        </p:nvSpPr>
        <p:spPr>
          <a:xfrm>
            <a:off x="0" y="0"/>
            <a:ext cx="9144000" cy="0"/>
          </a:xfrm>
          <a:prstGeom prst="rect">
            <a:avLst/>
          </a:prstGeom>
          <a:noFill/>
          <a:ln w="9525">
            <a:noFill/>
          </a:ln>
        </p:spPr>
        <p:txBody>
          <a:bodyPr wrap="none" anchor="ctr">
            <a:spAutoFit/>
          </a:bodyPr>
          <a:lstStyle/>
          <a:p>
            <a:endParaRPr lang="en-US" altLang="x-none" dirty="0">
              <a:latin typeface="Arial" panose="020B0604020202020204" pitchFamily="34" charset="0"/>
            </a:endParaRPr>
          </a:p>
        </p:txBody>
      </p:sp>
      <p:graphicFrame>
        <p:nvGraphicFramePr>
          <p:cNvPr id="6146" name="Object 1"/>
          <p:cNvGraphicFramePr/>
          <p:nvPr/>
        </p:nvGraphicFramePr>
        <p:xfrm>
          <a:off x="1500188" y="785813"/>
          <a:ext cx="1905000" cy="714375"/>
        </p:xfrm>
        <a:graphic>
          <a:graphicData uri="http://schemas.openxmlformats.org/presentationml/2006/ole">
            <mc:AlternateContent xmlns:mc="http://schemas.openxmlformats.org/markup-compatibility/2006">
              <mc:Choice xmlns:v="urn:schemas-microsoft-com:vml" Requires="v">
                <p:oleObj spid="_x0000_s8203" r:id="rId3" imgW="1219200" imgH="457200" progId="Equation.3">
                  <p:embed/>
                </p:oleObj>
              </mc:Choice>
              <mc:Fallback>
                <p:oleObj r:id="rId3" imgW="1219200" imgH="457200" progId="Equation.3">
                  <p:embed/>
                  <p:pic>
                    <p:nvPicPr>
                      <p:cNvPr id="0" name="Picture 3082"/>
                      <p:cNvPicPr/>
                      <p:nvPr/>
                    </p:nvPicPr>
                    <p:blipFill>
                      <a:blip r:embed="rId4"/>
                      <a:stretch>
                        <a:fillRect/>
                      </a:stretch>
                    </p:blipFill>
                    <p:spPr>
                      <a:xfrm>
                        <a:off x="1500188" y="785813"/>
                        <a:ext cx="1905000" cy="714375"/>
                      </a:xfrm>
                      <a:prstGeom prst="rect">
                        <a:avLst/>
                      </a:prstGeom>
                      <a:noFill/>
                      <a:ln w="38100">
                        <a:noFill/>
                        <a:miter/>
                      </a:ln>
                    </p:spPr>
                  </p:pic>
                </p:oleObj>
              </mc:Fallback>
            </mc:AlternateContent>
          </a:graphicData>
        </a:graphic>
      </p:graphicFrame>
      <p:graphicFrame>
        <p:nvGraphicFramePr>
          <p:cNvPr id="6" name="Table 5"/>
          <p:cNvGraphicFramePr>
            <a:graphicFrameLocks noGrp="1"/>
          </p:cNvGraphicFramePr>
          <p:nvPr/>
        </p:nvGraphicFramePr>
        <p:xfrm>
          <a:off x="1643063" y="2071688"/>
          <a:ext cx="5643563" cy="4176713"/>
        </p:xfrm>
        <a:graphic>
          <a:graphicData uri="http://schemas.openxmlformats.org/drawingml/2006/table">
            <a:tbl>
              <a:tblPr/>
              <a:tblGrid>
                <a:gridCol w="932938"/>
                <a:gridCol w="1018522"/>
                <a:gridCol w="1104106"/>
                <a:gridCol w="763184"/>
                <a:gridCol w="848769"/>
                <a:gridCol w="976084"/>
              </a:tblGrid>
              <a:tr h="1606428">
                <a:tc>
                  <a:txBody>
                    <a:bodyPr/>
                    <a:lstStyle/>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Preferensi</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Merk</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rokok</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err="1">
                          <a:solidFill>
                            <a:srgbClr val="333333"/>
                          </a:solidFill>
                          <a:latin typeface="Times New Roman" panose="02020603050405020304"/>
                          <a:ea typeface="Times New Roman" panose="02020603050405020304"/>
                        </a:rPr>
                        <a:t>Jumlah</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Konsumen</a:t>
                      </a:r>
                      <a:r>
                        <a:rPr lang="en-US" sz="2000" b="1" dirty="0">
                          <a:solidFill>
                            <a:srgbClr val="333333"/>
                          </a:solidFill>
                          <a:latin typeface="Times New Roman" panose="02020603050405020304"/>
                          <a:ea typeface="Times New Roman" panose="02020603050405020304"/>
                        </a:rPr>
                        <a:t> (</a:t>
                      </a:r>
                      <a:r>
                        <a:rPr lang="en-US" sz="2000" b="1" dirty="0" err="1">
                          <a:solidFill>
                            <a:srgbClr val="333333"/>
                          </a:solidFill>
                          <a:latin typeface="Times New Roman" panose="02020603050405020304"/>
                          <a:ea typeface="Times New Roman" panose="02020603050405020304"/>
                        </a:rPr>
                        <a:t>fo</a:t>
                      </a:r>
                      <a:r>
                        <a:rPr lang="en-US" sz="2000" b="1" dirty="0">
                          <a:solidFill>
                            <a:srgbClr val="333333"/>
                          </a:solidFill>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Fe</a:t>
                      </a: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Jika p1=p2=p3=p4=p5=0.2</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428">
                <a:tc>
                  <a:txBody>
                    <a:bodyPr/>
                    <a:lstStyle/>
                    <a:p>
                      <a:pPr marL="0" marR="0" algn="ctr">
                        <a:spcBef>
                          <a:spcPts val="0"/>
                        </a:spcBef>
                        <a:spcAft>
                          <a:spcPts val="0"/>
                        </a:spcAft>
                      </a:pPr>
                      <a:r>
                        <a:rPr lang="en-US" sz="2000">
                          <a:solidFill>
                            <a:srgbClr val="333333"/>
                          </a:solidFill>
                          <a:latin typeface="Times New Roman" panose="02020603050405020304"/>
                          <a:ea typeface="Times New Roman" panose="02020603050405020304"/>
                        </a:rPr>
                        <a:t>A</a:t>
                      </a:r>
                      <a:endParaRPr lang="en-US" sz="2000">
                        <a:latin typeface="Times New Roman" panose="02020603050405020304"/>
                        <a:ea typeface="Times New Roman" panose="02020603050405020304"/>
                      </a:endParaRPr>
                    </a:p>
                    <a:p>
                      <a:pPr marL="0" marR="0" algn="ctr">
                        <a:spcBef>
                          <a:spcPts val="0"/>
                        </a:spcBef>
                        <a:spcAft>
                          <a:spcPts val="0"/>
                        </a:spcAft>
                      </a:pPr>
                      <a:r>
                        <a:rPr lang="en-US" sz="2000">
                          <a:solidFill>
                            <a:srgbClr val="333333"/>
                          </a:solidFill>
                          <a:latin typeface="Times New Roman" panose="02020603050405020304"/>
                          <a:ea typeface="Times New Roman" panose="02020603050405020304"/>
                        </a:rPr>
                        <a:t>B</a:t>
                      </a:r>
                      <a:endParaRPr lang="en-US" sz="2000">
                        <a:latin typeface="Times New Roman" panose="02020603050405020304"/>
                        <a:ea typeface="Times New Roman" panose="02020603050405020304"/>
                      </a:endParaRPr>
                    </a:p>
                    <a:p>
                      <a:pPr marL="0" marR="0" algn="ctr">
                        <a:spcBef>
                          <a:spcPts val="0"/>
                        </a:spcBef>
                        <a:spcAft>
                          <a:spcPts val="0"/>
                        </a:spcAft>
                      </a:pPr>
                      <a:r>
                        <a:rPr lang="en-US" sz="2000">
                          <a:solidFill>
                            <a:srgbClr val="333333"/>
                          </a:solidFill>
                          <a:latin typeface="Times New Roman" panose="02020603050405020304"/>
                          <a:ea typeface="Times New Roman" panose="02020603050405020304"/>
                        </a:rPr>
                        <a:t>C</a:t>
                      </a:r>
                      <a:endParaRPr lang="en-US" sz="2000">
                        <a:latin typeface="Times New Roman" panose="02020603050405020304"/>
                        <a:ea typeface="Times New Roman" panose="02020603050405020304"/>
                      </a:endParaRPr>
                    </a:p>
                    <a:p>
                      <a:pPr marL="0" marR="0" algn="ctr">
                        <a:spcBef>
                          <a:spcPts val="0"/>
                        </a:spcBef>
                        <a:spcAft>
                          <a:spcPts val="0"/>
                        </a:spcAft>
                      </a:pPr>
                      <a:r>
                        <a:rPr lang="en-US" sz="2000">
                          <a:solidFill>
                            <a:srgbClr val="333333"/>
                          </a:solidFill>
                          <a:latin typeface="Times New Roman" panose="02020603050405020304"/>
                          <a:ea typeface="Times New Roman" panose="02020603050405020304"/>
                        </a:rPr>
                        <a:t>D</a:t>
                      </a:r>
                      <a:endParaRPr lang="en-US" sz="2000">
                        <a:latin typeface="Times New Roman" panose="02020603050405020304"/>
                        <a:ea typeface="Times New Roman" panose="02020603050405020304"/>
                      </a:endParaRPr>
                    </a:p>
                    <a:p>
                      <a:pPr marL="0" marR="0" algn="ctr">
                        <a:spcBef>
                          <a:spcPts val="0"/>
                        </a:spcBef>
                        <a:spcAft>
                          <a:spcPts val="0"/>
                        </a:spcAft>
                      </a:pPr>
                      <a:r>
                        <a:rPr lang="en-US" sz="2000">
                          <a:solidFill>
                            <a:srgbClr val="333333"/>
                          </a:solidFill>
                          <a:latin typeface="Times New Roman" panose="02020603050405020304"/>
                          <a:ea typeface="Times New Roman" panose="02020603050405020304"/>
                        </a:rPr>
                        <a:t>E</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170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85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225</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200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110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-115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25</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12100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900</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13225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625</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0.5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60.5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4.5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66.125</a:t>
                      </a: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dirty="0">
                          <a:solidFill>
                            <a:srgbClr val="333333"/>
                          </a:solidFill>
                          <a:latin typeface="Times New Roman" panose="02020603050405020304"/>
                          <a:ea typeface="Times New Roman" panose="02020603050405020304"/>
                        </a:rPr>
                        <a:t>3.125</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3857">
                <a:tc>
                  <a:txBody>
                    <a:bodyPr/>
                    <a:lstStyle/>
                    <a:p>
                      <a:pPr marL="0" marR="0" algn="ctr">
                        <a:spcBef>
                          <a:spcPts val="0"/>
                        </a:spcBef>
                        <a:spcAft>
                          <a:spcPts val="0"/>
                        </a:spcAft>
                      </a:pP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Jumlah</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p>
                      <a:pPr marL="0" marR="0" algn="ctr">
                        <a:spcBef>
                          <a:spcPts val="0"/>
                        </a:spcBef>
                        <a:spcAft>
                          <a:spcPts val="0"/>
                        </a:spcAft>
                      </a:pPr>
                      <a:r>
                        <a:rPr lang="en-US" sz="2000" b="1">
                          <a:solidFill>
                            <a:srgbClr val="333333"/>
                          </a:solidFill>
                          <a:latin typeface="Times New Roman" panose="02020603050405020304"/>
                          <a:ea typeface="Times New Roman" panose="02020603050405020304"/>
                        </a:rPr>
                        <a:t>1000</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dirty="0">
                        <a:latin typeface="Times New Roman" panose="02020603050405020304"/>
                        <a:ea typeface="Times New Roman" panose="02020603050405020304"/>
                      </a:endParaRPr>
                    </a:p>
                    <a:p>
                      <a:pPr marL="0" marR="0" algn="ctr">
                        <a:spcBef>
                          <a:spcPts val="0"/>
                        </a:spcBef>
                        <a:spcAft>
                          <a:spcPts val="0"/>
                        </a:spcAft>
                      </a:pPr>
                      <a:r>
                        <a:rPr lang="en-US" sz="2000" b="1" dirty="0">
                          <a:solidFill>
                            <a:srgbClr val="333333"/>
                          </a:solidFill>
                          <a:latin typeface="Times New Roman" panose="02020603050405020304"/>
                          <a:ea typeface="Times New Roman" panose="02020603050405020304"/>
                        </a:rPr>
                        <a:t>1000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147" name="Object 6"/>
          <p:cNvGraphicFramePr/>
          <p:nvPr/>
        </p:nvGraphicFramePr>
        <p:xfrm>
          <a:off x="4643438" y="3143250"/>
          <a:ext cx="787400" cy="300038"/>
        </p:xfrm>
        <a:graphic>
          <a:graphicData uri="http://schemas.openxmlformats.org/presentationml/2006/ole">
            <mc:AlternateContent xmlns:mc="http://schemas.openxmlformats.org/markup-compatibility/2006">
              <mc:Choice xmlns:v="urn:schemas-microsoft-com:vml" Requires="v">
                <p:oleObj spid="_x0000_s8204" r:id="rId5" imgW="596900" imgH="228600" progId="Equation.3">
                  <p:embed/>
                </p:oleObj>
              </mc:Choice>
              <mc:Fallback>
                <p:oleObj r:id="rId5" imgW="596900" imgH="228600" progId="Equation.3">
                  <p:embed/>
                  <p:pic>
                    <p:nvPicPr>
                      <p:cNvPr id="0" name="Picture 3086"/>
                      <p:cNvPicPr/>
                      <p:nvPr/>
                    </p:nvPicPr>
                    <p:blipFill>
                      <a:blip r:embed="rId6"/>
                      <a:stretch>
                        <a:fillRect/>
                      </a:stretch>
                    </p:blipFill>
                    <p:spPr>
                      <a:xfrm>
                        <a:off x="4643438" y="3143250"/>
                        <a:ext cx="787400" cy="300038"/>
                      </a:xfrm>
                      <a:prstGeom prst="rect">
                        <a:avLst/>
                      </a:prstGeom>
                      <a:noFill/>
                      <a:ln w="38100">
                        <a:noFill/>
                        <a:miter/>
                      </a:ln>
                    </p:spPr>
                  </p:pic>
                </p:oleObj>
              </mc:Fallback>
            </mc:AlternateContent>
          </a:graphicData>
        </a:graphic>
      </p:graphicFrame>
      <p:graphicFrame>
        <p:nvGraphicFramePr>
          <p:cNvPr id="6148" name="Object 5"/>
          <p:cNvGraphicFramePr/>
          <p:nvPr/>
        </p:nvGraphicFramePr>
        <p:xfrm>
          <a:off x="5500688" y="3214688"/>
          <a:ext cx="785812" cy="288925"/>
        </p:xfrm>
        <a:graphic>
          <a:graphicData uri="http://schemas.openxmlformats.org/presentationml/2006/ole">
            <mc:AlternateContent xmlns:mc="http://schemas.openxmlformats.org/markup-compatibility/2006">
              <mc:Choice xmlns:v="urn:schemas-microsoft-com:vml" Requires="v">
                <p:oleObj spid="_x0000_s8205" r:id="rId7" imgW="647700" imgH="241300" progId="Equation.3">
                  <p:embed/>
                </p:oleObj>
              </mc:Choice>
              <mc:Fallback>
                <p:oleObj r:id="rId7" imgW="647700" imgH="241300" progId="Equation.3">
                  <p:embed/>
                  <p:pic>
                    <p:nvPicPr>
                      <p:cNvPr id="0" name="Picture 3088"/>
                      <p:cNvPicPr/>
                      <p:nvPr/>
                    </p:nvPicPr>
                    <p:blipFill>
                      <a:blip r:embed="rId8"/>
                      <a:stretch>
                        <a:fillRect/>
                      </a:stretch>
                    </p:blipFill>
                    <p:spPr>
                      <a:xfrm>
                        <a:off x="5500688" y="3214688"/>
                        <a:ext cx="785812" cy="288925"/>
                      </a:xfrm>
                      <a:prstGeom prst="rect">
                        <a:avLst/>
                      </a:prstGeom>
                      <a:noFill/>
                      <a:ln w="38100">
                        <a:noFill/>
                        <a:miter/>
                      </a:ln>
                    </p:spPr>
                  </p:pic>
                </p:oleObj>
              </mc:Fallback>
            </mc:AlternateContent>
          </a:graphicData>
        </a:graphic>
      </p:graphicFrame>
      <p:graphicFrame>
        <p:nvGraphicFramePr>
          <p:cNvPr id="6149" name="Object 4"/>
          <p:cNvGraphicFramePr/>
          <p:nvPr/>
        </p:nvGraphicFramePr>
        <p:xfrm>
          <a:off x="6286500" y="3143250"/>
          <a:ext cx="857250" cy="584200"/>
        </p:xfrm>
        <a:graphic>
          <a:graphicData uri="http://schemas.openxmlformats.org/presentationml/2006/ole">
            <mc:AlternateContent xmlns:mc="http://schemas.openxmlformats.org/markup-compatibility/2006">
              <mc:Choice xmlns:v="urn:schemas-microsoft-com:vml" Requires="v">
                <p:oleObj spid="_x0000_s8206" r:id="rId9" imgW="685800" imgH="469900" progId="Equation.3">
                  <p:embed/>
                </p:oleObj>
              </mc:Choice>
              <mc:Fallback>
                <p:oleObj r:id="rId9" imgW="685800" imgH="469900" progId="Equation.3">
                  <p:embed/>
                  <p:pic>
                    <p:nvPicPr>
                      <p:cNvPr id="0" name="Picture 3087"/>
                      <p:cNvPicPr/>
                      <p:nvPr/>
                    </p:nvPicPr>
                    <p:blipFill>
                      <a:blip r:embed="rId10"/>
                      <a:stretch>
                        <a:fillRect/>
                      </a:stretch>
                    </p:blipFill>
                    <p:spPr>
                      <a:xfrm>
                        <a:off x="6286500" y="3143250"/>
                        <a:ext cx="857250" cy="584200"/>
                      </a:xfrm>
                      <a:prstGeom prst="rect">
                        <a:avLst/>
                      </a:prstGeom>
                      <a:noFill/>
                      <a:ln w="38100">
                        <a:noFill/>
                        <a:miter/>
                      </a:ln>
                    </p:spPr>
                  </p:pic>
                </p:oleObj>
              </mc:Fallback>
            </mc:AlternateContent>
          </a:graphicData>
        </a:graphic>
      </p:graphicFrame>
      <p:graphicFrame>
        <p:nvGraphicFramePr>
          <p:cNvPr id="6150" name="Object 3"/>
          <p:cNvGraphicFramePr/>
          <p:nvPr/>
        </p:nvGraphicFramePr>
        <p:xfrm>
          <a:off x="6357938" y="6000750"/>
          <a:ext cx="928687" cy="317500"/>
        </p:xfrm>
        <a:graphic>
          <a:graphicData uri="http://schemas.openxmlformats.org/presentationml/2006/ole">
            <mc:AlternateContent xmlns:mc="http://schemas.openxmlformats.org/markup-compatibility/2006">
              <mc:Choice xmlns:v="urn:schemas-microsoft-com:vml" Requires="v">
                <p:oleObj spid="_x0000_s8207" r:id="rId11" imgW="748665" imgH="254000" progId="Equation.3">
                  <p:embed/>
                </p:oleObj>
              </mc:Choice>
              <mc:Fallback>
                <p:oleObj r:id="rId11" imgW="748665" imgH="254000" progId="Equation.3">
                  <p:embed/>
                  <p:pic>
                    <p:nvPicPr>
                      <p:cNvPr id="0" name="Picture 3083"/>
                      <p:cNvPicPr/>
                      <p:nvPr/>
                    </p:nvPicPr>
                    <p:blipFill>
                      <a:blip r:embed="rId12"/>
                      <a:stretch>
                        <a:fillRect/>
                      </a:stretch>
                    </p:blipFill>
                    <p:spPr>
                      <a:xfrm>
                        <a:off x="6357938" y="6000750"/>
                        <a:ext cx="928687" cy="317500"/>
                      </a:xfrm>
                      <a:prstGeom prst="rect">
                        <a:avLst/>
                      </a:prstGeom>
                      <a:noFill/>
                      <a:ln w="38100">
                        <a:noFill/>
                        <a:miter/>
                      </a:ln>
                    </p:spPr>
                  </p:pic>
                </p:oleObj>
              </mc:Fallback>
            </mc:AlternateContent>
          </a:graphicData>
        </a:graphic>
      </p:graphicFrame>
      <p:sp>
        <p:nvSpPr>
          <p:cNvPr id="10" name="Footer Placeholder 9"/>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Content Placeholder 2"/>
          <p:cNvSpPr>
            <a:spLocks noGrp="1"/>
          </p:cNvSpPr>
          <p:nvPr>
            <p:ph idx="1"/>
          </p:nvPr>
        </p:nvSpPr>
        <p:spPr>
          <a:xfrm>
            <a:off x="500063" y="428625"/>
            <a:ext cx="8229600" cy="4525963"/>
          </a:xfrm>
          <a:ln/>
        </p:spPr>
        <p:txBody>
          <a:bodyPr vert="horz" wrap="square" lIns="91440" tIns="45720" rIns="91440" bIns="45720" anchor="t"/>
          <a:lstStyle/>
          <a:p>
            <a:pPr>
              <a:buNone/>
            </a:pPr>
            <a:r>
              <a:rPr lang="en-US" altLang="x-none" sz="2400" b="1" dirty="0"/>
              <a:t>Untuk nilai </a:t>
            </a:r>
            <a:r>
              <a:rPr lang="en-US" altLang="x-none" sz="2400" dirty="0">
                <a:latin typeface="Segoe UI" panose="020B0502040204020203" pitchFamily="34" charset="0"/>
                <a:cs typeface="Segoe UI" panose="020B0502040204020203" pitchFamily="34" charset="0"/>
              </a:rPr>
              <a:t>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b="1" dirty="0"/>
              <a:t>hitung b :</a:t>
            </a:r>
            <a:endParaRPr lang="en-US" altLang="x-none" sz="2400" dirty="0"/>
          </a:p>
          <a:p>
            <a:endParaRPr lang="en-US" altLang="x-none" sz="2400" dirty="0"/>
          </a:p>
        </p:txBody>
      </p:sp>
      <p:graphicFrame>
        <p:nvGraphicFramePr>
          <p:cNvPr id="7174" name="Table 7173"/>
          <p:cNvGraphicFramePr/>
          <p:nvPr/>
        </p:nvGraphicFramePr>
        <p:xfrm>
          <a:off x="1357313" y="1143000"/>
          <a:ext cx="6143625" cy="5254625"/>
        </p:xfrm>
        <a:graphic>
          <a:graphicData uri="http://schemas.openxmlformats.org/drawingml/2006/table">
            <a:tbl>
              <a:tblPr/>
              <a:tblGrid>
                <a:gridCol w="987425"/>
                <a:gridCol w="1076325"/>
                <a:gridCol w="1614488"/>
                <a:gridCol w="806450"/>
                <a:gridCol w="806450"/>
                <a:gridCol w="852487"/>
              </a:tblGrid>
              <a:tr h="2163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Preferensi Merk rokok</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Jumlah Konsumen (fo)</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nl-BE" altLang="x-none" sz="2000" b="1" dirty="0">
                          <a:solidFill>
                            <a:srgbClr val="333333"/>
                          </a:solidFill>
                          <a:latin typeface="Times New Roman" panose="02020603050405020304" pitchFamily="18" charset="0"/>
                          <a:cs typeface="Times New Roman" panose="02020603050405020304" pitchFamily="18" charset="0"/>
                        </a:rPr>
                        <a:t>Fe</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nl-BE" altLang="x-none" sz="2000" b="1" dirty="0">
                          <a:solidFill>
                            <a:srgbClr val="333333"/>
                          </a:solidFill>
                          <a:latin typeface="Times New Roman" panose="02020603050405020304" pitchFamily="18" charset="0"/>
                          <a:cs typeface="Times New Roman" panose="02020603050405020304" pitchFamily="18" charset="0"/>
                        </a:rPr>
                        <a:t>JIka</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nl-BE" altLang="x-none" sz="2000" b="1" dirty="0">
                          <a:solidFill>
                            <a:srgbClr val="333333"/>
                          </a:solidFill>
                          <a:latin typeface="Times New Roman" panose="02020603050405020304" pitchFamily="18" charset="0"/>
                          <a:cs typeface="Times New Roman" panose="02020603050405020304" pitchFamily="18" charset="0"/>
                        </a:rPr>
                        <a:t>P1 = 0.2; P2 = 0.3; P3 = 0.15; P4 = 0.1 dan P5= 0.25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63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A</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B</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C</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D</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E</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210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310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170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85</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300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150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250</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-15</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100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400</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225</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625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0,5</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0,3333</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2,6667</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2,25</a:t>
                      </a: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dirty="0">
                          <a:solidFill>
                            <a:srgbClr val="333333"/>
                          </a:solidFill>
                          <a:latin typeface="Times New Roman" panose="02020603050405020304" pitchFamily="18" charset="0"/>
                          <a:cs typeface="Times New Roman" panose="02020603050405020304" pitchFamily="18" charset="0"/>
                        </a:rPr>
                        <a:t>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7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Jumlah</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1000</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cs typeface="Times New Roman" panose="02020603050405020304" pitchFamily="18" charset="0"/>
                      </a:endParaRPr>
                    </a:p>
                    <a:p>
                      <a:pPr lvl="0" algn="ctr"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1000</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buNone/>
                      </a:pP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r>
                        <a:rPr lang="en-US" altLang="x-none" sz="2000" b="1" dirty="0">
                          <a:solidFill>
                            <a:srgbClr val="333333"/>
                          </a:solidFill>
                          <a:latin typeface="Times New Roman" panose="02020603050405020304" pitchFamily="18" charset="0"/>
                          <a:cs typeface="Times New Roman" panose="02020603050405020304" pitchFamily="18" charset="0"/>
                        </a:rPr>
                        <a:t>Σ = 8,25</a:t>
                      </a:r>
                      <a:endParaRPr lang="en-US" altLang="x-none" sz="20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170" name="Object 3"/>
          <p:cNvGraphicFramePr/>
          <p:nvPr/>
        </p:nvGraphicFramePr>
        <p:xfrm>
          <a:off x="5072063" y="2214563"/>
          <a:ext cx="750887" cy="285750"/>
        </p:xfrm>
        <a:graphic>
          <a:graphicData uri="http://schemas.openxmlformats.org/presentationml/2006/ole">
            <mc:AlternateContent xmlns:mc="http://schemas.openxmlformats.org/markup-compatibility/2006">
              <mc:Choice xmlns:v="urn:schemas-microsoft-com:vml" Requires="v">
                <p:oleObj spid="_x0000_s9223" r:id="rId3" imgW="596900" imgH="228600" progId="Equation.3">
                  <p:embed/>
                </p:oleObj>
              </mc:Choice>
              <mc:Fallback>
                <p:oleObj r:id="rId3" imgW="596900" imgH="228600" progId="Equation.3">
                  <p:embed/>
                  <p:pic>
                    <p:nvPicPr>
                      <p:cNvPr id="0" name="Picture 3080"/>
                      <p:cNvPicPr/>
                      <p:nvPr/>
                    </p:nvPicPr>
                    <p:blipFill>
                      <a:blip r:embed="rId4"/>
                      <a:stretch>
                        <a:fillRect/>
                      </a:stretch>
                    </p:blipFill>
                    <p:spPr>
                      <a:xfrm>
                        <a:off x="5072063" y="2214563"/>
                        <a:ext cx="750887" cy="285750"/>
                      </a:xfrm>
                      <a:prstGeom prst="rect">
                        <a:avLst/>
                      </a:prstGeom>
                      <a:noFill/>
                      <a:ln w="38100">
                        <a:noFill/>
                        <a:miter/>
                      </a:ln>
                    </p:spPr>
                  </p:pic>
                </p:oleObj>
              </mc:Fallback>
            </mc:AlternateContent>
          </a:graphicData>
        </a:graphic>
      </p:graphicFrame>
      <p:graphicFrame>
        <p:nvGraphicFramePr>
          <p:cNvPr id="7171" name="Object 2"/>
          <p:cNvGraphicFramePr/>
          <p:nvPr/>
        </p:nvGraphicFramePr>
        <p:xfrm>
          <a:off x="5857875" y="2214563"/>
          <a:ext cx="777875" cy="285750"/>
        </p:xfrm>
        <a:graphic>
          <a:graphicData uri="http://schemas.openxmlformats.org/presentationml/2006/ole">
            <mc:AlternateContent xmlns:mc="http://schemas.openxmlformats.org/markup-compatibility/2006">
              <mc:Choice xmlns:v="urn:schemas-microsoft-com:vml" Requires="v">
                <p:oleObj spid="_x0000_s9224" r:id="rId5" imgW="647700" imgH="241300" progId="Equation.3">
                  <p:embed/>
                </p:oleObj>
              </mc:Choice>
              <mc:Fallback>
                <p:oleObj r:id="rId5" imgW="647700" imgH="241300" progId="Equation.3">
                  <p:embed/>
                  <p:pic>
                    <p:nvPicPr>
                      <p:cNvPr id="0" name="Picture 3085"/>
                      <p:cNvPicPr/>
                      <p:nvPr/>
                    </p:nvPicPr>
                    <p:blipFill>
                      <a:blip r:embed="rId6"/>
                      <a:stretch>
                        <a:fillRect/>
                      </a:stretch>
                    </p:blipFill>
                    <p:spPr>
                      <a:xfrm>
                        <a:off x="5857875" y="2214563"/>
                        <a:ext cx="777875" cy="285750"/>
                      </a:xfrm>
                      <a:prstGeom prst="rect">
                        <a:avLst/>
                      </a:prstGeom>
                      <a:noFill/>
                      <a:ln w="38100">
                        <a:noFill/>
                        <a:miter/>
                      </a:ln>
                    </p:spPr>
                  </p:pic>
                </p:oleObj>
              </mc:Fallback>
            </mc:AlternateContent>
          </a:graphicData>
        </a:graphic>
      </p:graphicFrame>
      <p:graphicFrame>
        <p:nvGraphicFramePr>
          <p:cNvPr id="7172" name="Object 1"/>
          <p:cNvGraphicFramePr/>
          <p:nvPr/>
        </p:nvGraphicFramePr>
        <p:xfrm>
          <a:off x="6643688" y="2071688"/>
          <a:ext cx="839787" cy="571500"/>
        </p:xfrm>
        <a:graphic>
          <a:graphicData uri="http://schemas.openxmlformats.org/presentationml/2006/ole">
            <mc:AlternateContent xmlns:mc="http://schemas.openxmlformats.org/markup-compatibility/2006">
              <mc:Choice xmlns:v="urn:schemas-microsoft-com:vml" Requires="v">
                <p:oleObj spid="_x0000_s9225" r:id="rId7" imgW="685800" imgH="469900" progId="Equation.3">
                  <p:embed/>
                </p:oleObj>
              </mc:Choice>
              <mc:Fallback>
                <p:oleObj r:id="rId7" imgW="685800" imgH="469900" progId="Equation.3">
                  <p:embed/>
                  <p:pic>
                    <p:nvPicPr>
                      <p:cNvPr id="0" name="Picture 3081"/>
                      <p:cNvPicPr/>
                      <p:nvPr/>
                    </p:nvPicPr>
                    <p:blipFill>
                      <a:blip r:embed="rId8"/>
                      <a:stretch>
                        <a:fillRect/>
                      </a:stretch>
                    </p:blipFill>
                    <p:spPr>
                      <a:xfrm>
                        <a:off x="6643688" y="2071688"/>
                        <a:ext cx="839787" cy="571500"/>
                      </a:xfrm>
                      <a:prstGeom prst="rect">
                        <a:avLst/>
                      </a:prstGeom>
                      <a:noFill/>
                      <a:ln w="38100">
                        <a:noFill/>
                        <a:miter/>
                      </a:ln>
                    </p:spPr>
                  </p:pic>
                </p:oleObj>
              </mc:Fallback>
            </mc:AlternateContent>
          </a:graphicData>
        </a:graphic>
      </p:graphicFrame>
      <p:sp>
        <p:nvSpPr>
          <p:cNvPr id="7" name="Footer Placeholder 6"/>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285750"/>
            <a:ext cx="8229600" cy="59293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Soal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perguruan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swasta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yakin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bahwa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kuliah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statistika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persentasi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adaslah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20%,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40%,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 20 %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sebesar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10%</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Dari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akhir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sebanyak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50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sebagai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melihat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hasil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benarkah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pernyataan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dosen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perguruan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swasta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alpha 5%?</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3357563" y="2928938"/>
          <a:ext cx="4071938" cy="2211388"/>
        </p:xfrm>
        <a:graphic>
          <a:graphicData uri="http://schemas.openxmlformats.org/drawingml/2006/table">
            <a:tbl>
              <a:tblPr/>
              <a:tblGrid>
                <a:gridCol w="1791661"/>
                <a:gridCol w="2280295"/>
              </a:tblGrid>
              <a:tr h="315959">
                <a:tc>
                  <a:txBody>
                    <a:bodyPr/>
                    <a:lstStyle/>
                    <a:p>
                      <a:pPr marL="0" marR="0" algn="just">
                        <a:spcBef>
                          <a:spcPts val="0"/>
                        </a:spcBef>
                        <a:spcAft>
                          <a:spcPts val="0"/>
                        </a:spcAft>
                      </a:pPr>
                      <a:r>
                        <a:rPr lang="en-US" sz="2000" dirty="0" err="1">
                          <a:solidFill>
                            <a:srgbClr val="333333"/>
                          </a:solidFill>
                          <a:latin typeface="Times New Roman" panose="02020603050405020304"/>
                          <a:ea typeface="Times New Roman" panose="02020603050405020304"/>
                        </a:rPr>
                        <a:t>Nilai</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err="1">
                          <a:solidFill>
                            <a:srgbClr val="333333"/>
                          </a:solidFill>
                          <a:latin typeface="Times New Roman" panose="02020603050405020304"/>
                          <a:ea typeface="Times New Roman" panose="02020603050405020304"/>
                        </a:rPr>
                        <a:t>Jumlah</a:t>
                      </a:r>
                      <a:r>
                        <a:rPr lang="en-US" sz="2000" dirty="0">
                          <a:solidFill>
                            <a:srgbClr val="333333"/>
                          </a:solidFill>
                          <a:latin typeface="Times New Roman" panose="02020603050405020304"/>
                          <a:ea typeface="Times New Roman" panose="02020603050405020304"/>
                        </a:rPr>
                        <a:t> </a:t>
                      </a:r>
                      <a:r>
                        <a:rPr lang="en-US" sz="2000" dirty="0" err="1">
                          <a:solidFill>
                            <a:srgbClr val="333333"/>
                          </a:solidFill>
                          <a:latin typeface="Times New Roman" panose="02020603050405020304"/>
                          <a:ea typeface="Times New Roman" panose="02020603050405020304"/>
                        </a:rPr>
                        <a:t>mahasiswa</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9797">
                <a:tc>
                  <a:txBody>
                    <a:bodyPr/>
                    <a:lstStyle/>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A</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B</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C</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D</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E</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10</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14</a:t>
                      </a:r>
                      <a:endParaRPr lang="en-US" sz="2000" dirty="0">
                        <a:latin typeface="Times New Roman" panose="02020603050405020304"/>
                        <a:ea typeface="Times New Roman" panose="02020603050405020304"/>
                      </a:endParaRPr>
                    </a:p>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6</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959">
                <a:tc>
                  <a:txBody>
                    <a:bodyPr/>
                    <a:lstStyle/>
                    <a:p>
                      <a:pPr marL="0" marR="0" algn="just">
                        <a:spcBef>
                          <a:spcPts val="0"/>
                        </a:spcBef>
                        <a:spcAft>
                          <a:spcPts val="0"/>
                        </a:spcAft>
                      </a:pPr>
                      <a:r>
                        <a:rPr lang="en-US" sz="2000">
                          <a:solidFill>
                            <a:srgbClr val="333333"/>
                          </a:solidFill>
                          <a:latin typeface="Times New Roman" panose="02020603050405020304"/>
                          <a:ea typeface="Times New Roman" panose="02020603050405020304"/>
                        </a:rPr>
                        <a:t>Jumlah</a:t>
                      </a:r>
                      <a:endParaRPr lang="en-US" sz="200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333333"/>
                          </a:solidFill>
                          <a:latin typeface="Times New Roman" panose="02020603050405020304"/>
                          <a:ea typeface="Times New Roman" panose="02020603050405020304"/>
                        </a:rPr>
                        <a:t>50</a:t>
                      </a:r>
                      <a:endParaRPr lang="en-US" sz="2000" dirty="0">
                        <a:latin typeface="Times New Roman" panose="02020603050405020304"/>
                        <a:ea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642938"/>
            <a:ext cx="8229600" cy="4525963"/>
          </a:xfrm>
        </p:spPr>
        <p:txBody>
          <a:bodyPr vert="horz" wrap="square" lIns="91440" tIns="45720" rIns="91440" bIns="45720" numCol="1" anchor="t" anchorCtr="0" compatLnSpc="1"/>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startAt="2"/>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Berikut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penelitian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mengetahui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apakah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hubungan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antara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status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bulan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Dari 200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mengaku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punya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pacar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jomblo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Dari 100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punya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pacar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83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mengaku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sedang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12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tetap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rendah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Sedangkan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jomblo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87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mengaku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11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sedang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2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rendah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Ujilah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alpha 10%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apakah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hubungan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antara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status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tingkat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pengeluaran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mahasiswa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 name="Content Placeholder 2"/>
          <p:cNvSpPr>
            <a:spLocks noGrp="1"/>
          </p:cNvSpPr>
          <p:nvPr>
            <p:ph idx="1"/>
          </p:nvPr>
        </p:nvSpPr>
        <p:spPr>
          <a:xfrm>
            <a:off x="428625" y="642938"/>
            <a:ext cx="8229600" cy="4525963"/>
          </a:xfrm>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Kesimpulan</a:t>
            </a: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it-IT"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Pengujian dengan menggunakan Chi Square diterapkan untuk menguji apakah frekuensi data pengamatan dengan frekuensi yang diharapkan.</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it-IT"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Uji Chi Square menggunakan metode </a:t>
            </a:r>
            <a:r>
              <a:rPr kumimoji="0" lang="id-ID"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Pearson Chi-Square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menampilkan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Tabel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kontigensi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4819"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Arial" panose="020B0604020202020204" pitchFamily="34" charset="0"/>
                <a:cs typeface="Arial" panose="020B0604020202020204" pitchFamily="34" charset="0"/>
              </a:rPr>
              <a:t>KEMAMPUAN AKHIR YANG DIHARAPKAN</a:t>
            </a:r>
            <a:endParaRPr lang="en-US" altLang="en-US" sz="2800" b="1" dirty="0">
              <a:latin typeface="Arial" panose="020B0604020202020204" pitchFamily="34" charset="0"/>
              <a:ea typeface="Arial" panose="020B0604020202020204" pitchFamily="34" charset="0"/>
            </a:endParaRPr>
          </a:p>
        </p:txBody>
      </p:sp>
      <p:sp>
        <p:nvSpPr>
          <p:cNvPr id="34820"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lang="en-US" altLang="x-none" sz="2400" dirty="0"/>
              <a:t>Mahasiswa mampu menguasai konsep diistribusi chi-square dan analisis frekuensi</a:t>
            </a:r>
            <a:endParaRPr lang="id-ID" altLang="en-US"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5843"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Arial" panose="020B0604020202020204" pitchFamily="34" charset="0"/>
                <a:cs typeface="Arial" panose="020B0604020202020204" pitchFamily="34" charset="0"/>
              </a:rPr>
              <a:t>Daftar Pustaka</a:t>
            </a:r>
            <a:endParaRPr lang="en-US" altLang="en-US" sz="3200" dirty="0">
              <a:latin typeface="Arial" panose="020B0604020202020204" pitchFamily="34" charset="0"/>
              <a:ea typeface="Arial" panose="020B0604020202020204" pitchFamily="34" charset="0"/>
            </a:endParaRPr>
          </a:p>
        </p:txBody>
      </p:sp>
      <p:sp>
        <p:nvSpPr>
          <p:cNvPr id="5" name="Rectangle 1"/>
          <p:cNvSpPr>
            <a:spLocks noChangeArrowheads="1"/>
          </p:cNvSpPr>
          <p:nvPr/>
        </p:nvSpPr>
        <p:spPr bwMode="auto">
          <a:xfrm>
            <a:off x="381000" y="1143000"/>
            <a:ext cx="8501063" cy="5262563"/>
          </a:xfrm>
          <a:prstGeom prst="rect">
            <a:avLst/>
          </a:prstGeom>
          <a:noFill/>
          <a:ln w="9525">
            <a:noFill/>
            <a:miter lim="800000"/>
          </a:ln>
          <a:effectLst/>
        </p:spPr>
        <p:txBody>
          <a:bodyPr anchor="ct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xfrm>
            <a:off x="428596" y="714356"/>
            <a:ext cx="8229600" cy="18288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a:t>
            </a: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11. </a:t>
            </a:r>
            <a:r>
              <a:rPr kumimoji="0" lang="id-ID"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Distribusi </a:t>
            </a:r>
            <a:r>
              <a:rPr kumimoji="0" lang="id-ID" sz="3200" b="1" i="1"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Chi-Square</a:t>
            </a:r>
            <a:r>
              <a:rPr kumimoji="0" lang="id-ID"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Segoe UI" panose="020B0502040204020203" pitchFamily="34" charset="0"/>
                <a:cs typeface="Segoe UI" panose="020B0502040204020203" pitchFamily="34" charset="0"/>
              </a:rPr>
              <a:t> dan analisis frekuensi</a:t>
            </a:r>
            <a:endParaRPr kumimoji="0" lang="en-ID"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3316" name="Rectangle 4"/>
          <p:cNvSpPr txBox="1"/>
          <p:nvPr/>
        </p:nvSpPr>
        <p:spPr>
          <a:xfrm>
            <a:off x="914400" y="2590800"/>
            <a:ext cx="7620000" cy="1524000"/>
          </a:xfrm>
          <a:prstGeom prst="rect">
            <a:avLst/>
          </a:prstGeom>
          <a:noFill/>
          <a:ln w="9525">
            <a:noFill/>
          </a:ln>
        </p:spPr>
        <p:txBody>
          <a:bodyPr anchor="ctr"/>
          <a:lstStyle/>
          <a:p>
            <a:r>
              <a:rPr lang="en-US" altLang="x-none" sz="2400" b="1" dirty="0">
                <a:latin typeface="Arial" panose="020B0604020202020204" pitchFamily="34" charset="0"/>
              </a:rPr>
              <a:t>Tujuan: </a:t>
            </a:r>
            <a:r>
              <a:rPr lang="en-US" altLang="x-none" sz="2400" dirty="0">
                <a:latin typeface="Arial" panose="020B0604020202020204" pitchFamily="34" charset="0"/>
              </a:rPr>
              <a:t>Mampu menguasai konsep diistribusi chi-	square (χ²) dan analisis frekuensi</a:t>
            </a:r>
            <a:endParaRPr sz="2400" dirty="0">
              <a:latin typeface="Arial" panose="020B0604020202020204" pitchFamily="34"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p:spPr>
        <p:txBody>
          <a:bodyPr vert="horz" wrap="square" lIns="91440" tIns="45720" rIns="91440" bIns="45720" anchor="ctr"/>
          <a:lstStyle/>
          <a:p>
            <a:pPr eaLnBrk="1" hangingPunct="1"/>
            <a:r>
              <a:rPr sz="3200" b="1" dirty="0">
                <a:latin typeface="Segoe UI" panose="020B0502040204020203" pitchFamily="34" charset="0"/>
                <a:cs typeface="Segoe UI" panose="020B0502040204020203" pitchFamily="34" charset="0"/>
              </a:rPr>
              <a:t>Chi Square (</a:t>
            </a:r>
            <a:r>
              <a:rPr sz="3200" b="1" dirty="0">
                <a:latin typeface="Segoe UI" panose="020B0502040204020203" pitchFamily="34" charset="0"/>
                <a:cs typeface="Segoe UI" panose="020B0502040204020203" pitchFamily="34" charset="0"/>
                <a:sym typeface="Symbol" panose="05050102010706020507" pitchFamily="18" charset="2"/>
              </a:rPr>
              <a:t></a:t>
            </a:r>
            <a:r>
              <a:rPr sz="3200" b="1" baseline="30000" dirty="0">
                <a:latin typeface="Segoe UI" panose="020B0502040204020203" pitchFamily="34" charset="0"/>
                <a:cs typeface="Segoe UI" panose="020B0502040204020203" pitchFamily="34" charset="0"/>
                <a:sym typeface="Symbol" panose="05050102010706020507" pitchFamily="18" charset="2"/>
              </a:rPr>
              <a:t>2</a:t>
            </a:r>
            <a:r>
              <a:rPr sz="3200" b="1" dirty="0">
                <a:latin typeface="Segoe UI" panose="020B0502040204020203" pitchFamily="34" charset="0"/>
                <a:cs typeface="Segoe UI" panose="020B0502040204020203" pitchFamily="34" charset="0"/>
              </a:rPr>
              <a:t>)</a:t>
            </a:r>
            <a:endParaRPr sz="3200" baseline="30000" dirty="0"/>
          </a:p>
        </p:txBody>
      </p:sp>
      <p:sp>
        <p:nvSpPr>
          <p:cNvPr id="14339" name="Content Placeholder 2"/>
          <p:cNvSpPr>
            <a:spLocks noGrp="1"/>
          </p:cNvSpPr>
          <p:nvPr>
            <p:ph idx="1"/>
          </p:nvPr>
        </p:nvSpPr>
        <p:spPr>
          <a:xfrm>
            <a:off x="357188" y="1357313"/>
            <a:ext cx="8358187" cy="4572000"/>
          </a:xfrm>
          <a:ln/>
        </p:spPr>
        <p:txBody>
          <a:bodyPr vert="horz" wrap="square" lIns="91440" tIns="45720" rIns="91440" bIns="45720" anchor="t"/>
          <a:lstStyle/>
          <a:p>
            <a:pPr eaLnBrk="1" hangingPunct="1">
              <a:buFont typeface="Wingdings" panose="05000000000000000000" pitchFamily="2" charset="2"/>
              <a:buChar char="§"/>
            </a:pPr>
            <a:r>
              <a:rPr lang="it-IT" altLang="x-none" sz="2400" dirty="0">
                <a:latin typeface="Segoe UI" panose="020B0502040204020203" pitchFamily="34" charset="0"/>
                <a:cs typeface="Segoe UI" panose="020B0502040204020203" pitchFamily="34" charset="0"/>
              </a:rPr>
              <a:t>Pengujian dengan menggunakan Chi Square diterapkan pada kasus dimana akan diuji apakah frekuensi data yang diamati (frekuensi/data observasi) sama atau tidak dengan frekuensi harapan atau frekuensi secara teoritis</a:t>
            </a:r>
            <a:endParaRPr lang="en-US" altLang="x-none" sz="2400" dirty="0">
              <a:latin typeface="Segoe UI" panose="020B0502040204020203" pitchFamily="34" charset="0"/>
              <a:cs typeface="Segoe UI" panose="020B0502040204020203" pitchFamily="34" charset="0"/>
            </a:endParaRPr>
          </a:p>
          <a:p>
            <a:pPr eaLnBrk="1" hangingPunct="1">
              <a:buFont typeface="Wingdings" panose="05000000000000000000" pitchFamily="2" charset="2"/>
              <a:buChar char="§"/>
            </a:pPr>
            <a:r>
              <a:rPr sz="2400" dirty="0">
                <a:latin typeface="Segoe UI" panose="020B0502040204020203" pitchFamily="34" charset="0"/>
                <a:cs typeface="Segoe UI" panose="020B0502040204020203" pitchFamily="34" charset="0"/>
              </a:rPr>
              <a:t>Chi Square disebut juga dengan Kai Kuadrat. </a:t>
            </a:r>
          </a:p>
          <a:p>
            <a:pPr eaLnBrk="1" hangingPunct="1">
              <a:buFont typeface="Wingdings" panose="05000000000000000000" pitchFamily="2" charset="2"/>
              <a:buChar char="§"/>
            </a:pPr>
            <a:r>
              <a:rPr sz="2400" dirty="0">
                <a:latin typeface="Segoe UI" panose="020B0502040204020203" pitchFamily="34" charset="0"/>
                <a:cs typeface="Segoe UI" panose="020B0502040204020203" pitchFamily="34" charset="0"/>
              </a:rPr>
              <a:t>Chi Square adalah salah satu jenis uji komparatif non parametris yang dilakukan pada dua variabel, di mana skala data kedua variabel adalah nominal. (Apabila dari 2 variabel, ada 1 variabel dengan skala nominal maka dilakukan uji chi square dengan merujuk bahwa harus digunakan uji pada derajat yang terendah). </a:t>
            </a:r>
            <a:endParaRPr sz="2400" dirty="0">
              <a:latin typeface="Segoe UI" panose="020B0502040204020203" pitchFamily="34" charset="0"/>
              <a:ea typeface="Segoe UI" panose="020B0502040204020203" pitchFamily="34" charset="0"/>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428625"/>
            <a:ext cx="8458200" cy="2362200"/>
          </a:xfrm>
        </p:spPr>
        <p:txBody>
          <a:bodyPr vert="horz" wrap="square" lIns="91440" tIns="45720" rIns="91440" bIns="45720" numCol="1" anchor="t" anchorCtr="0" compatLnSpc="1"/>
          <a:lstStyle/>
          <a:p>
            <a:pPr>
              <a:lnSpc>
                <a:spcPct val="7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frekuensi observasi→ nilainya didapat dari hasil percobaan(o)</a:t>
            </a:r>
          </a:p>
          <a:p>
            <a:pPr>
              <a:lnSpc>
                <a:spcPct val="7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frekuensi harapan→ nilainya dapat dihitung secara teoritis (e) </a:t>
            </a:r>
          </a:p>
          <a:p>
            <a:pPr>
              <a:lnSpc>
                <a:spcPct val="70000"/>
              </a:lnSpc>
              <a:buNone/>
            </a:pPr>
            <a:endParaRPr lang="en-US" altLang="x-none" sz="2400" dirty="0">
              <a:latin typeface="Segoe UI" panose="020B0502040204020203" pitchFamily="34" charset="0"/>
              <a:cs typeface="Segoe UI" panose="020B0502040204020203" pitchFamily="34" charset="0"/>
            </a:endParaRPr>
          </a:p>
          <a:p>
            <a:pPr>
              <a:lnSpc>
                <a:spcPct val="7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Contoh : Sebuah dadu setimbang dilempar sekali (1 kali) berapa nilai ekspektasi sisi-1, sisi-2, sisi-3, sisi-4, sisi-5 dan sisi-6 muncul?</a:t>
            </a:r>
          </a:p>
          <a:p>
            <a:pPr>
              <a:lnSpc>
                <a:spcPct val="70000"/>
              </a:lnSpc>
              <a:buChar char="•"/>
            </a:pPr>
            <a:endParaRPr lang="en-US" altLang="x-none" sz="2200" dirty="0">
              <a:latin typeface="Segoe UI" panose="020B0502040204020203" pitchFamily="34" charset="0"/>
              <a:ea typeface="Segoe UI" panose="020B0502040204020203" pitchFamily="34" charset="0"/>
            </a:endParaRPr>
          </a:p>
        </p:txBody>
      </p:sp>
      <p:graphicFrame>
        <p:nvGraphicFramePr>
          <p:cNvPr id="21" name="Table 20"/>
          <p:cNvGraphicFramePr>
            <a:graphicFrameLocks noGrp="1"/>
          </p:cNvGraphicFramePr>
          <p:nvPr/>
        </p:nvGraphicFramePr>
        <p:xfrm>
          <a:off x="1000125" y="2857500"/>
          <a:ext cx="7143800" cy="1714512"/>
        </p:xfrm>
        <a:graphic>
          <a:graphicData uri="http://schemas.openxmlformats.org/drawingml/2006/table">
            <a:tbl>
              <a:tblPr/>
              <a:tblGrid>
                <a:gridCol w="2344633"/>
                <a:gridCol w="879237"/>
                <a:gridCol w="805967"/>
                <a:gridCol w="805967"/>
                <a:gridCol w="732697"/>
                <a:gridCol w="790266"/>
                <a:gridCol w="785033"/>
              </a:tblGrid>
              <a:tr h="857256">
                <a:tc>
                  <a:txBody>
                    <a:bodyPr/>
                    <a:lstStyle/>
                    <a:p>
                      <a:pPr marL="59055" marR="0">
                        <a:lnSpc>
                          <a:spcPct val="115000"/>
                        </a:lnSpc>
                        <a:spcBef>
                          <a:spcPts val="0"/>
                        </a:spcBef>
                        <a:spcAft>
                          <a:spcPts val="0"/>
                        </a:spcAft>
                      </a:pPr>
                      <a:r>
                        <a:rPr lang="en-US" sz="2400" dirty="0" err="1">
                          <a:latin typeface="Segoe UI" panose="020B0502040204020203" pitchFamily="34" charset="0"/>
                          <a:ea typeface="Segoe UI" panose="020B0502040204020203" pitchFamily="34" charset="0"/>
                          <a:cs typeface="Segoe UI" panose="020B0502040204020203" pitchFamily="34" charset="0"/>
                        </a:rPr>
                        <a:t>kategori</a:t>
                      </a:r>
                      <a:r>
                        <a:rPr lang="en-US" sz="2400" dirty="0">
                          <a:latin typeface="Segoe UI" panose="020B0502040204020203" pitchFamily="34" charset="0"/>
                          <a:ea typeface="Segoe UI" panose="020B0502040204020203" pitchFamily="34" charset="0"/>
                          <a:cs typeface="Segoe UI" panose="020B0502040204020203" pitchFamily="34" charset="0"/>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smtClean="0">
                          <a:latin typeface="Segoe UI" panose="020B0502040204020203" pitchFamily="34" charset="0"/>
                          <a:ea typeface="Segoe UI" panose="020B0502040204020203" pitchFamily="34" charset="0"/>
                          <a:cs typeface="Segoe UI" panose="020B0502040204020203" pitchFamily="34" charset="0"/>
                        </a:rPr>
                        <a:t>Sisi-1</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a:latin typeface="Segoe UI" panose="020B0502040204020203" pitchFamily="34" charset="0"/>
                          <a:ea typeface="Segoe UI" panose="020B0502040204020203" pitchFamily="34" charset="0"/>
                          <a:cs typeface="Segoe UI" panose="020B0502040204020203" pitchFamily="34" charset="0"/>
                        </a:rPr>
                        <a:t>sisi-2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smtClean="0">
                          <a:latin typeface="Segoe UI" panose="020B0502040204020203" pitchFamily="34" charset="0"/>
                          <a:ea typeface="Segoe UI" panose="020B0502040204020203" pitchFamily="34" charset="0"/>
                          <a:cs typeface="Segoe UI" panose="020B0502040204020203" pitchFamily="34" charset="0"/>
                        </a:rPr>
                        <a:t>Sisi-3</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a:latin typeface="Segoe UI" panose="020B0502040204020203" pitchFamily="34" charset="0"/>
                          <a:ea typeface="Segoe UI" panose="020B0502040204020203" pitchFamily="34" charset="0"/>
                          <a:cs typeface="Segoe UI" panose="020B0502040204020203" pitchFamily="34" charset="0"/>
                        </a:rPr>
                        <a:t>sisi-4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smtClean="0">
                          <a:latin typeface="Segoe UI" panose="020B0502040204020203" pitchFamily="34" charset="0"/>
                          <a:ea typeface="Segoe UI" panose="020B0502040204020203" pitchFamily="34" charset="0"/>
                          <a:cs typeface="Segoe UI" panose="020B0502040204020203" pitchFamily="34" charset="0"/>
                        </a:rPr>
                        <a:t>Sisi-5</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400" dirty="0" smtClean="0">
                          <a:latin typeface="Segoe UI" panose="020B0502040204020203" pitchFamily="34" charset="0"/>
                          <a:ea typeface="Segoe UI" panose="020B0502040204020203" pitchFamily="34" charset="0"/>
                          <a:cs typeface="Segoe UI" panose="020B0502040204020203" pitchFamily="34" charset="0"/>
                        </a:rPr>
                        <a:t>Sisi-6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marL="59055" marR="0">
                        <a:lnSpc>
                          <a:spcPct val="115000"/>
                        </a:lnSpc>
                        <a:spcBef>
                          <a:spcPts val="0"/>
                        </a:spcBef>
                        <a:spcAft>
                          <a:spcPts val="0"/>
                        </a:spcAft>
                      </a:pPr>
                      <a:r>
                        <a:rPr lang="en-US" sz="2400" dirty="0" err="1">
                          <a:latin typeface="Segoe UI" panose="020B0502040204020203" pitchFamily="34" charset="0"/>
                          <a:ea typeface="Segoe UI" panose="020B0502040204020203" pitchFamily="34" charset="0"/>
                          <a:cs typeface="Segoe UI" panose="020B0502040204020203" pitchFamily="34" charset="0"/>
                        </a:rPr>
                        <a:t>frekuensi</a:t>
                      </a:r>
                      <a:r>
                        <a:rPr lang="en-US" sz="2400" dirty="0">
                          <a:latin typeface="Segoe UI" panose="020B0502040204020203" pitchFamily="34" charset="0"/>
                          <a:ea typeface="Segoe UI" panose="020B0502040204020203" pitchFamily="34" charset="0"/>
                          <a:cs typeface="Segoe UI" panose="020B0502040204020203" pitchFamily="34" charset="0"/>
                        </a:rPr>
                        <a:t> </a:t>
                      </a:r>
                      <a:r>
                        <a:rPr lang="en-US" sz="2400" dirty="0" err="1" smtClean="0">
                          <a:latin typeface="Segoe UI" panose="020B0502040204020203" pitchFamily="34" charset="0"/>
                          <a:ea typeface="Segoe UI" panose="020B0502040204020203" pitchFamily="34" charset="0"/>
                          <a:cs typeface="Segoe UI" panose="020B0502040204020203" pitchFamily="34" charset="0"/>
                        </a:rPr>
                        <a:t>ekspektasi</a:t>
                      </a:r>
                      <a:r>
                        <a:rPr lang="en-US" sz="2400" dirty="0" smtClean="0">
                          <a:latin typeface="Segoe UI" panose="020B0502040204020203" pitchFamily="34" charset="0"/>
                          <a:ea typeface="Segoe UI" panose="020B0502040204020203" pitchFamily="34" charset="0"/>
                          <a:cs typeface="Segoe UI" panose="020B0502040204020203" pitchFamily="34" charset="0"/>
                        </a:rPr>
                        <a:t> (e</a:t>
                      </a:r>
                      <a:r>
                        <a:rPr lang="en-US" sz="2400" dirty="0">
                          <a:latin typeface="Segoe UI" panose="020B0502040204020203" pitchFamily="34" charset="0"/>
                          <a:ea typeface="Segoe UI" panose="020B0502040204020203" pitchFamily="34" charset="0"/>
                          <a:cs typeface="Segoe UI" panose="020B0502040204020203" pitchFamily="34" charset="0"/>
                        </a:rPr>
                        <a:t>)</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12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31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12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31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12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3185" marR="0">
                        <a:lnSpc>
                          <a:spcPct val="115000"/>
                        </a:lnSpc>
                        <a:spcBef>
                          <a:spcPts val="40"/>
                        </a:spcBef>
                        <a:spcAft>
                          <a:spcPts val="0"/>
                        </a:spcAft>
                      </a:pPr>
                      <a:r>
                        <a:rPr lang="en-US" sz="2400" spc="35" dirty="0" smtClean="0">
                          <a:latin typeface="Segoe UI" panose="020B0502040204020203" pitchFamily="34" charset="0"/>
                          <a:ea typeface="Segoe UI" panose="020B0502040204020203" pitchFamily="34" charset="0"/>
                          <a:cs typeface="Segoe UI" panose="020B0502040204020203" pitchFamily="34" charset="0"/>
                        </a:rPr>
                        <a:t>1/</a:t>
                      </a:r>
                      <a:r>
                        <a:rPr lang="en-US" sz="2400" dirty="0" smtClean="0">
                          <a:latin typeface="Segoe UI" panose="020B0502040204020203" pitchFamily="34" charset="0"/>
                          <a:ea typeface="Segoe UI" panose="020B0502040204020203" pitchFamily="34" charset="0"/>
                          <a:cs typeface="Segoe UI" panose="020B0502040204020203" pitchFamily="34" charset="0"/>
                        </a:rPr>
                        <a:t>6</a:t>
                      </a:r>
                      <a:endParaRPr lang="en-US" sz="24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6019800"/>
          </a:xfrm>
        </p:spPr>
        <p:txBody>
          <a:bodyPr vert="horz" wrap="square" lIns="91440" tIns="45720" rIns="91440" bIns="45720" numCol="1" rtlCol="0" anchor="t" anchorCtr="0" compatLnSpc="1">
            <a:normAutofit lnSpcReduction="10000"/>
          </a:bodyPr>
          <a:lstStyle/>
          <a:p>
            <a:pPr marL="342900" marR="0" lvl="0" indent="-342900" algn="l" defTabSz="914400" rtl="0" eaLnBrk="0" fontAlgn="auto" latinLnBrk="0" hangingPunct="0">
              <a:lnSpc>
                <a:spcPct val="100000"/>
              </a:lnSpc>
              <a:spcBef>
                <a:spcPct val="20000"/>
              </a:spcBef>
              <a:spcAft>
                <a:spcPts val="0"/>
              </a:spcAft>
              <a:buClrTx/>
              <a:buSzTx/>
              <a:buFont typeface="Wingdings" panose="05000000000000000000" pitchFamily="2" charset="2"/>
              <a:buChar char="§"/>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Sebuah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dadu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setimbang</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dilempar</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120 kali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berapa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nilai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ekspektasi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sisi-1, sisi-2, sisi-3, sisi-4, sisi-5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sisi-6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muncul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setiap</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kategori</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memiliki</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frekuensi</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ekspektasi</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yang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sama</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0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yaitu</a:t>
            </a:r>
            <a:r>
              <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 1/6  x 120 = 20</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endParaRPr kumimoji="0" lang="en-US" sz="20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Apakah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data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observasi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sama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dengan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ekspektasi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Apakah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jika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anda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melempar</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dadu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120  kali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maka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pasti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setiap</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akan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muncul</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sebanyak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20 kali?</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Coba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lempar</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dadu</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sebanyak</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120 kali,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catat</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hasilnya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berapa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frekuensi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kemunculan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setiap</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sisi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Catatan</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saudara</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tersebut</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adalah</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frekuensi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400" b="0" i="0" u="none" strike="noStrike" kern="1200" cap="none" spc="0" normalizeH="0" baseline="0" noProof="0" dirty="0" err="1"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observasi</a:t>
            </a:r>
            <a:r>
              <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Table 3"/>
          <p:cNvGraphicFramePr>
            <a:graphicFrameLocks noGrp="1"/>
          </p:cNvGraphicFramePr>
          <p:nvPr/>
        </p:nvGraphicFramePr>
        <p:xfrm>
          <a:off x="1676400" y="1828800"/>
          <a:ext cx="6172199" cy="1051560"/>
        </p:xfrm>
        <a:graphic>
          <a:graphicData uri="http://schemas.openxmlformats.org/drawingml/2006/table">
            <a:tbl>
              <a:tblPr/>
              <a:tblGrid>
                <a:gridCol w="1752599"/>
                <a:gridCol w="762000"/>
                <a:gridCol w="762000"/>
                <a:gridCol w="685800"/>
                <a:gridCol w="762000"/>
                <a:gridCol w="685800"/>
                <a:gridCol w="762000"/>
              </a:tblGrid>
              <a:tr h="0">
                <a:tc>
                  <a:txBody>
                    <a:bodyPr/>
                    <a:lstStyle/>
                    <a:p>
                      <a:pPr marL="59055" marR="0">
                        <a:lnSpc>
                          <a:spcPct val="115000"/>
                        </a:lnSpc>
                        <a:spcBef>
                          <a:spcPts val="0"/>
                        </a:spcBef>
                        <a:spcAft>
                          <a:spcPts val="0"/>
                        </a:spcAft>
                      </a:pPr>
                      <a:r>
                        <a:rPr lang="en-US" sz="2000" dirty="0" err="1">
                          <a:latin typeface="Segoe UI" panose="020B0502040204020203" pitchFamily="34" charset="0"/>
                          <a:ea typeface="Segoe UI" panose="020B0502040204020203" pitchFamily="34" charset="0"/>
                          <a:cs typeface="Segoe UI" panose="020B0502040204020203" pitchFamily="34" charset="0"/>
                        </a:rPr>
                        <a:t>kategori</a:t>
                      </a:r>
                      <a:r>
                        <a:rPr lang="en-US" sz="2000" dirty="0">
                          <a:latin typeface="Segoe UI" panose="020B0502040204020203" pitchFamily="34" charset="0"/>
                          <a:ea typeface="Segoe UI" panose="020B0502040204020203" pitchFamily="34" charset="0"/>
                          <a:cs typeface="Segoe UI" panose="020B0502040204020203" pitchFamily="34" charset="0"/>
                        </a:rPr>
                        <a:t> :</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Sisi-1</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Sisi-2</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Sisi-3</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Sisi-4</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Sisi-5</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smtClean="0">
                          <a:latin typeface="Segoe UI" panose="020B0502040204020203" pitchFamily="34" charset="0"/>
                          <a:ea typeface="Segoe UI" panose="020B0502040204020203" pitchFamily="34" charset="0"/>
                          <a:cs typeface="Segoe UI" panose="020B0502040204020203" pitchFamily="34" charset="0"/>
                        </a:rPr>
                        <a:t>Sisi-6</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marL="59055" marR="0">
                        <a:lnSpc>
                          <a:spcPct val="115000"/>
                        </a:lnSpc>
                        <a:spcBef>
                          <a:spcPts val="0"/>
                        </a:spcBef>
                        <a:spcAft>
                          <a:spcPts val="0"/>
                        </a:spcAft>
                      </a:pPr>
                      <a:r>
                        <a:rPr lang="en-US" sz="2000" dirty="0" err="1">
                          <a:latin typeface="Segoe UI" panose="020B0502040204020203" pitchFamily="34" charset="0"/>
                          <a:ea typeface="Segoe UI" panose="020B0502040204020203" pitchFamily="34" charset="0"/>
                          <a:cs typeface="Segoe UI" panose="020B0502040204020203" pitchFamily="34" charset="0"/>
                        </a:rPr>
                        <a:t>frekuensi</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err="1">
                          <a:latin typeface="Segoe UI" panose="020B0502040204020203" pitchFamily="34" charset="0"/>
                          <a:ea typeface="Segoe UI" panose="020B0502040204020203" pitchFamily="34" charset="0"/>
                          <a:cs typeface="Segoe UI" panose="020B0502040204020203" pitchFamily="34" charset="0"/>
                        </a:rPr>
                        <a:t>ekspektasi</a:t>
                      </a:r>
                      <a:r>
                        <a:rPr lang="en-US" sz="2000" dirty="0">
                          <a:latin typeface="Segoe UI" panose="020B0502040204020203" pitchFamily="34" charset="0"/>
                          <a:ea typeface="Segoe UI" panose="020B0502040204020203" pitchFamily="34" charset="0"/>
                          <a:cs typeface="Segoe UI" panose="020B0502040204020203" pitchFamily="34" charset="0"/>
                        </a:rPr>
                        <a:t> (e)</a:t>
                      </a: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2865"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2865"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2865"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2865"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63500" marR="0">
                        <a:lnSpc>
                          <a:spcPct val="115000"/>
                        </a:lnSpc>
                        <a:spcBef>
                          <a:spcPts val="0"/>
                        </a:spcBef>
                        <a:spcAft>
                          <a:spcPts val="0"/>
                        </a:spcAft>
                      </a:pPr>
                      <a:r>
                        <a:rPr lang="en-US" sz="2000" dirty="0">
                          <a:latin typeface="Segoe UI" panose="020B0502040204020203" pitchFamily="34" charset="0"/>
                          <a:ea typeface="Segoe UI" panose="020B0502040204020203" pitchFamily="34" charset="0"/>
                          <a:cs typeface="Segoe UI" panose="020B0502040204020203" pitchFamily="34" charset="0"/>
                        </a:rPr>
                        <a:t>20</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6413" name="Rectangle 2"/>
          <p:cNvSpPr/>
          <p:nvPr/>
        </p:nvSpPr>
        <p:spPr>
          <a:xfrm>
            <a:off x="0" y="0"/>
            <a:ext cx="9144000" cy="457200"/>
          </a:xfrm>
          <a:prstGeom prst="rect">
            <a:avLst/>
          </a:prstGeom>
          <a:noFill/>
          <a:ln w="9525">
            <a:noFill/>
          </a:ln>
        </p:spPr>
        <p:txBody>
          <a:bodyPr wrap="none" anchor="ctr">
            <a:spAutoFit/>
          </a:bodyPr>
          <a:lstStyle/>
          <a:p>
            <a:endParaRPr lang="en-US" altLang="x-none" dirty="0">
              <a:latin typeface="Calibri" panose="020F0502020204030204" pitchFamily="34" charset="0"/>
            </a:endParaRPr>
          </a:p>
        </p:txBody>
      </p:sp>
      <p:sp>
        <p:nvSpPr>
          <p:cNvPr id="16414" name="Freeform 1"/>
          <p:cNvSpPr/>
          <p:nvPr/>
        </p:nvSpPr>
        <p:spPr>
          <a:xfrm>
            <a:off x="5448300" y="509588"/>
            <a:ext cx="93663" cy="136525"/>
          </a:xfrm>
          <a:custGeom>
            <a:avLst/>
            <a:gdLst>
              <a:gd name="txL" fmla="*/ 0 w 147"/>
              <a:gd name="txT" fmla="*/ 0 h 214"/>
              <a:gd name="txR" fmla="*/ 147 w 147"/>
              <a:gd name="txB" fmla="*/ 214 h 214"/>
            </a:gdLst>
            <a:ahLst/>
            <a:cxnLst>
              <a:cxn ang="0">
                <a:pos x="2147483647" y="0"/>
              </a:cxn>
              <a:cxn ang="0">
                <a:pos x="0" y="2147483647"/>
              </a:cxn>
            </a:cxnLst>
            <a:rect l="txL" t="txT" r="txR" b="txB"/>
            <a:pathLst>
              <a:path w="147" h="214">
                <a:moveTo>
                  <a:pt x="146" y="0"/>
                </a:moveTo>
                <a:lnTo>
                  <a:pt x="0" y="213"/>
                </a:lnTo>
              </a:path>
            </a:pathLst>
          </a:custGeom>
          <a:noFill/>
          <a:ln w="6270" cap="flat" cmpd="sng">
            <a:solidFill>
              <a:srgbClr val="000000"/>
            </a:solidFill>
            <a:prstDash val="solid"/>
            <a:round/>
            <a:headEnd type="none" w="med" len="med"/>
            <a:tailEnd type="none" w="med" len="med"/>
          </a:ln>
        </p:spPr>
        <p:txBody>
          <a:bodyPr/>
          <a:lstStyle/>
          <a:p>
            <a:endParaRPr lang="en-US" altLang="x-none" dirty="0">
              <a:latin typeface="Calibri" panose="020F0502020204030204" pitchFamily="34" charset="0"/>
            </a:endParaRPr>
          </a:p>
        </p:txBody>
      </p:sp>
      <p:sp>
        <p:nvSpPr>
          <p:cNvPr id="6" name="Footer Placeholder 5"/>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53138"/>
          </a:xfrm>
        </p:spPr>
        <p:txBody>
          <a:bodyPr vert="horz" wrap="square" lIns="91440" tIns="45720" rIns="91440" bIns="45720" numCol="1" anchor="t" anchorCtr="0" compatLnSpc="1"/>
          <a:lstStyle/>
          <a:p>
            <a:pPr>
              <a:lnSpc>
                <a:spcPct val="80000"/>
              </a:lnSpc>
              <a:buNone/>
            </a:pPr>
            <a:r>
              <a:rPr lang="en-US" altLang="x-none" sz="2400" b="1" i="1" dirty="0">
                <a:latin typeface="Segoe UI" panose="020B0502040204020203" pitchFamily="34" charset="0"/>
                <a:cs typeface="Segoe UI" panose="020B0502040204020203" pitchFamily="34" charset="0"/>
              </a:rPr>
              <a:t>Bentuk Distribusi Chi Kuadrat (</a:t>
            </a:r>
            <a:r>
              <a:rPr lang="en-US" altLang="x-none" sz="2400" dirty="0">
                <a:latin typeface="Segoe UI" panose="020B0502040204020203" pitchFamily="34" charset="0"/>
                <a:cs typeface="Segoe UI" panose="020B0502040204020203" pitchFamily="34" charset="0"/>
              </a:rPr>
              <a:t>χ</a:t>
            </a:r>
            <a:r>
              <a:rPr lang="en-US" altLang="x-none" sz="2400" b="1" i="1" dirty="0">
                <a:latin typeface="Segoe UI" panose="020B0502040204020203" pitchFamily="34" charset="0"/>
                <a:ea typeface="Segoe UI" panose="020B0502040204020203" pitchFamily="34" charset="0"/>
              </a:rPr>
              <a:t>²</a:t>
            </a:r>
            <a:r>
              <a:rPr lang="en-US" altLang="x-none" sz="2400" b="1" i="1" dirty="0">
                <a:latin typeface="Segoe UI" panose="020B0502040204020203" pitchFamily="34" charset="0"/>
                <a:cs typeface="Segoe UI" panose="020B0502040204020203" pitchFamily="34" charset="0"/>
              </a:rPr>
              <a:t>)</a:t>
            </a:r>
            <a:endParaRPr lang="en-US" altLang="x-none" sz="2400" dirty="0">
              <a:latin typeface="Segoe UI" panose="020B0502040204020203" pitchFamily="34" charset="0"/>
              <a:cs typeface="Segoe UI" panose="020B0502040204020203" pitchFamily="34" charset="0"/>
            </a:endParaRPr>
          </a:p>
          <a:p>
            <a:pPr>
              <a:lnSpc>
                <a:spcPct val="80000"/>
              </a:lnSpc>
              <a:buNone/>
            </a:pPr>
            <a:endParaRPr lang="en-US" altLang="x-none" sz="2400" dirty="0">
              <a:latin typeface="Segoe UI" panose="020B0502040204020203" pitchFamily="34" charset="0"/>
              <a:cs typeface="Segoe UI" panose="020B0502040204020203" pitchFamily="34" charset="0"/>
            </a:endParaRPr>
          </a:p>
          <a:p>
            <a:pPr>
              <a:lnSpc>
                <a:spcPct val="80000"/>
              </a:lnSpc>
              <a:buFont typeface="Wingdings" panose="05000000000000000000" pitchFamily="2" charset="2"/>
              <a:buChar char="§"/>
            </a:pPr>
            <a:r>
              <a:rPr lang="en-US" altLang="x-none" sz="2400" dirty="0">
                <a:latin typeface="Segoe UI" panose="020B0502040204020203" pitchFamily="34" charset="0"/>
                <a:cs typeface="Segoe UI" panose="020B0502040204020203" pitchFamily="34" charset="0"/>
              </a:rPr>
              <a:t>Nilai 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adalah nilai kuadrat karena itu nilai χ</a:t>
            </a:r>
            <a:r>
              <a:rPr lang="en-US" altLang="x-none" sz="2400" dirty="0">
                <a:latin typeface="Segoe UI" panose="020B0502040204020203" pitchFamily="34" charset="0"/>
                <a:ea typeface="Segoe UI" panose="020B0502040204020203" pitchFamily="34" charset="0"/>
              </a:rPr>
              <a:t>²</a:t>
            </a:r>
            <a:r>
              <a:rPr lang="en-US" altLang="x-none" sz="2400" dirty="0">
                <a:latin typeface="Segoe UI" panose="020B0502040204020203" pitchFamily="34" charset="0"/>
                <a:cs typeface="Segoe UI" panose="020B0502040204020203" pitchFamily="34" charset="0"/>
              </a:rPr>
              <a:t> </a:t>
            </a:r>
            <a:r>
              <a:rPr lang="en-US" altLang="x-none" sz="2400" b="1" u="sng" dirty="0">
                <a:latin typeface="Segoe UI" panose="020B0502040204020203" pitchFamily="34" charset="0"/>
                <a:cs typeface="Segoe UI" panose="020B0502040204020203" pitchFamily="34" charset="0"/>
              </a:rPr>
              <a:t>selalu positif</a:t>
            </a:r>
            <a:r>
              <a:rPr lang="en-US" altLang="x-none" sz="2400" b="1" dirty="0">
                <a:latin typeface="Segoe UI" panose="020B0502040204020203" pitchFamily="34" charset="0"/>
                <a:cs typeface="Segoe UI" panose="020B0502040204020203" pitchFamily="34" charset="0"/>
              </a:rPr>
              <a:t>.</a:t>
            </a:r>
          </a:p>
          <a:p>
            <a:pPr>
              <a:lnSpc>
                <a:spcPct val="80000"/>
              </a:lnSpc>
              <a:buFont typeface="Wingdings" panose="05000000000000000000" pitchFamily="2" charset="2"/>
              <a:buChar char="§"/>
            </a:pPr>
            <a:r>
              <a:rPr lang="en-US" altLang="x-none" sz="2400" dirty="0"/>
              <a:t>Bentuk distribusi χ² tergantung dari derajat bebas(df)/degree of freedom. </a:t>
            </a:r>
          </a:p>
          <a:p>
            <a:pPr>
              <a:lnSpc>
                <a:spcPct val="80000"/>
              </a:lnSpc>
              <a:buNone/>
            </a:pPr>
            <a:r>
              <a:rPr lang="en-US" altLang="x-none" sz="2400" dirty="0"/>
              <a:t> </a:t>
            </a:r>
          </a:p>
          <a:p>
            <a:pPr>
              <a:lnSpc>
                <a:spcPct val="80000"/>
              </a:lnSpc>
              <a:buNone/>
            </a:pPr>
            <a:r>
              <a:rPr lang="en-US" altLang="x-none" sz="2400" dirty="0"/>
              <a:t> Berapa nilai χ² untuk db =  5 dengan α = 0.010? (15.0863)</a:t>
            </a:r>
          </a:p>
          <a:p>
            <a:pPr>
              <a:lnSpc>
                <a:spcPct val="80000"/>
              </a:lnSpc>
              <a:buNone/>
            </a:pPr>
            <a:r>
              <a:rPr lang="en-US" altLang="x-none" sz="2400" dirty="0"/>
              <a:t> Berapa nilai χ² untuk db =  17 dengan α = 0.005? (35.7185)</a:t>
            </a:r>
          </a:p>
          <a:p>
            <a:pPr>
              <a:lnSpc>
                <a:spcPct val="80000"/>
              </a:lnSpc>
              <a:buNone/>
            </a:pPr>
            <a:endParaRPr lang="en-US" altLang="x-none" sz="24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endParaRPr lang="en-US" altLang="x-none" sz="1000" dirty="0"/>
          </a:p>
          <a:p>
            <a:pPr>
              <a:lnSpc>
                <a:spcPct val="80000"/>
              </a:lnSpc>
              <a:buNone/>
            </a:pPr>
            <a:r>
              <a:rPr lang="en-US" altLang="x-none" sz="800" dirty="0"/>
              <a:t>  </a:t>
            </a:r>
            <a:endParaRPr lang="en-US" altLang="x-none" sz="800" dirty="0">
              <a:latin typeface="Segoe UI" panose="020B0502040204020203" pitchFamily="34" charset="0"/>
              <a:cs typeface="Segoe UI" panose="020B0502040204020203" pitchFamily="34" charset="0"/>
            </a:endParaRPr>
          </a:p>
          <a:p>
            <a:pPr>
              <a:lnSpc>
                <a:spcPct val="80000"/>
              </a:lnSpc>
            </a:pPr>
            <a:endParaRPr lang="en-US" altLang="x-none" sz="10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200" b="0" i="0" u="none" strike="noStrike" kern="1200" cap="none" spc="0" normalizeH="0" baseline="0" noProof="0">
                <a:ln>
                  <a:noFill/>
                </a:ln>
                <a:solidFill>
                  <a:schemeClr val="tx1">
                    <a:tint val="75000"/>
                  </a:schemeClr>
                </a:solidFill>
                <a:effectLst/>
                <a:uLnTx/>
                <a:uFillTx/>
                <a:latin typeface="+mn-lt"/>
                <a:ea typeface="+mn-ea"/>
                <a:cs typeface="+mn-cs"/>
              </a:rPr>
              <a:t>Statistics UEU 2017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On-screen Show (4:3)</PresentationFormat>
  <Paragraphs>539</Paragraphs>
  <Slides>34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Microsoft Equation 3.0</vt:lpstr>
      <vt:lpstr>PowerPoint Presentation</vt:lpstr>
      <vt:lpstr>PowerPoint Presentation</vt:lpstr>
      <vt:lpstr>PowerPoint Presentation</vt:lpstr>
      <vt:lpstr>PowerPoint Presentation</vt:lpstr>
      <vt:lpstr> 11. Distribusi Chi-Square dan analisis frekuensi</vt:lpstr>
      <vt:lpstr>Chi Square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of Independensi </vt:lpstr>
      <vt:lpstr>PowerPoint Presentation</vt:lpstr>
      <vt:lpstr>PowerPoint Presentation</vt:lpstr>
      <vt:lpstr>PowerPoint Presentation</vt:lpstr>
      <vt:lpstr>PowerPoint Presentation</vt:lpstr>
      <vt:lpstr>Goodness of 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AKHIR YANG DIHARAPKAN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37</cp:revision>
  <dcterms:created xsi:type="dcterms:W3CDTF">2017-08-14T00:27:54Z</dcterms:created>
  <dcterms:modified xsi:type="dcterms:W3CDTF">2017-09-12T03:04:09Z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