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315" r:id="rId2"/>
    <p:sldId id="316" r:id="rId3"/>
    <p:sldId id="317" r:id="rId4"/>
    <p:sldId id="318" r:id="rId5"/>
    <p:sldId id="319" r:id="rId6"/>
    <p:sldId id="258" r:id="rId7"/>
    <p:sldId id="259" r:id="rId8"/>
    <p:sldId id="260" r:id="rId9"/>
    <p:sldId id="261" r:id="rId10"/>
    <p:sldId id="262" r:id="rId11"/>
    <p:sldId id="286" r:id="rId12"/>
    <p:sldId id="287" r:id="rId13"/>
    <p:sldId id="288" r:id="rId14"/>
    <p:sldId id="263" r:id="rId15"/>
    <p:sldId id="264" r:id="rId16"/>
    <p:sldId id="266" r:id="rId17"/>
    <p:sldId id="265" r:id="rId18"/>
    <p:sldId id="289" r:id="rId19"/>
    <p:sldId id="290" r:id="rId20"/>
    <p:sldId id="267" r:id="rId21"/>
    <p:sldId id="292" r:id="rId22"/>
    <p:sldId id="293" r:id="rId23"/>
    <p:sldId id="268" r:id="rId24"/>
    <p:sldId id="270" r:id="rId25"/>
    <p:sldId id="271" r:id="rId26"/>
    <p:sldId id="294" r:id="rId27"/>
    <p:sldId id="269" r:id="rId28"/>
    <p:sldId id="295" r:id="rId29"/>
    <p:sldId id="272" r:id="rId30"/>
    <p:sldId id="273" r:id="rId31"/>
    <p:sldId id="274" r:id="rId32"/>
    <p:sldId id="276" r:id="rId33"/>
    <p:sldId id="296" r:id="rId34"/>
    <p:sldId id="297" r:id="rId35"/>
    <p:sldId id="275" r:id="rId36"/>
    <p:sldId id="277" r:id="rId37"/>
    <p:sldId id="278" r:id="rId38"/>
    <p:sldId id="281" r:id="rId39"/>
    <p:sldId id="279" r:id="rId40"/>
    <p:sldId id="298" r:id="rId41"/>
    <p:sldId id="299" r:id="rId42"/>
    <p:sldId id="301" r:id="rId43"/>
    <p:sldId id="302" r:id="rId44"/>
    <p:sldId id="303" r:id="rId45"/>
    <p:sldId id="304" r:id="rId46"/>
    <p:sldId id="305" r:id="rId47"/>
    <p:sldId id="306" r:id="rId48"/>
    <p:sldId id="307" r:id="rId49"/>
    <p:sldId id="308" r:id="rId50"/>
    <p:sldId id="309" r:id="rId51"/>
    <p:sldId id="312" r:id="rId52"/>
    <p:sldId id="285" r:id="rId53"/>
    <p:sldId id="291" r:id="rId54"/>
    <p:sldId id="320" r:id="rId55"/>
    <p:sldId id="321" r:id="rId56"/>
    <p:sldId id="322" r:id="rId57"/>
  </p:sldIdLst>
  <p:sldSz cx="9144000" cy="6858000" type="screen4x3"/>
  <p:notesSz cx="6858000" cy="9144000"/>
  <p:defaultTextStyle>
    <a:defPPr>
      <a:defRPr lang="en-GB"/>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575"/>
  </p:normalViewPr>
  <p:slideViewPr>
    <p:cSldViewPr showGuides="1">
      <p:cViewPr>
        <p:scale>
          <a:sx n="66" d="100"/>
          <a:sy n="66" d="100"/>
        </p:scale>
        <p:origin x="-1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en-US" altLang="x-none" sz="1200" dirty="0"/>
              <a:t>‹#›</a:t>
            </a:fld>
            <a:endParaRPr lang="en-US" altLang="x-none" sz="1200" dirty="0"/>
          </a:p>
        </p:txBody>
      </p:sp>
    </p:spTree>
    <p:extLst>
      <p:ext uri="{BB962C8B-B14F-4D97-AF65-F5344CB8AC3E}">
        <p14:creationId xmlns:p14="http://schemas.microsoft.com/office/powerpoint/2010/main" val="18430685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a:solidFill>
              <a:srgbClr val="000000">
                <a:alpha val="100000"/>
              </a:srgbClr>
            </a:solidFill>
            <a:miter lim="800000"/>
          </a:ln>
        </p:spPr>
      </p:sp>
      <p:sp>
        <p:nvSpPr>
          <p:cNvPr id="6144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2</a:t>
            </a:fld>
            <a:endParaRPr lang="id-ID"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62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cs typeface="Arial" panose="020B0604020202020204" pitchFamily="34" charset="0"/>
              </a:rPr>
              <a:t>3</a:t>
            </a:fld>
            <a:endParaRPr lang="id-ID" altLang="en-US" sz="1200" dirty="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a:solidFill>
              <a:srgbClr val="000000">
                <a:alpha val="100000"/>
              </a:srgbClr>
            </a:solidFill>
            <a:miter lim="800000"/>
          </a:ln>
        </p:spPr>
      </p:sp>
      <p:sp>
        <p:nvSpPr>
          <p:cNvPr id="6349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63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cs typeface="Arial" panose="020B0604020202020204" pitchFamily="34" charset="0"/>
              </a:rPr>
              <a:t>4</a:t>
            </a:fld>
            <a:endParaRPr lang="id-ID" altLang="en-US" sz="1200" dirty="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a:solidFill>
              <a:srgbClr val="000000">
                <a:alpha val="100000"/>
              </a:srgbClr>
            </a:solidFill>
            <a:miter lim="800000"/>
          </a:ln>
        </p:spPr>
      </p:sp>
      <p:sp>
        <p:nvSpPr>
          <p:cNvPr id="6451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45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5</a:t>
            </a:fld>
            <a:endParaRPr lang="id-ID"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a:ln>
            <a:solidFill>
              <a:srgbClr val="000000">
                <a:alpha val="100000"/>
              </a:srgbClr>
            </a:solidFill>
            <a:miter lim="800000"/>
          </a:ln>
        </p:spPr>
      </p:sp>
      <p:sp>
        <p:nvSpPr>
          <p:cNvPr id="65539" name="Rectangle 3"/>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alpha val="100000"/>
              </a:srgbClr>
            </a:solidFill>
            <a:miter lim="800000"/>
          </a:ln>
        </p:spPr>
      </p:sp>
      <p:sp>
        <p:nvSpPr>
          <p:cNvPr id="6656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65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54</a:t>
            </a:fld>
            <a:endParaRPr lang="id-ID"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a:solidFill>
              <a:srgbClr val="000000">
                <a:alpha val="100000"/>
              </a:srgbClr>
            </a:solidFill>
            <a:miter lim="800000"/>
          </a:ln>
        </p:spPr>
      </p:sp>
      <p:sp>
        <p:nvSpPr>
          <p:cNvPr id="6758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7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55</a:t>
            </a:fld>
            <a:endParaRPr lang="id-ID"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56</a:t>
            </a:fld>
            <a:endParaRPr lang="id-ID"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rtlCol="0"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id-ID" sz="3200"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3"/>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9" name="Slide Number Placeholder 5"/>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9" name="Slide Number Placeholder 8"/>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5" name="Slide Number Placeholder 4"/>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 name="Slide Number Placeholder 3"/>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x-none" dirty="0"/>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4099" name="TextBox 1"/>
          <p:cNvSpPr txBox="1"/>
          <p:nvPr/>
        </p:nvSpPr>
        <p:spPr>
          <a:xfrm>
            <a:off x="3048000" y="3744913"/>
            <a:ext cx="6096000" cy="1322387"/>
          </a:xfrm>
          <a:prstGeom prst="rect">
            <a:avLst/>
          </a:prstGeom>
          <a:noFill/>
          <a:ln w="9525">
            <a:noFill/>
          </a:ln>
        </p:spPr>
        <p:txBody>
          <a:bodyPr>
            <a:spAutoFit/>
          </a:bodyPr>
          <a:lstStyle/>
          <a:p>
            <a:pPr algn="ctr"/>
            <a:r>
              <a:rPr lang="en-ID" altLang="en-US" sz="1600" b="1" dirty="0">
                <a:solidFill>
                  <a:schemeClr val="bg1"/>
                </a:solidFill>
              </a:rPr>
              <a:t>STATISTIK  (ESA </a:t>
            </a:r>
            <a:r>
              <a:rPr lang="en-US" altLang="en-US" sz="1600" b="1" dirty="0">
                <a:solidFill>
                  <a:schemeClr val="bg1"/>
                </a:solidFill>
              </a:rPr>
              <a:t>310</a:t>
            </a:r>
            <a:r>
              <a:rPr lang="en-ID" altLang="en-US" sz="1600" b="1">
                <a:solidFill>
                  <a:schemeClr val="bg1"/>
                </a:solidFill>
              </a:rPr>
              <a:t>)</a:t>
            </a:r>
          </a:p>
          <a:p>
            <a:pPr algn="ctr"/>
            <a:r>
              <a:rPr lang="en-US" altLang="en-US" sz="1600" b="1" smtClean="0">
                <a:solidFill>
                  <a:schemeClr val="bg1"/>
                </a:solidFill>
                <a:latin typeface="Arial" panose="020B0604020202020204" pitchFamily="34" charset="0"/>
              </a:rPr>
              <a:t>PERTEMUAN </a:t>
            </a:r>
            <a:r>
              <a:rPr lang="en-US" altLang="en-US" sz="1600" b="1" dirty="0">
                <a:solidFill>
                  <a:schemeClr val="bg1"/>
                </a:solidFill>
                <a:latin typeface="Arial" panose="020B0604020202020204" pitchFamily="34" charset="0"/>
              </a:rPr>
              <a:t>12</a:t>
            </a:r>
          </a:p>
          <a:p>
            <a:pPr algn="ctr"/>
            <a:r>
              <a:rPr lang="en-US" altLang="en-US" sz="1600" b="1" dirty="0">
                <a:solidFill>
                  <a:schemeClr val="bg1"/>
                </a:solidFill>
              </a:rPr>
              <a:t>&lt;TEAM DOSEN&gt;</a:t>
            </a:r>
          </a:p>
          <a:p>
            <a:pPr algn="ctr"/>
            <a:r>
              <a:rPr lang="en-US" altLang="en-US" sz="1600" b="1" dirty="0" smtClean="0">
                <a:solidFill>
                  <a:schemeClr val="bg1"/>
                </a:solidFill>
                <a:latin typeface="Arial" panose="020B0604020202020204" pitchFamily="34" charset="0"/>
              </a:rPr>
              <a:t>PROGRAM </a:t>
            </a:r>
            <a:r>
              <a:rPr lang="en-US" altLang="en-US" sz="1600" b="1" dirty="0">
                <a:solidFill>
                  <a:schemeClr val="bg1"/>
                </a:solidFill>
                <a:latin typeface="Arial" panose="020B0604020202020204" pitchFamily="34" charset="0"/>
              </a:rPr>
              <a:t>STUDI TEKNIK INFORMATIKA </a:t>
            </a:r>
          </a:p>
          <a:p>
            <a:pPr algn="ctr"/>
            <a:r>
              <a:rPr lang="en-US" altLang="en-US" sz="1600" b="1" dirty="0">
                <a:solidFill>
                  <a:schemeClr val="bg1"/>
                </a:solidFill>
                <a:latin typeface="Arial" panose="020B060402020202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ln/>
        </p:spPr>
        <p:txBody>
          <a:bodyPr vert="horz" wrap="square" lIns="91440" tIns="45720" rIns="91440" bIns="45720" anchor="ctr"/>
          <a:lstStyle/>
          <a:p>
            <a:pPr eaLnBrk="1" hangingPunct="1"/>
            <a:r>
              <a:rPr lang="en-US" altLang="x-none" b="1" dirty="0"/>
              <a:t>Uji Tanda (Sign Test)</a:t>
            </a:r>
          </a:p>
        </p:txBody>
      </p:sp>
      <p:sp>
        <p:nvSpPr>
          <p:cNvPr id="8195" name="Rectangle 3"/>
          <p:cNvSpPr>
            <a:spLocks noGrp="1" noChangeArrowheads="1"/>
          </p:cNvSpPr>
          <p:nvPr>
            <p:ph idx="1"/>
          </p:nvPr>
        </p:nvSpPr>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didasarkan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atas</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tanda-tanda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positif</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negatif</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dari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perbedaan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antara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pasangan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pengamatan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bukan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atas</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besarnya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perbedaan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biasanya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digunakan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untuk</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mengetahui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pengaruh</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sesuatu</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de-DE"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 ini sangat baik apabila syarat-syarat berikut dipenuhi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de-DE" sz="27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pasangan hasil pengamatan yang sedang dibandingkan bersifat independen</a:t>
            </a:r>
            <a:endParaRPr kumimoji="0" lang="en-US" sz="27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de-DE" sz="27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masing-masing pengamatan dalam tiap pasang terjadi karena pengaruh kondisi yang serupa</a:t>
            </a:r>
            <a:endParaRPr kumimoji="0" lang="en-US" sz="27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de-DE" sz="27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pasangan yang berlainan terjadi karena kondisi yang berbeda</a:t>
            </a:r>
            <a:endParaRPr kumimoji="0" lang="en-US" sz="27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rPr>
              <a:t>STATISTICS </a:t>
            </a:r>
            <a:r>
              <a:rPr kumimoji="0" lang="en-US" sz="1200" b="0" i="0" u="none" strike="noStrike" kern="1200" cap="none" spc="0" normalizeH="0" baseline="0" noProof="0" dirty="0" err="1">
                <a:ln>
                  <a:noFill/>
                </a:ln>
                <a:solidFill>
                  <a:schemeClr val="tx1">
                    <a:tint val="75000"/>
                  </a:schemeClr>
                </a:solidFill>
                <a:effectLst/>
                <a:uLnTx/>
                <a:uFillTx/>
                <a:latin typeface="Arial" panose="020B0604020202020204" pitchFamily="34" charset="0"/>
                <a:ea typeface="+mn-ea"/>
                <a:cs typeface="+mn-cs"/>
              </a:rPr>
              <a:t>UEU</a:t>
            </a:r>
            <a:r>
              <a:rPr kumimoji="0" 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rPr>
              <a:t>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14313" y="214313"/>
            <a:ext cx="8715375" cy="4525962"/>
          </a:xfrm>
          <a:ln/>
        </p:spPr>
        <p:txBody>
          <a:bodyPr vert="horz" wrap="square" lIns="91440" tIns="45720" rIns="91440" bIns="45720" anchor="t"/>
          <a:lstStyle/>
          <a:p>
            <a:pPr eaLnBrk="1" hangingPunct="1">
              <a:buNone/>
            </a:pPr>
            <a:r>
              <a:rPr lang="id-ID" altLang="x-none" sz="2000" dirty="0">
                <a:latin typeface="Segoe UI" panose="020B0502040204020203" pitchFamily="34" charset="0"/>
                <a:cs typeface="Segoe UI" panose="020B0502040204020203" pitchFamily="34" charset="0"/>
              </a:rPr>
              <a:t>Uji dilakukan pada 2 sampel terpisah (independen) </a:t>
            </a:r>
            <a:endParaRPr lang="en-US" altLang="x-none" sz="2000" dirty="0">
              <a:latin typeface="Segoe UI" panose="020B0502040204020203" pitchFamily="34" charset="0"/>
              <a:cs typeface="Segoe UI" panose="020B0502040204020203" pitchFamily="34" charset="0"/>
            </a:endParaRPr>
          </a:p>
          <a:p>
            <a:pPr eaLnBrk="1" hangingPunct="1"/>
            <a:r>
              <a:rPr lang="id-ID" altLang="x-none" sz="2000" dirty="0">
                <a:latin typeface="Segoe UI" panose="020B0502040204020203" pitchFamily="34" charset="0"/>
                <a:cs typeface="Segoe UI" panose="020B0502040204020203" pitchFamily="34" charset="0"/>
              </a:rPr>
              <a:t>tanda (+)   →   data pada sampel 1 &gt;  pasangannya sampel 2 </a:t>
            </a:r>
            <a:endParaRPr lang="en-US" altLang="x-none" sz="2000" dirty="0">
              <a:latin typeface="Segoe UI" panose="020B0502040204020203" pitchFamily="34" charset="0"/>
              <a:cs typeface="Segoe UI" panose="020B0502040204020203" pitchFamily="34" charset="0"/>
            </a:endParaRPr>
          </a:p>
          <a:p>
            <a:pPr eaLnBrk="1" hangingPunct="1"/>
            <a:r>
              <a:rPr lang="id-ID" altLang="x-none" sz="2000" dirty="0">
                <a:latin typeface="Segoe UI" panose="020B0502040204020203" pitchFamily="34" charset="0"/>
                <a:cs typeface="Segoe UI" panose="020B0502040204020203" pitchFamily="34" charset="0"/>
              </a:rPr>
              <a:t>tanda (–)  →   data pada sampel  1 &lt;  pasangannya sampel 2 </a:t>
            </a:r>
            <a:endParaRPr lang="en-US" altLang="x-none" sz="2000" dirty="0">
              <a:latin typeface="Segoe UI" panose="020B0502040204020203" pitchFamily="34" charset="0"/>
              <a:cs typeface="Segoe UI" panose="020B0502040204020203" pitchFamily="34" charset="0"/>
            </a:endParaRPr>
          </a:p>
          <a:p>
            <a:pPr eaLnBrk="1" hangingPunct="1"/>
            <a:r>
              <a:rPr lang="id-ID" altLang="x-none" sz="2000" dirty="0">
                <a:latin typeface="Segoe UI" panose="020B0502040204020203" pitchFamily="34" charset="0"/>
                <a:cs typeface="Segoe UI" panose="020B0502040204020203" pitchFamily="34" charset="0"/>
              </a:rPr>
              <a:t>tanda Nol (0) →  data pada sampel  1 = pasangannya sampel 2 </a:t>
            </a:r>
            <a:endParaRPr lang="en-US" altLang="x-none" sz="2000" dirty="0">
              <a:latin typeface="Segoe UI" panose="020B0502040204020203" pitchFamily="34" charset="0"/>
              <a:cs typeface="Segoe UI" panose="020B0502040204020203" pitchFamily="34" charset="0"/>
            </a:endParaRPr>
          </a:p>
          <a:p>
            <a:pPr eaLnBrk="1" hangingPunct="1">
              <a:buNone/>
            </a:pPr>
            <a:r>
              <a:rPr lang="id-ID" altLang="x-none" sz="2000" dirty="0">
                <a:latin typeface="Segoe UI" panose="020B0502040204020203" pitchFamily="34" charset="0"/>
                <a:cs typeface="Segoe UI" panose="020B0502040204020203" pitchFamily="34" charset="0"/>
              </a:rPr>
              <a:t>Tanda Nol </a:t>
            </a:r>
            <a:r>
              <a:rPr lang="id-ID" altLang="x-none" sz="2000" b="1" u="sng" dirty="0">
                <a:latin typeface="Segoe UI" panose="020B0502040204020203" pitchFamily="34" charset="0"/>
                <a:cs typeface="Segoe UI" panose="020B0502040204020203" pitchFamily="34" charset="0"/>
              </a:rPr>
              <a:t>tidak digunakan</a:t>
            </a:r>
            <a:r>
              <a:rPr lang="id-ID" altLang="x-none" sz="2000" dirty="0">
                <a:latin typeface="Segoe UI" panose="020B0502040204020203" pitchFamily="34" charset="0"/>
                <a:cs typeface="Segoe UI" panose="020B0502040204020203" pitchFamily="34" charset="0"/>
              </a:rPr>
              <a:t> dalam perhitungan </a:t>
            </a:r>
            <a:endParaRPr lang="en-US" altLang="x-none" sz="2000" dirty="0">
              <a:latin typeface="Segoe UI" panose="020B0502040204020203" pitchFamily="34" charset="0"/>
              <a:cs typeface="Segoe UI" panose="020B0502040204020203" pitchFamily="34" charset="0"/>
            </a:endParaRPr>
          </a:p>
          <a:p>
            <a:pPr eaLnBrk="1" hangingPunct="1"/>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14340" name="Picture 1"/>
          <p:cNvPicPr>
            <a:picLocks noChangeAspect="1"/>
          </p:cNvPicPr>
          <p:nvPr/>
        </p:nvPicPr>
        <p:blipFill>
          <a:blip r:embed="rId2"/>
          <a:stretch>
            <a:fillRect/>
          </a:stretch>
        </p:blipFill>
        <p:spPr>
          <a:xfrm>
            <a:off x="0" y="2381250"/>
            <a:ext cx="6357938" cy="44767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ln/>
        </p:spPr>
        <p:txBody>
          <a:bodyPr vert="horz" wrap="square" lIns="91440" tIns="45720" rIns="91440" bIns="45720" anchor="t"/>
          <a:lstStyle/>
          <a:p>
            <a:pPr eaLnBrk="1" hangingPunct="1"/>
            <a:r>
              <a:rPr lang="id-ID" altLang="x-none" sz="2400" dirty="0"/>
              <a:t>SUKSES tergantung dari apa yang ditanyakan (ingin diuji) dalam soal. </a:t>
            </a:r>
            <a:endParaRPr lang="en-US" altLang="x-none" sz="2400" dirty="0"/>
          </a:p>
          <a:p>
            <a:pPr eaLnBrk="1" hangingPunct="1"/>
            <a:r>
              <a:rPr lang="id-ID" altLang="x-none" sz="2400" dirty="0"/>
              <a:t>Jika yang ingin diuji sampel 1  &gt; sampel 2 maka SUKSES adalah banyak tanda (+) </a:t>
            </a:r>
            <a:endParaRPr lang="en-US" altLang="x-none" sz="2400" dirty="0"/>
          </a:p>
          <a:p>
            <a:pPr eaLnBrk="1" hangingPunct="1"/>
            <a:r>
              <a:rPr lang="id-ID" altLang="x-none" sz="2400" dirty="0"/>
              <a:t>Jika yang ingin diuji sampel 1 &lt;  sampel 2  maka SUKSES adalah banyak tanda (–) </a:t>
            </a:r>
            <a:endParaRPr lang="en-US" altLang="x-none" sz="2400" dirty="0"/>
          </a:p>
          <a:p>
            <a:pPr eaLnBrk="1" hangingPunct="1"/>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15364" name="Picture 4"/>
          <p:cNvPicPr>
            <a:picLocks noChangeAspect="1"/>
          </p:cNvPicPr>
          <p:nvPr/>
        </p:nvPicPr>
        <p:blipFill>
          <a:blip r:embed="rId2"/>
          <a:stretch>
            <a:fillRect/>
          </a:stretch>
        </p:blipFill>
        <p:spPr>
          <a:xfrm>
            <a:off x="428625" y="285750"/>
            <a:ext cx="7920038" cy="1143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16387" name="Picture 13"/>
          <p:cNvPicPr>
            <a:picLocks noChangeAspect="1"/>
          </p:cNvPicPr>
          <p:nvPr/>
        </p:nvPicPr>
        <p:blipFill>
          <a:blip r:embed="rId2"/>
          <a:stretch>
            <a:fillRect/>
          </a:stretch>
        </p:blipFill>
        <p:spPr>
          <a:xfrm>
            <a:off x="285750" y="785813"/>
            <a:ext cx="8437563" cy="3500437"/>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700" b="1" i="0" u="none" strike="noStrike" kern="1200" cap="none" spc="0" normalizeH="0" baseline="0" noProof="0" smtClean="0">
                <a:ln>
                  <a:noFill/>
                </a:ln>
                <a:solidFill>
                  <a:schemeClr val="tx1"/>
                </a:solidFill>
                <a:effectLst/>
                <a:uLnTx/>
                <a:uFillTx/>
                <a:latin typeface="+mj-lt"/>
                <a:ea typeface="+mj-ea"/>
                <a:cs typeface="+mj-cs"/>
              </a:rPr>
              <a:t>Langkah-langkah pengujian dengan uji tanda ialah sebagai berikut :</a:t>
            </a:r>
          </a:p>
        </p:txBody>
      </p:sp>
      <p:sp>
        <p:nvSpPr>
          <p:cNvPr id="17411" name="Rectangle 3"/>
          <p:cNvSpPr>
            <a:spLocks noGrp="1"/>
          </p:cNvSpPr>
          <p:nvPr>
            <p:ph idx="1"/>
          </p:nvPr>
        </p:nvSpPr>
        <p:spPr>
          <a:ln/>
        </p:spPr>
        <p:txBody>
          <a:bodyPr vert="horz" wrap="square" lIns="91440" tIns="45720" rIns="91440" bIns="45720" anchor="t"/>
          <a:lstStyle/>
          <a:p>
            <a:pPr marL="609600" indent="-609600" eaLnBrk="1" hangingPunct="1">
              <a:buClr>
                <a:schemeClr val="tx1"/>
              </a:buClr>
              <a:buAutoNum type="alphaLcPeriod"/>
            </a:pPr>
            <a:r>
              <a:rPr lang="en-US" altLang="x-none" dirty="0">
                <a:solidFill>
                  <a:schemeClr val="tx2"/>
                </a:solidFill>
              </a:rPr>
              <a:t>Menentukan formulasi hipotesis.</a:t>
            </a:r>
          </a:p>
          <a:p>
            <a:pPr marL="609600" indent="-609600" eaLnBrk="1" hangingPunct="1">
              <a:buClr>
                <a:schemeClr val="tx1"/>
              </a:buClr>
              <a:buNone/>
            </a:pPr>
            <a:r>
              <a:rPr lang="en-US" altLang="x-none" dirty="0"/>
              <a:t>Ho : Probabilitas terjadinya tanda positif dan probabilitas terjadinya tanda negatif adalah sama.</a:t>
            </a:r>
          </a:p>
          <a:p>
            <a:pPr marL="609600" indent="-609600" eaLnBrk="1" hangingPunct="1">
              <a:buClr>
                <a:schemeClr val="tx1"/>
              </a:buClr>
              <a:buNone/>
            </a:pPr>
            <a:r>
              <a:rPr lang="en-US" altLang="x-none" dirty="0"/>
              <a:t>H</a:t>
            </a:r>
            <a:r>
              <a:rPr lang="en-US" altLang="x-none" sz="2000" dirty="0"/>
              <a:t>1</a:t>
            </a:r>
            <a:r>
              <a:rPr lang="en-US" altLang="x-none" dirty="0"/>
              <a:t> :	Probabilitas terjadinya tanda 	positif dan probabilitas terjadinya tanda negatif adalah berbeda.</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500063" y="357188"/>
            <a:ext cx="8143875" cy="6000750"/>
          </a:xfrm>
        </p:spPr>
        <p:txBody>
          <a:bodyPr vert="horz" wrap="square" lIns="91440" tIns="45720" rIns="91440" bIns="45720" numCol="1" rtlCol="0" anchor="t" anchorCtr="0" compatLnSpc="1">
            <a:normAutofit fontScale="92500" lnSpcReduction="20000"/>
          </a:bodyPr>
          <a:lstStyle/>
          <a:p>
            <a:pPr marL="609600" marR="0" lvl="0" indent="-609600" algn="l" defTabSz="914400" rtl="0" eaLnBrk="1" fontAlgn="auto" latinLnBrk="0" hangingPunct="1">
              <a:lnSpc>
                <a:spcPct val="100000"/>
              </a:lnSpc>
              <a:spcBef>
                <a:spcPct val="20000"/>
              </a:spcBef>
              <a:spcAft>
                <a:spcPts val="0"/>
              </a:spcAft>
              <a:buClr>
                <a:schemeClr val="tx1"/>
              </a:buClr>
              <a:buSzTx/>
              <a:buFontTx/>
              <a:buAutoNum type="alphaLcPeriod" startAt="2"/>
              <a:defRPr/>
            </a:pP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taraf</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nyata</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Pengujian</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dapat</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membentuk</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satu</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sisi</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atau</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dua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sisi</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endParaRPr kumimoji="0" lang="en-US" sz="26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endParaRPr>
          </a:p>
          <a:p>
            <a:pPr marL="609600" marR="0" lvl="0" indent="-609600" algn="l" defTabSz="914400" rtl="0" eaLnBrk="1" fontAlgn="auto" latinLnBrk="0" hangingPunct="1">
              <a:lnSpc>
                <a:spcPct val="100000"/>
              </a:lnSpc>
              <a:spcBef>
                <a:spcPct val="20000"/>
              </a:spcBef>
              <a:spcAft>
                <a:spcPts val="0"/>
              </a:spcAft>
              <a:buClr>
                <a:schemeClr val="tx1"/>
              </a:buClr>
              <a:buSzTx/>
              <a:buFontTx/>
              <a:buAutoNum type="alphaLcPeriod" startAt="3"/>
              <a:defRPr/>
            </a:pP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Menentukan</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kriteria</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pengujian</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1)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Pengujian</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satu</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sisi</a:t>
            </a:r>
            <a:endPar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Ho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diterima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bila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probabilitas</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hasil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sampel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Ho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ditolak</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bila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 &gt;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probabilitas</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hasil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sampel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endParaRPr kumimoji="0" lang="en-US" sz="26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2)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Pengujian</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dua</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sisi</a:t>
            </a:r>
            <a:endPar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Ho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diterima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bila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 2 kali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probabilitas</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hasil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sampel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342900" marR="0" lvl="0" indent="-342900" algn="l" defTabSz="914400" rtl="0" eaLnBrk="1" fontAlgn="auto" latinLnBrk="0" hangingPunct="1">
              <a:lnSpc>
                <a:spcPct val="80000"/>
              </a:lnSpc>
              <a:spcBef>
                <a:spcPct val="20000"/>
              </a:spcBef>
              <a:spcAft>
                <a:spcPts val="0"/>
              </a:spcAft>
              <a:buClr>
                <a:schemeClr val="tx1"/>
              </a:buClr>
              <a:buSzTx/>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Ho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ditolak</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bila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 &gt; 2 kali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probabilitas</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hasil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sampel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342900" marR="0" lvl="0" indent="-342900" algn="l" defTabSz="914400" rtl="0" eaLnBrk="1" fontAlgn="auto" latinLnBrk="0" hangingPunct="1">
              <a:lnSpc>
                <a:spcPct val="80000"/>
              </a:lnSpc>
              <a:spcBef>
                <a:spcPct val="20000"/>
              </a:spcBef>
              <a:spcAft>
                <a:spcPts val="0"/>
              </a:spcAft>
              <a:buClr>
                <a:schemeClr val="tx1"/>
              </a:buClr>
              <a:buSzTx/>
              <a:buFont typeface="Arial" panose="020B0604020202020204" pitchFamily="34" charset="0"/>
              <a:buNone/>
              <a:defRPr/>
            </a:pPr>
            <a:endPar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t>
            </a:r>
            <a:r>
              <a:rPr kumimoji="0" lang="en-US" sz="26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nilai</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uji</a:t>
            </a:r>
            <a:r>
              <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statistik</a:t>
            </a:r>
            <a:endParaRPr kumimoji="0" lang="en-US" sz="26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80000"/>
              </a:lnSpc>
              <a:spcBef>
                <a:spcPct val="20000"/>
              </a:spcBef>
              <a:spcAft>
                <a:spcPts val="0"/>
              </a:spcAft>
              <a:buClr>
                <a:schemeClr val="tx1"/>
              </a:buClr>
              <a:buSzTx/>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Merupakan</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nilai</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dari</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probabilitas</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hasil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sampel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Lihat</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tabel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probabilitas</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binomial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dengan</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n, r,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tertentu</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dan</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p = 0,5).</a:t>
            </a:r>
          </a:p>
          <a:p>
            <a:pPr marL="342900" marR="0" lvl="0" indent="-342900" algn="l" defTabSz="914400" rtl="0" eaLnBrk="1" fontAlgn="auto" latinLnBrk="0" hangingPunct="1">
              <a:lnSpc>
                <a:spcPct val="80000"/>
              </a:lnSpc>
              <a:spcBef>
                <a:spcPct val="20000"/>
              </a:spcBef>
              <a:spcAft>
                <a:spcPts val="0"/>
              </a:spcAft>
              <a:buClr>
                <a:schemeClr val="tx1"/>
              </a:buClr>
              <a:buSzTx/>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r =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jumlah</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yang </a:t>
            </a:r>
            <a:r>
              <a:rPr kumimoji="0" lang="en-US" sz="26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terkecil</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1" fontAlgn="auto" latinLnBrk="0" hangingPunct="1">
              <a:lnSpc>
                <a:spcPct val="80000"/>
              </a:lnSpc>
              <a:spcBef>
                <a:spcPct val="20000"/>
              </a:spcBef>
              <a:spcAft>
                <a:spcPts val="0"/>
              </a:spcAft>
              <a:buClr>
                <a:schemeClr val="tx1"/>
              </a:buClr>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anose="05050102010706020507" pitchFamily="18" charset="2"/>
            </a:endParaRP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sym typeface="Symbol" panose="05050102010706020507" pitchFamily="18" charset="2"/>
            </a:endParaRPr>
          </a:p>
          <a:p>
            <a:pPr marL="609600" marR="0" lvl="0" indent="-609600" algn="l" defTabSz="914400" rtl="0" eaLnBrk="1" fontAlgn="auto" latinLnBrk="0" hangingPunct="1">
              <a:lnSpc>
                <a:spcPct val="100000"/>
              </a:lnSpc>
              <a:spcBef>
                <a:spcPct val="20000"/>
              </a:spcBef>
              <a:spcAft>
                <a:spcPts val="0"/>
              </a:spcAft>
              <a:buClr>
                <a:schemeClr val="tx1"/>
              </a:buClr>
              <a:buSzTx/>
              <a:buFontTx/>
              <a:buNone/>
              <a:defRPr/>
            </a:pPr>
            <a:endParaRPr kumimoji="0" lang="en-GB" sz="2400" b="1" i="0" u="none" strike="noStrike" kern="1200" cap="none" spc="0" normalizeH="0" baseline="0" noProof="0" dirty="0" smtClean="0">
              <a:ln>
                <a:noFill/>
              </a:ln>
              <a:solidFill>
                <a:schemeClr val="tx1"/>
              </a:solidFill>
              <a:effectLst/>
              <a:uLnTx/>
              <a:uFillTx/>
              <a:latin typeface="+mn-lt"/>
              <a:ea typeface="+mn-ea"/>
              <a:cs typeface="+mn-cs"/>
              <a:sym typeface="Symbol" panose="05050102010706020507" pitchFamily="18" charset="2"/>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idx="1"/>
          </p:nvPr>
        </p:nvSpPr>
        <p:spPr>
          <a:xfrm>
            <a:off x="428625" y="285750"/>
            <a:ext cx="8501063" cy="4357688"/>
          </a:xfrm>
          <a:ln/>
        </p:spPr>
        <p:txBody>
          <a:bodyPr vert="horz" wrap="square" lIns="91440" tIns="45720" rIns="91440" bIns="45720" anchor="t"/>
          <a:lstStyle/>
          <a:p>
            <a:pPr eaLnBrk="1" hangingPunct="1">
              <a:buFont typeface="Wingdings" panose="05000000000000000000" pitchFamily="2" charset="2"/>
              <a:buNone/>
            </a:pPr>
            <a:r>
              <a:rPr lang="en-US" altLang="x-none" sz="2400" dirty="0">
                <a:solidFill>
                  <a:schemeClr val="hlink"/>
                </a:solidFill>
                <a:latin typeface="Segoe UI" panose="020B0502040204020203" pitchFamily="34" charset="0"/>
                <a:cs typeface="Segoe UI" panose="020B0502040204020203" pitchFamily="34" charset="0"/>
              </a:rPr>
              <a:t>e. Membuat Kesimpulan</a:t>
            </a:r>
          </a:p>
          <a:p>
            <a:pPr eaLnBrk="1" hangingPunct="1">
              <a:buFont typeface="Wingdings" panose="05000000000000000000" pitchFamily="2" charset="2"/>
              <a:buNone/>
            </a:pPr>
            <a:r>
              <a:rPr lang="en-US" altLang="x-none" sz="2400" dirty="0">
                <a:solidFill>
                  <a:schemeClr val="hlink"/>
                </a:solidFill>
                <a:latin typeface="Segoe UI" panose="020B0502040204020203" pitchFamily="34" charset="0"/>
                <a:cs typeface="Segoe UI" panose="020B0502040204020203" pitchFamily="34" charset="0"/>
              </a:rPr>
              <a:t>	</a:t>
            </a:r>
            <a:r>
              <a:rPr lang="en-US" altLang="x-none" sz="2400" dirty="0">
                <a:latin typeface="Segoe UI" panose="020B0502040204020203" pitchFamily="34" charset="0"/>
                <a:cs typeface="Segoe UI" panose="020B0502040204020203" pitchFamily="34" charset="0"/>
              </a:rPr>
              <a:t>Menyimpulkan Ho diterima atau ditolak.</a:t>
            </a:r>
            <a:endParaRPr lang="en-US" altLang="x-none" sz="2400" dirty="0">
              <a:solidFill>
                <a:schemeClr val="folHlink"/>
              </a:solidFill>
              <a:latin typeface="Segoe UI" panose="020B0502040204020203" pitchFamily="34" charset="0"/>
              <a:cs typeface="Segoe UI" panose="020B0502040204020203" pitchFamily="34" charset="0"/>
            </a:endParaRPr>
          </a:p>
          <a:p>
            <a:pPr eaLnBrk="1" hangingPunct="1">
              <a:buFont typeface="Wingdings" panose="05000000000000000000" pitchFamily="2" charset="2"/>
              <a:buNone/>
            </a:pPr>
            <a:r>
              <a:rPr lang="en-US" altLang="x-none" sz="2000" dirty="0">
                <a:solidFill>
                  <a:schemeClr val="folHlink"/>
                </a:solidFill>
                <a:latin typeface="Segoe UI" panose="020B0502040204020203" pitchFamily="34" charset="0"/>
                <a:cs typeface="Segoe UI" panose="020B0502040204020203" pitchFamily="34" charset="0"/>
              </a:rPr>
              <a:t>	Catatan :</a:t>
            </a:r>
            <a:endParaRPr lang="en-US" altLang="x-none" sz="2000" dirty="0">
              <a:latin typeface="Segoe UI" panose="020B0502040204020203" pitchFamily="34" charset="0"/>
              <a:cs typeface="Segoe UI" panose="020B0502040204020203" pitchFamily="34" charset="0"/>
            </a:endParaRPr>
          </a:p>
          <a:p>
            <a:pPr eaLnBrk="1" hangingPunct="1">
              <a:buFont typeface="Wingdings" panose="05000000000000000000" pitchFamily="2" charset="2"/>
              <a:buNone/>
            </a:pPr>
            <a:r>
              <a:rPr lang="en-US" altLang="x-none" sz="2400" dirty="0">
                <a:latin typeface="Segoe UI" panose="020B0502040204020203" pitchFamily="34" charset="0"/>
                <a:cs typeface="Segoe UI" panose="020B0502040204020203" pitchFamily="34" charset="0"/>
              </a:rPr>
              <a:t>	Untuk sampel besar n &gt; 30, uji statistiknya adalah :</a:t>
            </a:r>
          </a:p>
          <a:p>
            <a:pPr eaLnBrk="1" hangingPunct="1">
              <a:buFont typeface="Wingdings" panose="05000000000000000000" pitchFamily="2" charset="2"/>
              <a:buNone/>
            </a:pPr>
            <a:r>
              <a:rPr lang="en-US" altLang="x-none" sz="2400" dirty="0">
                <a:solidFill>
                  <a:schemeClr val="folHlink"/>
                </a:solidFill>
                <a:latin typeface="Segoe UI" panose="020B0502040204020203" pitchFamily="34" charset="0"/>
                <a:cs typeface="Segoe UI" panose="020B0502040204020203" pitchFamily="34" charset="0"/>
              </a:rPr>
              <a:t>	</a:t>
            </a:r>
            <a:r>
              <a:rPr lang="en-US" altLang="x-none" sz="2400" dirty="0">
                <a:latin typeface="Segoe UI" panose="020B0502040204020203" pitchFamily="34" charset="0"/>
                <a:cs typeface="Segoe UI" panose="020B0502040204020203" pitchFamily="34" charset="0"/>
              </a:rPr>
              <a:t>CR = (2r-n)/</a:t>
            </a:r>
            <a:r>
              <a:rPr lang="en-US" altLang="x-none" sz="2400" dirty="0">
                <a:latin typeface="Segoe UI" panose="020B0502040204020203" pitchFamily="34" charset="0"/>
                <a:cs typeface="Segoe UI" panose="020B0502040204020203" pitchFamily="34" charset="0"/>
                <a:sym typeface="Symbol" panose="05050102010706020507" pitchFamily="18" charset="2"/>
              </a:rPr>
              <a:t>n, dimana :	r = jumlah tanda positif</a:t>
            </a:r>
          </a:p>
          <a:p>
            <a:pPr eaLnBrk="1" hangingPunct="1">
              <a:buFont typeface="Wingdings" panose="05000000000000000000" pitchFamily="2" charset="2"/>
              <a:buNone/>
            </a:pPr>
            <a:r>
              <a:rPr lang="en-US" altLang="x-none" sz="2400" dirty="0">
                <a:latin typeface="Segoe UI" panose="020B0502040204020203" pitchFamily="34" charset="0"/>
                <a:cs typeface="Segoe UI" panose="020B0502040204020203" pitchFamily="34" charset="0"/>
                <a:sym typeface="Symbol" panose="05050102010706020507" pitchFamily="18" charset="2"/>
              </a:rPr>
              <a:t>					n = jumlah pasangan observasi 						yang relevan.</a:t>
            </a:r>
            <a:endParaRPr lang="en-US" altLang="x-none" sz="2400" dirty="0">
              <a:solidFill>
                <a:schemeClr val="folHlink"/>
              </a:solidFill>
              <a:latin typeface="Segoe UI" panose="020B0502040204020203" pitchFamily="34" charset="0"/>
              <a:ea typeface="Segoe UI" panose="020B0502040204020203" pitchFamily="34" charset="0"/>
              <a:sym typeface="Symbol" panose="05050102010706020507" pitchFamily="18" charset="2"/>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idx="1"/>
          </p:nvPr>
        </p:nvSpPr>
        <p:spPr>
          <a:xfrm>
            <a:off x="457200" y="1916113"/>
            <a:ext cx="8229600" cy="4214812"/>
          </a:xfrm>
          <a:ln/>
        </p:spPr>
        <p:txBody>
          <a:bodyPr vert="horz" wrap="square" lIns="91440" tIns="45720" rIns="91440" bIns="45720" anchor="t"/>
          <a:lstStyle/>
          <a:p>
            <a:pPr eaLnBrk="1" hangingPunct="1">
              <a:lnSpc>
                <a:spcPct val="80000"/>
              </a:lnSpc>
              <a:buFont typeface="Wingdings" panose="05000000000000000000" pitchFamily="2" charset="2"/>
              <a:buNone/>
            </a:pPr>
            <a:r>
              <a:rPr lang="en-US" altLang="x-none" sz="2800" dirty="0"/>
              <a:t>	</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0484" name="Rectangle 4"/>
          <p:cNvSpPr/>
          <p:nvPr/>
        </p:nvSpPr>
        <p:spPr>
          <a:xfrm>
            <a:off x="0" y="0"/>
            <a:ext cx="9144000" cy="1570038"/>
          </a:xfrm>
          <a:prstGeom prst="rect">
            <a:avLst/>
          </a:prstGeom>
          <a:noFill/>
          <a:ln w="9525">
            <a:noFill/>
          </a:ln>
        </p:spPr>
        <p:txBody>
          <a:bodyPr anchor="ctr">
            <a:spAutoFit/>
          </a:bodyPr>
          <a:lstStyle/>
          <a:p>
            <a:pPr algn="just"/>
            <a:r>
              <a:rPr lang="id-ID" altLang="x-none" sz="2400" b="1" u="sng" dirty="0">
                <a:latin typeface="Segoe UI" panose="020B0502040204020203" pitchFamily="34" charset="0"/>
                <a:cs typeface="Segoe UI" panose="020B0502040204020203" pitchFamily="34" charset="0"/>
              </a:rPr>
              <a:t>Contoh :   </a:t>
            </a:r>
            <a:endParaRPr lang="en-US" altLang="x-none" sz="2400" dirty="0">
              <a:latin typeface="Segoe UI" panose="020B0502040204020203" pitchFamily="34" charset="0"/>
              <a:cs typeface="Segoe UI" panose="020B0502040204020203" pitchFamily="34" charset="0"/>
            </a:endParaRPr>
          </a:p>
          <a:p>
            <a:pPr algn="just"/>
            <a:r>
              <a:rPr lang="id-ID" altLang="x-none" sz="2400" dirty="0">
                <a:latin typeface="Segoe UI" panose="020B0502040204020203" pitchFamily="34" charset="0"/>
                <a:cs typeface="Segoe UI" panose="020B0502040204020203" pitchFamily="34" charset="0"/>
              </a:rPr>
              <a:t>Berikut adalah nilai preferensi konsumen  terhadap 2 Merk Sabun Mandi.  Dengan taraf nyata 1%, ujilah apakah proporsi preferensi konsumen pada kedua merk bernilai </a:t>
            </a:r>
            <a:r>
              <a:rPr lang="id-ID" altLang="x-none" sz="2400" b="1" u="sng" dirty="0">
                <a:latin typeface="Segoe UI" panose="020B0502040204020203" pitchFamily="34" charset="0"/>
                <a:cs typeface="Segoe UI" panose="020B0502040204020203" pitchFamily="34" charset="0"/>
              </a:rPr>
              <a:t>sama</a:t>
            </a:r>
            <a:r>
              <a:rPr lang="id-ID" altLang="x-none" sz="2400" dirty="0">
                <a:latin typeface="Segoe UI" panose="020B0502040204020203" pitchFamily="34" charset="0"/>
                <a:cs typeface="Segoe UI" panose="020B0502040204020203" pitchFamily="34" charset="0"/>
              </a:rPr>
              <a:t>? </a:t>
            </a:r>
            <a:endParaRPr lang="id-ID" altLang="x-none" sz="2400" dirty="0">
              <a:latin typeface="Segoe UI" panose="020B0502040204020203" pitchFamily="34" charset="0"/>
              <a:ea typeface="Segoe UI" panose="020B0502040204020203" pitchFamily="34" charset="0"/>
            </a:endParaRPr>
          </a:p>
        </p:txBody>
      </p:sp>
      <p:pic>
        <p:nvPicPr>
          <p:cNvPr id="20485" name="Picture 19"/>
          <p:cNvPicPr>
            <a:picLocks noChangeAspect="1"/>
          </p:cNvPicPr>
          <p:nvPr/>
        </p:nvPicPr>
        <p:blipFill>
          <a:blip r:embed="rId2"/>
          <a:stretch>
            <a:fillRect/>
          </a:stretch>
        </p:blipFill>
        <p:spPr>
          <a:xfrm>
            <a:off x="1928813" y="1500188"/>
            <a:ext cx="4643437" cy="4549775"/>
          </a:xfrm>
          <a:prstGeom prst="rect">
            <a:avLst/>
          </a:prstGeom>
          <a:noFill/>
          <a:ln w="9525">
            <a:noFill/>
          </a:ln>
        </p:spPr>
      </p:pic>
      <p:pic>
        <p:nvPicPr>
          <p:cNvPr id="20486" name="Picture 22"/>
          <p:cNvPicPr>
            <a:picLocks noChangeAspect="1"/>
          </p:cNvPicPr>
          <p:nvPr/>
        </p:nvPicPr>
        <p:blipFill>
          <a:blip r:embed="rId3"/>
          <a:stretch>
            <a:fillRect/>
          </a:stretch>
        </p:blipFill>
        <p:spPr>
          <a:xfrm>
            <a:off x="357188" y="6143625"/>
            <a:ext cx="8786812" cy="23018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1507" name="Picture 25"/>
          <p:cNvPicPr>
            <a:picLocks noChangeAspect="1"/>
          </p:cNvPicPr>
          <p:nvPr/>
        </p:nvPicPr>
        <p:blipFill>
          <a:blip r:embed="rId2"/>
          <a:stretch>
            <a:fillRect/>
          </a:stretch>
        </p:blipFill>
        <p:spPr>
          <a:xfrm>
            <a:off x="428625" y="142875"/>
            <a:ext cx="7964488" cy="495300"/>
          </a:xfrm>
          <a:prstGeom prst="rect">
            <a:avLst/>
          </a:prstGeom>
          <a:noFill/>
          <a:ln w="9525">
            <a:noFill/>
          </a:ln>
        </p:spPr>
      </p:pic>
      <p:pic>
        <p:nvPicPr>
          <p:cNvPr id="21508" name="Picture 28"/>
          <p:cNvPicPr>
            <a:picLocks noChangeAspect="1"/>
          </p:cNvPicPr>
          <p:nvPr/>
        </p:nvPicPr>
        <p:blipFill>
          <a:blip r:embed="rId3"/>
          <a:stretch>
            <a:fillRect/>
          </a:stretch>
        </p:blipFill>
        <p:spPr>
          <a:xfrm>
            <a:off x="500063" y="785813"/>
            <a:ext cx="3028950" cy="857250"/>
          </a:xfrm>
          <a:prstGeom prst="rect">
            <a:avLst/>
          </a:prstGeom>
          <a:noFill/>
          <a:ln w="9525">
            <a:noFill/>
          </a:ln>
        </p:spPr>
      </p:pic>
      <p:pic>
        <p:nvPicPr>
          <p:cNvPr id="21509" name="Picture 31"/>
          <p:cNvPicPr>
            <a:picLocks noChangeAspect="1"/>
          </p:cNvPicPr>
          <p:nvPr/>
        </p:nvPicPr>
        <p:blipFill>
          <a:blip r:embed="rId4"/>
          <a:stretch>
            <a:fillRect/>
          </a:stretch>
        </p:blipFill>
        <p:spPr>
          <a:xfrm>
            <a:off x="428625" y="1785938"/>
            <a:ext cx="7221538" cy="2000250"/>
          </a:xfrm>
          <a:prstGeom prst="rect">
            <a:avLst/>
          </a:prstGeom>
          <a:noFill/>
          <a:ln w="9525">
            <a:noFill/>
          </a:ln>
        </p:spPr>
      </p:pic>
      <p:sp>
        <p:nvSpPr>
          <p:cNvPr id="21510" name="Rectangle 6"/>
          <p:cNvSpPr/>
          <p:nvPr/>
        </p:nvSpPr>
        <p:spPr>
          <a:xfrm>
            <a:off x="0" y="600075"/>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sp>
        <p:nvSpPr>
          <p:cNvPr id="21511" name="Rectangle 7"/>
          <p:cNvSpPr/>
          <p:nvPr/>
        </p:nvSpPr>
        <p:spPr>
          <a:xfrm>
            <a:off x="0" y="95250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sp>
        <p:nvSpPr>
          <p:cNvPr id="21512" name="Rectangle 8"/>
          <p:cNvSpPr/>
          <p:nvPr/>
        </p:nvSpPr>
        <p:spPr>
          <a:xfrm>
            <a:off x="0" y="152400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pic>
        <p:nvPicPr>
          <p:cNvPr id="21513" name="Picture 40"/>
          <p:cNvPicPr>
            <a:picLocks noChangeAspect="1"/>
          </p:cNvPicPr>
          <p:nvPr/>
        </p:nvPicPr>
        <p:blipFill>
          <a:blip r:embed="rId5"/>
          <a:stretch>
            <a:fillRect/>
          </a:stretch>
        </p:blipFill>
        <p:spPr>
          <a:xfrm>
            <a:off x="428625" y="4000500"/>
            <a:ext cx="5818188" cy="2519363"/>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2531" name="Picture 43"/>
          <p:cNvPicPr>
            <a:picLocks noChangeAspect="1"/>
          </p:cNvPicPr>
          <p:nvPr/>
        </p:nvPicPr>
        <p:blipFill>
          <a:blip r:embed="rId2"/>
          <a:stretch>
            <a:fillRect/>
          </a:stretch>
        </p:blipFill>
        <p:spPr>
          <a:xfrm>
            <a:off x="285750" y="357188"/>
            <a:ext cx="7591425" cy="1571625"/>
          </a:xfrm>
          <a:prstGeom prst="rect">
            <a:avLst/>
          </a:prstGeom>
          <a:noFill/>
          <a:ln w="9525">
            <a:noFill/>
          </a:ln>
        </p:spPr>
      </p:pic>
      <p:pic>
        <p:nvPicPr>
          <p:cNvPr id="22532" name="Picture 46"/>
          <p:cNvPicPr>
            <a:picLocks noChangeAspect="1"/>
          </p:cNvPicPr>
          <p:nvPr/>
        </p:nvPicPr>
        <p:blipFill>
          <a:blip r:embed="rId3"/>
          <a:stretch>
            <a:fillRect/>
          </a:stretch>
        </p:blipFill>
        <p:spPr>
          <a:xfrm>
            <a:off x="214313" y="1571625"/>
            <a:ext cx="8220075" cy="10715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5126"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ln/>
        </p:spPr>
        <p:txBody>
          <a:bodyPr vert="horz" wrap="square" lIns="91440" tIns="45720" rIns="91440" bIns="45720" anchor="ctr"/>
          <a:lstStyle/>
          <a:p>
            <a:pPr eaLnBrk="1" hangingPunct="1"/>
            <a:r>
              <a:rPr lang="en-US" altLang="x-none" sz="3200" b="1" dirty="0">
                <a:latin typeface="Segoe UI" panose="020B0502040204020203" pitchFamily="34" charset="0"/>
                <a:cs typeface="Segoe UI" panose="020B0502040204020203" pitchFamily="34" charset="0"/>
              </a:rPr>
              <a:t>Uji Peringkat Bertanda Wilcoxon</a:t>
            </a:r>
            <a:endParaRPr lang="en-US" altLang="x-none" sz="3200" b="1" dirty="0">
              <a:latin typeface="Segoe UI" panose="020B0502040204020203" pitchFamily="34" charset="0"/>
              <a:ea typeface="Segoe UI" panose="020B0502040204020203" pitchFamily="34" charset="0"/>
            </a:endParaRPr>
          </a:p>
        </p:txBody>
      </p:sp>
      <p:sp>
        <p:nvSpPr>
          <p:cNvPr id="13315" name="Rectangle 3"/>
          <p:cNvSpPr>
            <a:spLocks noGrp="1" noChangeArrowheads="1"/>
          </p:cNvSpPr>
          <p:nvPr>
            <p:ph idx="1"/>
          </p:nvPr>
        </p:nvSpPr>
        <p:spPr>
          <a:xfrm>
            <a:off x="457200" y="1600200"/>
            <a:ext cx="8472488" cy="4525963"/>
          </a:xfrm>
        </p:spPr>
        <p:txBody>
          <a:bodyPr vert="horz" wrap="square" lIns="91440" tIns="45720" rIns="91440" bIns="45720" numCol="1" rtlCol="0" anchor="t" anchorCtr="0" compatLnSpc="1">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peringkat</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ini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disamping</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memperhatikan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perbedaan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positif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atau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negatif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juga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memperhatikan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besarnya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dalam</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apakah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perbedaan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nyata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antara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data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pesangan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yang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diambil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sampel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atau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sampel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yang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berhubungan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(X-Y).</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Caranya adalah sebagai berikut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lphaLcPeriod"/>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beri nomor urut untuk setiap harga mutlak selisih (Xi − Yi). Harga mutlak yang terkecil diberi nomor urut atau peringkat 1, harga mutlak selisih berikutnya diberi nomor urut 2, dan akhirnya harga mutlak terbesar diberi nomor urut n. Jika terdapat selisih yang harga mutlaknya sama besar, untuk nomor urut diambil rata-ratanya.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14313" y="214313"/>
            <a:ext cx="8715375" cy="4643437"/>
          </a:xfrm>
          <a:ln/>
        </p:spPr>
        <p:txBody>
          <a:bodyPr vert="horz" wrap="square" lIns="91440" tIns="45720" rIns="91440" bIns="45720" anchor="t"/>
          <a:lstStyle/>
          <a:p>
            <a:pPr marL="457200" indent="-457200" eaLnBrk="1" hangingPunct="1">
              <a:buFont typeface="Calibri" panose="020F0502020204030204" pitchFamily="34" charset="0"/>
              <a:buAutoNum type="alphaLcPeriod" startAt="2"/>
            </a:pPr>
            <a:r>
              <a:rPr lang="de-DE" altLang="x-none" sz="2200" dirty="0">
                <a:latin typeface="Segoe UI" panose="020B0502040204020203" pitchFamily="34" charset="0"/>
                <a:cs typeface="Segoe UI" panose="020B0502040204020203" pitchFamily="34" charset="0"/>
              </a:rPr>
              <a:t>Untuk nomor urut berikan pula tanda yang didapat dari selisih (X − Y)</a:t>
            </a:r>
            <a:endParaRPr lang="en-US" altLang="x-none" sz="2200" dirty="0">
              <a:latin typeface="Segoe UI" panose="020B0502040204020203" pitchFamily="34" charset="0"/>
              <a:cs typeface="Segoe UI" panose="020B0502040204020203" pitchFamily="34" charset="0"/>
            </a:endParaRPr>
          </a:p>
          <a:p>
            <a:pPr marL="457200" indent="-457200" eaLnBrk="1" hangingPunct="1">
              <a:buFont typeface="Calibri" panose="020F0502020204030204" pitchFamily="34" charset="0"/>
              <a:buAutoNum type="alphaLcPeriod" startAt="2"/>
            </a:pPr>
            <a:r>
              <a:rPr lang="de-DE" altLang="x-none" sz="2200" dirty="0">
                <a:latin typeface="Segoe UI" panose="020B0502040204020203" pitchFamily="34" charset="0"/>
                <a:cs typeface="Segoe UI" panose="020B0502040204020203" pitchFamily="34" charset="0"/>
              </a:rPr>
              <a:t>Hitunglah jumlah nomor urut yang bertanda positif  dan juga jumlah nomor urut yang bertanda negatif.</a:t>
            </a:r>
            <a:endParaRPr lang="en-US" altLang="x-none" sz="2200" dirty="0">
              <a:latin typeface="Segoe UI" panose="020B0502040204020203" pitchFamily="34" charset="0"/>
              <a:cs typeface="Segoe UI" panose="020B0502040204020203" pitchFamily="34" charset="0"/>
            </a:endParaRPr>
          </a:p>
          <a:p>
            <a:pPr marL="457200" indent="-457200" eaLnBrk="1" hangingPunct="1">
              <a:buFont typeface="Calibri" panose="020F0502020204030204" pitchFamily="34" charset="0"/>
              <a:buAutoNum type="alphaLcPeriod" startAt="2"/>
            </a:pPr>
            <a:r>
              <a:rPr lang="en-US" altLang="x-none" sz="2200" dirty="0">
                <a:latin typeface="Segoe UI" panose="020B0502040204020203" pitchFamily="34" charset="0"/>
                <a:cs typeface="Segoe UI" panose="020B0502040204020203" pitchFamily="34" charset="0"/>
              </a:rPr>
              <a:t>Untuk jumlah nomor urut yang didapat di c, ambillah jumlah yang harga mutlaknya paling kecil. Sebutlah jumlah ini sama dengan J, jumlah J inilah yang dipakai untuk menguji hipotesis :</a:t>
            </a:r>
          </a:p>
          <a:p>
            <a:pPr marL="457200" indent="-457200" eaLnBrk="1" hangingPunct="1">
              <a:buNone/>
            </a:pPr>
            <a:r>
              <a:rPr lang="en-US" altLang="x-none" sz="2200" dirty="0">
                <a:latin typeface="Segoe UI" panose="020B0502040204020203" pitchFamily="34" charset="0"/>
                <a:cs typeface="Segoe UI" panose="020B0502040204020203" pitchFamily="34" charset="0"/>
              </a:rPr>
              <a:t>	Ho	: tidak ada perbedaan pengaruh kedua perlakuan</a:t>
            </a:r>
          </a:p>
          <a:p>
            <a:pPr marL="457200" indent="-457200" eaLnBrk="1" hangingPunct="1">
              <a:buNone/>
            </a:pPr>
            <a:r>
              <a:rPr lang="en-US" altLang="x-none" sz="2200" dirty="0">
                <a:latin typeface="Segoe UI" panose="020B0502040204020203" pitchFamily="34" charset="0"/>
                <a:cs typeface="Segoe UI" panose="020B0502040204020203" pitchFamily="34" charset="0"/>
              </a:rPr>
              <a:t>	H</a:t>
            </a:r>
            <a:r>
              <a:rPr lang="en-US" altLang="x-none" sz="2200" baseline="-25000" dirty="0">
                <a:latin typeface="Segoe UI" panose="020B0502040204020203" pitchFamily="34" charset="0"/>
                <a:cs typeface="Segoe UI" panose="020B0502040204020203" pitchFamily="34" charset="0"/>
              </a:rPr>
              <a:t>1</a:t>
            </a:r>
            <a:r>
              <a:rPr lang="en-US" altLang="x-none" sz="2200" dirty="0">
                <a:latin typeface="Segoe UI" panose="020B0502040204020203" pitchFamily="34" charset="0"/>
                <a:cs typeface="Segoe UI" panose="020B0502040204020203" pitchFamily="34" charset="0"/>
              </a:rPr>
              <a:t> 	: terdapat perbedaan pengaruh kedua perlakuan</a:t>
            </a:r>
          </a:p>
          <a:p>
            <a:pPr marL="457200" indent="-457200" eaLnBrk="1" hangingPunct="1"/>
            <a:r>
              <a:rPr lang="id-ID" altLang="x-none" sz="2200" dirty="0">
                <a:latin typeface="Segoe UI" panose="020B0502040204020203" pitchFamily="34" charset="0"/>
                <a:cs typeface="Segoe UI" panose="020B0502040204020203" pitchFamily="34" charset="0"/>
              </a:rPr>
              <a:t>Prinsip pengerjaannnya sama dengan Uji Peringkat 2 Sampel Mann-Whitney, hanya fokus kini dialihkan sampel dengan ukuran terkecil. Notasi yang digunakan :</a:t>
            </a:r>
            <a:endParaRPr lang="en-US" altLang="x-none" sz="2200" dirty="0">
              <a:latin typeface="Segoe UI" panose="020B0502040204020203" pitchFamily="34" charset="0"/>
              <a:cs typeface="Segoe UI" panose="020B0502040204020203" pitchFamily="34" charset="0"/>
            </a:endParaRPr>
          </a:p>
          <a:p>
            <a:pPr marL="457200" indent="-457200" eaLnBrk="1" hangingPunct="1">
              <a:buNone/>
            </a:pPr>
            <a:endParaRPr lang="en-US" altLang="x-none" sz="2400" dirty="0"/>
          </a:p>
          <a:p>
            <a:pPr marL="457200" indent="-457200" eaLnBrk="1" hangingPunct="1"/>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4580" name="Picture 124"/>
          <p:cNvPicPr>
            <a:picLocks noChangeAspect="1"/>
          </p:cNvPicPr>
          <p:nvPr/>
        </p:nvPicPr>
        <p:blipFill>
          <a:blip r:embed="rId2"/>
          <a:stretch>
            <a:fillRect/>
          </a:stretch>
        </p:blipFill>
        <p:spPr>
          <a:xfrm>
            <a:off x="571500" y="4786313"/>
            <a:ext cx="7437438" cy="1643062"/>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5603" name="Picture 127"/>
          <p:cNvPicPr>
            <a:picLocks noChangeAspect="1"/>
          </p:cNvPicPr>
          <p:nvPr/>
        </p:nvPicPr>
        <p:blipFill>
          <a:blip r:embed="rId2"/>
          <a:stretch>
            <a:fillRect/>
          </a:stretch>
        </p:blipFill>
        <p:spPr>
          <a:xfrm>
            <a:off x="571500" y="214313"/>
            <a:ext cx="5062538" cy="1428750"/>
          </a:xfrm>
          <a:prstGeom prst="rect">
            <a:avLst/>
          </a:prstGeom>
          <a:noFill/>
          <a:ln w="9525">
            <a:noFill/>
          </a:ln>
        </p:spPr>
      </p:pic>
      <p:pic>
        <p:nvPicPr>
          <p:cNvPr id="25604" name="Picture 130"/>
          <p:cNvPicPr>
            <a:picLocks noChangeAspect="1"/>
          </p:cNvPicPr>
          <p:nvPr/>
        </p:nvPicPr>
        <p:blipFill>
          <a:blip r:embed="rId3"/>
          <a:stretch>
            <a:fillRect/>
          </a:stretch>
        </p:blipFill>
        <p:spPr>
          <a:xfrm>
            <a:off x="642938" y="1857375"/>
            <a:ext cx="3417887" cy="642938"/>
          </a:xfrm>
          <a:prstGeom prst="rect">
            <a:avLst/>
          </a:prstGeom>
          <a:noFill/>
          <a:ln w="9525">
            <a:noFill/>
          </a:ln>
        </p:spPr>
      </p:pic>
      <p:pic>
        <p:nvPicPr>
          <p:cNvPr id="25605" name="Picture 133"/>
          <p:cNvPicPr>
            <a:picLocks noChangeAspect="1"/>
          </p:cNvPicPr>
          <p:nvPr/>
        </p:nvPicPr>
        <p:blipFill>
          <a:blip r:embed="rId4"/>
          <a:stretch>
            <a:fillRect/>
          </a:stretch>
        </p:blipFill>
        <p:spPr>
          <a:xfrm>
            <a:off x="571500" y="2571750"/>
            <a:ext cx="8404225" cy="2857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858250" cy="58261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Langkah-langkah</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peringkat</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Wilcoxon</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adalah</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sebagai</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berikut</a:t>
            </a:r>
            <a:r>
              <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p>
        </p:txBody>
      </p:sp>
      <p:sp>
        <p:nvSpPr>
          <p:cNvPr id="14339" name="Rectangle 3"/>
          <p:cNvSpPr>
            <a:spLocks noGrp="1" noChangeArrowheads="1"/>
          </p:cNvSpPr>
          <p:nvPr>
            <p:ph idx="1"/>
          </p:nvPr>
        </p:nvSpPr>
        <p:spPr>
          <a:xfrm>
            <a:off x="428625" y="928688"/>
            <a:ext cx="8429625" cy="5572125"/>
          </a:xfrm>
        </p:spPr>
        <p:txBody>
          <a:bodyPr vert="horz" wrap="square" lIns="91440" tIns="45720" rIns="91440" bIns="45720" numCol="1" rtlCol="0" anchor="t" anchorCtr="0" compatLnSpc="1">
            <a:normAutofit/>
          </a:bodyPr>
          <a:lstStyle/>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AutoNum type="alphaLcPeriod"/>
              <a:defRPr/>
            </a:pP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Formulasi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Hipotesis</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Ho :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Jumlah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urutan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positif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dengan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jumlah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urutan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negatif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tidak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perbedaan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nyata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antara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pasangan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data).</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Ha :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Jumlah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urutan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positif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dengan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jumlah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urutan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tanda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negatif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berbeda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perbedaan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nyata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antara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pasangan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data)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b.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taraf</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nyata</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dengan</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T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tabelnya</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Pengujian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dapat</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berbentuk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satu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sisi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atau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dua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sisi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c.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Menentukan</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kriteria</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pengujian</a:t>
            </a:r>
            <a:r>
              <a:rPr kumimoji="0" lang="en-US" sz="2400" b="0" i="0" u="none" strike="noStrike" kern="1200" cap="none" spc="0" normalizeH="0" baseline="0" noProof="0" dirty="0" smtClean="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Ho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diterima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apabila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To &gt; 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Ho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ditolak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apabila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To &lt; T</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rPr>
              <a:t>STATISTICS </a:t>
            </a:r>
            <a:r>
              <a:rPr kumimoji="0" lang="en-US" sz="1200" b="0" i="0" u="none" strike="noStrike" kern="1200" cap="none" spc="0" normalizeH="0" baseline="0" noProof="0" dirty="0" err="1">
                <a:ln>
                  <a:noFill/>
                </a:ln>
                <a:solidFill>
                  <a:schemeClr val="tx1">
                    <a:tint val="75000"/>
                  </a:schemeClr>
                </a:solidFill>
                <a:effectLst/>
                <a:uLnTx/>
                <a:uFillTx/>
                <a:latin typeface="Arial" panose="020B0604020202020204" pitchFamily="34" charset="0"/>
                <a:ea typeface="+mn-ea"/>
                <a:cs typeface="+mn-cs"/>
              </a:rPr>
              <a:t>UEU</a:t>
            </a:r>
            <a:r>
              <a:rPr kumimoji="0" 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rPr>
              <a:t>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457200" y="476250"/>
            <a:ext cx="8229600" cy="6121400"/>
          </a:xfrm>
          <a:ln/>
        </p:spPr>
        <p:txBody>
          <a:bodyPr vert="horz" wrap="square" lIns="91440" tIns="45720" rIns="91440" bIns="45720" anchor="t"/>
          <a:lstStyle/>
          <a:p>
            <a:pPr marL="609600" indent="-609600" eaLnBrk="1" hangingPunct="1">
              <a:buFont typeface="Wingdings" panose="05000000000000000000" pitchFamily="2" charset="2"/>
              <a:buNone/>
            </a:pPr>
            <a:r>
              <a:rPr lang="en-US" altLang="x-none" dirty="0">
                <a:solidFill>
                  <a:schemeClr val="tx2"/>
                </a:solidFill>
              </a:rPr>
              <a:t>d.Menentukan nilai uji statistik (nilai To)</a:t>
            </a:r>
          </a:p>
          <a:p>
            <a:pPr marL="609600" indent="-609600" eaLnBrk="1" hangingPunct="1">
              <a:buFont typeface="Wingdings" panose="05000000000000000000" pitchFamily="2" charset="2"/>
              <a:buNone/>
            </a:pPr>
            <a:r>
              <a:rPr lang="en-US" altLang="x-none" dirty="0">
                <a:solidFill>
                  <a:schemeClr val="tx2"/>
                </a:solidFill>
              </a:rPr>
              <a:t>	</a:t>
            </a:r>
            <a:r>
              <a:rPr lang="en-US" altLang="x-none" sz="2800" dirty="0">
                <a:solidFill>
                  <a:schemeClr val="tx2"/>
                </a:solidFill>
              </a:rPr>
              <a:t>Tahap-tahap pengujiannya adalah sbb :</a:t>
            </a:r>
          </a:p>
          <a:p>
            <a:pPr marL="609600" indent="-609600" eaLnBrk="1" hangingPunct="1">
              <a:buClr>
                <a:schemeClr val="tx2"/>
              </a:buClr>
              <a:buFont typeface="Wingdings" panose="05000000000000000000" pitchFamily="2" charset="2"/>
              <a:buAutoNum type="arabicParenR"/>
            </a:pPr>
            <a:r>
              <a:rPr lang="en-US" altLang="x-none" sz="2600" dirty="0"/>
              <a:t>Menentukan tanda beda dan besarnya tanda beda antara pasangan data.</a:t>
            </a:r>
          </a:p>
          <a:p>
            <a:pPr marL="609600" indent="-609600" eaLnBrk="1" hangingPunct="1">
              <a:buClr>
                <a:schemeClr val="tx2"/>
              </a:buClr>
              <a:buFont typeface="Wingdings" panose="05000000000000000000" pitchFamily="2" charset="2"/>
              <a:buAutoNum type="arabicParenR"/>
            </a:pPr>
            <a:r>
              <a:rPr lang="en-US" altLang="x-none" sz="2600" dirty="0"/>
              <a:t>Mengurutkan bedanya tanpa memperhatikan tanda atau jenjang.</a:t>
            </a:r>
          </a:p>
          <a:p>
            <a:pPr marL="609600" indent="-609600" eaLnBrk="1" hangingPunct="1">
              <a:buClr>
                <a:schemeClr val="tx2"/>
              </a:buClr>
              <a:buFont typeface="Wingdings" panose="05000000000000000000" pitchFamily="2" charset="2"/>
              <a:buAutoNum type="arabicParenR"/>
            </a:pPr>
            <a:r>
              <a:rPr lang="en-US" altLang="x-none" sz="2600" dirty="0"/>
              <a:t>Memisahkan tanda beda positif dan negatif atau tanda jenjang.</a:t>
            </a:r>
          </a:p>
          <a:p>
            <a:pPr marL="609600" indent="-609600" eaLnBrk="1" hangingPunct="1">
              <a:buClr>
                <a:schemeClr val="tx2"/>
              </a:buClr>
              <a:buFont typeface="Wingdings" panose="05000000000000000000" pitchFamily="2" charset="2"/>
              <a:buAutoNum type="arabicParenR"/>
            </a:pPr>
            <a:r>
              <a:rPr lang="en-US" altLang="x-none" sz="2600" dirty="0"/>
              <a:t>Menjumlahkan semua angka positif dan angka negatif.</a:t>
            </a:r>
          </a:p>
          <a:p>
            <a:pPr marL="609600" indent="-609600" eaLnBrk="1" hangingPunct="1">
              <a:buClr>
                <a:schemeClr val="tx2"/>
              </a:buClr>
              <a:buFont typeface="Wingdings" panose="05000000000000000000" pitchFamily="2" charset="2"/>
              <a:buAutoNum type="arabicParenR"/>
            </a:pPr>
            <a:r>
              <a:rPr lang="en-US" altLang="x-none" sz="2600" dirty="0"/>
              <a:t>Nilai terkecil dari nilai absolut hasil penjumlahan merupakan nilai To, yaitu nilai uji statistik.</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42938" y="285750"/>
            <a:ext cx="8286750" cy="4525963"/>
          </a:xfrm>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Langkah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mengurutkan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beda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Angka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beda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terkecil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Jika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terdapat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beda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diambil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rata-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ratanya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Beda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nol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diperhatikan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e.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Membuat</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Kesimpulan</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menyimpulkan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Ho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diterima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ditolak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57188" y="214313"/>
            <a:ext cx="8229600" cy="4525962"/>
          </a:xfrm>
          <a:ln/>
        </p:spPr>
        <p:txBody>
          <a:bodyPr vert="horz" wrap="square" lIns="91440" tIns="45720" rIns="91440" bIns="45720" anchor="t"/>
          <a:lstStyle/>
          <a:p>
            <a:pPr eaLnBrk="1" hangingPunct="1">
              <a:buNone/>
            </a:pPr>
            <a:r>
              <a:rPr lang="id-ID" altLang="x-none" sz="2400" b="1" u="sng" dirty="0">
                <a:latin typeface="Segoe UI" panose="020B0502040204020203" pitchFamily="34" charset="0"/>
                <a:cs typeface="Segoe UI" panose="020B0502040204020203" pitchFamily="34" charset="0"/>
              </a:rPr>
              <a:t>Contoh  : </a:t>
            </a:r>
            <a:endParaRPr lang="en-US" altLang="x-none" sz="2400" dirty="0">
              <a:latin typeface="Segoe UI" panose="020B0502040204020203" pitchFamily="34" charset="0"/>
              <a:cs typeface="Segoe UI" panose="020B0502040204020203" pitchFamily="34" charset="0"/>
            </a:endParaRPr>
          </a:p>
          <a:p>
            <a:pPr eaLnBrk="1" hangingPunct="1">
              <a:buNone/>
            </a:pPr>
            <a:r>
              <a:rPr lang="id-ID" altLang="x-none" sz="2400" dirty="0">
                <a:latin typeface="Segoe UI" panose="020B0502040204020203" pitchFamily="34" charset="0"/>
                <a:cs typeface="Segoe UI" panose="020B0502040204020203" pitchFamily="34" charset="0"/>
              </a:rPr>
              <a:t>Berikut adalah data pendapatan di 2 kelompok pekerja</a:t>
            </a:r>
            <a:r>
              <a:rPr lang="en-US" altLang="x-none" sz="2400" dirty="0">
                <a:latin typeface="Segoe UI" panose="020B0502040204020203" pitchFamily="34" charset="0"/>
                <a:cs typeface="Segoe UI" panose="020B0502040204020203" pitchFamily="34" charset="0"/>
              </a:rPr>
              <a:t>, </a:t>
            </a:r>
          </a:p>
          <a:p>
            <a:pPr eaLnBrk="1" hangingPunct="1">
              <a:buNone/>
            </a:pPr>
            <a:endParaRPr lang="en-US" altLang="x-none" sz="2400" dirty="0">
              <a:latin typeface="Segoe UI" panose="020B0502040204020203" pitchFamily="34" charset="0"/>
              <a:cs typeface="Segoe UI" panose="020B0502040204020203" pitchFamily="34" charset="0"/>
            </a:endParaRPr>
          </a:p>
          <a:p>
            <a:pPr eaLnBrk="1" hangingPunct="1">
              <a:buNone/>
            </a:pPr>
            <a:r>
              <a:rPr lang="en-US" altLang="x-none" sz="2400" dirty="0">
                <a:latin typeface="Segoe UI" panose="020B0502040204020203" pitchFamily="34" charset="0"/>
                <a:cs typeface="Segoe UI" panose="020B0502040204020203" pitchFamily="34" charset="0"/>
              </a:rPr>
              <a:t>	Tabel Pendapatan Karyawan</a:t>
            </a:r>
            <a:r>
              <a:rPr lang="id-ID" altLang="x-none" sz="2400" dirty="0">
                <a:latin typeface="Segoe UI" panose="020B0502040204020203" pitchFamily="34" charset="0"/>
                <a:cs typeface="Segoe UI" panose="020B0502040204020203" pitchFamily="34" charset="0"/>
              </a:rPr>
              <a:t> </a:t>
            </a:r>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9700" name="Picture 139"/>
          <p:cNvPicPr>
            <a:picLocks noChangeAspect="1"/>
          </p:cNvPicPr>
          <p:nvPr/>
        </p:nvPicPr>
        <p:blipFill>
          <a:blip r:embed="rId2"/>
          <a:stretch>
            <a:fillRect/>
          </a:stretch>
        </p:blipFill>
        <p:spPr>
          <a:xfrm>
            <a:off x="642938" y="2214563"/>
            <a:ext cx="7664450" cy="3214687"/>
          </a:xfrm>
          <a:prstGeom prst="rect">
            <a:avLst/>
          </a:prstGeom>
          <a:noFill/>
          <a:ln w="9525">
            <a:noFill/>
          </a:ln>
        </p:spPr>
      </p:pic>
      <p:pic>
        <p:nvPicPr>
          <p:cNvPr id="29701" name="Picture 142"/>
          <p:cNvPicPr>
            <a:picLocks noChangeAspect="1"/>
          </p:cNvPicPr>
          <p:nvPr/>
        </p:nvPicPr>
        <p:blipFill>
          <a:blip r:embed="rId3"/>
          <a:stretch>
            <a:fillRect/>
          </a:stretch>
        </p:blipFill>
        <p:spPr>
          <a:xfrm>
            <a:off x="0" y="5529263"/>
            <a:ext cx="9144000" cy="5429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idx="1"/>
          </p:nvPr>
        </p:nvSpPr>
        <p:spPr>
          <a:xfrm>
            <a:off x="214313" y="285750"/>
            <a:ext cx="8229600" cy="584200"/>
          </a:xfrm>
          <a:ln/>
        </p:spPr>
        <p:txBody>
          <a:bodyPr vert="horz" wrap="square" lIns="91440" tIns="45720" rIns="91440" bIns="45720" anchor="t"/>
          <a:lstStyle/>
          <a:p>
            <a:pPr eaLnBrk="1" hangingPunct="1">
              <a:buFont typeface="Wingdings" panose="05000000000000000000" pitchFamily="2" charset="2"/>
              <a:buNone/>
            </a:pPr>
            <a:r>
              <a:rPr lang="en-US" altLang="x-none" sz="2800" dirty="0">
                <a:sym typeface="Symbol" panose="05050102010706020507" pitchFamily="18" charset="2"/>
              </a:rPr>
              <a:t>Jawab:</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0724" name="Picture 145"/>
          <p:cNvPicPr>
            <a:picLocks noChangeAspect="1"/>
          </p:cNvPicPr>
          <p:nvPr/>
        </p:nvPicPr>
        <p:blipFill>
          <a:blip r:embed="rId2"/>
          <a:stretch>
            <a:fillRect/>
          </a:stretch>
        </p:blipFill>
        <p:spPr>
          <a:xfrm>
            <a:off x="357188" y="928688"/>
            <a:ext cx="7370762" cy="1928812"/>
          </a:xfrm>
          <a:prstGeom prst="rect">
            <a:avLst/>
          </a:prstGeom>
          <a:noFill/>
          <a:ln w="9525">
            <a:noFill/>
          </a:ln>
        </p:spPr>
      </p:pic>
      <p:pic>
        <p:nvPicPr>
          <p:cNvPr id="30725" name="Picture 148"/>
          <p:cNvPicPr>
            <a:picLocks noChangeAspect="1"/>
          </p:cNvPicPr>
          <p:nvPr/>
        </p:nvPicPr>
        <p:blipFill>
          <a:blip r:embed="rId3"/>
          <a:stretch>
            <a:fillRect/>
          </a:stretch>
        </p:blipFill>
        <p:spPr>
          <a:xfrm>
            <a:off x="428625" y="3000375"/>
            <a:ext cx="7653338" cy="335756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1747" name="Picture 151"/>
          <p:cNvPicPr>
            <a:picLocks noChangeAspect="1"/>
          </p:cNvPicPr>
          <p:nvPr/>
        </p:nvPicPr>
        <p:blipFill>
          <a:blip r:embed="rId2"/>
          <a:stretch>
            <a:fillRect/>
          </a:stretch>
        </p:blipFill>
        <p:spPr>
          <a:xfrm>
            <a:off x="785813" y="285750"/>
            <a:ext cx="6172200" cy="2928938"/>
          </a:xfrm>
          <a:prstGeom prst="rect">
            <a:avLst/>
          </a:prstGeom>
          <a:noFill/>
          <a:ln w="9525">
            <a:noFill/>
          </a:ln>
        </p:spPr>
      </p:pic>
      <p:pic>
        <p:nvPicPr>
          <p:cNvPr id="31748" name="Picture 154"/>
          <p:cNvPicPr>
            <a:picLocks noChangeAspect="1"/>
          </p:cNvPicPr>
          <p:nvPr/>
        </p:nvPicPr>
        <p:blipFill>
          <a:blip r:embed="rId3"/>
          <a:stretch>
            <a:fillRect/>
          </a:stretch>
        </p:blipFill>
        <p:spPr>
          <a:xfrm>
            <a:off x="1428750" y="3429000"/>
            <a:ext cx="3505200" cy="642938"/>
          </a:xfrm>
          <a:prstGeom prst="rect">
            <a:avLst/>
          </a:prstGeom>
          <a:noFill/>
          <a:ln w="9525">
            <a:noFill/>
          </a:ln>
        </p:spPr>
      </p:pic>
      <p:pic>
        <p:nvPicPr>
          <p:cNvPr id="31749" name="Picture 157"/>
          <p:cNvPicPr>
            <a:picLocks noChangeAspect="1"/>
          </p:cNvPicPr>
          <p:nvPr/>
        </p:nvPicPr>
        <p:blipFill>
          <a:blip r:embed="rId4"/>
          <a:stretch>
            <a:fillRect/>
          </a:stretch>
        </p:blipFill>
        <p:spPr>
          <a:xfrm>
            <a:off x="928688" y="4286250"/>
            <a:ext cx="7493000" cy="100012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357188" y="0"/>
            <a:ext cx="8229600" cy="725488"/>
          </a:xfrm>
          <a:ln/>
        </p:spPr>
        <p:txBody>
          <a:bodyPr vert="horz" wrap="square" lIns="91440" tIns="45720" rIns="91440" bIns="45720" anchor="ctr"/>
          <a:lstStyle/>
          <a:p>
            <a:pPr eaLnBrk="1" hangingPunct="1"/>
            <a:r>
              <a:rPr lang="en-US" altLang="x-none" sz="3200" dirty="0">
                <a:latin typeface="Segoe UI" panose="020B0502040204020203" pitchFamily="34" charset="0"/>
                <a:cs typeface="Segoe UI" panose="020B0502040204020203" pitchFamily="34" charset="0"/>
              </a:rPr>
              <a:t>Pengujian Mann Whitney</a:t>
            </a:r>
            <a:endParaRPr lang="en-US" altLang="x-none" sz="3200" dirty="0">
              <a:latin typeface="Segoe UI" panose="020B0502040204020203" pitchFamily="34" charset="0"/>
              <a:ea typeface="Segoe UI" panose="020B0502040204020203" pitchFamily="34" charset="0"/>
            </a:endParaRPr>
          </a:p>
        </p:txBody>
      </p:sp>
      <p:sp>
        <p:nvSpPr>
          <p:cNvPr id="18435" name="Rectangle 3"/>
          <p:cNvSpPr>
            <a:spLocks noGrp="1" noChangeArrowheads="1"/>
          </p:cNvSpPr>
          <p:nvPr>
            <p:ph idx="1"/>
          </p:nvPr>
        </p:nvSpPr>
        <p:spPr>
          <a:xfrm>
            <a:off x="285750" y="714375"/>
            <a:ext cx="8572500" cy="6143625"/>
          </a:xfrm>
        </p:spPr>
        <p:txBody>
          <a:bodyPr vert="horz" wrap="square" lIns="91440" tIns="45720" rIns="91440" bIns="45720" numCol="1" rtlCol="0" anchor="t" anchorCtr="0" compatLnSpc="1">
            <a:normAutofit fontScale="77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Pengujian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ini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sering</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disebut</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sebagai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pengujian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U,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karena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untuk</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menguji</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hipotesis</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nol</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kasus</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dihitung</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dengan</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angka</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statistik</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yang </a:t>
            </a:r>
            <a:r>
              <a:rPr kumimoji="0" lang="en-US" sz="31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disebut</a:t>
            </a:r>
            <a:r>
              <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U.</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 ini merupakan alternatif uji beda 2 rata-rata Parametrik dengan menggunakan t (Sampel-sampel berukuran kecil).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Langkah pertama pengujian ini adalah pengurutan nilai mulai dari yang terkecil hingga terbesar.  Pengurutan dilakukan tanpa pemisahan kedua sampel.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Selanjutnya lakukan penetapan Rank (Peringkat) dengan aturan berikut: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Peringkat ke -1 diberikan pada nilai terkecil di urutan pertama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Peringkat tertinggi diberikan pada nilai terbesar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Jika tidak ada nilai yang sama maka urutan = peringkat</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Jika ada nilai yang sama, maka ranking dihitung dengan rumus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en-US" sz="31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2773" name="Picture 76"/>
          <p:cNvPicPr>
            <a:picLocks noChangeAspect="1"/>
          </p:cNvPicPr>
          <p:nvPr/>
        </p:nvPicPr>
        <p:blipFill>
          <a:blip r:embed="rId2"/>
          <a:stretch>
            <a:fillRect/>
          </a:stretch>
        </p:blipFill>
        <p:spPr>
          <a:xfrm>
            <a:off x="2071688" y="5786438"/>
            <a:ext cx="4975225" cy="6429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57200" y="274638"/>
            <a:ext cx="8229600" cy="511175"/>
          </a:xfrm>
          <a:ln/>
        </p:spPr>
        <p:txBody>
          <a:bodyPr vert="horz" wrap="square" lIns="91440" tIns="45720" rIns="91440" bIns="45720" anchor="ctr"/>
          <a:lstStyle/>
          <a:p>
            <a:pPr eaLnBrk="1" hangingPunct="1"/>
            <a:r>
              <a:rPr lang="en-US" altLang="x-none" sz="2400" dirty="0">
                <a:latin typeface="Segoe UI" panose="020B0502040204020203" pitchFamily="34" charset="0"/>
                <a:cs typeface="Segoe UI" panose="020B0502040204020203" pitchFamily="34" charset="0"/>
              </a:rPr>
              <a:t>Langkah-langkah pengujian Mann-Whitney</a:t>
            </a:r>
            <a:endParaRPr lang="en-US" altLang="x-none" sz="2400" dirty="0">
              <a:latin typeface="Segoe UI" panose="020B0502040204020203" pitchFamily="34" charset="0"/>
              <a:ea typeface="Segoe UI" panose="020B0502040204020203" pitchFamily="34" charset="0"/>
            </a:endParaRPr>
          </a:p>
        </p:txBody>
      </p:sp>
      <p:sp>
        <p:nvSpPr>
          <p:cNvPr id="19459" name="Rectangle 3"/>
          <p:cNvSpPr>
            <a:spLocks noGrp="1" noChangeArrowheads="1"/>
          </p:cNvSpPr>
          <p:nvPr>
            <p:ph idx="1"/>
          </p:nvPr>
        </p:nvSpPr>
        <p:spPr>
          <a:xfrm>
            <a:off x="357188" y="857250"/>
            <a:ext cx="8572500" cy="5572125"/>
          </a:xfrm>
        </p:spPr>
        <p:txBody>
          <a:bodyPr vert="horz" wrap="square" lIns="91440" tIns="45720" rIns="91440" bIns="45720" numCol="1" rtlCol="0" anchor="t" anchorCtr="0" compatLnSpc="1">
            <a:normAutofit/>
          </a:bodyPr>
          <a:lstStyle/>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AutoNum type="alphaLcPeriod"/>
              <a:defRPr/>
            </a:pP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formulasi</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hipotesis</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Ho :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dua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sampel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independen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memiliki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rata-rata yang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(µ1 = µ2 ).</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Ha :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dua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sampel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independen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memiliki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rata-rata yang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berbeda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b.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Menentukan</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taraf</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nyata</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dan</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nilai</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U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tabel</a:t>
            </a:r>
            <a:endPar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Pengujiannya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dapat</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berbentuk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satu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sisi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atau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dua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sisi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(n1)(n2) =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c.Menentukan</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kriteria</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pengujian</a:t>
            </a:r>
            <a:r>
              <a:rPr kumimoji="0" lang="en-US" sz="2400" b="0" i="0" u="none" strike="noStrike" kern="1200" cap="none" spc="0" normalizeH="0" baseline="0" noProof="0" dirty="0" smtClean="0">
                <a:ln>
                  <a:noFill/>
                </a:ln>
                <a:solidFill>
                  <a:schemeClr val="hlink"/>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Ho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diterima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apabila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U &gt; 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(n1)(n2) =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Ho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ditolak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apabila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 U &lt; </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rPr>
              <a:t>(n1)(n2) = ……</a:t>
            </a:r>
          </a:p>
          <a:p>
            <a:pPr marL="609600" marR="0" lvl="0" indent="-6096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sym typeface="Symbol" panose="05050102010706020507" pitchFamily="18" charset="2"/>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1"/>
          </p:nvPr>
        </p:nvSpPr>
        <p:spPr>
          <a:xfrm>
            <a:off x="395288" y="765175"/>
            <a:ext cx="8462962" cy="5365750"/>
          </a:xfrm>
          <a:ln/>
        </p:spPr>
        <p:txBody>
          <a:bodyPr vert="horz" wrap="square" lIns="91440" tIns="45720" rIns="91440" bIns="45720" anchor="t"/>
          <a:lstStyle/>
          <a:p>
            <a:pPr eaLnBrk="1" hangingPunct="1">
              <a:buFont typeface="Wingdings" panose="05000000000000000000" pitchFamily="2" charset="2"/>
              <a:buNone/>
            </a:pPr>
            <a:r>
              <a:rPr lang="en-US" altLang="x-none" sz="2400" dirty="0">
                <a:solidFill>
                  <a:schemeClr val="hlink"/>
                </a:solidFill>
                <a:latin typeface="Segoe UI" panose="020B0502040204020203" pitchFamily="34" charset="0"/>
                <a:cs typeface="Segoe UI" panose="020B0502040204020203" pitchFamily="34" charset="0"/>
              </a:rPr>
              <a:t>d.Menentukan nilai uji statistik.</a:t>
            </a:r>
          </a:p>
          <a:p>
            <a:pPr eaLnBrk="1" hangingPunct="1">
              <a:buFont typeface="Wingdings" panose="05000000000000000000" pitchFamily="2" charset="2"/>
              <a:buNone/>
            </a:pPr>
            <a:r>
              <a:rPr lang="en-US" altLang="x-none" sz="2400" dirty="0">
                <a:latin typeface="Segoe UI" panose="020B0502040204020203" pitchFamily="34" charset="0"/>
                <a:cs typeface="Segoe UI" panose="020B0502040204020203" pitchFamily="34" charset="0"/>
              </a:rPr>
              <a:t>	Nilai uji statistik ditentukan dengan tahap-tahap berikut :</a:t>
            </a:r>
          </a:p>
          <a:p>
            <a:pPr eaLnBrk="1" hangingPunct="1">
              <a:buFont typeface="Wingdings" panose="05000000000000000000" pitchFamily="2" charset="2"/>
              <a:buNone/>
            </a:pPr>
            <a:r>
              <a:rPr lang="en-US" altLang="x-none" sz="2400" dirty="0">
                <a:latin typeface="Segoe UI" panose="020B0502040204020203" pitchFamily="34" charset="0"/>
                <a:cs typeface="Segoe UI" panose="020B0502040204020203" pitchFamily="34" charset="0"/>
              </a:rPr>
              <a:t>	1. Menggabungkan kedua sampel dan memberi urutan 	tiap-tiap anggota, dimulai dari pengamatan terkecil 	sampai terbesar.</a:t>
            </a:r>
          </a:p>
          <a:p>
            <a:pPr eaLnBrk="1" hangingPunct="1">
              <a:buFont typeface="Wingdings" panose="05000000000000000000" pitchFamily="2" charset="2"/>
              <a:buNone/>
            </a:pPr>
            <a:r>
              <a:rPr lang="en-US" altLang="x-none" sz="2400" dirty="0">
                <a:latin typeface="Segoe UI" panose="020B0502040204020203" pitchFamily="34" charset="0"/>
                <a:cs typeface="Segoe UI" panose="020B0502040204020203" pitchFamily="34" charset="0"/>
              </a:rPr>
              <a:t>	2. Menjumlahnurutan masing-masing sampel ( R1 dan R2)</a:t>
            </a:r>
          </a:p>
          <a:p>
            <a:pPr eaLnBrk="1" hangingPunct="1">
              <a:buFont typeface="Wingdings" panose="05000000000000000000" pitchFamily="2" charset="2"/>
              <a:buNone/>
            </a:pPr>
            <a:r>
              <a:rPr lang="en-US" altLang="x-none" sz="2400" dirty="0">
                <a:latin typeface="Segoe UI" panose="020B0502040204020203" pitchFamily="34" charset="0"/>
                <a:cs typeface="Segoe UI" panose="020B0502040204020203" pitchFamily="34" charset="0"/>
              </a:rPr>
              <a:t>	3. Menghitung statistik U dengan rumus.</a:t>
            </a:r>
            <a:endParaRPr lang="en-US" altLang="x-none" sz="2400" dirty="0">
              <a:latin typeface="Segoe UI" panose="020B0502040204020203" pitchFamily="34" charset="0"/>
              <a:ea typeface="Segoe UI" panose="020B0502040204020203" pitchFamily="34" charset="0"/>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5843" name="Picture 79"/>
          <p:cNvPicPr>
            <a:picLocks noChangeAspect="1"/>
          </p:cNvPicPr>
          <p:nvPr/>
        </p:nvPicPr>
        <p:blipFill>
          <a:blip r:embed="rId2"/>
          <a:stretch>
            <a:fillRect/>
          </a:stretch>
        </p:blipFill>
        <p:spPr>
          <a:xfrm>
            <a:off x="357188" y="214313"/>
            <a:ext cx="7013575" cy="785812"/>
          </a:xfrm>
          <a:prstGeom prst="rect">
            <a:avLst/>
          </a:prstGeom>
          <a:noFill/>
          <a:ln w="9525">
            <a:noFill/>
          </a:ln>
        </p:spPr>
      </p:pic>
      <p:pic>
        <p:nvPicPr>
          <p:cNvPr id="35844" name="Picture 82"/>
          <p:cNvPicPr>
            <a:picLocks noChangeAspect="1"/>
          </p:cNvPicPr>
          <p:nvPr/>
        </p:nvPicPr>
        <p:blipFill>
          <a:blip r:embed="rId3"/>
          <a:stretch>
            <a:fillRect/>
          </a:stretch>
        </p:blipFill>
        <p:spPr>
          <a:xfrm>
            <a:off x="785813" y="1071563"/>
            <a:ext cx="5686425" cy="3429000"/>
          </a:xfrm>
          <a:prstGeom prst="rect">
            <a:avLst/>
          </a:prstGeom>
          <a:noFill/>
          <a:ln w="9525">
            <a:noFill/>
          </a:ln>
        </p:spPr>
      </p:pic>
      <p:pic>
        <p:nvPicPr>
          <p:cNvPr id="35845" name="Picture 85"/>
          <p:cNvPicPr>
            <a:picLocks noChangeAspect="1"/>
          </p:cNvPicPr>
          <p:nvPr/>
        </p:nvPicPr>
        <p:blipFill>
          <a:blip r:embed="rId4"/>
          <a:stretch>
            <a:fillRect/>
          </a:stretch>
        </p:blipFill>
        <p:spPr>
          <a:xfrm>
            <a:off x="785813" y="4643438"/>
            <a:ext cx="4143375" cy="1208087"/>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6867" name="Rectangle 2"/>
          <p:cNvSpPr/>
          <p:nvPr/>
        </p:nvSpPr>
        <p:spPr>
          <a:xfrm>
            <a:off x="214313" y="500063"/>
            <a:ext cx="8572500" cy="830262"/>
          </a:xfrm>
          <a:prstGeom prst="rect">
            <a:avLst/>
          </a:prstGeom>
          <a:noFill/>
          <a:ln w="9525">
            <a:noFill/>
          </a:ln>
        </p:spPr>
        <p:txBody>
          <a:bodyPr anchor="ctr">
            <a:spAutoFit/>
          </a:bodyPr>
          <a:lstStyle/>
          <a:p>
            <a:r>
              <a:rPr lang="id-ID" altLang="x-none" sz="2400" dirty="0">
                <a:latin typeface="Times New Roman" panose="02020603050405020304" pitchFamily="18" charset="0"/>
                <a:cs typeface="Calibri" panose="020F0502020204030204" pitchFamily="34" charset="0"/>
              </a:rPr>
              <a:t>Notasi yang digunakan  :</a:t>
            </a:r>
            <a:endParaRPr lang="en-US" altLang="x-none" sz="2400" dirty="0">
              <a:latin typeface="Arial" panose="020B0604020202020204" pitchFamily="34" charset="0"/>
              <a:cs typeface="Calibri" panose="020F0502020204030204" pitchFamily="34" charset="0"/>
            </a:endParaRPr>
          </a:p>
          <a:p>
            <a:endParaRPr lang="en-US" altLang="x-none" sz="2400" dirty="0">
              <a:latin typeface="Arial" panose="020B0604020202020204" pitchFamily="34" charset="0"/>
              <a:ea typeface="Calibri" panose="020F0502020204030204" pitchFamily="34" charset="0"/>
            </a:endParaRPr>
          </a:p>
        </p:txBody>
      </p:sp>
      <p:pic>
        <p:nvPicPr>
          <p:cNvPr id="36868" name="Picture 91"/>
          <p:cNvPicPr>
            <a:picLocks noChangeAspect="1"/>
          </p:cNvPicPr>
          <p:nvPr/>
        </p:nvPicPr>
        <p:blipFill>
          <a:blip r:embed="rId2"/>
          <a:stretch>
            <a:fillRect/>
          </a:stretch>
        </p:blipFill>
        <p:spPr>
          <a:xfrm>
            <a:off x="285750" y="1143000"/>
            <a:ext cx="6364288" cy="1285875"/>
          </a:xfrm>
          <a:prstGeom prst="rect">
            <a:avLst/>
          </a:prstGeom>
          <a:noFill/>
          <a:ln w="9525">
            <a:noFill/>
          </a:ln>
        </p:spPr>
      </p:pic>
      <p:sp>
        <p:nvSpPr>
          <p:cNvPr id="36869" name="Rectangle 3"/>
          <p:cNvSpPr/>
          <p:nvPr/>
        </p:nvSpPr>
        <p:spPr>
          <a:xfrm>
            <a:off x="0" y="1400175"/>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pic>
        <p:nvPicPr>
          <p:cNvPr id="36870" name="Picture 94"/>
          <p:cNvPicPr>
            <a:picLocks noChangeAspect="1"/>
          </p:cNvPicPr>
          <p:nvPr/>
        </p:nvPicPr>
        <p:blipFill>
          <a:blip r:embed="rId3"/>
          <a:stretch>
            <a:fillRect/>
          </a:stretch>
        </p:blipFill>
        <p:spPr>
          <a:xfrm>
            <a:off x="285750" y="2500313"/>
            <a:ext cx="3800475" cy="1357312"/>
          </a:xfrm>
          <a:prstGeom prst="rect">
            <a:avLst/>
          </a:prstGeom>
          <a:noFill/>
          <a:ln w="9525">
            <a:noFill/>
          </a:ln>
        </p:spPr>
      </p:pic>
      <p:pic>
        <p:nvPicPr>
          <p:cNvPr id="36871" name="Picture 97"/>
          <p:cNvPicPr>
            <a:picLocks noChangeAspect="1"/>
          </p:cNvPicPr>
          <p:nvPr/>
        </p:nvPicPr>
        <p:blipFill>
          <a:blip r:embed="rId4"/>
          <a:stretch>
            <a:fillRect/>
          </a:stretch>
        </p:blipFill>
        <p:spPr>
          <a:xfrm>
            <a:off x="214313" y="3786188"/>
            <a:ext cx="6300787" cy="785812"/>
          </a:xfrm>
          <a:prstGeom prst="rect">
            <a:avLst/>
          </a:prstGeom>
          <a:noFill/>
          <a:ln w="9525">
            <a:noFill/>
          </a:ln>
        </p:spPr>
      </p:pic>
      <p:pic>
        <p:nvPicPr>
          <p:cNvPr id="36872" name="Picture 100"/>
          <p:cNvPicPr>
            <a:picLocks noChangeAspect="1"/>
          </p:cNvPicPr>
          <p:nvPr/>
        </p:nvPicPr>
        <p:blipFill>
          <a:blip r:embed="rId5"/>
          <a:stretch>
            <a:fillRect/>
          </a:stretch>
        </p:blipFill>
        <p:spPr>
          <a:xfrm>
            <a:off x="285750" y="4714875"/>
            <a:ext cx="2611438" cy="71437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7891" name="Picture 103"/>
          <p:cNvPicPr>
            <a:picLocks noChangeAspect="1"/>
          </p:cNvPicPr>
          <p:nvPr/>
        </p:nvPicPr>
        <p:blipFill>
          <a:blip r:embed="rId2"/>
          <a:stretch>
            <a:fillRect/>
          </a:stretch>
        </p:blipFill>
        <p:spPr>
          <a:xfrm>
            <a:off x="285750" y="214313"/>
            <a:ext cx="8429625" cy="676275"/>
          </a:xfrm>
          <a:prstGeom prst="rect">
            <a:avLst/>
          </a:prstGeom>
          <a:noFill/>
          <a:ln w="9525">
            <a:noFill/>
          </a:ln>
        </p:spPr>
      </p:pic>
      <p:pic>
        <p:nvPicPr>
          <p:cNvPr id="37892" name="Picture 106"/>
          <p:cNvPicPr>
            <a:picLocks noChangeAspect="1"/>
          </p:cNvPicPr>
          <p:nvPr/>
        </p:nvPicPr>
        <p:blipFill>
          <a:blip r:embed="rId3"/>
          <a:stretch>
            <a:fillRect/>
          </a:stretch>
        </p:blipFill>
        <p:spPr>
          <a:xfrm>
            <a:off x="500063" y="1357313"/>
            <a:ext cx="6643687" cy="3071812"/>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ln/>
        </p:spPr>
        <p:txBody>
          <a:bodyPr vert="horz" wrap="square" lIns="91440" tIns="45720" rIns="91440" bIns="45720" anchor="ctr"/>
          <a:lstStyle/>
          <a:p>
            <a:pPr eaLnBrk="1" hangingPunct="1"/>
            <a:r>
              <a:rPr lang="en-US" altLang="x-none" sz="4000" dirty="0"/>
              <a:t>Runs Test Untuk Melihat Keacakan</a:t>
            </a:r>
          </a:p>
        </p:txBody>
      </p:sp>
      <p:sp>
        <p:nvSpPr>
          <p:cNvPr id="38915" name="Rectangle 3"/>
          <p:cNvSpPr>
            <a:spLocks noGrp="1"/>
          </p:cNvSpPr>
          <p:nvPr>
            <p:ph idx="1"/>
          </p:nvPr>
        </p:nvSpPr>
        <p:spPr>
          <a:ln/>
        </p:spPr>
        <p:txBody>
          <a:bodyPr vert="horz" wrap="square" lIns="91440" tIns="45720" rIns="91440" bIns="45720" anchor="t"/>
          <a:lstStyle/>
          <a:p>
            <a:pPr eaLnBrk="1" hangingPunct="1"/>
            <a:r>
              <a:rPr lang="en-US" altLang="x-none" dirty="0"/>
              <a:t>Run Test (uji deret) untuk melihat keacakan bertujuan untuk menentukan apakah keacakan akan terjadi atau apakah terdapat suatu pola yang mendasari urutan data sampel.</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ln/>
        </p:spPr>
        <p:txBody>
          <a:bodyPr vert="horz" wrap="square" lIns="91440" tIns="45720" rIns="91440" bIns="45720" anchor="ctr"/>
          <a:lstStyle/>
          <a:p>
            <a:pPr eaLnBrk="1" hangingPunct="1"/>
            <a:r>
              <a:rPr lang="en-US" altLang="x-none" sz="4000" dirty="0"/>
              <a:t>Prosedur Pelaksanaan Runs Test </a:t>
            </a:r>
          </a:p>
        </p:txBody>
      </p:sp>
      <p:sp>
        <p:nvSpPr>
          <p:cNvPr id="39939" name="Rectangle 3"/>
          <p:cNvSpPr>
            <a:spLocks noGrp="1"/>
          </p:cNvSpPr>
          <p:nvPr>
            <p:ph idx="1"/>
          </p:nvPr>
        </p:nvSpPr>
        <p:spPr>
          <a:ln/>
        </p:spPr>
        <p:txBody>
          <a:bodyPr vert="horz" wrap="square" lIns="91440" tIns="45720" rIns="91440" bIns="45720" anchor="t"/>
          <a:lstStyle/>
          <a:p>
            <a:pPr eaLnBrk="1" hangingPunct="1"/>
            <a:r>
              <a:rPr lang="en-US" altLang="x-none" sz="2800" dirty="0"/>
              <a:t>Merumuskan hipotesis nol dan hipotesis alternatif.</a:t>
            </a:r>
          </a:p>
          <a:p>
            <a:pPr eaLnBrk="1" hangingPunct="1"/>
            <a:r>
              <a:rPr lang="en-US" altLang="x-none" sz="2800" dirty="0"/>
              <a:t>Menghitung jumlah deret.</a:t>
            </a:r>
          </a:p>
          <a:p>
            <a:pPr eaLnBrk="1" hangingPunct="1"/>
            <a:r>
              <a:rPr lang="en-US" altLang="x-none" sz="2800" dirty="0"/>
              <a:t>Menghitung frekuensi kejadian.</a:t>
            </a:r>
          </a:p>
          <a:p>
            <a:pPr eaLnBrk="1" hangingPunct="1"/>
            <a:r>
              <a:rPr lang="en-US" altLang="x-none" sz="2800" dirty="0"/>
              <a:t>Menarik kesimpulan statistik.</a:t>
            </a:r>
          </a:p>
          <a:p>
            <a:pPr eaLnBrk="1" hangingPunct="1">
              <a:buFont typeface="Wingdings" panose="05000000000000000000" pitchFamily="2" charset="2"/>
              <a:buNone/>
            </a:pPr>
            <a:endParaRPr lang="en-US" altLang="x-none" sz="2200" dirty="0"/>
          </a:p>
          <a:p>
            <a:pPr eaLnBrk="1" hangingPunct="1">
              <a:buFont typeface="Wingdings" panose="05000000000000000000" pitchFamily="2" charset="2"/>
              <a:buNone/>
            </a:pPr>
            <a:r>
              <a:rPr lang="en-US" altLang="x-none" sz="2200" dirty="0"/>
              <a:t>	Hipotesis nol harus ditolak apabila nilai r sampel sama atau lebih kecil dari nilai r pada tabel.Ho juga harus ditolak apabila nilai r sampel sama atau lebih besar dari nilai r pada tabel di bagian lampiran.</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500063" y="0"/>
            <a:ext cx="8229600" cy="868363"/>
          </a:xfrm>
          <a:ln/>
        </p:spPr>
        <p:txBody>
          <a:bodyPr vert="horz" wrap="square" lIns="91440" tIns="45720" rIns="91440" bIns="45720" anchor="ctr"/>
          <a:lstStyle/>
          <a:p>
            <a:pPr eaLnBrk="1" hangingPunct="1"/>
            <a:r>
              <a:rPr lang="en-US" altLang="x-none" sz="3200" b="1" dirty="0">
                <a:latin typeface="Segoe UI" panose="020B0502040204020203" pitchFamily="34" charset="0"/>
                <a:cs typeface="Segoe UI" panose="020B0502040204020203" pitchFamily="34" charset="0"/>
              </a:rPr>
              <a:t>Uji Korelasi peringkat Spearman.</a:t>
            </a:r>
            <a:endParaRPr lang="en-US" altLang="x-none" sz="3200" b="1" dirty="0">
              <a:latin typeface="Segoe UI" panose="020B0502040204020203" pitchFamily="34" charset="0"/>
              <a:ea typeface="Segoe UI" panose="020B0502040204020203" pitchFamily="34" charset="0"/>
            </a:endParaRPr>
          </a:p>
        </p:txBody>
      </p:sp>
      <p:sp>
        <p:nvSpPr>
          <p:cNvPr id="40963" name="Rectangle 3"/>
          <p:cNvSpPr>
            <a:spLocks noGrp="1"/>
          </p:cNvSpPr>
          <p:nvPr>
            <p:ph idx="1"/>
          </p:nvPr>
        </p:nvSpPr>
        <p:spPr>
          <a:xfrm>
            <a:off x="357188" y="857250"/>
            <a:ext cx="8501062" cy="5500688"/>
          </a:xfrm>
          <a:ln/>
        </p:spPr>
        <p:txBody>
          <a:bodyPr vert="horz" wrap="square" lIns="91440" tIns="45720" rIns="91440" bIns="45720" anchor="t"/>
          <a:lstStyle/>
          <a:p>
            <a:pPr eaLnBrk="1" hangingPunct="1"/>
            <a:r>
              <a:rPr lang="id-ID" altLang="x-none" sz="2400" dirty="0">
                <a:latin typeface="Segoe UI" panose="020B0502040204020203" pitchFamily="34" charset="0"/>
                <a:cs typeface="Segoe UI" panose="020B0502040204020203" pitchFamily="34" charset="0"/>
              </a:rPr>
              <a:t>Uji Peringkat Spearman  ditujukan untuk penetapan peringkat data berpasangan. </a:t>
            </a:r>
            <a:endParaRPr lang="en-US" altLang="x-none" sz="2400" dirty="0">
              <a:latin typeface="Segoe UI" panose="020B0502040204020203" pitchFamily="34" charset="0"/>
              <a:cs typeface="Segoe UI" panose="020B0502040204020203" pitchFamily="34" charset="0"/>
            </a:endParaRPr>
          </a:p>
          <a:p>
            <a:pPr eaLnBrk="1" hangingPunct="1"/>
            <a:r>
              <a:rPr lang="en-US" altLang="x-none" sz="2400" dirty="0">
                <a:latin typeface="Segoe UI" panose="020B0502040204020203" pitchFamily="34" charset="0"/>
                <a:cs typeface="Segoe UI" panose="020B0502040204020203" pitchFamily="34" charset="0"/>
              </a:rPr>
              <a:t>Metode ini digunakan untuk mengukur keeratan hubungan antara dua variabel atau data ordinal. Kedua variabel itu tidak memiliki distribusi normal dan kondisi varians tidak diketahui sama.</a:t>
            </a:r>
          </a:p>
          <a:p>
            <a:pPr eaLnBrk="1" hangingPunct="1">
              <a:buNone/>
            </a:pPr>
            <a:endParaRPr lang="en-US" altLang="x-none" sz="2400" dirty="0">
              <a:latin typeface="Segoe UI" panose="020B0502040204020203" pitchFamily="34" charset="0"/>
              <a:cs typeface="Segoe UI" panose="020B0502040204020203" pitchFamily="34" charset="0"/>
            </a:endParaRPr>
          </a:p>
          <a:p>
            <a:pPr eaLnBrk="1" hangingPunct="1">
              <a:buNone/>
            </a:pPr>
            <a:r>
              <a:rPr lang="en-US" altLang="x-none" sz="2400" dirty="0">
                <a:latin typeface="Segoe UI" panose="020B0502040204020203" pitchFamily="34" charset="0"/>
                <a:cs typeface="Segoe UI" panose="020B0502040204020203" pitchFamily="34" charset="0"/>
              </a:rPr>
              <a:t>Koefisien Korelasi urutan Spearman disimbolkan rs.</a:t>
            </a:r>
          </a:p>
          <a:p>
            <a:pPr eaLnBrk="1" hangingPunct="1">
              <a:lnSpc>
                <a:spcPct val="90000"/>
              </a:lnSpc>
            </a:pPr>
            <a:r>
              <a:rPr lang="en-US" altLang="x-none" sz="2400" dirty="0">
                <a:latin typeface="Segoe UI" panose="020B0502040204020203" pitchFamily="34" charset="0"/>
                <a:cs typeface="Segoe UI" panose="020B0502040204020203" pitchFamily="34" charset="0"/>
              </a:rPr>
              <a:t>Jika rs = 1, data sampel menunjukkan hubungan positif sempurna, yaitu ururtan untuk setiap data sama.</a:t>
            </a:r>
          </a:p>
          <a:p>
            <a:pPr eaLnBrk="1" hangingPunct="1">
              <a:lnSpc>
                <a:spcPct val="90000"/>
              </a:lnSpc>
            </a:pPr>
            <a:r>
              <a:rPr lang="en-US" altLang="x-none" sz="2400" dirty="0">
                <a:latin typeface="Segoe UI" panose="020B0502040204020203" pitchFamily="34" charset="0"/>
                <a:cs typeface="Segoe UI" panose="020B0502040204020203" pitchFamily="34" charset="0"/>
              </a:rPr>
              <a:t>Jika rs = -1, data sampel menunjukkan hubungan negatif sempurna, yaitu urutan untuk setiap data merupakan urutan terbalik</a:t>
            </a:r>
          </a:p>
          <a:p>
            <a:pPr eaLnBrk="1" hangingPunct="1">
              <a:lnSpc>
                <a:spcPct val="90000"/>
              </a:lnSpc>
            </a:pPr>
            <a:r>
              <a:rPr lang="en-US" altLang="x-none" sz="2400" dirty="0">
                <a:latin typeface="Segoe UI" panose="020B0502040204020203" pitchFamily="34" charset="0"/>
                <a:cs typeface="Segoe UI" panose="020B0502040204020203" pitchFamily="34" charset="0"/>
              </a:rPr>
              <a:t>Jika rs = 0, data sampel tidak ada hubungan.</a:t>
            </a:r>
          </a:p>
          <a:p>
            <a:pPr eaLnBrk="1" hangingPunct="1">
              <a:buNone/>
            </a:pPr>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ln/>
        </p:spPr>
        <p:txBody>
          <a:bodyPr vert="horz" wrap="square" lIns="91440" tIns="45720" rIns="91440" bIns="45720" anchor="ctr"/>
          <a:lstStyle/>
          <a:p>
            <a:pPr eaLnBrk="1" hangingPunct="1"/>
            <a:r>
              <a:rPr lang="en-US" altLang="x-none" sz="2400" dirty="0">
                <a:latin typeface="Segoe UI" panose="020B0502040204020203" pitchFamily="34" charset="0"/>
                <a:cs typeface="Segoe UI" panose="020B0502040204020203" pitchFamily="34" charset="0"/>
              </a:rPr>
              <a:t>Untuk menghitung koefisien korelasi urutan Spearman dapat digunakan langkah-langkah berikut :</a:t>
            </a:r>
            <a:endParaRPr lang="en-US" altLang="x-none" sz="2400" dirty="0">
              <a:latin typeface="Segoe UI" panose="020B0502040204020203" pitchFamily="34" charset="0"/>
              <a:ea typeface="Segoe UI" panose="020B0502040204020203" pitchFamily="34" charset="0"/>
            </a:endParaRPr>
          </a:p>
        </p:txBody>
      </p:sp>
      <p:sp>
        <p:nvSpPr>
          <p:cNvPr id="41987" name="Rectangle 3"/>
          <p:cNvSpPr>
            <a:spLocks noGrp="1"/>
          </p:cNvSpPr>
          <p:nvPr>
            <p:ph idx="1"/>
          </p:nvPr>
        </p:nvSpPr>
        <p:spPr>
          <a:ln/>
        </p:spPr>
        <p:txBody>
          <a:bodyPr vert="horz" wrap="square" lIns="91440" tIns="45720" rIns="91440" bIns="45720" anchor="t"/>
          <a:lstStyle/>
          <a:p>
            <a:pPr eaLnBrk="1" hangingPunct="1"/>
            <a:r>
              <a:rPr lang="en-US" altLang="x-none" sz="2400" dirty="0">
                <a:latin typeface="Segoe UI" panose="020B0502040204020203" pitchFamily="34" charset="0"/>
                <a:cs typeface="Segoe UI" panose="020B0502040204020203" pitchFamily="34" charset="0"/>
              </a:rPr>
              <a:t>Nilai pengamatan dari dua variabel yang akan diukur hubungannya diberi urutan. Jika ada nilai pengamatan yang sama dihitung urutan rata-ratanya.</a:t>
            </a:r>
          </a:p>
          <a:p>
            <a:pPr eaLnBrk="1" hangingPunct="1"/>
            <a:r>
              <a:rPr lang="en-US" altLang="x-none" sz="2400" dirty="0">
                <a:latin typeface="Segoe UI" panose="020B0502040204020203" pitchFamily="34" charset="0"/>
                <a:cs typeface="Segoe UI" panose="020B0502040204020203" pitchFamily="34" charset="0"/>
              </a:rPr>
              <a:t>Setiap pasangan urutan dihitung perbedaannya.</a:t>
            </a:r>
          </a:p>
          <a:p>
            <a:pPr eaLnBrk="1" hangingPunct="1"/>
            <a:r>
              <a:rPr lang="en-US" altLang="x-none" sz="2400" dirty="0">
                <a:latin typeface="Segoe UI" panose="020B0502040204020203" pitchFamily="34" charset="0"/>
                <a:cs typeface="Segoe UI" panose="020B0502040204020203" pitchFamily="34" charset="0"/>
              </a:rPr>
              <a:t>Perbedaan setiap pasangan urutan tersebut dikuadratkan dan dihitung jumlahnya, kemudian dihitung nilai Jika rs nya.</a:t>
            </a:r>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a:xfrm>
            <a:off x="357188" y="285750"/>
            <a:ext cx="8229600" cy="1257300"/>
          </a:xfrm>
          <a:ln/>
        </p:spPr>
        <p:txBody>
          <a:bodyPr vert="horz" wrap="square" lIns="91440" tIns="45720" rIns="91440" bIns="45720" anchor="t"/>
          <a:lstStyle/>
          <a:p>
            <a:pPr eaLnBrk="1" hangingPunct="1">
              <a:lnSpc>
                <a:spcPct val="90000"/>
              </a:lnSpc>
            </a:pPr>
            <a:r>
              <a:rPr lang="id-ID" altLang="x-none" sz="2400" dirty="0">
                <a:latin typeface="Segoe UI" panose="020B0502040204020203" pitchFamily="34" charset="0"/>
                <a:cs typeface="Segoe UI" panose="020B0502040204020203" pitchFamily="34" charset="0"/>
              </a:rPr>
              <a:t>Konsep dan interpretasi nilai Korelasi Spearman (R</a:t>
            </a:r>
            <a:r>
              <a:rPr lang="id-ID" altLang="x-none" sz="2400" baseline="-25000" dirty="0">
                <a:latin typeface="Segoe UI" panose="020B0502040204020203" pitchFamily="34" charset="0"/>
                <a:cs typeface="Segoe UI" panose="020B0502040204020203" pitchFamily="34" charset="0"/>
              </a:rPr>
              <a:t>S</a:t>
            </a:r>
            <a:r>
              <a:rPr lang="id-ID" altLang="x-none" sz="2400" dirty="0">
                <a:latin typeface="Segoe UI" panose="020B0502040204020203" pitchFamily="34" charset="0"/>
                <a:cs typeface="Segoe UI" panose="020B0502040204020203" pitchFamily="34" charset="0"/>
              </a:rPr>
              <a:t> ) sama dengan konsep Koefisien Korelasi pada Regresi  (Linier Sederhana).</a:t>
            </a:r>
            <a:endParaRPr lang="en-US" altLang="x-none"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43012" name="Picture 160"/>
          <p:cNvPicPr>
            <a:picLocks noChangeAspect="1"/>
          </p:cNvPicPr>
          <p:nvPr/>
        </p:nvPicPr>
        <p:blipFill>
          <a:blip r:embed="rId2"/>
          <a:stretch>
            <a:fillRect/>
          </a:stretch>
        </p:blipFill>
        <p:spPr>
          <a:xfrm>
            <a:off x="1785938" y="1285875"/>
            <a:ext cx="5072062" cy="3986213"/>
          </a:xfrm>
          <a:prstGeom prst="rect">
            <a:avLst/>
          </a:prstGeom>
          <a:noFill/>
          <a:ln w="9525">
            <a:noFill/>
          </a:ln>
        </p:spPr>
      </p:pic>
      <p:pic>
        <p:nvPicPr>
          <p:cNvPr id="43013" name="Picture 163"/>
          <p:cNvPicPr>
            <a:picLocks noChangeAspect="1"/>
          </p:cNvPicPr>
          <p:nvPr/>
        </p:nvPicPr>
        <p:blipFill>
          <a:blip r:embed="rId3"/>
          <a:stretch>
            <a:fillRect/>
          </a:stretch>
        </p:blipFill>
        <p:spPr>
          <a:xfrm>
            <a:off x="642938" y="5357813"/>
            <a:ext cx="8001000" cy="33813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SUB#LIST copy.jpg"/>
          <p:cNvPicPr>
            <a:picLocks noChangeAspect="1"/>
          </p:cNvPicPr>
          <p:nvPr/>
        </p:nvPicPr>
        <p:blipFill>
          <a:blip r:embed="rId3"/>
          <a:stretch>
            <a:fillRect/>
          </a:stretch>
        </p:blipFill>
        <p:spPr>
          <a:xfrm>
            <a:off x="11113" y="-4762"/>
            <a:ext cx="9144000" cy="6858000"/>
          </a:xfrm>
          <a:prstGeom prst="rect">
            <a:avLst/>
          </a:prstGeom>
          <a:noFill/>
          <a:ln w="9525">
            <a:noFill/>
          </a:ln>
        </p:spPr>
      </p:pic>
      <p:sp>
        <p:nvSpPr>
          <p:cNvPr id="6" name="Rectangle 5"/>
          <p:cNvSpPr/>
          <p:nvPr/>
        </p:nvSpPr>
        <p:spPr>
          <a:xfrm>
            <a:off x="3224213" y="2520950"/>
            <a:ext cx="3238500" cy="461963"/>
          </a:xfrm>
          <a:prstGeom prst="rect">
            <a:avLst/>
          </a:prstGeom>
          <a:noFill/>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Setelah</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Regressi dan Korelasi Sederhana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uji komparatif dan asosiatif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egressi dan Korelasi Ganda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3647207" y="4402291"/>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Distribusi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Chi-Square</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dan analisis frekuensi</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12</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non-</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Parametrik</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13.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Parametrik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Analysis of Variance</a:t>
            </a:r>
            <a:endParaRPr kumimoji="0" lang="en-US"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44035" name="Picture 166"/>
          <p:cNvPicPr>
            <a:picLocks noChangeAspect="1"/>
          </p:cNvPicPr>
          <p:nvPr/>
        </p:nvPicPr>
        <p:blipFill>
          <a:blip r:embed="rId2"/>
          <a:stretch>
            <a:fillRect/>
          </a:stretch>
        </p:blipFill>
        <p:spPr>
          <a:xfrm>
            <a:off x="428625" y="428625"/>
            <a:ext cx="7969250" cy="2000250"/>
          </a:xfrm>
          <a:prstGeom prst="rect">
            <a:avLst/>
          </a:prstGeom>
          <a:noFill/>
          <a:ln w="9525">
            <a:noFill/>
          </a:ln>
        </p:spPr>
      </p:pic>
      <p:pic>
        <p:nvPicPr>
          <p:cNvPr id="44036" name="Picture 169"/>
          <p:cNvPicPr>
            <a:picLocks noChangeAspect="1"/>
          </p:cNvPicPr>
          <p:nvPr/>
        </p:nvPicPr>
        <p:blipFill>
          <a:blip r:embed="rId3"/>
          <a:stretch>
            <a:fillRect/>
          </a:stretch>
        </p:blipFill>
        <p:spPr>
          <a:xfrm>
            <a:off x="428625" y="2428875"/>
            <a:ext cx="8099425" cy="1000125"/>
          </a:xfrm>
          <a:prstGeom prst="rect">
            <a:avLst/>
          </a:prstGeom>
          <a:noFill/>
          <a:ln w="9525">
            <a:noFill/>
          </a:ln>
        </p:spPr>
      </p:pic>
      <p:sp>
        <p:nvSpPr>
          <p:cNvPr id="44037" name="Rectangle 4"/>
          <p:cNvSpPr/>
          <p:nvPr/>
        </p:nvSpPr>
        <p:spPr>
          <a:xfrm>
            <a:off x="357188" y="3714750"/>
            <a:ext cx="8501062" cy="1570038"/>
          </a:xfrm>
          <a:prstGeom prst="rect">
            <a:avLst/>
          </a:prstGeom>
          <a:noFill/>
          <a:ln w="9525">
            <a:noFill/>
          </a:ln>
        </p:spPr>
        <p:txBody>
          <a:bodyPr anchor="ctr">
            <a:spAutoFit/>
          </a:bodyPr>
          <a:lstStyle/>
          <a:p>
            <a:pPr algn="just" defTabSz="0">
              <a:tabLst>
                <a:tab pos="5295900" algn="l"/>
              </a:tabLst>
            </a:pPr>
            <a:r>
              <a:rPr lang="id-ID" altLang="x-none" sz="2400" dirty="0">
                <a:latin typeface="Segoe UI" panose="020B0502040204020203" pitchFamily="34" charset="0"/>
                <a:cs typeface="Segoe UI" panose="020B0502040204020203" pitchFamily="34" charset="0"/>
              </a:rPr>
              <a:t>Peringkat diberikan tergantung kategori penilaian. Jika ada item yang dinilai ber-peringkat sama, maka penetapan peringkat seperti dalam Mann-Whitney dapat dilakukan (ambil rata-rata peringkatnya!) </a:t>
            </a:r>
            <a:endParaRPr lang="id-ID" altLang="x-none" sz="2400" dirty="0">
              <a:latin typeface="Segoe UI" panose="020B0502040204020203" pitchFamily="34" charset="0"/>
              <a:ea typeface="Segoe UI" panose="020B0502040204020203"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5059" name="Rectangle 1"/>
          <p:cNvSpPr/>
          <p:nvPr/>
        </p:nvSpPr>
        <p:spPr>
          <a:xfrm>
            <a:off x="214313" y="0"/>
            <a:ext cx="8715375" cy="2554288"/>
          </a:xfrm>
          <a:prstGeom prst="rect">
            <a:avLst/>
          </a:prstGeom>
          <a:noFill/>
          <a:ln w="9525">
            <a:noFill/>
          </a:ln>
        </p:spPr>
        <p:txBody>
          <a:bodyPr anchor="ctr">
            <a:spAutoFit/>
          </a:bodyPr>
          <a:lstStyle/>
          <a:p>
            <a:pPr algn="just" defTabSz="0">
              <a:tabLst>
                <a:tab pos="5295900" algn="l"/>
              </a:tabLst>
            </a:pPr>
            <a:r>
              <a:rPr lang="id-ID" altLang="x-none" sz="2400" b="1" u="sng" dirty="0">
                <a:latin typeface="Segoe UI" panose="020B0502040204020203" pitchFamily="34" charset="0"/>
                <a:cs typeface="Segoe UI" panose="020B0502040204020203" pitchFamily="34" charset="0"/>
              </a:rPr>
              <a:t>Contoh : </a:t>
            </a:r>
            <a:endParaRPr lang="en-US" altLang="x-none" sz="2400" dirty="0">
              <a:latin typeface="Segoe UI" panose="020B0502040204020203" pitchFamily="34" charset="0"/>
              <a:cs typeface="Segoe UI" panose="020B0502040204020203" pitchFamily="34" charset="0"/>
            </a:endParaRPr>
          </a:p>
          <a:p>
            <a:pPr algn="just" defTabSz="0">
              <a:tabLst>
                <a:tab pos="5295900" algn="l"/>
              </a:tabLst>
            </a:pPr>
            <a:r>
              <a:rPr lang="id-ID" altLang="x-none" sz="2200" dirty="0">
                <a:latin typeface="Segoe UI" panose="020B0502040204020203" pitchFamily="34" charset="0"/>
                <a:cs typeface="Segoe UI" panose="020B0502040204020203" pitchFamily="34" charset="0"/>
              </a:rPr>
              <a:t>Dua orang pakar (ahli) diminta memberikan peringkat kinerja pada 10 Bank di Indonesia.  Peringkat diberikan mulai dari bank terbaik = peringkat 1 sedang yang terburuk diberi peringkat 10.  Hasilnya disajikan dalam Tabel </a:t>
            </a:r>
            <a:r>
              <a:rPr lang="en-US" altLang="x-none" sz="2200" dirty="0">
                <a:latin typeface="Segoe UI" panose="020B0502040204020203" pitchFamily="34" charset="0"/>
                <a:cs typeface="Segoe UI" panose="020B0502040204020203" pitchFamily="34" charset="0"/>
              </a:rPr>
              <a:t>3</a:t>
            </a:r>
            <a:r>
              <a:rPr lang="id-ID" altLang="x-none" sz="2200" dirty="0">
                <a:latin typeface="Segoe UI" panose="020B0502040204020203" pitchFamily="34" charset="0"/>
                <a:cs typeface="Segoe UI" panose="020B0502040204020203" pitchFamily="34" charset="0"/>
              </a:rPr>
              <a:t>. </a:t>
            </a:r>
            <a:endParaRPr lang="en-US" altLang="x-none" sz="2200" dirty="0">
              <a:latin typeface="Segoe UI" panose="020B0502040204020203" pitchFamily="34" charset="0"/>
              <a:cs typeface="Segoe UI" panose="020B0502040204020203" pitchFamily="34" charset="0"/>
            </a:endParaRPr>
          </a:p>
          <a:p>
            <a:pPr algn="just" defTabSz="0">
              <a:tabLst>
                <a:tab pos="5295900" algn="l"/>
              </a:tabLst>
            </a:pPr>
            <a:endParaRPr lang="en-US" altLang="x-none" sz="2400" dirty="0">
              <a:latin typeface="Segoe UI" panose="020B0502040204020203" pitchFamily="34" charset="0"/>
              <a:cs typeface="Segoe UI" panose="020B0502040204020203" pitchFamily="34" charset="0"/>
            </a:endParaRPr>
          </a:p>
          <a:p>
            <a:pPr algn="just" defTabSz="0">
              <a:tabLst>
                <a:tab pos="5295900" algn="l"/>
              </a:tabLst>
            </a:pPr>
            <a:r>
              <a:rPr lang="en-US" altLang="x-none" sz="2000" dirty="0">
                <a:latin typeface="Segoe UI" panose="020B0502040204020203" pitchFamily="34" charset="0"/>
                <a:cs typeface="Segoe UI" panose="020B0502040204020203" pitchFamily="34" charset="0"/>
              </a:rPr>
              <a:t>        </a:t>
            </a:r>
            <a:r>
              <a:rPr lang="id-ID" altLang="x-none" sz="2000" dirty="0">
                <a:latin typeface="Segoe UI" panose="020B0502040204020203" pitchFamily="34" charset="0"/>
                <a:cs typeface="Segoe UI" panose="020B0502040204020203" pitchFamily="34" charset="0"/>
              </a:rPr>
              <a:t>Tabel </a:t>
            </a:r>
            <a:r>
              <a:rPr lang="en-US" altLang="x-none" sz="2000" dirty="0">
                <a:latin typeface="Segoe UI" panose="020B0502040204020203" pitchFamily="34" charset="0"/>
                <a:cs typeface="Segoe UI" panose="020B0502040204020203" pitchFamily="34" charset="0"/>
              </a:rPr>
              <a:t>3</a:t>
            </a:r>
            <a:r>
              <a:rPr lang="id-ID" altLang="x-none" sz="2000" dirty="0">
                <a:latin typeface="Segoe UI" panose="020B0502040204020203" pitchFamily="34" charset="0"/>
                <a:cs typeface="Segoe UI" panose="020B0502040204020203" pitchFamily="34" charset="0"/>
              </a:rPr>
              <a:t>. Hasil peringkat 10 Bank oleh 2 Pakar</a:t>
            </a:r>
            <a:endParaRPr lang="id-ID" altLang="x-none" sz="2000" dirty="0">
              <a:latin typeface="Segoe UI" panose="020B0502040204020203" pitchFamily="34" charset="0"/>
              <a:ea typeface="Segoe UI" panose="020B0502040204020203" pitchFamily="34" charset="0"/>
            </a:endParaRPr>
          </a:p>
        </p:txBody>
      </p:sp>
      <p:pic>
        <p:nvPicPr>
          <p:cNvPr id="45060" name="Picture 172"/>
          <p:cNvPicPr>
            <a:picLocks noChangeAspect="1"/>
          </p:cNvPicPr>
          <p:nvPr/>
        </p:nvPicPr>
        <p:blipFill>
          <a:blip r:embed="rId2"/>
          <a:stretch>
            <a:fillRect/>
          </a:stretch>
        </p:blipFill>
        <p:spPr>
          <a:xfrm>
            <a:off x="357188" y="2714625"/>
            <a:ext cx="5886450" cy="3857625"/>
          </a:xfrm>
          <a:prstGeom prst="rect">
            <a:avLst/>
          </a:prstGeom>
          <a:noFill/>
          <a:ln w="9525">
            <a:noFill/>
          </a:ln>
        </p:spPr>
      </p:pic>
      <p:sp>
        <p:nvSpPr>
          <p:cNvPr id="45061" name="Rectangle 3"/>
          <p:cNvSpPr/>
          <p:nvPr/>
        </p:nvSpPr>
        <p:spPr>
          <a:xfrm>
            <a:off x="6500813" y="2714625"/>
            <a:ext cx="2143125" cy="2462213"/>
          </a:xfrm>
          <a:prstGeom prst="rect">
            <a:avLst/>
          </a:prstGeom>
          <a:noFill/>
          <a:ln w="9525">
            <a:noFill/>
          </a:ln>
        </p:spPr>
        <p:txBody>
          <a:bodyPr anchor="ctr">
            <a:spAutoFit/>
          </a:bodyPr>
          <a:lstStyle/>
          <a:p>
            <a:pPr algn="just" defTabSz="0">
              <a:tabLst>
                <a:tab pos="5295900" algn="l"/>
              </a:tabLst>
            </a:pPr>
            <a:r>
              <a:rPr lang="id-ID" altLang="x-none" sz="2200" dirty="0">
                <a:latin typeface="Segoe UI" panose="020B0502040204020203" pitchFamily="34" charset="0"/>
                <a:cs typeface="Segoe UI" panose="020B0502040204020203" pitchFamily="34" charset="0"/>
              </a:rPr>
              <a:t>Dengan</a:t>
            </a:r>
            <a:r>
              <a:rPr lang="en-US" altLang="x-none" sz="2200" dirty="0">
                <a:latin typeface="Segoe UI" panose="020B0502040204020203" pitchFamily="34" charset="0"/>
                <a:cs typeface="Segoe UI" panose="020B0502040204020203" pitchFamily="34" charset="0"/>
              </a:rPr>
              <a:t> </a:t>
            </a:r>
            <a:r>
              <a:rPr lang="id-ID" altLang="x-none" sz="2200" dirty="0">
                <a:latin typeface="Segoe UI" panose="020B0502040204020203" pitchFamily="34" charset="0"/>
                <a:cs typeface="Segoe UI" panose="020B0502040204020203" pitchFamily="34" charset="0"/>
              </a:rPr>
              <a:t>taraf nyata 5% ujilah apakah</a:t>
            </a:r>
            <a:r>
              <a:rPr lang="en-US" altLang="x-none" sz="2200" dirty="0">
                <a:latin typeface="Segoe UI" panose="020B0502040204020203" pitchFamily="34" charset="0"/>
                <a:cs typeface="Segoe UI" panose="020B0502040204020203" pitchFamily="34" charset="0"/>
              </a:rPr>
              <a:t> </a:t>
            </a:r>
            <a:r>
              <a:rPr lang="id-ID" altLang="x-none" sz="2200" dirty="0">
                <a:latin typeface="Segoe UI" panose="020B0502040204020203" pitchFamily="34" charset="0"/>
                <a:cs typeface="Segoe UI" panose="020B0502040204020203" pitchFamily="34" charset="0"/>
              </a:rPr>
              <a:t>apa korelasi antara peringkat yang diberikan kedua pakar?  </a:t>
            </a:r>
            <a:endParaRPr lang="id-ID" altLang="x-none" sz="2200" dirty="0">
              <a:latin typeface="Segoe UI" panose="020B0502040204020203" pitchFamily="34" charset="0"/>
              <a:ea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46083" name="Picture 175"/>
          <p:cNvPicPr>
            <a:picLocks noChangeAspect="1"/>
          </p:cNvPicPr>
          <p:nvPr/>
        </p:nvPicPr>
        <p:blipFill>
          <a:blip r:embed="rId2"/>
          <a:stretch>
            <a:fillRect/>
          </a:stretch>
        </p:blipFill>
        <p:spPr>
          <a:xfrm>
            <a:off x="428625" y="214313"/>
            <a:ext cx="6208713" cy="1214437"/>
          </a:xfrm>
          <a:prstGeom prst="rect">
            <a:avLst/>
          </a:prstGeom>
          <a:noFill/>
          <a:ln w="9525">
            <a:noFill/>
          </a:ln>
        </p:spPr>
      </p:pic>
      <p:pic>
        <p:nvPicPr>
          <p:cNvPr id="46084" name="Picture 178"/>
          <p:cNvPicPr>
            <a:picLocks noChangeAspect="1"/>
          </p:cNvPicPr>
          <p:nvPr/>
        </p:nvPicPr>
        <p:blipFill>
          <a:blip r:embed="rId3"/>
          <a:stretch>
            <a:fillRect/>
          </a:stretch>
        </p:blipFill>
        <p:spPr>
          <a:xfrm>
            <a:off x="428625" y="1643063"/>
            <a:ext cx="8116888" cy="328612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47107" name="Picture 181"/>
          <p:cNvPicPr>
            <a:picLocks noChangeAspect="1"/>
          </p:cNvPicPr>
          <p:nvPr/>
        </p:nvPicPr>
        <p:blipFill>
          <a:blip r:embed="rId2"/>
          <a:stretch>
            <a:fillRect/>
          </a:stretch>
        </p:blipFill>
        <p:spPr>
          <a:xfrm>
            <a:off x="642938" y="428625"/>
            <a:ext cx="6686550" cy="1785938"/>
          </a:xfrm>
          <a:prstGeom prst="rect">
            <a:avLst/>
          </a:prstGeom>
          <a:noFill/>
          <a:ln w="9525">
            <a:noFill/>
          </a:ln>
        </p:spPr>
      </p:pic>
      <p:pic>
        <p:nvPicPr>
          <p:cNvPr id="47108" name="Picture 184"/>
          <p:cNvPicPr>
            <a:picLocks noChangeAspect="1"/>
          </p:cNvPicPr>
          <p:nvPr/>
        </p:nvPicPr>
        <p:blipFill>
          <a:blip r:embed="rId3"/>
          <a:stretch>
            <a:fillRect/>
          </a:stretch>
        </p:blipFill>
        <p:spPr>
          <a:xfrm>
            <a:off x="571500" y="2500313"/>
            <a:ext cx="7558088" cy="1071562"/>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p:cNvSpPr>
          <p:nvPr>
            <p:ph idx="1"/>
          </p:nvPr>
        </p:nvSpPr>
        <p:spPr>
          <a:xfrm>
            <a:off x="500063" y="857250"/>
            <a:ext cx="8229600" cy="2868613"/>
          </a:xfrm>
          <a:ln>
            <a:solidFill>
              <a:schemeClr val="accent1">
                <a:alpha val="100000"/>
              </a:schemeClr>
            </a:solidFill>
            <a:miter/>
          </a:ln>
        </p:spPr>
        <p:txBody>
          <a:bodyPr vert="horz" wrap="square" lIns="91440" tIns="45720" rIns="91440" bIns="45720" anchor="t"/>
          <a:lstStyle/>
          <a:p>
            <a:pPr algn="just" eaLnBrk="1" hangingPunct="1"/>
            <a:r>
              <a:rPr lang="en-US" altLang="x-none" sz="2400" dirty="0">
                <a:latin typeface="Segoe UI" panose="020B0502040204020203" pitchFamily="34" charset="0"/>
                <a:cs typeface="Segoe UI" panose="020B0502040204020203" pitchFamily="34" charset="0"/>
              </a:rPr>
              <a:t>Digunakan untuk menentukan besarnya koefesien korelasi jika data yang digunakan berskala Ordinal</a:t>
            </a:r>
          </a:p>
          <a:p>
            <a:pPr eaLnBrk="1" hangingPunct="1"/>
            <a:r>
              <a:rPr lang="en-US" altLang="x-none" sz="2400" dirty="0">
                <a:latin typeface="Segoe UI" panose="020B0502040204020203" pitchFamily="34" charset="0"/>
                <a:cs typeface="Segoe UI" panose="020B0502040204020203" pitchFamily="34" charset="0"/>
              </a:rPr>
              <a:t> Rumus yang digunakan:</a:t>
            </a:r>
            <a:endParaRPr lang="en-US" altLang="x-none" sz="2400" dirty="0">
              <a:latin typeface="Segoe UI" panose="020B0502040204020203" pitchFamily="34" charset="0"/>
              <a:ea typeface="Segoe UI" panose="020B0502040204020203" pitchFamily="34" charset="0"/>
            </a:endParaRPr>
          </a:p>
        </p:txBody>
      </p:sp>
      <p:graphicFrame>
        <p:nvGraphicFramePr>
          <p:cNvPr id="1026" name="Rectangle 4"/>
          <p:cNvGraphicFramePr>
            <a:graphicFrameLocks noGrp="1"/>
          </p:cNvGraphicFramePr>
          <p:nvPr>
            <p:ph type="clipArt" sz="half"/>
          </p:nvPr>
        </p:nvGraphicFramePr>
        <p:xfrm>
          <a:off x="5105400" y="2516188"/>
          <a:ext cx="4038600" cy="2692400"/>
        </p:xfrm>
        <a:graphic>
          <a:graphicData uri="http://schemas.openxmlformats.org/presentationml/2006/ole">
            <mc:AlternateContent xmlns:mc="http://schemas.openxmlformats.org/markup-compatibility/2006">
              <mc:Choice xmlns:v="urn:schemas-microsoft-com:vml" Requires="v">
                <p:oleObj spid="_x0000_s3082" r:id="rId4" imgW="0" imgH="0" progId="Equation.3">
                  <p:embed/>
                </p:oleObj>
              </mc:Choice>
              <mc:Fallback>
                <p:oleObj r:id="rId4" imgW="0" imgH="0" progId="Equation.3">
                  <p:embed/>
                  <p:pic>
                    <p:nvPicPr>
                      <p:cNvPr id="0" name="Picture 3075"/>
                      <p:cNvPicPr/>
                      <p:nvPr/>
                    </p:nvPicPr>
                    <p:blipFill>
                      <a:blip/>
                      <a:stretch>
                        <a:fillRect/>
                      </a:stretch>
                    </p:blipFill>
                    <p:spPr>
                      <a:xfrm>
                        <a:off x="5105400" y="2516188"/>
                        <a:ext cx="4038600" cy="2692400"/>
                      </a:xfrm>
                      <a:prstGeom prst="rect">
                        <a:avLst/>
                      </a:prstGeom>
                      <a:noFill/>
                      <a:ln w="38100">
                        <a:miter/>
                      </a:ln>
                    </p:spPr>
                  </p:pic>
                </p:oleObj>
              </mc:Fallback>
            </mc:AlternateContent>
          </a:graphicData>
        </a:graphic>
      </p:graphicFrame>
      <p:sp>
        <p:nvSpPr>
          <p:cNvPr id="1029" name="Rectangle 5"/>
          <p:cNvSpPr/>
          <p:nvPr/>
        </p:nvSpPr>
        <p:spPr>
          <a:xfrm>
            <a:off x="0" y="3195638"/>
            <a:ext cx="9144000" cy="0"/>
          </a:xfrm>
          <a:prstGeom prst="rect">
            <a:avLst/>
          </a:prstGeom>
          <a:noFill/>
          <a:ln w="9525">
            <a:noFill/>
          </a:ln>
        </p:spPr>
        <p:txBody>
          <a:bodyPr wrap="none" anchor="ctr">
            <a:spAutoFit/>
          </a:bodyPr>
          <a:lstStyle/>
          <a:p>
            <a:endParaRPr lang="en-US" altLang="x-none" dirty="0">
              <a:latin typeface="Gill Sans MT" panose="020B0502020104020203" pitchFamily="34" charset="0"/>
            </a:endParaRPr>
          </a:p>
        </p:txBody>
      </p:sp>
      <p:sp>
        <p:nvSpPr>
          <p:cNvPr id="1030" name="Rectangle 8"/>
          <p:cNvSpPr/>
          <p:nvPr/>
        </p:nvSpPr>
        <p:spPr>
          <a:xfrm>
            <a:off x="0" y="3195638"/>
            <a:ext cx="9144000" cy="0"/>
          </a:xfrm>
          <a:prstGeom prst="rect">
            <a:avLst/>
          </a:prstGeom>
          <a:noFill/>
          <a:ln w="9525">
            <a:noFill/>
          </a:ln>
        </p:spPr>
        <p:txBody>
          <a:bodyPr wrap="none" anchor="ctr">
            <a:spAutoFit/>
          </a:bodyPr>
          <a:lstStyle/>
          <a:p>
            <a:endParaRPr lang="en-US" altLang="x-none" dirty="0">
              <a:latin typeface="Gill Sans MT" panose="020B0502020104020203" pitchFamily="34" charset="0"/>
            </a:endParaRPr>
          </a:p>
        </p:txBody>
      </p:sp>
      <p:graphicFrame>
        <p:nvGraphicFramePr>
          <p:cNvPr id="1027" name="Object 7"/>
          <p:cNvGraphicFramePr/>
          <p:nvPr/>
        </p:nvGraphicFramePr>
        <p:xfrm>
          <a:off x="4572000" y="1785938"/>
          <a:ext cx="2643188" cy="1133475"/>
        </p:xfrm>
        <a:graphic>
          <a:graphicData uri="http://schemas.openxmlformats.org/presentationml/2006/ole">
            <mc:AlternateContent xmlns:mc="http://schemas.openxmlformats.org/markup-compatibility/2006">
              <mc:Choice xmlns:v="urn:schemas-microsoft-com:vml" Requires="v">
                <p:oleObj spid="_x0000_s3083" r:id="rId5" imgW="1066165" imgH="482600" progId="Equation.3">
                  <p:embed/>
                </p:oleObj>
              </mc:Choice>
              <mc:Fallback>
                <p:oleObj r:id="rId5" imgW="1066165" imgH="482600" progId="Equation.3">
                  <p:embed/>
                  <p:pic>
                    <p:nvPicPr>
                      <p:cNvPr id="0" name="Picture 3076"/>
                      <p:cNvPicPr/>
                      <p:nvPr/>
                    </p:nvPicPr>
                    <p:blipFill>
                      <a:blip r:embed="rId6"/>
                      <a:stretch>
                        <a:fillRect/>
                      </a:stretch>
                    </p:blipFill>
                    <p:spPr>
                      <a:xfrm>
                        <a:off x="4572000" y="1785938"/>
                        <a:ext cx="2643188" cy="1133475"/>
                      </a:xfrm>
                      <a:prstGeom prst="rect">
                        <a:avLst/>
                      </a:prstGeom>
                      <a:noFill/>
                      <a:ln w="38100">
                        <a:noFill/>
                        <a:miter/>
                      </a:ln>
                    </p:spPr>
                  </p:pic>
                </p:oleObj>
              </mc:Fallback>
            </mc:AlternateContent>
          </a:graphicData>
        </a:graphic>
      </p:graphicFrame>
      <p:sp>
        <p:nvSpPr>
          <p:cNvPr id="1031" name="TextBox 7"/>
          <p:cNvSpPr txBox="1"/>
          <p:nvPr/>
        </p:nvSpPr>
        <p:spPr>
          <a:xfrm>
            <a:off x="785813" y="2357438"/>
            <a:ext cx="3786187" cy="1323975"/>
          </a:xfrm>
          <a:prstGeom prst="rect">
            <a:avLst/>
          </a:prstGeom>
          <a:noFill/>
          <a:ln w="9525">
            <a:noFill/>
          </a:ln>
        </p:spPr>
        <p:txBody>
          <a:bodyPr>
            <a:spAutoFit/>
          </a:bodyPr>
          <a:lstStyle/>
          <a:p>
            <a:r>
              <a:rPr lang="en-US" altLang="x-none" sz="2000" dirty="0">
                <a:latin typeface="Arial" panose="020B0604020202020204" pitchFamily="34" charset="0"/>
                <a:sym typeface="Symbol" panose="05050102010706020507" pitchFamily="18" charset="2"/>
              </a:rPr>
              <a:t></a:t>
            </a:r>
            <a:r>
              <a:rPr lang="id-ID" altLang="x-none" sz="2000" dirty="0">
                <a:latin typeface="Segoe UI" panose="020B0502040204020203" pitchFamily="34" charset="0"/>
                <a:cs typeface="Segoe UI" panose="020B0502040204020203" pitchFamily="34" charset="0"/>
              </a:rPr>
              <a:t> = koefisien korelasi Spearman </a:t>
            </a:r>
          </a:p>
          <a:p>
            <a:r>
              <a:rPr lang="id-ID" altLang="x-none" sz="2000" dirty="0">
                <a:latin typeface="Segoe UI" panose="020B0502040204020203" pitchFamily="34" charset="0"/>
                <a:cs typeface="Segoe UI" panose="020B0502040204020203" pitchFamily="34" charset="0"/>
              </a:rPr>
              <a:t>	(baca rho)</a:t>
            </a:r>
          </a:p>
          <a:p>
            <a:r>
              <a:rPr lang="id-ID" altLang="x-none" sz="2000" dirty="0">
                <a:latin typeface="Segoe UI" panose="020B0502040204020203" pitchFamily="34" charset="0"/>
                <a:cs typeface="Segoe UI" panose="020B0502040204020203" pitchFamily="34" charset="0"/>
              </a:rPr>
              <a:t>d = selisih ranking X danY</a:t>
            </a:r>
          </a:p>
          <a:p>
            <a:r>
              <a:rPr lang="id-ID" altLang="x-none" sz="2000" dirty="0">
                <a:latin typeface="Segoe UI" panose="020B0502040204020203" pitchFamily="34" charset="0"/>
                <a:cs typeface="Segoe UI" panose="020B0502040204020203" pitchFamily="34" charset="0"/>
              </a:rPr>
              <a:t>n = jumlah sampel</a:t>
            </a:r>
            <a:endParaRPr lang="id-ID" altLang="x-none" sz="2000" dirty="0">
              <a:latin typeface="Segoe UI" panose="020B0502040204020203" pitchFamily="34" charset="0"/>
              <a:ea typeface="Segoe UI" panose="020B0502040204020203" pitchFamily="34" charset="0"/>
            </a:endParaRPr>
          </a:p>
        </p:txBody>
      </p:sp>
      <p:sp>
        <p:nvSpPr>
          <p:cNvPr id="9" name="Rectangle 2"/>
          <p:cNvSpPr txBox="1">
            <a:spLocks noChangeArrowheads="1"/>
          </p:cNvSpPr>
          <p:nvPr/>
        </p:nvSpPr>
        <p:spPr>
          <a:xfrm>
            <a:off x="428596" y="0"/>
            <a:ext cx="8229600" cy="642918"/>
          </a:xfrm>
          <a:prstGeom prst="rect">
            <a:avLst/>
          </a:prstGeom>
        </p:spPr>
        <p:txBody>
          <a:bodyPr tIns="0" rIns="45720" bIns="0">
            <a:normAutofit fontScale="77500" lnSpcReduction="20000"/>
            <a:scene3d>
              <a:camera prst="orthographicFront"/>
              <a:lightRig rig="threePt" dir="t">
                <a:rot lat="0" lon="0" rev="4800000"/>
              </a:lightRig>
            </a:scene3d>
            <a:sp3d prstMaterial="matte">
              <a:bevelT w="50800" h="10160"/>
            </a:sp3d>
          </a:bodyPr>
          <a:lstStyle/>
          <a:p>
            <a:pPr marR="0" algn="ctr" defTabSz="914400" fontAlgn="auto">
              <a:spcAft>
                <a:spcPts val="0"/>
              </a:spcAft>
              <a:buClrTx/>
              <a:buSzTx/>
              <a:buFontTx/>
              <a:buNone/>
              <a:defRPr/>
            </a:pPr>
            <a:r>
              <a:rPr kumimoji="0" lang="en-US" sz="3400" b="1" kern="1200" cap="none" spc="0" normalizeH="0" baseline="0" noProof="0" dirty="0">
                <a:latin typeface="+mj-lt"/>
                <a:ea typeface="+mj-ea"/>
                <a:cs typeface="+mj-cs"/>
              </a:rPr>
              <a:t/>
            </a:r>
            <a:br>
              <a:rPr kumimoji="0" lang="en-US" sz="3400" b="1" kern="1200" cap="none" spc="0" normalizeH="0" baseline="0" noProof="0" dirty="0">
                <a:latin typeface="+mj-lt"/>
                <a:ea typeface="+mj-ea"/>
                <a:cs typeface="+mj-cs"/>
              </a:rPr>
            </a:br>
            <a:r>
              <a:rPr kumimoji="0" lang="en-US" sz="3200" b="1" kern="1200" cap="none" spc="0" normalizeH="0" baseline="0" noProof="0" dirty="0" err="1">
                <a:latin typeface="Segoe UI" panose="020B0502040204020203" pitchFamily="34" charset="0"/>
                <a:ea typeface="Segoe UI" panose="020B0502040204020203" pitchFamily="34" charset="0"/>
                <a:cs typeface="Segoe UI" panose="020B0502040204020203" pitchFamily="34" charset="0"/>
              </a:rPr>
              <a:t>Uji</a:t>
            </a:r>
            <a:r>
              <a:rPr kumimoji="0" lang="en-US" sz="3200" b="1" kern="1200" cap="none" spc="0" normalizeH="0" baseline="0" noProof="0" dirty="0">
                <a:latin typeface="Segoe UI" panose="020B0502040204020203" pitchFamily="34" charset="0"/>
                <a:ea typeface="Segoe UI" panose="020B0502040204020203" pitchFamily="34" charset="0"/>
                <a:cs typeface="Segoe UI" panose="020B0502040204020203" pitchFamily="34" charset="0"/>
              </a:rPr>
              <a:t> </a:t>
            </a:r>
            <a:r>
              <a:rPr kumimoji="0" lang="en-US" sz="3200" b="1" kern="1200" cap="none" spc="0" normalizeH="0" baseline="0" noProof="0" dirty="0" err="1">
                <a:latin typeface="Segoe UI" panose="020B0502040204020203" pitchFamily="34" charset="0"/>
                <a:ea typeface="Segoe UI" panose="020B0502040204020203" pitchFamily="34" charset="0"/>
                <a:cs typeface="Segoe UI" panose="020B0502040204020203" pitchFamily="34" charset="0"/>
              </a:rPr>
              <a:t>Korelasi</a:t>
            </a:r>
            <a:r>
              <a:rPr kumimoji="0" lang="en-US" sz="3200" b="1" kern="1200" cap="none" spc="0" normalizeH="0" baseline="0" noProof="0" dirty="0">
                <a:latin typeface="Segoe UI" panose="020B0502040204020203" pitchFamily="34" charset="0"/>
                <a:ea typeface="Segoe UI" panose="020B0502040204020203" pitchFamily="34" charset="0"/>
                <a:cs typeface="Segoe UI" panose="020B0502040204020203" pitchFamily="34" charset="0"/>
              </a:rPr>
              <a:t> </a:t>
            </a:r>
            <a:r>
              <a:rPr kumimoji="0" lang="en-US" sz="3200" b="1" kern="1200" cap="none" spc="0" normalizeH="0" baseline="0" noProof="0" dirty="0" err="1">
                <a:latin typeface="Segoe UI" panose="020B0502040204020203" pitchFamily="34" charset="0"/>
                <a:ea typeface="Segoe UI" panose="020B0502040204020203" pitchFamily="34" charset="0"/>
                <a:cs typeface="Segoe UI" panose="020B0502040204020203" pitchFamily="34" charset="0"/>
              </a:rPr>
              <a:t>Peringkat</a:t>
            </a:r>
            <a:r>
              <a:rPr kumimoji="0" lang="en-US" sz="3200" b="1" kern="1200" cap="none" spc="0" normalizeH="0" baseline="0" noProof="0" dirty="0">
                <a:latin typeface="Segoe UI" panose="020B0502040204020203" pitchFamily="34" charset="0"/>
                <a:ea typeface="Segoe UI" panose="020B0502040204020203" pitchFamily="34" charset="0"/>
                <a:cs typeface="Segoe UI" panose="020B0502040204020203" pitchFamily="34" charset="0"/>
              </a:rPr>
              <a:t> Spearman Rank </a:t>
            </a:r>
          </a:p>
        </p:txBody>
      </p:sp>
      <p:sp>
        <p:nvSpPr>
          <p:cNvPr id="11" name="Rectangle 4"/>
          <p:cNvSpPr>
            <a:spLocks noGrp="1" noChangeArrowheads="1"/>
          </p:cNvSpPr>
          <p:nvPr>
            <p:ph type="title"/>
          </p:nvPr>
        </p:nvSpPr>
        <p:spPr>
          <a:xfrm>
            <a:off x="428625" y="3786188"/>
            <a:ext cx="8229600" cy="725488"/>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b="0" i="0" u="none" strike="noStrike" kern="1200" cap="none" spc="0" normalizeH="0" baseline="0" noProof="0" dirty="0" err="1">
                <a:ln>
                  <a:noFill/>
                </a:ln>
                <a:solidFill>
                  <a:schemeClr val="tx2">
                    <a:satMod val="130000"/>
                  </a:schemeClr>
                </a:solidFill>
                <a:effectLst/>
                <a:uLnTx/>
                <a:uFillTx/>
                <a:latin typeface="Segoe UI" panose="020B0502040204020203" pitchFamily="34" charset="0"/>
                <a:ea typeface="Segoe UI" panose="020B0502040204020203" pitchFamily="34" charset="0"/>
                <a:cs typeface="Segoe UI" panose="020B0502040204020203" pitchFamily="34" charset="0"/>
              </a:rPr>
              <a:t>Langkah-langkah</a:t>
            </a:r>
            <a:r>
              <a:rPr kumimoji="0" lang="en-US" sz="2400" b="0" i="0" u="none" strike="noStrike" kern="1200" cap="none" spc="0" normalizeH="0" baseline="0" noProof="0" dirty="0">
                <a:ln>
                  <a:noFill/>
                </a:ln>
                <a:solidFill>
                  <a:schemeClr val="tx2">
                    <a:satMod val="130000"/>
                  </a:scheme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a:ln>
                  <a:noFill/>
                </a:ln>
                <a:solidFill>
                  <a:schemeClr val="tx2">
                    <a:satMod val="130000"/>
                  </a:schemeClr>
                </a:solidFill>
                <a:effectLst/>
                <a:uLnTx/>
                <a:uFillTx/>
                <a:latin typeface="Segoe UI" panose="020B0502040204020203" pitchFamily="34" charset="0"/>
                <a:ea typeface="Segoe UI" panose="020B0502040204020203" pitchFamily="34" charset="0"/>
                <a:cs typeface="Segoe UI" panose="020B0502040204020203" pitchFamily="34" charset="0"/>
              </a:rPr>
              <a:t>Uji</a:t>
            </a:r>
            <a:r>
              <a:rPr kumimoji="0" lang="en-US" sz="2400" b="0" i="0" u="none" strike="noStrike" kern="1200" cap="none" spc="0" normalizeH="0" baseline="0" noProof="0" dirty="0">
                <a:ln>
                  <a:noFill/>
                </a:ln>
                <a:solidFill>
                  <a:schemeClr val="tx2">
                    <a:satMod val="130000"/>
                  </a:schemeClr>
                </a:solidFill>
                <a:effectLst/>
                <a:uLnTx/>
                <a:uFillTx/>
                <a:latin typeface="Segoe UI" panose="020B0502040204020203" pitchFamily="34" charset="0"/>
                <a:ea typeface="Segoe UI" panose="020B0502040204020203" pitchFamily="34" charset="0"/>
                <a:cs typeface="Segoe UI" panose="020B0502040204020203" pitchFamily="34" charset="0"/>
              </a:rPr>
              <a:t> Rank Spearman </a:t>
            </a:r>
          </a:p>
        </p:txBody>
      </p:sp>
      <p:sp>
        <p:nvSpPr>
          <p:cNvPr id="1034" name="Rectangle 11"/>
          <p:cNvSpPr/>
          <p:nvPr/>
        </p:nvSpPr>
        <p:spPr>
          <a:xfrm>
            <a:off x="0" y="4475163"/>
            <a:ext cx="9144000" cy="2382837"/>
          </a:xfrm>
          <a:prstGeom prst="rect">
            <a:avLst/>
          </a:prstGeom>
          <a:noFill/>
          <a:ln w="9525">
            <a:noFill/>
          </a:ln>
        </p:spPr>
        <p:txBody>
          <a:bodyPr>
            <a:spAutoFit/>
          </a:bodyPr>
          <a:lstStyle/>
          <a:p>
            <a:pPr marL="457200" indent="-457200">
              <a:lnSpc>
                <a:spcPct val="90000"/>
              </a:lnSpc>
              <a:spcAft>
                <a:spcPct val="40000"/>
              </a:spcAft>
              <a:buAutoNum type="arabicPeriod"/>
            </a:pPr>
            <a:r>
              <a:rPr lang="en-US" altLang="x-none" sz="2400" dirty="0">
                <a:latin typeface="Segoe UI" panose="020B0502040204020203" pitchFamily="34" charset="0"/>
                <a:cs typeface="Segoe UI" panose="020B0502040204020203" pitchFamily="34" charset="0"/>
              </a:rPr>
              <a:t>Berikan peringkat pada nilai-nilai variabel x dari 1 sampai n. Jika terdapat angka-angka sama, peringkat yang diberikan adalah peringkat rata-rata dari angka-angka yang sama.</a:t>
            </a:r>
          </a:p>
          <a:p>
            <a:pPr marL="457200" indent="-457200">
              <a:lnSpc>
                <a:spcPct val="90000"/>
              </a:lnSpc>
              <a:spcBef>
                <a:spcPct val="40000"/>
              </a:spcBef>
              <a:spcAft>
                <a:spcPct val="40000"/>
              </a:spcAft>
              <a:buAutoNum type="arabicPeriod"/>
            </a:pPr>
            <a:r>
              <a:rPr lang="en-US" altLang="x-none" sz="2400" dirty="0">
                <a:latin typeface="Segoe UI" panose="020B0502040204020203" pitchFamily="34" charset="0"/>
                <a:cs typeface="Segoe UI" panose="020B0502040204020203" pitchFamily="34" charset="0"/>
              </a:rPr>
              <a:t>Berikan peringkat pada nilai-nilai variabel y dari 1 sampai n. Jika terdapat angka-angka sama, peringkat yang diberikan adalah peringkat rata-rata dari angka-angka yang sama.</a:t>
            </a:r>
            <a:endParaRPr lang="en-US" altLang="x-none" sz="2400" dirty="0">
              <a:latin typeface="Segoe UI" panose="020B0502040204020203" pitchFamily="34" charset="0"/>
              <a:ea typeface="Segoe UI" panose="020B0502040204020203" pitchFamily="34" charset="0"/>
            </a:endParaRPr>
          </a:p>
        </p:txBody>
      </p:sp>
      <p:sp>
        <p:nvSpPr>
          <p:cNvPr id="13" name="Footer Placeholder 1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transition advClick="0">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500063" y="928688"/>
            <a:ext cx="8329612" cy="4525962"/>
          </a:xfrm>
          <a:ln/>
        </p:spPr>
        <p:txBody>
          <a:bodyPr vert="horz" wrap="square" lIns="91440" tIns="45720" rIns="91440" bIns="45720" anchor="t"/>
          <a:lstStyle/>
          <a:p>
            <a:pPr marL="457200" indent="-457200" eaLnBrk="1" hangingPunct="1">
              <a:lnSpc>
                <a:spcPct val="80000"/>
              </a:lnSpc>
              <a:spcBef>
                <a:spcPct val="40000"/>
              </a:spcBef>
              <a:buFont typeface="Calibri" panose="020F0502020204030204" pitchFamily="34" charset="0"/>
              <a:buAutoNum type="arabicPeriod" startAt="3"/>
            </a:pPr>
            <a:r>
              <a:rPr lang="en-US" altLang="x-none" sz="2200" dirty="0">
                <a:latin typeface="Segoe UI" panose="020B0502040204020203" pitchFamily="34" charset="0"/>
                <a:cs typeface="Segoe UI" panose="020B0502040204020203" pitchFamily="34" charset="0"/>
              </a:rPr>
              <a:t>Hitung d</a:t>
            </a:r>
            <a:r>
              <a:rPr lang="en-US" altLang="x-none" sz="2200" baseline="-25000" dirty="0">
                <a:latin typeface="Segoe UI" panose="020B0502040204020203" pitchFamily="34" charset="0"/>
                <a:cs typeface="Segoe UI" panose="020B0502040204020203" pitchFamily="34" charset="0"/>
              </a:rPr>
              <a:t>i</a:t>
            </a:r>
            <a:r>
              <a:rPr lang="en-US" altLang="x-none" sz="2200" dirty="0">
                <a:latin typeface="Segoe UI" panose="020B0502040204020203" pitchFamily="34" charset="0"/>
                <a:cs typeface="Segoe UI" panose="020B0502040204020203" pitchFamily="34" charset="0"/>
              </a:rPr>
              <a:t> untuk tiap-tiap sampel (d</a:t>
            </a:r>
            <a:r>
              <a:rPr lang="en-US" altLang="x-none" sz="2200" baseline="-25000" dirty="0">
                <a:latin typeface="Segoe UI" panose="020B0502040204020203" pitchFamily="34" charset="0"/>
                <a:cs typeface="Segoe UI" panose="020B0502040204020203" pitchFamily="34" charset="0"/>
              </a:rPr>
              <a:t>i</a:t>
            </a:r>
            <a:r>
              <a:rPr lang="en-US" altLang="x-none" sz="2200" dirty="0">
                <a:latin typeface="Segoe UI" panose="020B0502040204020203" pitchFamily="34" charset="0"/>
                <a:cs typeface="Segoe UI" panose="020B0502040204020203" pitchFamily="34" charset="0"/>
              </a:rPr>
              <a:t>=peringkat x</a:t>
            </a:r>
            <a:r>
              <a:rPr lang="en-US" altLang="x-none" sz="2200" baseline="-25000" dirty="0">
                <a:latin typeface="Segoe UI" panose="020B0502040204020203" pitchFamily="34" charset="0"/>
                <a:cs typeface="Segoe UI" panose="020B0502040204020203" pitchFamily="34" charset="0"/>
              </a:rPr>
              <a:t>i</a:t>
            </a:r>
            <a:r>
              <a:rPr lang="en-US" altLang="x-none" sz="2200" dirty="0">
                <a:latin typeface="Segoe UI" panose="020B0502040204020203" pitchFamily="34" charset="0"/>
                <a:cs typeface="Segoe UI" panose="020B0502040204020203" pitchFamily="34" charset="0"/>
              </a:rPr>
              <a:t> - peringkat y</a:t>
            </a:r>
            <a:r>
              <a:rPr lang="en-US" altLang="x-none" sz="2200" baseline="-25000" dirty="0">
                <a:latin typeface="Segoe UI" panose="020B0502040204020203" pitchFamily="34" charset="0"/>
                <a:cs typeface="Segoe UI" panose="020B0502040204020203" pitchFamily="34" charset="0"/>
              </a:rPr>
              <a:t>i</a:t>
            </a:r>
            <a:r>
              <a:rPr lang="en-US" altLang="x-none" sz="2200" dirty="0">
                <a:latin typeface="Segoe UI" panose="020B0502040204020203" pitchFamily="34" charset="0"/>
                <a:cs typeface="Segoe UI" panose="020B0502040204020203" pitchFamily="34" charset="0"/>
              </a:rPr>
              <a:t>)</a:t>
            </a:r>
          </a:p>
          <a:p>
            <a:pPr marL="457200" indent="-457200" eaLnBrk="1" hangingPunct="1">
              <a:lnSpc>
                <a:spcPct val="90000"/>
              </a:lnSpc>
              <a:buAutoNum type="arabicPeriod" startAt="4"/>
            </a:pPr>
            <a:r>
              <a:rPr lang="en-US" altLang="x-none" sz="2200" dirty="0">
                <a:latin typeface="Segoe UI" panose="020B0502040204020203" pitchFamily="34" charset="0"/>
                <a:cs typeface="Segoe UI" panose="020B0502040204020203" pitchFamily="34" charset="0"/>
              </a:rPr>
              <a:t>Kuadratkan masing-masing d</a:t>
            </a:r>
            <a:r>
              <a:rPr lang="en-US" altLang="x-none" sz="2200" baseline="-25000" dirty="0">
                <a:latin typeface="Segoe UI" panose="020B0502040204020203" pitchFamily="34" charset="0"/>
                <a:cs typeface="Segoe UI" panose="020B0502040204020203" pitchFamily="34" charset="0"/>
              </a:rPr>
              <a:t>i</a:t>
            </a:r>
            <a:r>
              <a:rPr lang="en-US" altLang="x-none" sz="2200" dirty="0">
                <a:latin typeface="Segoe UI" panose="020B0502040204020203" pitchFamily="34" charset="0"/>
                <a:cs typeface="Segoe UI" panose="020B0502040204020203" pitchFamily="34" charset="0"/>
              </a:rPr>
              <a:t> dan jumlahkan semua d</a:t>
            </a:r>
            <a:r>
              <a:rPr lang="en-US" altLang="x-none" sz="2200" baseline="-25000" dirty="0">
                <a:latin typeface="Segoe UI" panose="020B0502040204020203" pitchFamily="34" charset="0"/>
                <a:cs typeface="Segoe UI" panose="020B0502040204020203" pitchFamily="34" charset="0"/>
              </a:rPr>
              <a:t>i</a:t>
            </a:r>
            <a:r>
              <a:rPr lang="en-US" altLang="x-none" sz="2200" baseline="30000" dirty="0">
                <a:latin typeface="Segoe UI" panose="020B0502040204020203" pitchFamily="34" charset="0"/>
                <a:cs typeface="Segoe UI" panose="020B0502040204020203" pitchFamily="34" charset="0"/>
              </a:rPr>
              <a:t>2</a:t>
            </a:r>
          </a:p>
          <a:p>
            <a:pPr marL="457200" indent="-457200" eaLnBrk="1" hangingPunct="1">
              <a:lnSpc>
                <a:spcPct val="90000"/>
              </a:lnSpc>
              <a:buAutoNum type="arabicPeriod" startAt="4"/>
            </a:pPr>
            <a:r>
              <a:rPr lang="en-US" altLang="x-none" sz="2200" dirty="0">
                <a:latin typeface="Segoe UI" panose="020B0502040204020203" pitchFamily="34" charset="0"/>
                <a:cs typeface="Segoe UI" panose="020B0502040204020203" pitchFamily="34" charset="0"/>
              </a:rPr>
              <a:t>Hitung Koefisien Korelasi Rank Spearman (</a:t>
            </a:r>
            <a:r>
              <a:rPr lang="en-US" altLang="x-none" sz="2200" i="1" dirty="0">
                <a:latin typeface="Segoe UI" panose="020B0502040204020203" pitchFamily="34" charset="0"/>
                <a:cs typeface="Segoe UI" panose="020B0502040204020203" pitchFamily="34" charset="0"/>
              </a:rPr>
              <a:t>ρ</a:t>
            </a:r>
            <a:r>
              <a:rPr lang="en-US" altLang="x-none" sz="2200" dirty="0">
                <a:latin typeface="Segoe UI" panose="020B0502040204020203" pitchFamily="34" charset="0"/>
                <a:cs typeface="Segoe UI" panose="020B0502040204020203" pitchFamily="34" charset="0"/>
              </a:rPr>
              <a:t>)</a:t>
            </a:r>
            <a:r>
              <a:rPr lang="en-US" altLang="x-none" sz="2200" dirty="0">
                <a:latin typeface="Segoe UI" panose="020B0502040204020203" pitchFamily="34" charset="0"/>
                <a:cs typeface="Segoe UI" panose="020B0502040204020203" pitchFamily="34" charset="0"/>
                <a:sym typeface="Wingdings" panose="05000000000000000000" pitchFamily="2" charset="2"/>
              </a:rPr>
              <a:t></a:t>
            </a:r>
            <a:r>
              <a:rPr lang="en-US" altLang="x-none" sz="2200" dirty="0">
                <a:latin typeface="Segoe UI" panose="020B0502040204020203" pitchFamily="34" charset="0"/>
                <a:cs typeface="Segoe UI" panose="020B0502040204020203" pitchFamily="34" charset="0"/>
              </a:rPr>
              <a:t> baca rho:</a:t>
            </a:r>
          </a:p>
          <a:p>
            <a:pPr marL="457200" indent="-457200" eaLnBrk="1" hangingPunct="1">
              <a:lnSpc>
                <a:spcPct val="90000"/>
              </a:lnSpc>
              <a:buAutoNum type="arabicPeriod" startAt="4"/>
            </a:pPr>
            <a:endParaRPr lang="en-US" altLang="x-none" sz="2200" dirty="0">
              <a:latin typeface="Segoe UI" panose="020B0502040204020203" pitchFamily="34" charset="0"/>
              <a:cs typeface="Segoe UI" panose="020B0502040204020203" pitchFamily="34" charset="0"/>
            </a:endParaRPr>
          </a:p>
          <a:p>
            <a:pPr marL="457200" indent="-457200" eaLnBrk="1" hangingPunct="1">
              <a:lnSpc>
                <a:spcPct val="90000"/>
              </a:lnSpc>
              <a:buAutoNum type="arabicPeriod" startAt="4"/>
            </a:pPr>
            <a:endParaRPr lang="en-US" altLang="x-none" sz="2200" dirty="0">
              <a:latin typeface="Segoe UI" panose="020B0502040204020203" pitchFamily="34" charset="0"/>
              <a:cs typeface="Segoe UI" panose="020B0502040204020203" pitchFamily="34" charset="0"/>
            </a:endParaRPr>
          </a:p>
          <a:p>
            <a:pPr marL="457200" indent="-457200" eaLnBrk="1" hangingPunct="1">
              <a:lnSpc>
                <a:spcPct val="90000"/>
              </a:lnSpc>
              <a:buAutoNum type="arabicPeriod" startAt="4"/>
            </a:pPr>
            <a:endParaRPr lang="en-US" altLang="x-none" sz="2200" dirty="0">
              <a:latin typeface="Segoe UI" panose="020B0502040204020203" pitchFamily="34" charset="0"/>
              <a:cs typeface="Segoe UI" panose="020B0502040204020203" pitchFamily="34" charset="0"/>
            </a:endParaRPr>
          </a:p>
          <a:p>
            <a:pPr marL="457200" indent="-457200" eaLnBrk="1" hangingPunct="1">
              <a:lnSpc>
                <a:spcPct val="90000"/>
              </a:lnSpc>
              <a:buAutoNum type="arabicPeriod" startAt="4"/>
            </a:pPr>
            <a:endParaRPr lang="en-US" altLang="x-none" sz="2200" dirty="0">
              <a:latin typeface="Segoe UI" panose="020B0502040204020203" pitchFamily="34" charset="0"/>
              <a:cs typeface="Segoe UI" panose="020B0502040204020203" pitchFamily="34" charset="0"/>
            </a:endParaRPr>
          </a:p>
          <a:p>
            <a:pPr marL="457200" indent="-457200" eaLnBrk="1" hangingPunct="1">
              <a:lnSpc>
                <a:spcPct val="90000"/>
              </a:lnSpc>
              <a:buAutoNum type="arabicPeriod" startAt="4"/>
            </a:pPr>
            <a:r>
              <a:rPr lang="en-US" altLang="x-none" sz="2200" dirty="0">
                <a:latin typeface="Segoe UI" panose="020B0502040204020203" pitchFamily="34" charset="0"/>
                <a:cs typeface="Segoe UI" panose="020B0502040204020203" pitchFamily="34" charset="0"/>
              </a:rPr>
              <a:t>Bila terdapat angka-angka sama. Nilai-nilai pengamatan dengan angka sama diberi ranking rata-rata. </a:t>
            </a:r>
          </a:p>
          <a:p>
            <a:pPr marL="457200" indent="-457200" eaLnBrk="1" hangingPunct="1">
              <a:lnSpc>
                <a:spcPct val="90000"/>
              </a:lnSpc>
              <a:buAutoNum type="arabicPeriod" startAt="4"/>
            </a:pPr>
            <a:endParaRPr lang="en-US" altLang="x-none" sz="2000" dirty="0"/>
          </a:p>
          <a:p>
            <a:pPr marL="457200" indent="-457200" eaLnBrk="1" hangingPunct="1">
              <a:lnSpc>
                <a:spcPct val="90000"/>
              </a:lnSpc>
              <a:buNone/>
            </a:pPr>
            <a:r>
              <a:rPr lang="en-US" altLang="x-none" sz="2000" dirty="0"/>
              <a:t>	</a:t>
            </a:r>
          </a:p>
          <a:p>
            <a:pPr marL="457200" indent="-457200" eaLnBrk="1" hangingPunct="1">
              <a:lnSpc>
                <a:spcPct val="90000"/>
              </a:lnSpc>
              <a:buNone/>
            </a:pPr>
            <a:r>
              <a:rPr lang="en-US" altLang="x-none" sz="2000" dirty="0"/>
              <a:t>	</a:t>
            </a:r>
          </a:p>
          <a:p>
            <a:pPr marL="457200" indent="-457200" eaLnBrk="1" hangingPunct="1">
              <a:lnSpc>
                <a:spcPct val="80000"/>
              </a:lnSpc>
              <a:spcBef>
                <a:spcPct val="40000"/>
              </a:spcBef>
              <a:buFont typeface="Calibri" panose="020F0502020204030204" pitchFamily="34" charset="0"/>
              <a:buAutoNum type="arabicPeriod" startAt="3"/>
            </a:pPr>
            <a:endParaRPr lang="en-US" altLang="x-none" sz="2000" dirty="0">
              <a:latin typeface="Segoe UI" panose="020B0502040204020203" pitchFamily="34" charset="0"/>
              <a:ea typeface="Segoe UI" panose="020B0502040204020203" pitchFamily="34" charset="0"/>
            </a:endParaRPr>
          </a:p>
        </p:txBody>
      </p:sp>
      <p:sp>
        <p:nvSpPr>
          <p:cNvPr id="5" name="Rectangle 3"/>
          <p:cNvSpPr>
            <a:spLocks noGrp="1" noChangeArrowheads="1"/>
          </p:cNvSpPr>
          <p:nvPr>
            <p:ph type="title"/>
          </p:nvPr>
        </p:nvSpPr>
        <p:spPr>
          <a:xfrm>
            <a:off x="428625" y="214313"/>
            <a:ext cx="8229600" cy="725488"/>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0" i="0" u="none" strike="noStrike" kern="1200" cap="none" spc="0" normalizeH="0" baseline="0" noProof="0" dirty="0" err="1">
                <a:ln>
                  <a:noFill/>
                </a:ln>
                <a:solidFill>
                  <a:schemeClr val="tx2">
                    <a:satMod val="130000"/>
                  </a:schemeClr>
                </a:solidFill>
                <a:effectLst/>
                <a:uLnTx/>
                <a:uFillTx/>
                <a:latin typeface="+mj-lt"/>
                <a:ea typeface="+mj-ea"/>
                <a:cs typeface="+mj-cs"/>
              </a:rPr>
              <a:t>Langkah-langkah</a:t>
            </a:r>
            <a:r>
              <a:rPr kumimoji="0" lang="en-US" sz="3200" b="0" i="0" u="none" strike="noStrike" kern="1200" cap="none" spc="0" normalizeH="0" baseline="0" noProof="0" dirty="0">
                <a:ln>
                  <a:noFill/>
                </a:ln>
                <a:solidFill>
                  <a:schemeClr val="tx2">
                    <a:satMod val="130000"/>
                  </a:schemeClr>
                </a:solidFill>
                <a:effectLst/>
                <a:uLnTx/>
                <a:uFillTx/>
                <a:latin typeface="+mj-lt"/>
                <a:ea typeface="+mj-ea"/>
                <a:cs typeface="+mj-cs"/>
              </a:rPr>
              <a:t> </a:t>
            </a:r>
            <a:r>
              <a:rPr kumimoji="0" lang="en-US" sz="3200" b="0" i="0" u="none" strike="noStrike" kern="1200" cap="none" spc="0" normalizeH="0" baseline="0" noProof="0" dirty="0" err="1">
                <a:ln>
                  <a:noFill/>
                </a:ln>
                <a:solidFill>
                  <a:schemeClr val="tx2">
                    <a:satMod val="130000"/>
                  </a:schemeClr>
                </a:solidFill>
                <a:effectLst/>
                <a:uLnTx/>
                <a:uFillTx/>
                <a:latin typeface="+mj-lt"/>
                <a:ea typeface="+mj-ea"/>
                <a:cs typeface="+mj-cs"/>
              </a:rPr>
              <a:t>Uji</a:t>
            </a:r>
            <a:r>
              <a:rPr kumimoji="0" lang="en-US" sz="3200" b="0" i="0" u="none" strike="noStrike" kern="1200" cap="none" spc="0" normalizeH="0" baseline="0" noProof="0" dirty="0">
                <a:ln>
                  <a:noFill/>
                </a:ln>
                <a:solidFill>
                  <a:schemeClr val="tx2">
                    <a:satMod val="130000"/>
                  </a:schemeClr>
                </a:solidFill>
                <a:effectLst/>
                <a:uLnTx/>
                <a:uFillTx/>
                <a:latin typeface="+mj-lt"/>
                <a:ea typeface="+mj-ea"/>
                <a:cs typeface="+mj-cs"/>
              </a:rPr>
              <a:t> Rank Spearman </a:t>
            </a:r>
          </a:p>
        </p:txBody>
      </p:sp>
      <p:grpSp>
        <p:nvGrpSpPr>
          <p:cNvPr id="48132" name="Group 5"/>
          <p:cNvGrpSpPr/>
          <p:nvPr/>
        </p:nvGrpSpPr>
        <p:grpSpPr>
          <a:xfrm>
            <a:off x="2000250" y="2500313"/>
            <a:ext cx="2570163" cy="990600"/>
            <a:chOff x="1315908" y="3200400"/>
            <a:chExt cx="2570292" cy="990600"/>
          </a:xfrm>
        </p:grpSpPr>
        <p:sp>
          <p:nvSpPr>
            <p:cNvPr id="48134" name="Text Box 19"/>
            <p:cNvSpPr txBox="1"/>
            <p:nvPr/>
          </p:nvSpPr>
          <p:spPr>
            <a:xfrm>
              <a:off x="1315908" y="3429000"/>
              <a:ext cx="512891" cy="457200"/>
            </a:xfrm>
            <a:prstGeom prst="rect">
              <a:avLst/>
            </a:prstGeom>
            <a:noFill/>
            <a:ln w="9525">
              <a:noFill/>
            </a:ln>
          </p:spPr>
          <p:txBody>
            <a:bodyPr>
              <a:spAutoFit/>
            </a:bodyPr>
            <a:lstStyle/>
            <a:p>
              <a:pPr>
                <a:spcBef>
                  <a:spcPct val="50000"/>
                </a:spcBef>
              </a:pPr>
              <a:r>
                <a:rPr lang="en-US" altLang="x-none" sz="2400" b="1" i="1" dirty="0">
                  <a:latin typeface="Gill Sans MT" panose="020B0502020104020203" pitchFamily="34" charset="0"/>
                </a:rPr>
                <a:t>ρ </a:t>
              </a:r>
            </a:p>
          </p:txBody>
        </p:sp>
        <p:sp>
          <p:nvSpPr>
            <p:cNvPr id="48135" name="Text Box 20"/>
            <p:cNvSpPr txBox="1"/>
            <p:nvPr/>
          </p:nvSpPr>
          <p:spPr>
            <a:xfrm>
              <a:off x="2933688" y="3200400"/>
              <a:ext cx="952512"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6∑d</a:t>
              </a:r>
              <a:r>
                <a:rPr lang="en-US" altLang="x-none" sz="2400" baseline="-25000" dirty="0">
                  <a:latin typeface="Gill Sans MT" panose="020B0502020104020203" pitchFamily="34" charset="0"/>
                </a:rPr>
                <a:t>i</a:t>
              </a:r>
              <a:r>
                <a:rPr lang="en-US" altLang="x-none" sz="2400" baseline="30000" dirty="0">
                  <a:latin typeface="Gill Sans MT" panose="020B0502020104020203" pitchFamily="34" charset="0"/>
                </a:rPr>
                <a:t>2</a:t>
              </a:r>
            </a:p>
          </p:txBody>
        </p:sp>
        <p:sp>
          <p:nvSpPr>
            <p:cNvPr id="48136" name="Text Box 21"/>
            <p:cNvSpPr txBox="1"/>
            <p:nvPr/>
          </p:nvSpPr>
          <p:spPr>
            <a:xfrm>
              <a:off x="2233238" y="3429000"/>
              <a:ext cx="586161"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1 -</a:t>
              </a:r>
            </a:p>
          </p:txBody>
        </p:sp>
        <p:sp>
          <p:nvSpPr>
            <p:cNvPr id="48137" name="Line 22"/>
            <p:cNvSpPr/>
            <p:nvPr/>
          </p:nvSpPr>
          <p:spPr>
            <a:xfrm>
              <a:off x="2781288" y="3733800"/>
              <a:ext cx="952512" cy="0"/>
            </a:xfrm>
            <a:prstGeom prst="line">
              <a:avLst/>
            </a:prstGeom>
            <a:ln w="9525" cap="flat" cmpd="sng">
              <a:solidFill>
                <a:schemeClr val="tx1"/>
              </a:solidFill>
              <a:prstDash val="solid"/>
              <a:headEnd type="none" w="med" len="med"/>
              <a:tailEnd type="none" w="med" len="med"/>
            </a:ln>
          </p:spPr>
        </p:sp>
        <p:sp>
          <p:nvSpPr>
            <p:cNvPr id="48138" name="Text Box 23"/>
            <p:cNvSpPr txBox="1"/>
            <p:nvPr/>
          </p:nvSpPr>
          <p:spPr>
            <a:xfrm>
              <a:off x="2857488" y="3733800"/>
              <a:ext cx="952512"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n</a:t>
              </a:r>
              <a:r>
                <a:rPr lang="en-US" altLang="x-none" sz="2400" baseline="30000" dirty="0">
                  <a:latin typeface="Gill Sans MT" panose="020B0502020104020203" pitchFamily="34" charset="0"/>
                </a:rPr>
                <a:t>3</a:t>
              </a:r>
              <a:r>
                <a:rPr lang="en-US" altLang="x-none" sz="2400" dirty="0">
                  <a:latin typeface="Gill Sans MT" panose="020B0502020104020203" pitchFamily="34" charset="0"/>
                </a:rPr>
                <a:t> - n</a:t>
              </a:r>
            </a:p>
          </p:txBody>
        </p:sp>
        <p:sp>
          <p:nvSpPr>
            <p:cNvPr id="48139" name="Text Box 24"/>
            <p:cNvSpPr txBox="1"/>
            <p:nvPr/>
          </p:nvSpPr>
          <p:spPr>
            <a:xfrm>
              <a:off x="1849308" y="3505200"/>
              <a:ext cx="512891" cy="457200"/>
            </a:xfrm>
            <a:prstGeom prst="rect">
              <a:avLst/>
            </a:prstGeom>
            <a:noFill/>
            <a:ln w="9525">
              <a:noFill/>
            </a:ln>
          </p:spPr>
          <p:txBody>
            <a:bodyPr>
              <a:spAutoFit/>
            </a:bodyPr>
            <a:lstStyle/>
            <a:p>
              <a:pPr>
                <a:spcBef>
                  <a:spcPct val="50000"/>
                </a:spcBef>
              </a:pPr>
              <a:r>
                <a:rPr lang="en-US" altLang="x-none" sz="2400" b="1" dirty="0">
                  <a:latin typeface="Gill Sans MT" panose="020B0502020104020203" pitchFamily="34" charset="0"/>
                </a:rPr>
                <a:t>=</a:t>
              </a:r>
            </a:p>
          </p:txBody>
        </p:sp>
      </p:grpSp>
      <p:sp>
        <p:nvSpPr>
          <p:cNvPr id="13" name="Footer Placeholder 1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29" name="Group 149"/>
          <p:cNvGraphicFramePr>
            <a:graphicFrameLocks noGrp="1"/>
          </p:cNvGraphicFramePr>
          <p:nvPr>
            <p:ph type="tbl" idx="1"/>
          </p:nvPr>
        </p:nvGraphicFramePr>
        <p:xfrm>
          <a:off x="152400" y="1104900"/>
          <a:ext cx="8839200" cy="5240338"/>
        </p:xfrm>
        <a:graphic>
          <a:graphicData uri="http://schemas.openxmlformats.org/drawingml/2006/table">
            <a:tbl>
              <a:tblPr/>
              <a:tblGrid>
                <a:gridCol w="831850"/>
                <a:gridCol w="3314700"/>
                <a:gridCol w="1641475"/>
                <a:gridCol w="3051175"/>
              </a:tblGrid>
              <a:tr h="30154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smtClean="0">
                          <a:ln>
                            <a:noFill/>
                          </a:ln>
                          <a:solidFill>
                            <a:schemeClr val="tx1"/>
                          </a:solidFill>
                          <a:effectLst/>
                          <a:latin typeface="+mn-lt"/>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Nilai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Interpretasi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76">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smtClean="0">
                          <a:ln>
                            <a:noFill/>
                          </a:ln>
                          <a:solidFill>
                            <a:schemeClr val="tx1"/>
                          </a:solidFill>
                          <a:effectLst/>
                          <a:latin typeface="+mn-lt"/>
                        </a:rPr>
                        <a:t>ρ</a:t>
                      </a:r>
                      <a:r>
                        <a:rPr kumimoji="0" lang="id-ID" sz="1800" b="1"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hitung</a:t>
                      </a:r>
                      <a:r>
                        <a:rPr kumimoji="0" lang="en-US" sz="1800" b="1"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dan</a:t>
                      </a:r>
                      <a:r>
                        <a:rPr kumimoji="0" lang="en-US" sz="1800" b="1"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ρtabel</a:t>
                      </a:r>
                      <a:r>
                        <a:rPr kumimoji="0" lang="en-US" sz="1800" b="1"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ρtabel</a:t>
                      </a:r>
                      <a:r>
                        <a:rPr kumimoji="0" lang="en-US" sz="1800" b="1"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dapat</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dilihat</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pada</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Tabel</a:t>
                      </a:r>
                      <a:r>
                        <a:rPr kumimoji="0" lang="en-US" sz="1800" b="0" i="0" u="none" strike="noStrike" cap="none" normalizeH="0" baseline="0" dirty="0" smtClean="0">
                          <a:ln>
                            <a:noFill/>
                          </a:ln>
                          <a:solidFill>
                            <a:schemeClr val="tx1"/>
                          </a:solidFill>
                          <a:effectLst/>
                          <a:latin typeface="+mn-lt"/>
                        </a:rPr>
                        <a:t> J (</a:t>
                      </a:r>
                      <a:r>
                        <a:rPr kumimoji="0" lang="en-US" sz="1800" b="0" i="0" u="none" strike="noStrike" cap="none" normalizeH="0" baseline="0" dirty="0" err="1" smtClean="0">
                          <a:ln>
                            <a:noFill/>
                          </a:ln>
                          <a:solidFill>
                            <a:schemeClr val="tx1"/>
                          </a:solidFill>
                          <a:effectLst/>
                          <a:latin typeface="+mn-lt"/>
                        </a:rPr>
                        <a:t>Tabel</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Uji</a:t>
                      </a:r>
                      <a:r>
                        <a:rPr kumimoji="0" lang="en-US" sz="1800" b="0" i="0" u="none" strike="noStrike" cap="none" normalizeH="0" baseline="0" dirty="0" smtClean="0">
                          <a:ln>
                            <a:noFill/>
                          </a:ln>
                          <a:solidFill>
                            <a:schemeClr val="tx1"/>
                          </a:solidFill>
                          <a:effectLst/>
                          <a:latin typeface="+mn-lt"/>
                        </a:rPr>
                        <a:t> Rank Spearman) yang </a:t>
                      </a:r>
                      <a:r>
                        <a:rPr kumimoji="0" lang="en-US" sz="1800" b="0" i="0" u="none" strike="noStrike" cap="none" normalizeH="0" baseline="0" dirty="0" err="1" smtClean="0">
                          <a:ln>
                            <a:noFill/>
                          </a:ln>
                          <a:solidFill>
                            <a:schemeClr val="tx1"/>
                          </a:solidFill>
                          <a:effectLst/>
                          <a:latin typeface="+mn-lt"/>
                        </a:rPr>
                        <a:t>memuat</a:t>
                      </a:r>
                      <a:r>
                        <a:rPr kumimoji="0" lang="en-US" sz="1800" b="0"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ρtabel</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pada</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berbagai</a:t>
                      </a:r>
                      <a:r>
                        <a:rPr kumimoji="0" lang="en-US" sz="1800" b="0" i="0" u="none" strike="noStrike" cap="none" normalizeH="0" baseline="0" dirty="0" smtClean="0">
                          <a:ln>
                            <a:noFill/>
                          </a:ln>
                          <a:solidFill>
                            <a:schemeClr val="tx1"/>
                          </a:solidFill>
                          <a:effectLst/>
                          <a:latin typeface="+mn-lt"/>
                        </a:rPr>
                        <a:t> n </a:t>
                      </a:r>
                      <a:r>
                        <a:rPr kumimoji="0" lang="en-US" sz="1800" b="0" i="0" u="none" strike="noStrike" cap="none" normalizeH="0" baseline="0" dirty="0" err="1" smtClean="0">
                          <a:ln>
                            <a:noFill/>
                          </a:ln>
                          <a:solidFill>
                            <a:schemeClr val="tx1"/>
                          </a:solidFill>
                          <a:effectLst/>
                          <a:latin typeface="+mn-lt"/>
                        </a:rPr>
                        <a:t>dan</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tingkat</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kemaknaan</a:t>
                      </a:r>
                      <a:r>
                        <a:rPr kumimoji="0" lang="en-US" sz="1800" b="0" i="0" u="none" strike="noStrike" cap="none" normalizeH="0" baseline="0" dirty="0" smtClean="0">
                          <a:ln>
                            <a:noFill/>
                          </a:ln>
                          <a:solidFill>
                            <a:schemeClr val="tx1"/>
                          </a:solidFill>
                          <a:effectLst/>
                          <a:latin typeface="+mn-lt"/>
                        </a:rPr>
                        <a:t> 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smtClean="0">
                          <a:ln>
                            <a:noFill/>
                          </a:ln>
                          <a:solidFill>
                            <a:schemeClr val="tx1"/>
                          </a:solidFill>
                          <a:effectLst/>
                          <a:latin typeface="+mn-lt"/>
                        </a:rPr>
                        <a:t>ρhitung</a:t>
                      </a:r>
                      <a:r>
                        <a:rPr kumimoji="0" lang="en-US" sz="1800" b="1" i="0" u="none" strike="noStrike" cap="none" normalizeH="0" baseline="0" dirty="0" smtClean="0">
                          <a:ln>
                            <a:noFill/>
                          </a:ln>
                          <a:solidFill>
                            <a:schemeClr val="tx1"/>
                          </a:solidFill>
                          <a:effectLst/>
                          <a:latin typeface="+mn-lt"/>
                        </a:rPr>
                        <a:t>  ≥ </a:t>
                      </a:r>
                      <a:r>
                        <a:rPr kumimoji="0" lang="en-US" sz="1800" b="1" i="0" u="none" strike="noStrike" cap="none" normalizeH="0" baseline="0" dirty="0" err="1" smtClean="0">
                          <a:ln>
                            <a:noFill/>
                          </a:ln>
                          <a:solidFill>
                            <a:schemeClr val="tx1"/>
                          </a:solidFill>
                          <a:effectLst/>
                          <a:latin typeface="+mn-lt"/>
                        </a:rPr>
                        <a:t>ρtabel</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smtClean="0">
                          <a:ln>
                            <a:noFill/>
                          </a:ln>
                          <a:solidFill>
                            <a:schemeClr val="tx1"/>
                          </a:solidFill>
                          <a:effectLst/>
                          <a:latin typeface="+mn-lt"/>
                        </a:rPr>
                        <a:t>Ho </a:t>
                      </a:r>
                      <a:r>
                        <a:rPr kumimoji="0" lang="en-US" sz="1800" b="0" i="0" u="none" strike="noStrike" cap="none" normalizeH="0" baseline="0" dirty="0" err="1" smtClean="0">
                          <a:ln>
                            <a:noFill/>
                          </a:ln>
                          <a:solidFill>
                            <a:schemeClr val="tx1"/>
                          </a:solidFill>
                          <a:effectLst/>
                          <a:latin typeface="+mn-lt"/>
                        </a:rPr>
                        <a:t>ditolak</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293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mn-lt"/>
                        </a:rPr>
                        <a:t>ρhitung &lt; ρtabel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smtClean="0">
                          <a:ln>
                            <a:noFill/>
                          </a:ln>
                          <a:solidFill>
                            <a:schemeClr val="tx1"/>
                          </a:solidFill>
                          <a:effectLst/>
                          <a:latin typeface="+mn-lt"/>
                        </a:rPr>
                        <a:t>Ho </a:t>
                      </a:r>
                      <a:r>
                        <a:rPr kumimoji="0" lang="en-US" sz="1800" b="0" i="0" u="none" strike="noStrike" cap="none" normalizeH="0" baseline="0" dirty="0" err="1" smtClean="0">
                          <a:ln>
                            <a:noFill/>
                          </a:ln>
                          <a:solidFill>
                            <a:schemeClr val="tx1"/>
                          </a:solidFill>
                          <a:effectLst/>
                          <a:latin typeface="+mn-lt"/>
                        </a:rPr>
                        <a:t>gagal</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ditolak</a:t>
                      </a:r>
                      <a:r>
                        <a:rPr kumimoji="0" lang="en-US" sz="1800" b="0" i="0" u="none" strike="noStrike" cap="none" normalizeH="0" baseline="0" dirty="0" smtClean="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547">
                <a:tc rowSpan="5">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smtClean="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err="1" smtClean="0">
                          <a:ln>
                            <a:noFill/>
                          </a:ln>
                          <a:solidFill>
                            <a:schemeClr val="tx1"/>
                          </a:solidFill>
                          <a:effectLst/>
                          <a:latin typeface="+mn-lt"/>
                        </a:rPr>
                        <a:t>Kekuatan</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korelasi</a:t>
                      </a:r>
                      <a:r>
                        <a:rPr kumimoji="0" lang="en-US" sz="1800" b="0"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ρhitung</a:t>
                      </a: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0.000-0.199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Sangat Lemah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547">
                <a:tc vMerge="1">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0.200-0.399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Lemah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547">
                <a:tc vMerge="1">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0.400-0.599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Sedang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547">
                <a:tc vMerge="1">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0.600-0.799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Kuat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547">
                <a:tc vMerge="1">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0.800-1.000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Sangat kuat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109">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smtClean="0">
                          <a:ln>
                            <a:noFill/>
                          </a:ln>
                          <a:solidFill>
                            <a:schemeClr val="tx1"/>
                          </a:solidFill>
                          <a:effectLst/>
                          <a:latin typeface="+mn-lt"/>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err="1" smtClean="0">
                          <a:ln>
                            <a:noFill/>
                          </a:ln>
                          <a:solidFill>
                            <a:schemeClr val="tx1"/>
                          </a:solidFill>
                          <a:effectLst/>
                          <a:latin typeface="+mn-lt"/>
                        </a:rPr>
                        <a:t>Arah</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Korelasi</a:t>
                      </a:r>
                      <a:r>
                        <a:rPr kumimoji="0" lang="en-US" sz="1800" b="0" i="0" u="none" strike="noStrike" cap="none" normalizeH="0" baseline="0" dirty="0" smtClean="0">
                          <a:ln>
                            <a:noFill/>
                          </a:ln>
                          <a:solidFill>
                            <a:schemeClr val="tx1"/>
                          </a:solidFill>
                          <a:effectLst/>
                          <a:latin typeface="+mn-lt"/>
                        </a:rPr>
                        <a:t> </a:t>
                      </a:r>
                      <a:r>
                        <a:rPr kumimoji="0" lang="en-US" sz="1800" b="1" i="0" u="none" strike="noStrike" cap="none" normalizeH="0" baseline="0" dirty="0" err="1" smtClean="0">
                          <a:ln>
                            <a:noFill/>
                          </a:ln>
                          <a:solidFill>
                            <a:schemeClr val="tx1"/>
                          </a:solidFill>
                          <a:effectLst/>
                          <a:latin typeface="+mn-lt"/>
                        </a:rPr>
                        <a:t>ρhitung</a:t>
                      </a: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 (positif)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Searah, semakin besar nilai xi semakin besar pula nilai yi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0160">
                <a:tc vMerge="1">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smtClean="0">
                          <a:ln>
                            <a:noFill/>
                          </a:ln>
                          <a:solidFill>
                            <a:schemeClr val="tx1"/>
                          </a:solidFill>
                          <a:effectLst/>
                          <a:latin typeface="+mn-lt"/>
                        </a:rPr>
                        <a:t>- (negatif)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err="1" smtClean="0">
                          <a:ln>
                            <a:noFill/>
                          </a:ln>
                          <a:solidFill>
                            <a:schemeClr val="tx1"/>
                          </a:solidFill>
                          <a:effectLst/>
                          <a:latin typeface="+mn-lt"/>
                        </a:rPr>
                        <a:t>Berlawanan</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arah</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semakin</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besar</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nilai</a:t>
                      </a:r>
                      <a:r>
                        <a:rPr kumimoji="0" lang="en-US" sz="1800" b="0" i="0" u="none" strike="noStrike" cap="none" normalizeH="0" baseline="0" dirty="0" smtClean="0">
                          <a:ln>
                            <a:noFill/>
                          </a:ln>
                          <a:solidFill>
                            <a:schemeClr val="tx1"/>
                          </a:solidFill>
                          <a:effectLst/>
                          <a:latin typeface="+mn-lt"/>
                        </a:rPr>
                        <a:t> xi </a:t>
                      </a:r>
                      <a:r>
                        <a:rPr kumimoji="0" lang="en-US" sz="1800" b="0" i="0" u="none" strike="noStrike" cap="none" normalizeH="0" baseline="0" dirty="0" err="1" smtClean="0">
                          <a:ln>
                            <a:noFill/>
                          </a:ln>
                          <a:solidFill>
                            <a:schemeClr val="tx1"/>
                          </a:solidFill>
                          <a:effectLst/>
                          <a:latin typeface="+mn-lt"/>
                        </a:rPr>
                        <a:t>semakin</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kecil</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nilai</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yi</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dan</a:t>
                      </a:r>
                      <a:r>
                        <a:rPr kumimoji="0" lang="en-US" sz="1800" b="0" i="0" u="none" strike="noStrike" cap="none" normalizeH="0" baseline="0" dirty="0" smtClean="0">
                          <a:ln>
                            <a:noFill/>
                          </a:ln>
                          <a:solidFill>
                            <a:schemeClr val="tx1"/>
                          </a:solidFill>
                          <a:effectLst/>
                          <a:latin typeface="+mn-lt"/>
                        </a:rPr>
                        <a:t> </a:t>
                      </a:r>
                      <a:r>
                        <a:rPr kumimoji="0" lang="en-US" sz="1800" b="0" i="0" u="none" strike="noStrike" cap="none" normalizeH="0" baseline="0" dirty="0" err="1" smtClean="0">
                          <a:ln>
                            <a:noFill/>
                          </a:ln>
                          <a:solidFill>
                            <a:schemeClr val="tx1"/>
                          </a:solidFill>
                          <a:effectLst/>
                          <a:latin typeface="+mn-lt"/>
                        </a:rPr>
                        <a:t>sebaliknya</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9" name="Text Box 147"/>
          <p:cNvSpPr txBox="1"/>
          <p:nvPr/>
        </p:nvSpPr>
        <p:spPr>
          <a:xfrm>
            <a:off x="357188" y="428625"/>
            <a:ext cx="5267325" cy="461963"/>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Aturan mengambil keputusan</a:t>
            </a:r>
          </a:p>
        </p:txBody>
      </p:sp>
      <p:sp>
        <p:nvSpPr>
          <p:cNvPr id="4" name="Footer Placeholder 3"/>
          <p:cNvSpPr txBox="1">
            <a:spLocks noGrp="1"/>
          </p:cNvSpPr>
          <p:nvPr>
            <p:ph type="ftr" sz="quarter" idx="3"/>
          </p:nvPr>
        </p:nvSpPr>
        <p:spPr>
          <a:noFill/>
        </p:spPr>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00063" y="428625"/>
            <a:ext cx="3286125" cy="792163"/>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none" spc="0" normalizeH="0" baseline="0" noProof="0" dirty="0" err="1" smtClean="0">
                <a:ln>
                  <a:noFill/>
                </a:ln>
                <a:solidFill>
                  <a:schemeClr val="tx2">
                    <a:satMod val="130000"/>
                  </a:schemeClr>
                </a:solidFill>
                <a:effectLst/>
                <a:uLnTx/>
                <a:uFillTx/>
                <a:latin typeface="+mj-lt"/>
                <a:ea typeface="+mj-ea"/>
                <a:cs typeface="+mj-cs"/>
              </a:rPr>
              <a:t>Contoh</a:t>
            </a:r>
            <a:r>
              <a:rPr kumimoji="0" lang="en-US" sz="36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n-US" sz="3600" b="0" i="0" u="none" strike="noStrike" kern="1200" cap="none" spc="0" normalizeH="0" baseline="0" noProof="0" dirty="0" err="1" smtClean="0">
                <a:ln>
                  <a:noFill/>
                </a:ln>
                <a:solidFill>
                  <a:schemeClr val="tx2">
                    <a:satMod val="130000"/>
                  </a:schemeClr>
                </a:solidFill>
                <a:effectLst/>
                <a:uLnTx/>
                <a:uFillTx/>
                <a:latin typeface="+mj-lt"/>
                <a:ea typeface="+mj-ea"/>
                <a:cs typeface="+mj-cs"/>
              </a:rPr>
              <a:t>Kasus</a:t>
            </a:r>
            <a:endParaRPr kumimoji="0" lang="en-US" sz="3600" b="0"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50179" name="Rectangle 4"/>
          <p:cNvSpPr>
            <a:spLocks noGrp="1"/>
          </p:cNvSpPr>
          <p:nvPr>
            <p:ph type="body" sz="half" idx="1"/>
          </p:nvPr>
        </p:nvSpPr>
        <p:spPr>
          <a:xfrm>
            <a:off x="457200" y="1428750"/>
            <a:ext cx="8077200" cy="3143250"/>
          </a:xfrm>
          <a:ln>
            <a:solidFill>
              <a:schemeClr val="accent1">
                <a:alpha val="100000"/>
              </a:schemeClr>
            </a:solidFill>
            <a:miter/>
          </a:ln>
        </p:spPr>
        <p:txBody>
          <a:bodyPr vert="horz" wrap="square" lIns="91440" tIns="45720" rIns="91440" bIns="45720" anchor="t"/>
          <a:lstStyle/>
          <a:p>
            <a:pPr eaLnBrk="1" hangingPunct="1">
              <a:lnSpc>
                <a:spcPct val="90000"/>
              </a:lnSpc>
            </a:pPr>
            <a:r>
              <a:rPr lang="en-US" altLang="x-none" sz="2800" dirty="0"/>
              <a:t>Sebuah penelitian dilakukan untuk mengetahui korelasi antara Kadar SGOT (Unit /100ml) dengan Kolesterol HDL (mg/100ml) pada 7 sampel yang diambil secara random. Hasil pengumpulan data dapat dilihat pada Tabel. </a:t>
            </a:r>
          </a:p>
          <a:p>
            <a:pPr eaLnBrk="1" hangingPunct="1">
              <a:lnSpc>
                <a:spcPct val="90000"/>
              </a:lnSpc>
            </a:pPr>
            <a:r>
              <a:rPr lang="en-US" altLang="x-none" sz="2800" dirty="0"/>
              <a:t>Bagaimana kesimpulan yang dapat diambil dari data tersebut pada α=0.05</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0"/>
          <p:cNvGraphicFramePr/>
          <p:nvPr/>
        </p:nvGraphicFramePr>
        <p:xfrm>
          <a:off x="928662" y="1571612"/>
          <a:ext cx="6024563" cy="3169920"/>
        </p:xfrm>
        <a:graphic>
          <a:graphicData uri="http://schemas.openxmlformats.org/drawingml/2006/table">
            <a:tbl>
              <a:tblPr>
                <a:tableStyleId>{08FB837D-C827-4EFA-A057-4D05807E0F7C}</a:tableStyleId>
              </a:tblPr>
              <a:tblGrid>
                <a:gridCol w="1046163"/>
                <a:gridCol w="2489200"/>
                <a:gridCol w="2489200"/>
              </a:tblGrid>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err="1" smtClean="0">
                          <a:ln>
                            <a:noFill/>
                          </a:ln>
                          <a:effectLst/>
                        </a:rPr>
                        <a:t>Sampel</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Kadar SGOT</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Kadar HDL</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1</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5,7</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40,0</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2</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11,3</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41,2</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3</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13,5</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42,3</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4</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15,1</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42,8</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5</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17,9</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43,8</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6</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19,3</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43,6</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r>
              <a:tr h="31349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7</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smtClean="0">
                          <a:ln>
                            <a:noFill/>
                          </a:ln>
                          <a:effectLst/>
                        </a:rPr>
                        <a:t>21,0</a:t>
                      </a: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u="none" strike="noStrike" cap="none" normalizeH="0" baseline="0" dirty="0" smtClean="0">
                          <a:ln>
                            <a:noFill/>
                          </a:ln>
                          <a:effectLst/>
                        </a:rPr>
                        <a:t>46,5</a:t>
                      </a: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horzOverflow="overflow"/>
                </a:tc>
              </a:tr>
            </a:tbl>
          </a:graphicData>
        </a:graphic>
      </p:graphicFrame>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350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none" spc="0" normalizeH="0" baseline="0" noProof="0">
                <a:ln>
                  <a:noFill/>
                </a:ln>
                <a:solidFill>
                  <a:schemeClr val="tx2">
                    <a:satMod val="130000"/>
                  </a:schemeClr>
                </a:solidFill>
                <a:effectLst/>
                <a:uLnTx/>
                <a:uFillTx/>
                <a:latin typeface="+mj-lt"/>
                <a:ea typeface="+mj-ea"/>
                <a:cs typeface="+mj-cs"/>
              </a:rPr>
              <a:t>Prosedur Uji </a:t>
            </a:r>
          </a:p>
        </p:txBody>
      </p:sp>
      <p:sp>
        <p:nvSpPr>
          <p:cNvPr id="52227" name="Rectangle 3"/>
          <p:cNvSpPr>
            <a:spLocks noGrp="1"/>
          </p:cNvSpPr>
          <p:nvPr>
            <p:ph idx="1"/>
          </p:nvPr>
        </p:nvSpPr>
        <p:spPr>
          <a:xfrm>
            <a:off x="457200" y="1785938"/>
            <a:ext cx="8229600" cy="3143250"/>
          </a:xfrm>
          <a:ln>
            <a:solidFill>
              <a:schemeClr val="accent1">
                <a:alpha val="100000"/>
              </a:schemeClr>
            </a:solidFill>
            <a:miter/>
          </a:ln>
        </p:spPr>
        <p:txBody>
          <a:bodyPr vert="horz" wrap="square" lIns="91440" tIns="45720" rIns="91440" bIns="45720" anchor="t"/>
          <a:lstStyle/>
          <a:p>
            <a:pPr marL="609600" indent="-609600" eaLnBrk="1" hangingPunct="1">
              <a:buFont typeface="Wingdings" panose="05000000000000000000" pitchFamily="2" charset="2"/>
              <a:buAutoNum type="arabicPeriod"/>
            </a:pPr>
            <a:r>
              <a:rPr lang="en-US" altLang="x-none" sz="2400" dirty="0"/>
              <a:t>Tetapkan hipotesis</a:t>
            </a:r>
          </a:p>
          <a:p>
            <a:pPr marL="609600" indent="-609600" eaLnBrk="1" hangingPunct="1">
              <a:buFont typeface="Wingdings" panose="05000000000000000000" pitchFamily="2" charset="2"/>
              <a:buNone/>
            </a:pPr>
            <a:r>
              <a:rPr lang="en-US" altLang="x-none" sz="2400" dirty="0"/>
              <a:t>	H</a:t>
            </a:r>
            <a:r>
              <a:rPr lang="en-US" altLang="x-none" sz="2400" baseline="-25000" dirty="0"/>
              <a:t>0</a:t>
            </a:r>
            <a:r>
              <a:rPr lang="en-US" altLang="x-none" sz="2400" dirty="0"/>
              <a:t> : Tidak ada korelasi antara kadar SGOT dengan HDL</a:t>
            </a:r>
          </a:p>
          <a:p>
            <a:pPr marL="609600" indent="-609600" eaLnBrk="1" hangingPunct="1">
              <a:buFont typeface="Wingdings" panose="05000000000000000000" pitchFamily="2" charset="2"/>
              <a:buNone/>
            </a:pPr>
            <a:r>
              <a:rPr lang="en-US" altLang="x-none" sz="2400" dirty="0"/>
              <a:t>	H</a:t>
            </a:r>
            <a:r>
              <a:rPr lang="en-US" altLang="x-none" sz="2400" baseline="-25000" dirty="0"/>
              <a:t>a</a:t>
            </a:r>
            <a:r>
              <a:rPr lang="en-US" altLang="x-none" sz="2400" dirty="0"/>
              <a:t> : Ada korelasi antara kadar SGOT dengan HDL</a:t>
            </a:r>
          </a:p>
          <a:p>
            <a:pPr marL="609600" indent="-609600" eaLnBrk="1" hangingPunct="1">
              <a:spcBef>
                <a:spcPct val="50000"/>
              </a:spcBef>
              <a:buFont typeface="Wingdings" panose="05000000000000000000" pitchFamily="2" charset="2"/>
              <a:buAutoNum type="arabicPeriod" startAt="2"/>
            </a:pPr>
            <a:r>
              <a:rPr lang="en-US" altLang="x-none" sz="2400" dirty="0"/>
              <a:t>Tentukan nilai ρ tabel pada n=7 dengan α=0,05</a:t>
            </a:r>
            <a:r>
              <a:rPr lang="en-US" altLang="x-none" sz="2400" dirty="0">
                <a:sym typeface="Wingdings" panose="05000000000000000000" pitchFamily="2" charset="2"/>
              </a:rPr>
              <a:t>  (pada tabel rho) yaitu 0,786</a:t>
            </a:r>
            <a:endParaRPr lang="en-US" altLang="x-none" sz="2400" dirty="0"/>
          </a:p>
          <a:p>
            <a:pPr marL="609600" indent="-609600" eaLnBrk="1" hangingPunct="1">
              <a:spcBef>
                <a:spcPct val="50000"/>
              </a:spcBef>
              <a:buFont typeface="Wingdings" panose="05000000000000000000" pitchFamily="2" charset="2"/>
              <a:buAutoNum type="arabicPeriod" startAt="3"/>
            </a:pPr>
            <a:r>
              <a:rPr lang="en-US" altLang="x-none" sz="2400" dirty="0"/>
              <a:t>Hitung nilai ρ hitung</a:t>
            </a:r>
          </a:p>
          <a:p>
            <a:pPr marL="609600" indent="-609600" eaLnBrk="1" hangingPunct="1">
              <a:buFont typeface="Wingdings" panose="05000000000000000000" pitchFamily="2" charset="2"/>
              <a:buAutoNum type="arabicPeriod" startAt="3"/>
            </a:pPr>
            <a:endParaRPr lang="el-GR" altLang="x-none" sz="2400" dirty="0">
              <a:ea typeface="Arial" panose="020B0604020202020204"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bwMode="auto">
          <a:xfrm>
            <a:off x="457200" y="762000"/>
            <a:ext cx="8229600" cy="18288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a:t>
            </a: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12. </a:t>
            </a:r>
            <a:r>
              <a:rPr kumimoji="0" lang="en-US"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STATISTIK</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NON-</a:t>
            </a:r>
            <a:r>
              <a:rPr kumimoji="0" lang="en-US"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PARAMETRIK</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en-ID"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8196" name="Rectangle 4"/>
          <p:cNvSpPr txBox="1"/>
          <p:nvPr/>
        </p:nvSpPr>
        <p:spPr>
          <a:xfrm>
            <a:off x="914400" y="2590800"/>
            <a:ext cx="7620000" cy="1524000"/>
          </a:xfrm>
          <a:prstGeom prst="rect">
            <a:avLst/>
          </a:prstGeom>
          <a:noFill/>
          <a:ln w="9525">
            <a:noFill/>
          </a:ln>
        </p:spPr>
        <p:txBody>
          <a:bodyPr anchor="ctr"/>
          <a:lstStyle/>
          <a:p>
            <a:r>
              <a:rPr lang="id-ID" altLang="x-none" sz="2400" dirty="0">
                <a:latin typeface="Arial" panose="020B0604020202020204" pitchFamily="34" charset="0"/>
              </a:rPr>
              <a:t>Tujuan: Memahami konsep distribusi probabilitas </a:t>
            </a:r>
            <a:r>
              <a:rPr lang="en-US" altLang="x-none" sz="2400" dirty="0">
                <a:latin typeface="Arial" panose="020B0604020202020204" pitchFamily="34" charset="0"/>
              </a:rPr>
              <a:t>	</a:t>
            </a:r>
            <a:r>
              <a:rPr lang="id-ID" altLang="x-none" sz="2400" dirty="0">
                <a:latin typeface="Arial" panose="020B0604020202020204" pitchFamily="34" charset="0"/>
              </a:rPr>
              <a:t>dengan peubah acak dalam bentuk kontinu</a:t>
            </a:r>
            <a:endParaRPr lang="en-US" altLang="x-none" sz="2400" dirty="0">
              <a:latin typeface="Arial" panose="020B0604020202020204" pitchFamily="34" charset="0"/>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Table Placeholder 53249"/>
          <p:cNvGraphicFramePr>
            <a:graphicFrameLocks noGrp="1"/>
          </p:cNvGraphicFramePr>
          <p:nvPr>
            <p:ph type="tbl" idx="1"/>
          </p:nvPr>
        </p:nvGraphicFramePr>
        <p:xfrm>
          <a:off x="377825" y="1477963"/>
          <a:ext cx="8461375" cy="4405312"/>
        </p:xfrm>
        <a:graphic>
          <a:graphicData uri="http://schemas.openxmlformats.org/drawingml/2006/table">
            <a:tbl>
              <a:tblPr/>
              <a:tblGrid>
                <a:gridCol w="1046163"/>
                <a:gridCol w="1651000"/>
                <a:gridCol w="1265237"/>
                <a:gridCol w="1524000"/>
                <a:gridCol w="1295400"/>
                <a:gridCol w="685800"/>
                <a:gridCol w="993775"/>
              </a:tblGrid>
              <a:tr h="639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Sampel</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Kadar SGOT (xi)</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Ranking x</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Kadar HDL yi</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Ranking y</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di</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di</a:t>
                      </a:r>
                      <a:r>
                        <a:rPr lang="en-US" altLang="x-none" baseline="30000" dirty="0">
                          <a:latin typeface="Arial" panose="020B0604020202020204" pitchFamily="34" charset="0"/>
                        </a:rPr>
                        <a:t>2</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5,7</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40,0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9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2</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11,3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2</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41,2</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2</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3</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13,5</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42,3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15,1</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42,8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9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5</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17,9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5</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43,8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6</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6</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19,3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6</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43,6</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5</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1</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9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7</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21,0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7</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46,5</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7</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rPr>
                        <a:t>0</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9900">
                <a:tc gridSpan="6">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id-ID" altLang="x-none"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en-US"/>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en-US"/>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en-US"/>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x-none" dirty="0">
                          <a:latin typeface="Arial" panose="020B0604020202020204" pitchFamily="34" charset="0"/>
                          <a:cs typeface="Arial" panose="020B0604020202020204" pitchFamily="34" charset="0"/>
                        </a:rPr>
                        <a:t>∑di </a:t>
                      </a:r>
                      <a:r>
                        <a:rPr lang="en-US" altLang="x-none" baseline="30000" dirty="0">
                          <a:latin typeface="Arial" panose="020B0604020202020204" pitchFamily="34" charset="0"/>
                          <a:cs typeface="Arial" panose="020B0604020202020204" pitchFamily="34" charset="0"/>
                        </a:rPr>
                        <a:t>2</a:t>
                      </a:r>
                      <a:r>
                        <a:rPr lang="en-US" altLang="x-none" dirty="0">
                          <a:latin typeface="Arial" panose="020B0604020202020204" pitchFamily="34" charset="0"/>
                          <a:cs typeface="Arial" panose="020B0604020202020204" pitchFamily="34" charset="0"/>
                        </a:rPr>
                        <a:t>=2</a:t>
                      </a:r>
                      <a:endParaRPr lang="en-US" altLang="x-none" dirty="0">
                        <a:latin typeface="Arial" panose="020B0604020202020204" pitchFamily="34" charset="0"/>
                        <a:ea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Rectangle 3"/>
          <p:cNvSpPr txBox="1">
            <a:spLocks noChangeArrowheads="1"/>
          </p:cNvSpPr>
          <p:nvPr/>
        </p:nvSpPr>
        <p:spPr>
          <a:xfrm>
            <a:off x="357188" y="642938"/>
            <a:ext cx="8229600" cy="642938"/>
          </a:xfrm>
          <a:prstGeom prst="rect">
            <a:avLst/>
          </a:prstGeom>
          <a:ln>
            <a:solidFill>
              <a:schemeClr val="accent1"/>
            </a:solidFill>
          </a:ln>
        </p:spPr>
        <p:txBody>
          <a:bodyPr lIns="54864" tIns="91440">
            <a:normAutofit fontScale="85000" lnSpcReduction="20000"/>
          </a:bodyPr>
          <a:lstStyle/>
          <a:p>
            <a:pPr marL="609600" marR="0" indent="-609600" defTabSz="914400" fontAlgn="auto">
              <a:spcBef>
                <a:spcPts val="0"/>
              </a:spcBef>
              <a:spcAft>
                <a:spcPts val="0"/>
              </a:spcAft>
              <a:buClr>
                <a:schemeClr val="accent1"/>
              </a:buClr>
              <a:buSzPct val="80000"/>
              <a:buFontTx/>
              <a:buNone/>
              <a:defRPr/>
            </a:pPr>
            <a:r>
              <a:rPr kumimoji="0" lang="en-US" sz="2400" kern="1200" cap="none" spc="0" normalizeH="0" baseline="0" noProof="0" dirty="0" err="1">
                <a:latin typeface="+mn-lt"/>
                <a:ea typeface="+mn-ea"/>
                <a:cs typeface="+mn-cs"/>
              </a:rPr>
              <a:t>Ket</a:t>
            </a:r>
            <a:r>
              <a:rPr kumimoji="0" lang="en-US" sz="2400" kern="1200" cap="none" spc="0" normalizeH="0" baseline="0" noProof="0" dirty="0">
                <a:latin typeface="+mn-lt"/>
                <a:ea typeface="+mn-ea"/>
                <a:cs typeface="+mn-cs"/>
              </a:rPr>
              <a:t> : </a:t>
            </a:r>
            <a:r>
              <a:rPr kumimoji="0" lang="en-US" sz="2400" kern="1200" cap="none" spc="0" normalizeH="0" baseline="0" noProof="0" dirty="0" err="1">
                <a:latin typeface="+mn-lt"/>
                <a:ea typeface="+mn-ea"/>
                <a:cs typeface="+mn-cs"/>
              </a:rPr>
              <a:t>tidak</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perlu</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membuat</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peringkat</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dengan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tanda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desimal</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karena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tidak</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ada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nilai</a:t>
            </a:r>
            <a:r>
              <a:rPr kumimoji="0" lang="en-US" sz="2400" kern="1200" cap="none" spc="0" normalizeH="0" baseline="0" noProof="0" dirty="0">
                <a:latin typeface="+mn-lt"/>
                <a:ea typeface="+mn-ea"/>
                <a:cs typeface="+mn-cs"/>
              </a:rPr>
              <a:t> yang ties (</a:t>
            </a:r>
            <a:r>
              <a:rPr kumimoji="0" lang="en-US" sz="2400" kern="1200" cap="none" spc="0" normalizeH="0" baseline="0" noProof="0" dirty="0" err="1">
                <a:latin typeface="+mn-lt"/>
                <a:ea typeface="+mn-ea"/>
                <a:cs typeface="+mn-cs"/>
              </a:rPr>
              <a:t>sama</a:t>
            </a:r>
            <a:r>
              <a:rPr kumimoji="0" lang="en-US" sz="2400" kern="1200" cap="none" spc="0" normalizeH="0" baseline="0" noProof="0" dirty="0">
                <a:latin typeface="+mn-lt"/>
                <a:ea typeface="+mn-ea"/>
                <a:cs typeface="+mn-cs"/>
              </a:rPr>
              <a:t>)</a:t>
            </a:r>
          </a:p>
          <a:p>
            <a:pPr marL="609600" marR="0" indent="-609600" defTabSz="914400" fontAlgn="auto">
              <a:spcBef>
                <a:spcPts val="0"/>
              </a:spcBef>
              <a:spcAft>
                <a:spcPts val="0"/>
              </a:spcAft>
              <a:buClr>
                <a:schemeClr val="accent1"/>
              </a:buClr>
              <a:buSzPct val="80000"/>
              <a:buFont typeface="Wingdings" panose="05000000000000000000" pitchFamily="2" charset="2"/>
              <a:buAutoNum type="arabicPeriod" startAt="3"/>
              <a:defRPr/>
            </a:pPr>
            <a:endParaRPr kumimoji="0" lang="el-GR" sz="2400" kern="1200" cap="none" spc="0" normalizeH="0" baseline="0" noProof="0" dirty="0">
              <a:latin typeface="+mn-lt"/>
              <a:ea typeface="+mn-ea"/>
              <a:cs typeface="Arial" panose="020B0604020202020204" pitchFamily="34" charset="0"/>
            </a:endParaRPr>
          </a:p>
        </p:txBody>
      </p:sp>
      <p:sp>
        <p:nvSpPr>
          <p:cNvPr id="4" name="Footer Placeholder 3"/>
          <p:cNvSpPr txBox="1">
            <a:spLocks noGrp="1"/>
          </p:cNvSpPr>
          <p:nvPr>
            <p:ph type="ftr" sz="quarter" idx="3"/>
          </p:nvPr>
        </p:nvSpPr>
        <p:spPr>
          <a:noFill/>
        </p:spPr>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p:nvPr/>
        </p:nvSpPr>
        <p:spPr>
          <a:xfrm>
            <a:off x="1295400" y="2057400"/>
            <a:ext cx="533400" cy="457200"/>
          </a:xfrm>
          <a:prstGeom prst="rect">
            <a:avLst/>
          </a:prstGeom>
          <a:noFill/>
          <a:ln w="9525">
            <a:noFill/>
          </a:ln>
        </p:spPr>
        <p:txBody>
          <a:bodyPr>
            <a:spAutoFit/>
          </a:bodyPr>
          <a:lstStyle/>
          <a:p>
            <a:pPr>
              <a:spcBef>
                <a:spcPct val="50000"/>
              </a:spcBef>
            </a:pPr>
            <a:r>
              <a:rPr lang="en-US" altLang="x-none" sz="2400" b="1" i="1" dirty="0">
                <a:latin typeface="Gill Sans MT" panose="020B0502020104020203" pitchFamily="34" charset="0"/>
              </a:rPr>
              <a:t>P </a:t>
            </a:r>
            <a:endParaRPr lang="en-US" altLang="x-none" sz="2400" dirty="0">
              <a:latin typeface="Gill Sans MT" panose="020B0502020104020203" pitchFamily="34" charset="0"/>
            </a:endParaRPr>
          </a:p>
        </p:txBody>
      </p:sp>
      <p:sp>
        <p:nvSpPr>
          <p:cNvPr id="54275" name="Text Box 5"/>
          <p:cNvSpPr txBox="1"/>
          <p:nvPr/>
        </p:nvSpPr>
        <p:spPr>
          <a:xfrm>
            <a:off x="2895600" y="17526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6∑d</a:t>
            </a:r>
            <a:r>
              <a:rPr lang="en-US" altLang="x-none" sz="2400" baseline="-25000" dirty="0">
                <a:latin typeface="Gill Sans MT" panose="020B0502020104020203" pitchFamily="34" charset="0"/>
              </a:rPr>
              <a:t>i</a:t>
            </a:r>
            <a:r>
              <a:rPr lang="en-US" altLang="x-none" sz="2400" baseline="30000" dirty="0">
                <a:latin typeface="Gill Sans MT" panose="020B0502020104020203" pitchFamily="34" charset="0"/>
              </a:rPr>
              <a:t>2</a:t>
            </a:r>
          </a:p>
        </p:txBody>
      </p:sp>
      <p:sp>
        <p:nvSpPr>
          <p:cNvPr id="54276" name="Text Box 6"/>
          <p:cNvSpPr txBox="1"/>
          <p:nvPr/>
        </p:nvSpPr>
        <p:spPr>
          <a:xfrm>
            <a:off x="2209800" y="1981200"/>
            <a:ext cx="609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1 -</a:t>
            </a:r>
          </a:p>
        </p:txBody>
      </p:sp>
      <p:sp>
        <p:nvSpPr>
          <p:cNvPr id="54277" name="Text Box 7"/>
          <p:cNvSpPr txBox="1"/>
          <p:nvPr/>
        </p:nvSpPr>
        <p:spPr>
          <a:xfrm>
            <a:off x="2819400" y="22860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n</a:t>
            </a:r>
            <a:r>
              <a:rPr lang="en-US" altLang="x-none" sz="2400" baseline="30000" dirty="0">
                <a:latin typeface="Gill Sans MT" panose="020B0502020104020203" pitchFamily="34" charset="0"/>
              </a:rPr>
              <a:t>3</a:t>
            </a:r>
            <a:r>
              <a:rPr lang="en-US" altLang="x-none" sz="2400" dirty="0">
                <a:latin typeface="Gill Sans MT" panose="020B0502020104020203" pitchFamily="34" charset="0"/>
              </a:rPr>
              <a:t> - n</a:t>
            </a:r>
          </a:p>
        </p:txBody>
      </p:sp>
      <p:sp>
        <p:nvSpPr>
          <p:cNvPr id="54278" name="Text Box 8"/>
          <p:cNvSpPr txBox="1"/>
          <p:nvPr/>
        </p:nvSpPr>
        <p:spPr>
          <a:xfrm>
            <a:off x="1828800" y="2057400"/>
            <a:ext cx="533400" cy="457200"/>
          </a:xfrm>
          <a:prstGeom prst="rect">
            <a:avLst/>
          </a:prstGeom>
          <a:noFill/>
          <a:ln w="9525">
            <a:noFill/>
          </a:ln>
        </p:spPr>
        <p:txBody>
          <a:bodyPr>
            <a:spAutoFit/>
          </a:bodyPr>
          <a:lstStyle/>
          <a:p>
            <a:pPr>
              <a:spcBef>
                <a:spcPct val="50000"/>
              </a:spcBef>
            </a:pPr>
            <a:r>
              <a:rPr lang="en-US" altLang="x-none" sz="2400" b="1" dirty="0">
                <a:latin typeface="Gill Sans MT" panose="020B0502020104020203" pitchFamily="34" charset="0"/>
              </a:rPr>
              <a:t>=</a:t>
            </a:r>
          </a:p>
        </p:txBody>
      </p:sp>
      <p:sp>
        <p:nvSpPr>
          <p:cNvPr id="54279" name="Line 9"/>
          <p:cNvSpPr/>
          <p:nvPr/>
        </p:nvSpPr>
        <p:spPr>
          <a:xfrm>
            <a:off x="2895600" y="2286000"/>
            <a:ext cx="762000" cy="0"/>
          </a:xfrm>
          <a:prstGeom prst="line">
            <a:avLst/>
          </a:prstGeom>
          <a:ln w="28575" cap="flat" cmpd="sng">
            <a:solidFill>
              <a:schemeClr val="tx1"/>
            </a:solidFill>
            <a:prstDash val="solid"/>
            <a:headEnd type="none" w="med" len="med"/>
            <a:tailEnd type="none" w="med" len="med"/>
          </a:ln>
        </p:spPr>
      </p:sp>
      <p:sp>
        <p:nvSpPr>
          <p:cNvPr id="54280" name="Text Box 10"/>
          <p:cNvSpPr txBox="1"/>
          <p:nvPr/>
        </p:nvSpPr>
        <p:spPr>
          <a:xfrm>
            <a:off x="5029200" y="17526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6 x 2</a:t>
            </a:r>
            <a:endParaRPr lang="en-US" altLang="x-none" sz="2400" baseline="30000" dirty="0">
              <a:latin typeface="Gill Sans MT" panose="020B0502020104020203" pitchFamily="34" charset="0"/>
            </a:endParaRPr>
          </a:p>
        </p:txBody>
      </p:sp>
      <p:sp>
        <p:nvSpPr>
          <p:cNvPr id="54281" name="Text Box 11"/>
          <p:cNvSpPr txBox="1"/>
          <p:nvPr/>
        </p:nvSpPr>
        <p:spPr>
          <a:xfrm>
            <a:off x="4343400" y="1981200"/>
            <a:ext cx="609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1 -</a:t>
            </a:r>
          </a:p>
        </p:txBody>
      </p:sp>
      <p:sp>
        <p:nvSpPr>
          <p:cNvPr id="54282" name="Text Box 12"/>
          <p:cNvSpPr txBox="1"/>
          <p:nvPr/>
        </p:nvSpPr>
        <p:spPr>
          <a:xfrm>
            <a:off x="4953000" y="22860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7</a:t>
            </a:r>
            <a:r>
              <a:rPr lang="en-US" altLang="x-none" sz="2400" baseline="30000" dirty="0">
                <a:latin typeface="Gill Sans MT" panose="020B0502020104020203" pitchFamily="34" charset="0"/>
              </a:rPr>
              <a:t>3</a:t>
            </a:r>
            <a:r>
              <a:rPr lang="en-US" altLang="x-none" sz="2400" dirty="0">
                <a:latin typeface="Gill Sans MT" panose="020B0502020104020203" pitchFamily="34" charset="0"/>
              </a:rPr>
              <a:t> - 7</a:t>
            </a:r>
          </a:p>
        </p:txBody>
      </p:sp>
      <p:sp>
        <p:nvSpPr>
          <p:cNvPr id="54283" name="Text Box 13"/>
          <p:cNvSpPr txBox="1"/>
          <p:nvPr/>
        </p:nvSpPr>
        <p:spPr>
          <a:xfrm>
            <a:off x="3962400" y="2057400"/>
            <a:ext cx="533400" cy="457200"/>
          </a:xfrm>
          <a:prstGeom prst="rect">
            <a:avLst/>
          </a:prstGeom>
          <a:noFill/>
          <a:ln w="9525">
            <a:noFill/>
          </a:ln>
        </p:spPr>
        <p:txBody>
          <a:bodyPr>
            <a:spAutoFit/>
          </a:bodyPr>
          <a:lstStyle/>
          <a:p>
            <a:pPr>
              <a:spcBef>
                <a:spcPct val="50000"/>
              </a:spcBef>
            </a:pPr>
            <a:r>
              <a:rPr lang="en-US" altLang="x-none" sz="2400" b="1" dirty="0">
                <a:latin typeface="Gill Sans MT" panose="020B0502020104020203" pitchFamily="34" charset="0"/>
              </a:rPr>
              <a:t>=</a:t>
            </a:r>
          </a:p>
        </p:txBody>
      </p:sp>
      <p:sp>
        <p:nvSpPr>
          <p:cNvPr id="54284" name="Line 14"/>
          <p:cNvSpPr/>
          <p:nvPr/>
        </p:nvSpPr>
        <p:spPr>
          <a:xfrm>
            <a:off x="5029200" y="2286000"/>
            <a:ext cx="762000" cy="0"/>
          </a:xfrm>
          <a:prstGeom prst="line">
            <a:avLst/>
          </a:prstGeom>
          <a:ln w="28575" cap="flat" cmpd="sng">
            <a:solidFill>
              <a:schemeClr val="tx1"/>
            </a:solidFill>
            <a:prstDash val="solid"/>
            <a:headEnd type="none" w="med" len="med"/>
            <a:tailEnd type="none" w="med" len="med"/>
          </a:ln>
        </p:spPr>
      </p:sp>
      <p:sp>
        <p:nvSpPr>
          <p:cNvPr id="54285" name="Text Box 15"/>
          <p:cNvSpPr txBox="1"/>
          <p:nvPr/>
        </p:nvSpPr>
        <p:spPr>
          <a:xfrm>
            <a:off x="6934200" y="17526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12</a:t>
            </a:r>
            <a:endParaRPr lang="en-US" altLang="x-none" sz="2400" baseline="30000" dirty="0">
              <a:latin typeface="Gill Sans MT" panose="020B0502020104020203" pitchFamily="34" charset="0"/>
            </a:endParaRPr>
          </a:p>
        </p:txBody>
      </p:sp>
      <p:sp>
        <p:nvSpPr>
          <p:cNvPr id="54286" name="Text Box 16"/>
          <p:cNvSpPr txBox="1"/>
          <p:nvPr/>
        </p:nvSpPr>
        <p:spPr>
          <a:xfrm>
            <a:off x="6248400" y="1981200"/>
            <a:ext cx="609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1 -</a:t>
            </a:r>
          </a:p>
        </p:txBody>
      </p:sp>
      <p:sp>
        <p:nvSpPr>
          <p:cNvPr id="54287" name="Text Box 17"/>
          <p:cNvSpPr txBox="1"/>
          <p:nvPr/>
        </p:nvSpPr>
        <p:spPr>
          <a:xfrm>
            <a:off x="6858000" y="22860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336</a:t>
            </a:r>
          </a:p>
        </p:txBody>
      </p:sp>
      <p:sp>
        <p:nvSpPr>
          <p:cNvPr id="54288" name="Text Box 18"/>
          <p:cNvSpPr txBox="1"/>
          <p:nvPr/>
        </p:nvSpPr>
        <p:spPr>
          <a:xfrm>
            <a:off x="5867400" y="2057400"/>
            <a:ext cx="533400" cy="457200"/>
          </a:xfrm>
          <a:prstGeom prst="rect">
            <a:avLst/>
          </a:prstGeom>
          <a:noFill/>
          <a:ln w="9525">
            <a:noFill/>
          </a:ln>
        </p:spPr>
        <p:txBody>
          <a:bodyPr>
            <a:spAutoFit/>
          </a:bodyPr>
          <a:lstStyle/>
          <a:p>
            <a:pPr>
              <a:spcBef>
                <a:spcPct val="50000"/>
              </a:spcBef>
            </a:pPr>
            <a:r>
              <a:rPr lang="en-US" altLang="x-none" sz="2400" b="1" dirty="0">
                <a:latin typeface="Gill Sans MT" panose="020B0502020104020203" pitchFamily="34" charset="0"/>
              </a:rPr>
              <a:t>=</a:t>
            </a:r>
          </a:p>
        </p:txBody>
      </p:sp>
      <p:sp>
        <p:nvSpPr>
          <p:cNvPr id="54289" name="Line 19"/>
          <p:cNvSpPr/>
          <p:nvPr/>
        </p:nvSpPr>
        <p:spPr>
          <a:xfrm>
            <a:off x="6934200" y="2286000"/>
            <a:ext cx="762000" cy="0"/>
          </a:xfrm>
          <a:prstGeom prst="line">
            <a:avLst/>
          </a:prstGeom>
          <a:ln w="28575" cap="flat" cmpd="sng">
            <a:solidFill>
              <a:schemeClr val="tx1"/>
            </a:solidFill>
            <a:prstDash val="solid"/>
            <a:headEnd type="none" w="med" len="med"/>
            <a:tailEnd type="none" w="med" len="med"/>
          </a:ln>
        </p:spPr>
      </p:sp>
      <p:sp>
        <p:nvSpPr>
          <p:cNvPr id="54290" name="Text Box 20"/>
          <p:cNvSpPr txBox="1"/>
          <p:nvPr/>
        </p:nvSpPr>
        <p:spPr>
          <a:xfrm>
            <a:off x="2362200" y="2743200"/>
            <a:ext cx="14478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336 - 12</a:t>
            </a:r>
            <a:endParaRPr lang="en-US" altLang="x-none" sz="2400" baseline="30000" dirty="0">
              <a:latin typeface="Gill Sans MT" panose="020B0502020104020203" pitchFamily="34" charset="0"/>
            </a:endParaRPr>
          </a:p>
        </p:txBody>
      </p:sp>
      <p:sp>
        <p:nvSpPr>
          <p:cNvPr id="54291" name="Text Box 22"/>
          <p:cNvSpPr txBox="1"/>
          <p:nvPr/>
        </p:nvSpPr>
        <p:spPr>
          <a:xfrm>
            <a:off x="2590800" y="3276600"/>
            <a:ext cx="9906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336</a:t>
            </a:r>
          </a:p>
        </p:txBody>
      </p:sp>
      <p:sp>
        <p:nvSpPr>
          <p:cNvPr id="54292" name="Text Box 23"/>
          <p:cNvSpPr txBox="1"/>
          <p:nvPr/>
        </p:nvSpPr>
        <p:spPr>
          <a:xfrm>
            <a:off x="1828800" y="3048000"/>
            <a:ext cx="457200" cy="457200"/>
          </a:xfrm>
          <a:prstGeom prst="rect">
            <a:avLst/>
          </a:prstGeom>
          <a:noFill/>
          <a:ln w="9525">
            <a:noFill/>
          </a:ln>
        </p:spPr>
        <p:txBody>
          <a:bodyPr>
            <a:spAutoFit/>
          </a:bodyPr>
          <a:lstStyle/>
          <a:p>
            <a:pPr>
              <a:spcBef>
                <a:spcPct val="50000"/>
              </a:spcBef>
            </a:pPr>
            <a:r>
              <a:rPr lang="en-US" altLang="x-none" sz="2400" b="1" dirty="0">
                <a:latin typeface="Gill Sans MT" panose="020B0502020104020203" pitchFamily="34" charset="0"/>
              </a:rPr>
              <a:t>=</a:t>
            </a:r>
          </a:p>
        </p:txBody>
      </p:sp>
      <p:sp>
        <p:nvSpPr>
          <p:cNvPr id="54293" name="Line 24"/>
          <p:cNvSpPr/>
          <p:nvPr/>
        </p:nvSpPr>
        <p:spPr>
          <a:xfrm>
            <a:off x="2438400" y="3276600"/>
            <a:ext cx="1219200" cy="0"/>
          </a:xfrm>
          <a:prstGeom prst="line">
            <a:avLst/>
          </a:prstGeom>
          <a:ln w="28575" cap="flat" cmpd="sng">
            <a:solidFill>
              <a:schemeClr val="tx1"/>
            </a:solidFill>
            <a:prstDash val="solid"/>
            <a:headEnd type="none" w="med" len="med"/>
            <a:tailEnd type="none" w="med" len="med"/>
          </a:ln>
        </p:spPr>
      </p:sp>
      <p:sp>
        <p:nvSpPr>
          <p:cNvPr id="54294" name="Text Box 25"/>
          <p:cNvSpPr txBox="1"/>
          <p:nvPr/>
        </p:nvSpPr>
        <p:spPr>
          <a:xfrm>
            <a:off x="1828800" y="3886200"/>
            <a:ext cx="457200" cy="457200"/>
          </a:xfrm>
          <a:prstGeom prst="rect">
            <a:avLst/>
          </a:prstGeom>
          <a:noFill/>
          <a:ln w="9525">
            <a:noFill/>
          </a:ln>
        </p:spPr>
        <p:txBody>
          <a:bodyPr>
            <a:spAutoFit/>
          </a:bodyPr>
          <a:lstStyle/>
          <a:p>
            <a:pPr>
              <a:spcBef>
                <a:spcPct val="50000"/>
              </a:spcBef>
            </a:pPr>
            <a:r>
              <a:rPr lang="en-US" altLang="x-none" sz="2400" b="1" dirty="0">
                <a:latin typeface="Gill Sans MT" panose="020B0502020104020203" pitchFamily="34" charset="0"/>
              </a:rPr>
              <a:t>=</a:t>
            </a:r>
          </a:p>
        </p:txBody>
      </p:sp>
      <p:sp>
        <p:nvSpPr>
          <p:cNvPr id="54295" name="Text Box 26"/>
          <p:cNvSpPr txBox="1"/>
          <p:nvPr/>
        </p:nvSpPr>
        <p:spPr>
          <a:xfrm>
            <a:off x="2362200" y="3886200"/>
            <a:ext cx="1066800" cy="457200"/>
          </a:xfrm>
          <a:prstGeom prst="rect">
            <a:avLst/>
          </a:prstGeom>
          <a:noFill/>
          <a:ln w="9525">
            <a:noFill/>
          </a:ln>
        </p:spPr>
        <p:txBody>
          <a:bodyPr>
            <a:spAutoFit/>
          </a:bodyPr>
          <a:lstStyle/>
          <a:p>
            <a:pPr>
              <a:spcBef>
                <a:spcPct val="50000"/>
              </a:spcBef>
            </a:pPr>
            <a:r>
              <a:rPr lang="en-US" altLang="x-none" sz="2400" dirty="0">
                <a:latin typeface="Gill Sans MT" panose="020B0502020104020203" pitchFamily="34" charset="0"/>
              </a:rPr>
              <a:t>0,964</a:t>
            </a:r>
            <a:endParaRPr lang="en-US" altLang="x-none" sz="2400" baseline="30000" dirty="0">
              <a:latin typeface="Gill Sans MT" panose="020B0502020104020203" pitchFamily="34" charset="0"/>
            </a:endParaRPr>
          </a:p>
        </p:txBody>
      </p:sp>
      <p:sp>
        <p:nvSpPr>
          <p:cNvPr id="54296" name="Text Box 27"/>
          <p:cNvSpPr txBox="1"/>
          <p:nvPr/>
        </p:nvSpPr>
        <p:spPr>
          <a:xfrm>
            <a:off x="990600" y="4495800"/>
            <a:ext cx="7924800" cy="1754188"/>
          </a:xfrm>
          <a:prstGeom prst="rect">
            <a:avLst/>
          </a:prstGeom>
          <a:noFill/>
          <a:ln w="9525" cap="flat" cmpd="sng">
            <a:solidFill>
              <a:schemeClr val="accent1"/>
            </a:solidFill>
            <a:prstDash val="solid"/>
            <a:miter/>
            <a:headEnd type="none" w="med" len="med"/>
            <a:tailEnd type="none" w="med" len="med"/>
          </a:ln>
        </p:spPr>
        <p:txBody>
          <a:bodyPr>
            <a:spAutoFit/>
          </a:bodyPr>
          <a:lstStyle/>
          <a:p>
            <a:pPr marL="342900" indent="-342900">
              <a:spcBef>
                <a:spcPct val="50000"/>
              </a:spcBef>
              <a:buAutoNum type="arabicPeriod" startAt="4"/>
            </a:pPr>
            <a:r>
              <a:rPr lang="en-US" altLang="x-none" sz="2400" dirty="0">
                <a:latin typeface="Gill Sans MT" panose="020B0502020104020203" pitchFamily="34" charset="0"/>
              </a:rPr>
              <a:t>Kesimpulan</a:t>
            </a:r>
          </a:p>
          <a:p>
            <a:pPr marL="342900" indent="-342900">
              <a:spcBef>
                <a:spcPct val="50000"/>
              </a:spcBef>
            </a:pPr>
            <a:r>
              <a:rPr lang="en-US" altLang="x-none" sz="2400" dirty="0">
                <a:latin typeface="Gill Sans MT" panose="020B0502020104020203" pitchFamily="34" charset="0"/>
              </a:rPr>
              <a:t>	Karena nilai ρhitung (0,964) ≥ ρtabel (0,786)</a:t>
            </a:r>
            <a:r>
              <a:rPr lang="en-US" altLang="x-none" sz="2400" dirty="0">
                <a:latin typeface="Gill Sans MT" panose="020B0502020104020203" pitchFamily="34" charset="0"/>
                <a:sym typeface="Wingdings" panose="05000000000000000000" pitchFamily="2" charset="2"/>
              </a:rPr>
              <a:t> </a:t>
            </a:r>
            <a:r>
              <a:rPr lang="en-US" altLang="x-none" sz="2400" dirty="0">
                <a:latin typeface="Gill Sans MT" panose="020B0502020104020203" pitchFamily="34" charset="0"/>
              </a:rPr>
              <a:t>Ho ditolak (Ada korelasi yang sangat kuat dan positif antara Kadar SGOT dengan Kadar HDL)</a:t>
            </a:r>
          </a:p>
        </p:txBody>
      </p:sp>
      <p:sp>
        <p:nvSpPr>
          <p:cNvPr id="25" name="Footer Placeholder 24"/>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p:cNvSpPr>
          <p:nvPr>
            <p:ph idx="1"/>
          </p:nvPr>
        </p:nvSpPr>
        <p:spPr>
          <a:xfrm>
            <a:off x="285750" y="214313"/>
            <a:ext cx="8229600" cy="4525962"/>
          </a:xfrm>
          <a:ln/>
        </p:spPr>
        <p:txBody>
          <a:bodyPr vert="horz" wrap="square" lIns="91440" tIns="45720" rIns="91440" bIns="45720" anchor="t"/>
          <a:lstStyle/>
          <a:p>
            <a:pPr eaLnBrk="1" hangingPunct="1">
              <a:buNone/>
            </a:pPr>
            <a:r>
              <a:rPr lang="en-US" altLang="x-none" sz="2400" dirty="0"/>
              <a:t>Soal:</a:t>
            </a:r>
          </a:p>
          <a:p>
            <a:pPr eaLnBrk="1" hangingPunct="1">
              <a:buNone/>
            </a:pPr>
            <a:r>
              <a:rPr lang="en-US" altLang="x-none" sz="2400" dirty="0"/>
              <a:t>1 Dengan menggunakan data Tabel 1 </a:t>
            </a:r>
            <a:r>
              <a:rPr lang="id-ID" altLang="x-none" sz="2400" dirty="0"/>
              <a:t>nilai preferensi konsumen  terhadap 2 Merk Sabun Mandi.  Dengan taraf nyata 1%, ujilah apakah proporsi preferensi konsumen pada </a:t>
            </a:r>
            <a:r>
              <a:rPr lang="en-US" altLang="x-none" sz="2400" dirty="0"/>
              <a:t>sabun LUXE dibanding sabun GIVE adalah lebih dari 0,30?</a:t>
            </a:r>
            <a:r>
              <a:rPr lang="id-ID" altLang="x-none" sz="2400" dirty="0"/>
              <a:t> </a:t>
            </a:r>
            <a:endParaRPr lang="en-US" altLang="x-none" sz="2400" dirty="0"/>
          </a:p>
          <a:p>
            <a:pPr eaLnBrk="1" hangingPunct="1">
              <a:buNone/>
            </a:pPr>
            <a:endParaRPr lang="en-US" altLang="x-none"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55300" name="Picture 5"/>
          <p:cNvPicPr>
            <a:picLocks noChangeAspect="1"/>
          </p:cNvPicPr>
          <p:nvPr/>
        </p:nvPicPr>
        <p:blipFill>
          <a:blip r:embed="rId2"/>
          <a:stretch>
            <a:fillRect/>
          </a:stretch>
        </p:blipFill>
        <p:spPr>
          <a:xfrm>
            <a:off x="785813" y="2286000"/>
            <a:ext cx="3214687" cy="4168775"/>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285750"/>
            <a:ext cx="8229600" cy="5840413"/>
          </a:xfrm>
          <a:ln/>
        </p:spPr>
        <p:txBody>
          <a:bodyPr vert="horz" wrap="square" lIns="91440" tIns="45720" rIns="91440" bIns="45720" anchor="t"/>
          <a:lstStyle/>
          <a:p>
            <a:pPr eaLnBrk="1" hangingPunct="1">
              <a:buNone/>
            </a:pPr>
            <a:r>
              <a:rPr lang="en-US" altLang="x-none" sz="2400" dirty="0"/>
              <a:t>2. </a:t>
            </a:r>
            <a:r>
              <a:rPr lang="id-ID" altLang="x-none" sz="2400" dirty="0"/>
              <a:t>Berdasarkan Tabel 2</a:t>
            </a:r>
            <a:r>
              <a:rPr lang="en-US" altLang="x-none" sz="2400" dirty="0"/>
              <a:t> </a:t>
            </a:r>
            <a:r>
              <a:rPr lang="id-ID" altLang="x-none" sz="2400" dirty="0"/>
              <a:t>, ujilah dengan taraf nyata 5%, apakah (peringkat) nilai mahasiswa Fak, Ekonomi lebih besar dibanding mahasiswa Ilmu Komputer?  </a:t>
            </a:r>
            <a:endParaRPr lang="en-US" altLang="x-none" sz="2400" dirty="0"/>
          </a:p>
          <a:p>
            <a:pPr eaLnBrk="1" hangingPunct="1">
              <a:buNone/>
            </a:pPr>
            <a:r>
              <a:rPr lang="en-US" altLang="x-none" sz="2400" dirty="0"/>
              <a:t>			Tabel 2 Nilai UAS Statistika</a:t>
            </a:r>
          </a:p>
          <a:p>
            <a:pPr eaLnBrk="1" hangingPunct="1"/>
            <a:endParaRPr lang="en-US" altLang="x-none"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56324" name="Picture 82"/>
          <p:cNvPicPr>
            <a:picLocks noChangeAspect="1"/>
          </p:cNvPicPr>
          <p:nvPr/>
        </p:nvPicPr>
        <p:blipFill>
          <a:blip r:embed="rId2"/>
          <a:stretch>
            <a:fillRect/>
          </a:stretch>
        </p:blipFill>
        <p:spPr>
          <a:xfrm>
            <a:off x="1071563" y="2000250"/>
            <a:ext cx="6643687" cy="4005263"/>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7347" name="Content Placeholder 2"/>
          <p:cNvSpPr>
            <a:spLocks noGrp="1"/>
          </p:cNvSpPr>
          <p:nvPr>
            <p:ph idx="1"/>
          </p:nvPr>
        </p:nvSpPr>
        <p:spPr>
          <a:xfrm>
            <a:off x="428625" y="642938"/>
            <a:ext cx="8229600" cy="4525962"/>
          </a:xfrm>
          <a:ln/>
        </p:spPr>
        <p:txBody>
          <a:bodyPr vert="horz" wrap="square" lIns="91440" tIns="45720" rIns="91440" bIns="45720" anchor="t"/>
          <a:lstStyle/>
          <a:p>
            <a:pPr algn="ctr">
              <a:buNone/>
            </a:pPr>
            <a:r>
              <a:rPr lang="en-US" altLang="x-none" sz="2400" b="1" dirty="0">
                <a:latin typeface="Arial" panose="020B0604020202020204" pitchFamily="34" charset="0"/>
                <a:cs typeface="Arial" panose="020B0604020202020204" pitchFamily="34" charset="0"/>
              </a:rPr>
              <a:t>Kesimpulan:</a:t>
            </a:r>
          </a:p>
          <a:p>
            <a:pPr eaLnBrk="1" hangingPunct="1">
              <a:lnSpc>
                <a:spcPct val="9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Metode Statistik nonparametrik, digunakan apabila peneliti tidak mengetahui mengetahui fakta yang pasti mengenai sekelompok data yang menjadi sumber sampel.</a:t>
            </a:r>
          </a:p>
          <a:p>
            <a:pPr eaLnBrk="1" hangingPunct="1">
              <a:lnSpc>
                <a:spcPct val="9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Asumsi yang digunakan pada pengujian hipotesis statistik nonparametrik hanyalah bahwa observasi-observasi independen dan variabel yang diteliti memiliki kontinuitas</a:t>
            </a:r>
          </a:p>
          <a:p>
            <a:endParaRPr lang="en-US" altLang="x-none" dirty="0"/>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8371" name="Title 5"/>
          <p:cNvSpPr>
            <a:spLocks noGrp="1"/>
          </p:cNvSpPr>
          <p:nvPr>
            <p:ph type="title"/>
          </p:nvPr>
        </p:nvSpPr>
        <p:spPr>
          <a:xfrm>
            <a:off x="533400" y="685800"/>
            <a:ext cx="8229600" cy="685800"/>
          </a:xfrm>
          <a:ln/>
        </p:spPr>
        <p:txBody>
          <a:bodyPr vert="horz" wrap="square" lIns="91440" tIns="45720" rIns="91440" bIns="45720" anchor="ctr"/>
          <a:lstStyle/>
          <a:p>
            <a:pPr>
              <a:spcBef>
                <a:spcPct val="50000"/>
              </a:spcBef>
            </a:pPr>
            <a:r>
              <a:rPr lang="en-US" altLang="en-US" sz="2800" b="1" dirty="0">
                <a:latin typeface="Arial" panose="020B0604020202020204" pitchFamily="34" charset="0"/>
                <a:cs typeface="Arial" panose="020B0604020202020204" pitchFamily="34" charset="0"/>
              </a:rPr>
              <a:t>KEMAMPUAN AKHIR YANG DIHARAPKAN</a:t>
            </a:r>
            <a:endParaRPr lang="en-US" altLang="en-US" sz="2800" b="1" dirty="0">
              <a:latin typeface="Arial" panose="020B0604020202020204" pitchFamily="34" charset="0"/>
              <a:ea typeface="Arial" panose="020B0604020202020204" pitchFamily="34" charset="0"/>
            </a:endParaRPr>
          </a:p>
        </p:txBody>
      </p:sp>
      <p:sp>
        <p:nvSpPr>
          <p:cNvPr id="58372" name="Content Placeholder 5"/>
          <p:cNvSpPr>
            <a:spLocks noGrp="1"/>
          </p:cNvSpPr>
          <p:nvPr>
            <p:ph idx="1"/>
          </p:nvPr>
        </p:nvSpPr>
        <p:spPr>
          <a:xfrm>
            <a:off x="457200" y="1524000"/>
            <a:ext cx="8229600" cy="4602163"/>
          </a:xfrm>
          <a:ln/>
        </p:spPr>
        <p:txBody>
          <a:bodyPr vert="horz" wrap="square" lIns="91440" tIns="45720" rIns="91440" bIns="45720" anchor="t"/>
          <a:lstStyle/>
          <a:p>
            <a:pPr algn="ctr">
              <a:buNone/>
            </a:pPr>
            <a:r>
              <a:rPr lang="en-US" altLang="x-none" sz="2400" dirty="0"/>
              <a:t>Mahasiswa mampu menguasai konsep statistik non paramatrik dan distribusi bebas</a:t>
            </a:r>
            <a:endParaRPr lang="id-ID" altLang="en-US"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9395" name="Title 5"/>
          <p:cNvSpPr>
            <a:spLocks noGrp="1"/>
          </p:cNvSpPr>
          <p:nvPr>
            <p:ph type="title"/>
          </p:nvPr>
        </p:nvSpPr>
        <p:spPr>
          <a:xfrm>
            <a:off x="609600" y="609600"/>
            <a:ext cx="8229600" cy="685800"/>
          </a:xfrm>
          <a:ln/>
        </p:spPr>
        <p:txBody>
          <a:bodyPr vert="horz" wrap="square" lIns="91440" tIns="45720" rIns="91440" bIns="45720" anchor="ctr"/>
          <a:lstStyle/>
          <a:p>
            <a:pPr>
              <a:spcBef>
                <a:spcPct val="50000"/>
              </a:spcBef>
            </a:pPr>
            <a:r>
              <a:rPr lang="en-US" altLang="en-US" sz="3200" dirty="0">
                <a:latin typeface="Arial" panose="020B0604020202020204" pitchFamily="34" charset="0"/>
                <a:cs typeface="Arial" panose="020B0604020202020204" pitchFamily="34" charset="0"/>
              </a:rPr>
              <a:t>Daftar Pustaka</a:t>
            </a:r>
            <a:endParaRPr lang="en-US" altLang="en-US" sz="3200" dirty="0">
              <a:latin typeface="Arial" panose="020B0604020202020204" pitchFamily="34" charset="0"/>
              <a:ea typeface="Arial" panose="020B0604020202020204" pitchFamily="34" charset="0"/>
            </a:endParaRPr>
          </a:p>
        </p:txBody>
      </p:sp>
      <p:sp>
        <p:nvSpPr>
          <p:cNvPr id="5" name="Rectangle 1"/>
          <p:cNvSpPr>
            <a:spLocks noChangeArrowheads="1"/>
          </p:cNvSpPr>
          <p:nvPr/>
        </p:nvSpPr>
        <p:spPr bwMode="auto">
          <a:xfrm>
            <a:off x="381000" y="1143000"/>
            <a:ext cx="8501063" cy="5262563"/>
          </a:xfrm>
          <a:prstGeom prst="rect">
            <a:avLst/>
          </a:prstGeom>
          <a:noFill/>
          <a:ln w="9525">
            <a:noFill/>
            <a:miter lim="800000"/>
          </a:ln>
          <a:effectLst/>
        </p:spPr>
        <p:txBody>
          <a:bodyPr anchor="ctr">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Ronald E. Walpole, Raymond H. Myers, Sharon L. Myers and Keying Ye,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 </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Probabilitiy</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and Statistics for Engineers and Scientists,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8th edition, Pearson Prentice Hall</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Sharma,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Subhash</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1996,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Techniques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John Willey &amp; Son, Inc., USA.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Johson</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&amp;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Wichern</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statistical analysis</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Upper Saddle River: Pearson Prentice Hall.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J. Supranto, M.A.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2001,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Statistika Teor</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 Aplikasi</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Erlangga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Jakarta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Douglas C. Montgomery, George C. Runger, 2003,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Statistic and Probability for Engineer</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third edition, John Wiley and Son Inc.</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Singgih Santoso, 2014,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Panduan Lengkap SPSSversi 20</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Alex Media Komputindo.</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685800" y="260350"/>
            <a:ext cx="8229600" cy="1296988"/>
          </a:xfrm>
          <a:ln/>
        </p:spPr>
        <p:txBody>
          <a:bodyPr vert="horz" wrap="square" lIns="91440" tIns="45720" rIns="91440" bIns="45720" anchor="ctr"/>
          <a:lstStyle/>
          <a:p>
            <a:pPr eaLnBrk="1" hangingPunct="1"/>
            <a:r>
              <a:rPr lang="en-US" altLang="x-none" sz="3200" b="1" dirty="0">
                <a:latin typeface="Segoe UI" panose="020B0502040204020203" pitchFamily="34" charset="0"/>
                <a:cs typeface="Segoe UI" panose="020B0502040204020203" pitchFamily="34" charset="0"/>
              </a:rPr>
              <a:t>Pengertian Statistik Non Parametrik</a:t>
            </a:r>
            <a:endParaRPr lang="en-US" altLang="x-none" sz="3200" b="1" dirty="0">
              <a:latin typeface="Segoe UI" panose="020B0502040204020203" pitchFamily="34" charset="0"/>
              <a:ea typeface="Segoe UI" panose="020B0502040204020203" pitchFamily="34" charset="0"/>
            </a:endParaRPr>
          </a:p>
        </p:txBody>
      </p:sp>
      <p:sp>
        <p:nvSpPr>
          <p:cNvPr id="9219" name="Rectangle 3"/>
          <p:cNvSpPr>
            <a:spLocks noGrp="1"/>
          </p:cNvSpPr>
          <p:nvPr>
            <p:ph idx="1"/>
          </p:nvPr>
        </p:nvSpPr>
        <p:spPr>
          <a:xfrm>
            <a:off x="323850" y="1752600"/>
            <a:ext cx="8569325" cy="4648200"/>
          </a:xfrm>
          <a:ln/>
        </p:spPr>
        <p:txBody>
          <a:bodyPr vert="horz" wrap="square" lIns="91440" tIns="45720" rIns="91440" bIns="45720" anchor="t"/>
          <a:lstStyle/>
          <a:p>
            <a:pPr eaLnBrk="1" hangingPunct="1">
              <a:lnSpc>
                <a:spcPct val="9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Metode Statistik parametrik, digunakan apabila peneliti mengetahui fakta yang pasti mengenai sekelompok data yang menjadi sumber sampel.</a:t>
            </a:r>
          </a:p>
          <a:p>
            <a:pPr eaLnBrk="1" hangingPunct="1">
              <a:lnSpc>
                <a:spcPct val="9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Metode Statistik non parametrik dipakai apabila peneliti tidak mengetahui karakteristik kelompok item yang menjadi sumber sampelnya.</a:t>
            </a:r>
          </a:p>
          <a:p>
            <a:pPr eaLnBrk="1" hangingPunct="1">
              <a:lnSpc>
                <a:spcPct val="9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Statistik non parametrik merupakan alternatif dalam memecahkan masalah, seperti pengujian hipotesis atau pengambilan keputusan, apabila statistik parametrik tidak dapat digunakan.</a:t>
            </a:r>
            <a:endParaRPr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886700" cy="109696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700" b="1" i="0" u="none" strike="noStrike" kern="1200" cap="none" spc="0" normalizeH="0" baseline="0" noProof="0" dirty="0" err="1" smtClean="0">
                <a:ln>
                  <a:noFill/>
                </a:ln>
                <a:solidFill>
                  <a:schemeClr val="tx1"/>
                </a:solidFill>
                <a:effectLst/>
                <a:uLnTx/>
                <a:uFillTx/>
                <a:latin typeface="+mj-lt"/>
                <a:ea typeface="+mj-ea"/>
                <a:cs typeface="+mj-cs"/>
              </a:rPr>
              <a:t>Statistik</a:t>
            </a:r>
            <a:r>
              <a:rPr kumimoji="0" lang="en-US" sz="3700" b="1" i="0" u="none" strike="noStrike" kern="1200" cap="none" spc="0" normalizeH="0" baseline="0" noProof="0" dirty="0" smtClean="0">
                <a:ln>
                  <a:noFill/>
                </a:ln>
                <a:solidFill>
                  <a:schemeClr val="tx1"/>
                </a:solidFill>
                <a:effectLst/>
                <a:uLnTx/>
                <a:uFillTx/>
                <a:latin typeface="+mj-lt"/>
                <a:ea typeface="+mj-ea"/>
                <a:cs typeface="+mj-cs"/>
              </a:rPr>
              <a:t> non </a:t>
            </a:r>
            <a:r>
              <a:rPr kumimoji="0" lang="en-US" sz="3700" b="1" i="0" u="none" strike="noStrike" kern="1200" cap="none" spc="0" normalizeH="0" baseline="0" noProof="0" dirty="0" err="1" smtClean="0">
                <a:ln>
                  <a:noFill/>
                </a:ln>
                <a:solidFill>
                  <a:schemeClr val="tx1"/>
                </a:solidFill>
                <a:effectLst/>
                <a:uLnTx/>
                <a:uFillTx/>
                <a:latin typeface="+mj-lt"/>
                <a:ea typeface="+mj-ea"/>
                <a:cs typeface="+mj-cs"/>
              </a:rPr>
              <a:t>parametrik</a:t>
            </a:r>
            <a:r>
              <a:rPr kumimoji="0" lang="en-US" sz="37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700" b="1" i="0" u="none" strike="noStrike" kern="1200" cap="none" spc="0" normalizeH="0" baseline="0" noProof="0" dirty="0" err="1" smtClean="0">
                <a:ln>
                  <a:noFill/>
                </a:ln>
                <a:solidFill>
                  <a:schemeClr val="tx1"/>
                </a:solidFill>
                <a:effectLst/>
                <a:uLnTx/>
                <a:uFillTx/>
                <a:latin typeface="+mj-lt"/>
                <a:ea typeface="+mj-ea"/>
                <a:cs typeface="+mj-cs"/>
              </a:rPr>
              <a:t>digunakan</a:t>
            </a:r>
            <a:r>
              <a:rPr kumimoji="0" lang="en-US" sz="37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700" b="1" i="0" u="none" strike="noStrike" kern="1200" cap="none" spc="0" normalizeH="0" baseline="0" noProof="0" dirty="0" err="1" smtClean="0">
                <a:ln>
                  <a:noFill/>
                </a:ln>
                <a:solidFill>
                  <a:schemeClr val="tx1"/>
                </a:solidFill>
                <a:effectLst/>
                <a:uLnTx/>
                <a:uFillTx/>
                <a:latin typeface="+mj-lt"/>
                <a:ea typeface="+mj-ea"/>
                <a:cs typeface="+mj-cs"/>
              </a:rPr>
              <a:t>apabila</a:t>
            </a:r>
            <a:r>
              <a:rPr kumimoji="0" lang="en-US" sz="3700" b="1" i="0" u="none" strike="noStrike" kern="1200" cap="none" spc="0" normalizeH="0" baseline="0" noProof="0" dirty="0" smtClean="0">
                <a:ln>
                  <a:noFill/>
                </a:ln>
                <a:solidFill>
                  <a:schemeClr val="tx1"/>
                </a:solidFill>
                <a:effectLst/>
                <a:uLnTx/>
                <a:uFillTx/>
                <a:latin typeface="+mj-lt"/>
                <a:ea typeface="+mj-ea"/>
                <a:cs typeface="+mj-cs"/>
              </a:rPr>
              <a:t>:</a:t>
            </a:r>
          </a:p>
        </p:txBody>
      </p:sp>
      <p:sp>
        <p:nvSpPr>
          <p:cNvPr id="10243" name="Rectangle 3"/>
          <p:cNvSpPr>
            <a:spLocks noGrp="1"/>
          </p:cNvSpPr>
          <p:nvPr>
            <p:ph idx="1"/>
          </p:nvPr>
        </p:nvSpPr>
        <p:spPr>
          <a:xfrm>
            <a:off x="685800" y="1773238"/>
            <a:ext cx="8229600" cy="4779962"/>
          </a:xfrm>
          <a:ln/>
        </p:spPr>
        <p:txBody>
          <a:bodyPr vert="horz" wrap="square" lIns="91440" tIns="45720" rIns="91440" bIns="45720" anchor="t"/>
          <a:lstStyle/>
          <a:p>
            <a:pPr eaLnBrk="1" hangingPunct="1">
              <a:lnSpc>
                <a:spcPct val="90000"/>
              </a:lnSpc>
            </a:pPr>
            <a:r>
              <a:rPr lang="en-US" altLang="x-none" sz="2600" dirty="0"/>
              <a:t>Sampel yang digunakan berukuran kecil.</a:t>
            </a:r>
          </a:p>
          <a:p>
            <a:pPr eaLnBrk="1" hangingPunct="1">
              <a:lnSpc>
                <a:spcPct val="90000"/>
              </a:lnSpc>
            </a:pPr>
            <a:r>
              <a:rPr lang="en-US" altLang="x-none" sz="2600" dirty="0"/>
              <a:t>Data yang digunakan bersifat ordinal, yaitu data-data yang bisa disusun dalam urutan atau diklasifikasikan rankingnya.</a:t>
            </a:r>
          </a:p>
          <a:p>
            <a:pPr eaLnBrk="1" hangingPunct="1">
              <a:lnSpc>
                <a:spcPct val="90000"/>
              </a:lnSpc>
            </a:pPr>
            <a:r>
              <a:rPr lang="en-US" altLang="x-none" sz="2600" dirty="0"/>
              <a:t>Data yang digunakan bersifat nominal, yaitu data-data yang dapat diklasifikasikan dalam kategori dan dihitung frekuensinya.</a:t>
            </a:r>
          </a:p>
          <a:p>
            <a:pPr eaLnBrk="1" hangingPunct="1">
              <a:lnSpc>
                <a:spcPct val="90000"/>
              </a:lnSpc>
            </a:pPr>
            <a:r>
              <a:rPr lang="en-US" altLang="x-none" sz="2600" dirty="0"/>
              <a:t>Bentuk distribusi populasi dan tempat pengambilan sampel tidak diketahui menyebar secara normal.</a:t>
            </a:r>
          </a:p>
          <a:p>
            <a:pPr eaLnBrk="1" hangingPunct="1">
              <a:lnSpc>
                <a:spcPct val="90000"/>
              </a:lnSpc>
            </a:pPr>
            <a:r>
              <a:rPr lang="en-US" altLang="x-none" sz="2600" dirty="0"/>
              <a:t>Ingin menyelesaikan masalah statistik secara cepat tanpa menggunakan alat hitung.</a:t>
            </a:r>
            <a:endParaRPr sz="26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Pengujian Hipotesis Statistik Nonparametrik</a:t>
            </a:r>
          </a:p>
        </p:txBody>
      </p:sp>
      <p:sp>
        <p:nvSpPr>
          <p:cNvPr id="11267" name="Rectangle 3"/>
          <p:cNvSpPr>
            <a:spLocks noGrp="1"/>
          </p:cNvSpPr>
          <p:nvPr>
            <p:ph idx="1"/>
          </p:nvPr>
        </p:nvSpPr>
        <p:spPr>
          <a:ln/>
        </p:spPr>
        <p:txBody>
          <a:bodyPr vert="horz" wrap="square" lIns="91440" tIns="45720" rIns="91440" bIns="45720" anchor="t"/>
          <a:lstStyle/>
          <a:p>
            <a:pPr eaLnBrk="1" hangingPunct="1"/>
            <a:r>
              <a:rPr lang="en-US" altLang="x-none" sz="2800" dirty="0"/>
              <a:t>Asumsi yang digunakan pada pengujian hipotesis statistik nonparametrik hanyalah bahwa observasi-observasi independen dan variabel yang diteliti memiliki kontinuitas.</a:t>
            </a:r>
          </a:p>
          <a:p>
            <a:pPr eaLnBrk="1" hangingPunct="1"/>
            <a:r>
              <a:rPr lang="en-US" altLang="x-none" sz="2800" dirty="0"/>
              <a:t>Asumsi bahwa variabel yang diteliti memiliki kontinuitas juga diperlukan dalam uji parametrik, namun dalam uji nonparametrik, asumsi tersebut lebih longgar.</a:t>
            </a:r>
            <a:endParaRPr sz="28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700" b="1" i="0" u="none" strike="noStrike" kern="1200" cap="none" spc="0" normalizeH="0" baseline="0" noProof="0" smtClean="0">
                <a:ln>
                  <a:noFill/>
                </a:ln>
                <a:solidFill>
                  <a:schemeClr val="tx1"/>
                </a:solidFill>
                <a:effectLst/>
                <a:uLnTx/>
                <a:uFillTx/>
                <a:latin typeface="+mj-lt"/>
                <a:ea typeface="+mj-ea"/>
                <a:cs typeface="+mj-cs"/>
              </a:rPr>
              <a:t>Langkah-langkah pengujian hipotesis statistik nonparametrik ialah sbb :</a:t>
            </a:r>
          </a:p>
        </p:txBody>
      </p:sp>
      <p:sp>
        <p:nvSpPr>
          <p:cNvPr id="12291" name="Rectangle 3"/>
          <p:cNvSpPr>
            <a:spLocks noGrp="1"/>
          </p:cNvSpPr>
          <p:nvPr>
            <p:ph idx="1"/>
          </p:nvPr>
        </p:nvSpPr>
        <p:spPr>
          <a:xfrm>
            <a:off x="457200" y="2436813"/>
            <a:ext cx="8229600" cy="3430587"/>
          </a:xfrm>
          <a:ln/>
        </p:spPr>
        <p:txBody>
          <a:bodyPr vert="horz" wrap="square" lIns="91440" tIns="45720" rIns="91440" bIns="45720" anchor="t"/>
          <a:lstStyle/>
          <a:p>
            <a:pPr eaLnBrk="1" hangingPunct="1"/>
            <a:r>
              <a:rPr lang="en-US" altLang="x-none" dirty="0"/>
              <a:t>Menentukan formulasi hipotesis.</a:t>
            </a:r>
          </a:p>
          <a:p>
            <a:pPr eaLnBrk="1" hangingPunct="1"/>
            <a:r>
              <a:rPr lang="en-US" altLang="x-none" dirty="0"/>
              <a:t>Menentukan taraf nyata dan nilai tabel.</a:t>
            </a:r>
          </a:p>
          <a:p>
            <a:pPr eaLnBrk="1" hangingPunct="1"/>
            <a:r>
              <a:rPr lang="en-US" altLang="x-none" dirty="0"/>
              <a:t>Menentukan kriteria pengujian.</a:t>
            </a:r>
          </a:p>
          <a:p>
            <a:pPr eaLnBrk="1" hangingPunct="1"/>
            <a:r>
              <a:rPr lang="en-US" altLang="x-none" dirty="0"/>
              <a:t>Menentukan nilai uji statistik.</a:t>
            </a:r>
          </a:p>
          <a:p>
            <a:pPr eaLnBrk="1" hangingPunct="1"/>
            <a:r>
              <a:rPr lang="en-US" altLang="x-none" dirty="0"/>
              <a:t>Membuat kesimpulan.</a:t>
            </a:r>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On-screen Show (4:3)</PresentationFormat>
  <Paragraphs>421</Paragraphs>
  <Slides>56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Microsoft Equation 3.0</vt:lpstr>
      <vt:lpstr>PowerPoint Presentation</vt:lpstr>
      <vt:lpstr>PowerPoint Presentation</vt:lpstr>
      <vt:lpstr>PowerPoint Presentation</vt:lpstr>
      <vt:lpstr>PowerPoint Presentation</vt:lpstr>
      <vt:lpstr> 12. STATISTIK NON-PARAMETRIK </vt:lpstr>
      <vt:lpstr>Pengertian Statistik Non Parametrik</vt:lpstr>
      <vt:lpstr>Statistik non parametrik digunakan apabila:</vt:lpstr>
      <vt:lpstr>Pengujian Hipotesis Statistik Nonparametrik</vt:lpstr>
      <vt:lpstr>Langkah-langkah pengujian hipotesis statistik nonparametrik ialah sbb :</vt:lpstr>
      <vt:lpstr>Uji Tanda (Sign Test)</vt:lpstr>
      <vt:lpstr>PowerPoint Presentation</vt:lpstr>
      <vt:lpstr>PowerPoint Presentation</vt:lpstr>
      <vt:lpstr>PowerPoint Presentation</vt:lpstr>
      <vt:lpstr>Langkah-langkah pengujian dengan uji tanda ialah sebagai berikut :</vt:lpstr>
      <vt:lpstr>PowerPoint Presentation</vt:lpstr>
      <vt:lpstr>PowerPoint Presentation</vt:lpstr>
      <vt:lpstr>PowerPoint Presentation</vt:lpstr>
      <vt:lpstr>PowerPoint Presentation</vt:lpstr>
      <vt:lpstr>PowerPoint Presentation</vt:lpstr>
      <vt:lpstr>Uji Peringkat Bertanda Wilcoxon</vt:lpstr>
      <vt:lpstr>PowerPoint Presentation</vt:lpstr>
      <vt:lpstr>PowerPoint Presentation</vt:lpstr>
      <vt:lpstr>Langkah-langkah uji peringkat Wilcoxon adalah sebagai berikut :</vt:lpstr>
      <vt:lpstr>PowerPoint Presentation</vt:lpstr>
      <vt:lpstr>PowerPoint Presentation</vt:lpstr>
      <vt:lpstr>PowerPoint Presentation</vt:lpstr>
      <vt:lpstr>PowerPoint Presentation</vt:lpstr>
      <vt:lpstr>PowerPoint Presentation</vt:lpstr>
      <vt:lpstr>Pengujian Mann Whitney</vt:lpstr>
      <vt:lpstr>Langkah-langkah pengujian Mann-Whitney</vt:lpstr>
      <vt:lpstr>PowerPoint Presentation</vt:lpstr>
      <vt:lpstr>PowerPoint Presentation</vt:lpstr>
      <vt:lpstr>PowerPoint Presentation</vt:lpstr>
      <vt:lpstr>PowerPoint Presentation</vt:lpstr>
      <vt:lpstr>Runs Test Untuk Melihat Keacakan</vt:lpstr>
      <vt:lpstr>Prosedur Pelaksanaan Runs Test </vt:lpstr>
      <vt:lpstr>Uji Korelasi peringkat Spearman.</vt:lpstr>
      <vt:lpstr>Untuk menghitung koefisien korelasi urutan Spearman dapat digunakan langkah-langkah berikut :</vt:lpstr>
      <vt:lpstr>PowerPoint Presentation</vt:lpstr>
      <vt:lpstr>PowerPoint Presentation</vt:lpstr>
      <vt:lpstr>PowerPoint Presentation</vt:lpstr>
      <vt:lpstr>PowerPoint Presentation</vt:lpstr>
      <vt:lpstr>PowerPoint Presentation</vt:lpstr>
      <vt:lpstr>Langkah-langkah Uji Rank Spearman </vt:lpstr>
      <vt:lpstr>Langkah-langkah Uji Rank Spearman </vt:lpstr>
      <vt:lpstr>PowerPoint Presentation</vt:lpstr>
      <vt:lpstr>Contoh Kasus</vt:lpstr>
      <vt:lpstr>PowerPoint Presentation</vt:lpstr>
      <vt:lpstr>Prosedur Uji </vt:lpstr>
      <vt:lpstr>PowerPoint Presentation</vt:lpstr>
      <vt:lpstr>PowerPoint Presentation</vt:lpstr>
      <vt:lpstr>PowerPoint Presentation</vt:lpstr>
      <vt:lpstr>PowerPoint Presentation</vt:lpstr>
      <vt:lpstr>PowerPoint Presentation</vt:lpstr>
      <vt:lpstr>KEMAMPUAN AKHIR YANG DIHARAPKAN</vt:lpstr>
      <vt:lpstr>Daftar Pustaka</vt:lpstr>
    </vt:vector>
  </TitlesOfParts>
  <Company>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TJ 2000</dc:creator>
  <cp:lastModifiedBy>Windows User</cp:lastModifiedBy>
  <cp:revision>57</cp:revision>
  <dcterms:created xsi:type="dcterms:W3CDTF">2005-01-03T02:05:38Z</dcterms:created>
  <dcterms:modified xsi:type="dcterms:W3CDTF">2017-09-12T03:04:17Z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