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311" r:id="rId2"/>
    <p:sldId id="312" r:id="rId3"/>
    <p:sldId id="313" r:id="rId4"/>
    <p:sldId id="314" r:id="rId5"/>
    <p:sldId id="315" r:id="rId6"/>
    <p:sldId id="258"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9" r:id="rId25"/>
    <p:sldId id="288" r:id="rId26"/>
    <p:sldId id="294" r:id="rId27"/>
    <p:sldId id="295" r:id="rId28"/>
    <p:sldId id="296" r:id="rId29"/>
    <p:sldId id="297" r:id="rId30"/>
    <p:sldId id="298" r:id="rId31"/>
    <p:sldId id="299" r:id="rId32"/>
    <p:sldId id="300" r:id="rId33"/>
    <p:sldId id="301" r:id="rId34"/>
    <p:sldId id="302" r:id="rId35"/>
    <p:sldId id="303" r:id="rId36"/>
    <p:sldId id="260" r:id="rId37"/>
    <p:sldId id="261" r:id="rId38"/>
    <p:sldId id="262" r:id="rId39"/>
    <p:sldId id="263" r:id="rId40"/>
    <p:sldId id="265" r:id="rId41"/>
    <p:sldId id="266" r:id="rId42"/>
    <p:sldId id="267" r:id="rId43"/>
    <p:sldId id="268" r:id="rId44"/>
    <p:sldId id="269" r:id="rId45"/>
    <p:sldId id="270" r:id="rId46"/>
    <p:sldId id="290" r:id="rId47"/>
    <p:sldId id="291" r:id="rId48"/>
    <p:sldId id="304" r:id="rId49"/>
    <p:sldId id="305" r:id="rId50"/>
    <p:sldId id="306" r:id="rId51"/>
    <p:sldId id="307" r:id="rId52"/>
    <p:sldId id="310" r:id="rId53"/>
    <p:sldId id="309" r:id="rId54"/>
    <p:sldId id="308" r:id="rId55"/>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9" d="100"/>
          <a:sy n="59" d="100"/>
        </p:scale>
        <p:origin x="-3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en-US" sz="1200" dirty="0"/>
              <a:t>‹#›</a:t>
            </a:fld>
            <a:endParaRPr lang="en-US" sz="1200" dirty="0"/>
          </a:p>
        </p:txBody>
      </p:sp>
    </p:spTree>
    <p:extLst>
      <p:ext uri="{BB962C8B-B14F-4D97-AF65-F5344CB8AC3E}">
        <p14:creationId xmlns:p14="http://schemas.microsoft.com/office/powerpoint/2010/main" val="31416106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a:solidFill>
              <a:srgbClr val="000000">
                <a:alpha val="100000"/>
              </a:srgbClr>
            </a:solidFill>
            <a:miter lim="800000"/>
          </a:ln>
        </p:spPr>
      </p:sp>
      <p:sp>
        <p:nvSpPr>
          <p:cNvPr id="5837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83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a:t>
            </a:fld>
            <a:endParaRPr lang="id-ID"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a:solidFill>
              <a:srgbClr val="000000">
                <a:alpha val="100000"/>
              </a:srgbClr>
            </a:solidFill>
            <a:miter lim="800000"/>
          </a:ln>
        </p:spPr>
      </p:sp>
      <p:sp>
        <p:nvSpPr>
          <p:cNvPr id="5939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en-US" dirty="0"/>
          </a:p>
        </p:txBody>
      </p:sp>
      <p:sp>
        <p:nvSpPr>
          <p:cNvPr id="593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a:t>
            </a:fld>
            <a:endParaRPr lang="id-ID"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a:solidFill>
              <a:srgbClr val="000000">
                <a:alpha val="100000"/>
              </a:srgbClr>
            </a:solidFill>
            <a:miter lim="800000"/>
          </a:ln>
        </p:spPr>
      </p:sp>
      <p:sp>
        <p:nvSpPr>
          <p:cNvPr id="604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en-US" dirty="0"/>
          </a:p>
        </p:txBody>
      </p:sp>
      <p:sp>
        <p:nvSpPr>
          <p:cNvPr id="604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a:t>
            </a:fld>
            <a:endParaRPr lang="id-ID"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a:solidFill>
              <a:srgbClr val="000000">
                <a:alpha val="100000"/>
              </a:srgbClr>
            </a:solidFill>
            <a:miter lim="800000"/>
          </a:ln>
        </p:spPr>
      </p:sp>
      <p:sp>
        <p:nvSpPr>
          <p:cNvPr id="6144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14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5</a:t>
            </a:fld>
            <a:endParaRPr lang="id-ID"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a:solidFill>
              <a:srgbClr val="000000">
                <a:alpha val="100000"/>
              </a:srgbClr>
            </a:solidFill>
            <a:miter lim="800000"/>
          </a:ln>
        </p:spPr>
      </p:sp>
      <p:sp>
        <p:nvSpPr>
          <p:cNvPr id="6246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24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52</a:t>
            </a:fld>
            <a:endParaRPr lang="id-ID"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a:solidFill>
              <a:srgbClr val="000000">
                <a:alpha val="100000"/>
              </a:srgbClr>
            </a:solidFill>
            <a:miter lim="800000"/>
          </a:ln>
        </p:spPr>
      </p:sp>
      <p:sp>
        <p:nvSpPr>
          <p:cNvPr id="6349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34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53</a:t>
            </a:fld>
            <a:endParaRPr lang="id-ID"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a:solidFill>
              <a:srgbClr val="000000">
                <a:alpha val="100000"/>
              </a:srgbClr>
            </a:solidFill>
            <a:miter lim="800000"/>
          </a:ln>
        </p:spPr>
      </p:sp>
      <p:sp>
        <p:nvSpPr>
          <p:cNvPr id="6451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645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54</a:t>
            </a:fld>
            <a:endParaRPr lang="id-ID"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E5070A7-7BCE-4EA3-A71E-BA740E196B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E5070A7-7BCE-4EA3-A71E-BA740E196B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E5070A7-7BCE-4EA3-A71E-BA740E196B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E5070A7-7BCE-4EA3-A71E-BA740E196B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E5070A7-7BCE-4EA3-A71E-BA740E196B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E5070A7-7BCE-4EA3-A71E-BA740E196B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E5070A7-7BCE-4EA3-A71E-BA740E196B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E5070A7-7BCE-4EA3-A71E-BA740E196B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E5070A7-7BCE-4EA3-A71E-BA740E196B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E5070A7-7BCE-4EA3-A71E-BA740E196B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E5070A7-7BCE-4EA3-A71E-BA740E196B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E5070A7-7BCE-4EA3-A71E-BA740E196B6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p:cNvPicPr>
          <p:nvPr/>
        </p:nvPicPr>
        <p:blipFill>
          <a:blip r:embed="rId2"/>
          <a:srcRect l="1051" r="800" b="504"/>
          <a:stretch>
            <a:fillRect/>
          </a:stretch>
        </p:blipFill>
        <p:spPr>
          <a:xfrm>
            <a:off x="0" y="304800"/>
            <a:ext cx="9144000" cy="6840538"/>
          </a:xfrm>
          <a:prstGeom prst="rect">
            <a:avLst/>
          </a:prstGeom>
          <a:noFill/>
          <a:ln w="9525">
            <a:noFill/>
          </a:ln>
        </p:spPr>
      </p:pic>
      <p:sp>
        <p:nvSpPr>
          <p:cNvPr id="2051" name="TextBox 1"/>
          <p:cNvSpPr txBox="1"/>
          <p:nvPr/>
        </p:nvSpPr>
        <p:spPr>
          <a:xfrm>
            <a:off x="3048000" y="3744913"/>
            <a:ext cx="6096000" cy="1322387"/>
          </a:xfrm>
          <a:prstGeom prst="rect">
            <a:avLst/>
          </a:prstGeom>
          <a:noFill/>
          <a:ln w="9525">
            <a:noFill/>
          </a:ln>
        </p:spPr>
        <p:txBody>
          <a:bodyPr>
            <a:spAutoFit/>
          </a:bodyPr>
          <a:lstStyle/>
          <a:p>
            <a:pPr algn="ctr"/>
            <a:r>
              <a:rPr lang="en-ID" altLang="en-US" sz="1600" b="1" dirty="0">
                <a:solidFill>
                  <a:schemeClr val="bg1"/>
                </a:solidFill>
              </a:rPr>
              <a:t>STATISTIK  (ESA </a:t>
            </a:r>
            <a:r>
              <a:rPr lang="en-US" altLang="en-US" sz="1600" b="1" dirty="0">
                <a:solidFill>
                  <a:schemeClr val="bg1"/>
                </a:solidFill>
              </a:rPr>
              <a:t>310</a:t>
            </a:r>
            <a:r>
              <a:rPr lang="en-ID" altLang="en-US" sz="1600" b="1">
                <a:solidFill>
                  <a:schemeClr val="bg1"/>
                </a:solidFill>
              </a:rPr>
              <a:t>)</a:t>
            </a:r>
          </a:p>
          <a:p>
            <a:pPr algn="ctr"/>
            <a:r>
              <a:rPr lang="en-US" altLang="en-US" sz="1600" b="1" smtClean="0">
                <a:solidFill>
                  <a:schemeClr val="bg1"/>
                </a:solidFill>
                <a:latin typeface="Arial" panose="020B0604020202020204" pitchFamily="34" charset="0"/>
              </a:rPr>
              <a:t>PERTEMUAN </a:t>
            </a:r>
            <a:r>
              <a:rPr lang="en-US" altLang="en-US" sz="1600" b="1" dirty="0">
                <a:solidFill>
                  <a:schemeClr val="bg1"/>
                </a:solidFill>
                <a:latin typeface="Arial" panose="020B0604020202020204" pitchFamily="34" charset="0"/>
              </a:rPr>
              <a:t>13</a:t>
            </a:r>
          </a:p>
          <a:p>
            <a:pPr algn="ctr"/>
            <a:r>
              <a:rPr lang="en-US" altLang="en-US" sz="1600" b="1" dirty="0">
                <a:solidFill>
                  <a:schemeClr val="bg1"/>
                </a:solidFill>
              </a:rPr>
              <a:t>&lt;TEAM DOSEN&gt;</a:t>
            </a:r>
          </a:p>
          <a:p>
            <a:pPr algn="ctr"/>
            <a:r>
              <a:rPr lang="en-US" altLang="en-US" sz="1600" b="1" dirty="0" smtClean="0">
                <a:solidFill>
                  <a:schemeClr val="bg1"/>
                </a:solidFill>
                <a:latin typeface="Arial" panose="020B0604020202020204" pitchFamily="34" charset="0"/>
              </a:rPr>
              <a:t>PROGRAM </a:t>
            </a:r>
            <a:r>
              <a:rPr lang="en-US" altLang="en-US" sz="1600" b="1" dirty="0">
                <a:solidFill>
                  <a:schemeClr val="bg1"/>
                </a:solidFill>
                <a:latin typeface="Arial" panose="020B0604020202020204" pitchFamily="34" charset="0"/>
              </a:rPr>
              <a:t>STUDI TEKNIK INFORMATIKA </a:t>
            </a:r>
          </a:p>
          <a:p>
            <a:pPr algn="ctr"/>
            <a:r>
              <a:rPr lang="en-US" altLang="en-US" sz="1600" b="1" dirty="0">
                <a:solidFill>
                  <a:schemeClr val="bg1"/>
                </a:solidFill>
                <a:latin typeface="Arial" panose="020B0604020202020204" pitchFamily="34" charset="0"/>
              </a:rPr>
              <a:t>FAKULTAS ILMU KOMPUTER </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33400"/>
            <a:ext cx="8229600" cy="5114925"/>
          </a:xfrm>
        </p:spPr>
        <p:txBody>
          <a:bodyPr vert="horz" wrap="square" lIns="91440" tIns="45720" rIns="91440" bIns="45720" numCol="1" anchor="t" anchorCtr="0" compatLnSpc="1">
            <a:spAutoFit/>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Untuk</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memasukkan</a:t>
            </a:r>
            <a:r>
              <a:rPr kumimoji="0" lang="en-US" sz="2400" b="0" i="0" u="none" strike="noStrike" kern="1200" cap="none" spc="0" normalizeH="0" baseline="0" noProof="0" dirty="0">
                <a:ln>
                  <a:noFill/>
                </a:ln>
                <a:solidFill>
                  <a:schemeClr val="tx1"/>
                </a:solidFill>
                <a:effectLst/>
                <a:uLnTx/>
                <a:uFillTx/>
                <a:latin typeface="+mn-lt"/>
                <a:ea typeface="+mn-ea"/>
                <a:cs typeface="+mn-cs"/>
              </a:rPr>
              <a:t> data </a:t>
            </a:r>
            <a:r>
              <a:rPr kumimoji="0" lang="en-US" sz="2400" b="0" i="0" u="none" strike="noStrike" kern="1200" cap="none" spc="0" normalizeH="0" baseline="0" noProof="0" dirty="0" err="1">
                <a:ln>
                  <a:noFill/>
                </a:ln>
                <a:solidFill>
                  <a:schemeClr val="tx1"/>
                </a:solidFill>
                <a:effectLst/>
                <a:uLnTx/>
                <a:uFillTx/>
                <a:latin typeface="+mn-lt"/>
                <a:ea typeface="+mn-ea"/>
                <a:cs typeface="+mn-cs"/>
              </a:rPr>
              <a:t>tersebut</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ke</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dalam</a:t>
            </a:r>
            <a:r>
              <a:rPr kumimoji="0" lang="en-US" sz="2400" b="0" i="0" u="none" strike="noStrike" kern="1200" cap="none" spc="0" normalizeH="0" baseline="0" noProof="0" dirty="0">
                <a:ln>
                  <a:noFill/>
                </a:ln>
                <a:solidFill>
                  <a:schemeClr val="tx1"/>
                </a:solidFill>
                <a:effectLst/>
                <a:uLnTx/>
                <a:uFillTx/>
                <a:latin typeface="+mn-lt"/>
                <a:ea typeface="+mn-ea"/>
                <a:cs typeface="+mn-cs"/>
              </a:rPr>
              <a:t> Program </a:t>
            </a:r>
            <a:r>
              <a:rPr kumimoji="0" lang="en-US" sz="2400" b="0" i="0" u="none" strike="noStrike" kern="1200" cap="none" spc="0" normalizeH="0" baseline="0" noProof="0" dirty="0" err="1">
                <a:ln>
                  <a:noFill/>
                </a:ln>
                <a:solidFill>
                  <a:schemeClr val="tx1"/>
                </a:solidFill>
                <a:effectLst/>
                <a:uLnTx/>
                <a:uFillTx/>
                <a:latin typeface="+mn-lt"/>
                <a:ea typeface="+mn-ea"/>
                <a:cs typeface="+mn-cs"/>
              </a:rPr>
              <a:t>SPSS</a:t>
            </a:r>
            <a:r>
              <a:rPr kumimoji="0" lang="en-US" sz="2400" b="0" i="0" u="none" strike="noStrike" kern="1200" cap="none" spc="0" normalizeH="0" baseline="0" noProof="0" dirty="0">
                <a:ln>
                  <a:noFill/>
                </a:ln>
                <a:solidFill>
                  <a:schemeClr val="tx1"/>
                </a:solidFill>
                <a:effectLst/>
                <a:uLnTx/>
                <a:uFillTx/>
                <a:latin typeface="+mn-lt"/>
                <a:ea typeface="+mn-ea"/>
                <a:cs typeface="+mn-cs"/>
              </a:rPr>
              <a:t> 16, </a:t>
            </a:r>
            <a:r>
              <a:rPr kumimoji="0" lang="en-US" sz="2400" b="0" i="0" u="none" strike="noStrike" kern="1200" cap="none" spc="0" normalizeH="0" baseline="0" noProof="0" dirty="0" err="1">
                <a:ln>
                  <a:noFill/>
                </a:ln>
                <a:solidFill>
                  <a:schemeClr val="tx1"/>
                </a:solidFill>
                <a:effectLst/>
                <a:uLnTx/>
                <a:uFillTx/>
                <a:latin typeface="+mn-lt"/>
                <a:ea typeface="+mn-ea"/>
                <a:cs typeface="+mn-cs"/>
              </a:rPr>
              <a:t>lakukan</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langkah-langkah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Sebagai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berikut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Pertama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-tama </a:t>
            </a:r>
            <a:r>
              <a:rPr kumimoji="0" lang="en-US" sz="2400" b="0" i="0" u="none" strike="noStrike" kern="1200" cap="none" spc="0" normalizeH="0" baseline="0" noProof="0" dirty="0" err="1">
                <a:ln>
                  <a:noFill/>
                </a:ln>
                <a:solidFill>
                  <a:schemeClr val="tx1"/>
                </a:solidFill>
                <a:effectLst/>
                <a:uLnTx/>
                <a:uFillTx/>
                <a:latin typeface="+mn-lt"/>
                <a:ea typeface="+mn-ea"/>
                <a:cs typeface="+mn-cs"/>
              </a:rPr>
              <a:t>akan</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muncul</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tabel</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sbb</a:t>
            </a:r>
            <a:r>
              <a:rPr kumimoji="0" lang="en-US" sz="2400" b="0" i="0" u="none" strike="noStrike" kern="1200" cap="none" spc="0" normalizeH="0" baseline="0" noProof="0" dirty="0">
                <a:ln>
                  <a:noFill/>
                </a:ln>
                <a:solidFill>
                  <a:schemeClr val="tx1"/>
                </a:solidFill>
                <a:effectLst/>
                <a:uLnTx/>
                <a:uFillTx/>
                <a:latin typeface="+mn-lt"/>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sekali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Variable View yang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ada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sebelah</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kiri</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bawah</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bersamaan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tampilan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atas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berubah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menjadi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1267" name="Picture 2"/>
          <p:cNvPicPr>
            <a:picLocks noChangeAspect="1"/>
          </p:cNvPicPr>
          <p:nvPr/>
        </p:nvPicPr>
        <p:blipFill>
          <a:blip r:embed="rId2"/>
          <a:stretch>
            <a:fillRect/>
          </a:stretch>
        </p:blipFill>
        <p:spPr>
          <a:xfrm>
            <a:off x="609600" y="1905000"/>
            <a:ext cx="7439025" cy="1790700"/>
          </a:xfrm>
          <a:prstGeom prst="rect">
            <a:avLst/>
          </a:prstGeom>
          <a:noFill/>
          <a:ln w="9525">
            <a:noFill/>
          </a:ln>
        </p:spPr>
      </p:pic>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895600"/>
            <a:ext cx="8229600" cy="4525963"/>
          </a:xfrm>
        </p:spPr>
        <p:txBody>
          <a:bodyPr vert="horz" wrap="square" lIns="91440" tIns="45720" rIns="91440" bIns="45720" numCol="1" anchor="t" anchorCtr="0" compatLnSpc="1"/>
          <a:lstStyle/>
          <a:p>
            <a:pPr marL="457200" marR="0" lvl="0" indent="-457200" algn="l" defTabSz="914400" rtl="0" eaLnBrk="1" fontAlgn="base" latinLnBrk="0" hangingPunct="1">
              <a:lnSpc>
                <a:spcPct val="100000"/>
              </a:lnSpc>
              <a:spcBef>
                <a:spcPct val="20000"/>
              </a:spcBef>
              <a:spcAft>
                <a:spcPct val="0"/>
              </a:spcAft>
              <a:buClrTx/>
              <a:buSzTx/>
              <a:buFont typeface="+mj-lt"/>
              <a:buAutoNum type="arabicPeriod" startAt="3"/>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Pengisian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Datanya</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Mendefinisikan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Nama</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	Name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Tempatkan pointer pada baris 1, kemudian klik mouse dua kali pada sel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tersebut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ketik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nama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2291" name="Picture 2"/>
          <p:cNvPicPr>
            <a:picLocks noChangeAspect="1"/>
          </p:cNvPicPr>
          <p:nvPr/>
        </p:nvPicPr>
        <p:blipFill>
          <a:blip r:embed="rId2"/>
          <a:stretch>
            <a:fillRect/>
          </a:stretch>
        </p:blipFill>
        <p:spPr>
          <a:xfrm>
            <a:off x="609600" y="533400"/>
            <a:ext cx="8177213" cy="2133600"/>
          </a:xfrm>
          <a:prstGeom prst="rect">
            <a:avLst/>
          </a:prstGeom>
          <a:noFill/>
          <a:ln w="9525">
            <a:noFill/>
          </a:ln>
        </p:spPr>
      </p:pic>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533400" y="304800"/>
            <a:ext cx="8229600" cy="6096000"/>
          </a:xfrm>
          <a:ln/>
        </p:spPr>
        <p:txBody>
          <a:bodyPr vert="horz" wrap="square" lIns="91440" tIns="45720" rIns="91440" bIns="45720" anchor="t"/>
          <a:lstStyle/>
          <a:p>
            <a:pPr eaLnBrk="1" hangingPunct="1">
              <a:buFont typeface="Wingdings" panose="05000000000000000000" pitchFamily="2" charset="2"/>
              <a:buChar char="Ø"/>
            </a:pPr>
            <a:r>
              <a:rPr sz="2400" dirty="0"/>
              <a:t> </a:t>
            </a:r>
            <a:r>
              <a:rPr sz="2400" b="1" dirty="0"/>
              <a:t>Type </a:t>
            </a:r>
            <a:r>
              <a:rPr sz="2400" dirty="0"/>
              <a:t> Klik mouse satu kali pada sel tadi, maka akan muncul secara bersamaan  pada baris 1 tabel di atas:</a:t>
            </a:r>
          </a:p>
          <a:p>
            <a:pPr eaLnBrk="1" hangingPunct="1">
              <a:buNone/>
            </a:pPr>
            <a:r>
              <a:rPr sz="2400" dirty="0"/>
              <a:t>            Type : Numeric</a:t>
            </a:r>
          </a:p>
          <a:p>
            <a:pPr eaLnBrk="1" hangingPunct="1">
              <a:buNone/>
            </a:pPr>
            <a:r>
              <a:rPr sz="2400" dirty="0"/>
              <a:t>            Width : 8</a:t>
            </a:r>
          </a:p>
          <a:p>
            <a:pPr eaLnBrk="1" hangingPunct="1">
              <a:buNone/>
            </a:pPr>
            <a:r>
              <a:rPr sz="2400" dirty="0"/>
              <a:t>            Decimals : 2</a:t>
            </a:r>
          </a:p>
          <a:p>
            <a:pPr eaLnBrk="1" hangingPunct="1">
              <a:buNone/>
            </a:pPr>
            <a:r>
              <a:rPr sz="2400" dirty="0"/>
              <a:t>            Values : None</a:t>
            </a:r>
          </a:p>
          <a:p>
            <a:pPr eaLnBrk="1" hangingPunct="1">
              <a:buNone/>
            </a:pPr>
            <a:r>
              <a:rPr sz="2400" dirty="0"/>
              <a:t>            Missing : None</a:t>
            </a:r>
          </a:p>
          <a:p>
            <a:pPr eaLnBrk="1" hangingPunct="1">
              <a:buNone/>
            </a:pPr>
            <a:r>
              <a:rPr sz="2400" dirty="0"/>
              <a:t>            Columns : 8 </a:t>
            </a:r>
          </a:p>
          <a:p>
            <a:pPr eaLnBrk="1" hangingPunct="1">
              <a:buNone/>
            </a:pPr>
            <a:r>
              <a:rPr sz="2400" dirty="0"/>
              <a:t>            Align : Right</a:t>
            </a:r>
          </a:p>
          <a:p>
            <a:pPr eaLnBrk="1" hangingPunct="1">
              <a:buNone/>
            </a:pPr>
            <a:r>
              <a:rPr sz="2400" dirty="0"/>
              <a:t>            Measure : Scale</a:t>
            </a:r>
          </a:p>
          <a:p>
            <a:pPr eaLnBrk="1" hangingPunct="1">
              <a:buNone/>
            </a:pPr>
            <a:r>
              <a:rPr sz="2400" dirty="0"/>
              <a:t>            Karena “nama” bukan berupa angka, maka klik mouse 	sekali pada sebelah kanan kotak Numeric,  dan akan 	muncul secara bersamaan:</a:t>
            </a:r>
          </a:p>
          <a:p>
            <a:pPr eaLnBrk="1" hangingPunct="1">
              <a:buChar char="•"/>
            </a:pPr>
            <a:endParaRPr sz="2400" dirty="0"/>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2"/>
          <a:stretch>
            <a:fillRect/>
          </a:stretch>
        </p:blipFill>
        <p:spPr>
          <a:xfrm>
            <a:off x="914400" y="381000"/>
            <a:ext cx="6442075" cy="3276600"/>
          </a:xfrm>
          <a:prstGeom prst="rect">
            <a:avLst/>
          </a:prstGeom>
          <a:noFill/>
          <a:ln w="9525">
            <a:noFill/>
          </a:ln>
        </p:spPr>
      </p:pic>
      <p:sp>
        <p:nvSpPr>
          <p:cNvPr id="14339" name="Rectangle 5"/>
          <p:cNvSpPr/>
          <p:nvPr/>
        </p:nvSpPr>
        <p:spPr>
          <a:xfrm>
            <a:off x="685800" y="3886200"/>
            <a:ext cx="7772400" cy="1570038"/>
          </a:xfrm>
          <a:prstGeom prst="rect">
            <a:avLst/>
          </a:prstGeom>
          <a:noFill/>
          <a:ln w="9525">
            <a:noFill/>
          </a:ln>
        </p:spPr>
        <p:txBody>
          <a:bodyPr>
            <a:spAutoFit/>
          </a:bodyPr>
          <a:lstStyle/>
          <a:p>
            <a:r>
              <a:rPr sz="2400" dirty="0">
                <a:latin typeface="Arial" panose="020B0604020202020204" pitchFamily="34" charset="0"/>
              </a:rPr>
              <a:t>Pilih dan klik mouse satu kali pada String dan di dalam lingkaran kecilnya ditandai dengan titik. Bersamaan dengan itu, Width: 8 dan Decimal Places: 2 hilang dan diganti dengan Characters: 8. Setelah itu, klik OK </a:t>
            </a: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304800"/>
            <a:ext cx="8229600" cy="5821363"/>
          </a:xfrm>
          <a:ln/>
        </p:spPr>
        <p:txBody>
          <a:bodyPr vert="horz" wrap="square" lIns="91440" tIns="45720" rIns="91440" bIns="45720" anchor="t"/>
          <a:lstStyle/>
          <a:p>
            <a:pPr eaLnBrk="1" hangingPunct="1">
              <a:buFont typeface="Wingdings" panose="05000000000000000000" pitchFamily="2" charset="2"/>
              <a:buChar char="Ø"/>
            </a:pPr>
            <a:r>
              <a:rPr sz="2400" b="1" dirty="0"/>
              <a:t>Width</a:t>
            </a:r>
          </a:p>
          <a:p>
            <a:pPr eaLnBrk="1" hangingPunct="1">
              <a:buNone/>
            </a:pPr>
            <a:r>
              <a:rPr sz="2400" dirty="0"/>
              <a:t>	Pada Width sudah tertera angka 8. Kalau nama itu lebih dari 8 karakter,  </a:t>
            </a:r>
            <a:r>
              <a:rPr lang="es-ES" altLang="x-none" sz="2400" dirty="0"/>
              <a:t>ubah angka 8 itu dengan cara sbb:</a:t>
            </a:r>
          </a:p>
          <a:p>
            <a:pPr eaLnBrk="1" hangingPunct="1">
              <a:buNone/>
            </a:pPr>
            <a:r>
              <a:rPr lang="sv-SE" altLang="x-none" sz="2400" dirty="0"/>
              <a:t>	Klik mouse satu kali pada sel yang ada angka 8 nya.  </a:t>
            </a:r>
          </a:p>
          <a:p>
            <a:pPr eaLnBrk="1" hangingPunct="1">
              <a:buNone/>
            </a:pPr>
            <a:r>
              <a:rPr sz="2400" dirty="0"/>
              <a:t>	Atau klik ▲ sampai angka yang diinginkan, misalkan stop pada angka 20. </a:t>
            </a:r>
          </a:p>
          <a:p>
            <a:pPr eaLnBrk="1" hangingPunct="1">
              <a:buFont typeface="Wingdings" panose="05000000000000000000" pitchFamily="2" charset="2"/>
              <a:buChar char="Ø"/>
            </a:pPr>
            <a:r>
              <a:rPr sz="2400" b="1" dirty="0"/>
              <a:t>Decimals</a:t>
            </a:r>
          </a:p>
          <a:p>
            <a:pPr eaLnBrk="1" hangingPunct="1">
              <a:buNone/>
            </a:pPr>
            <a:r>
              <a:rPr sz="2400" dirty="0"/>
              <a:t>	Karena nama merupakan karakter bukan bilangan, jadi dilewat.                                                                         </a:t>
            </a:r>
          </a:p>
          <a:p>
            <a:pPr eaLnBrk="1" hangingPunct="1">
              <a:buFont typeface="Wingdings" panose="05000000000000000000" pitchFamily="2" charset="2"/>
              <a:buChar char="Ø"/>
            </a:pPr>
            <a:r>
              <a:rPr sz="2400" dirty="0"/>
              <a:t> </a:t>
            </a:r>
            <a:r>
              <a:rPr sz="2400" b="1" dirty="0"/>
              <a:t>Label</a:t>
            </a:r>
          </a:p>
          <a:p>
            <a:pPr eaLnBrk="1" hangingPunct="1">
              <a:buNone/>
            </a:pPr>
            <a:r>
              <a:rPr sz="2400" dirty="0"/>
              <a:t>	Pada kolom di bawah label, klik dua kali pada sel tsb dan ketik </a:t>
            </a:r>
            <a:r>
              <a:rPr sz="2400" b="1" dirty="0"/>
              <a:t>nama mahasiswa </a:t>
            </a:r>
            <a:r>
              <a:rPr sz="2400" dirty="0"/>
              <a:t>untuk memberikan keterangan pada variabel nama. </a:t>
            </a: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304800"/>
            <a:ext cx="8229600" cy="5821363"/>
          </a:xfrm>
          <a:ln/>
        </p:spPr>
        <p:txBody>
          <a:bodyPr vert="horz" wrap="square" lIns="91440" tIns="45720" rIns="91440" bIns="45720" anchor="t"/>
          <a:lstStyle/>
          <a:p>
            <a:pPr eaLnBrk="1" hangingPunct="1">
              <a:buFont typeface="Wingdings" panose="05000000000000000000" pitchFamily="2" charset="2"/>
              <a:buChar char="Ø"/>
            </a:pPr>
            <a:r>
              <a:rPr sz="2400" b="1" dirty="0"/>
              <a:t>Values </a:t>
            </a:r>
          </a:p>
          <a:p>
            <a:pPr lvl="1" eaLnBrk="1" hangingPunct="1">
              <a:buNone/>
            </a:pPr>
            <a:r>
              <a:rPr sz="2400" dirty="0"/>
              <a:t>Karena nama mahasiswa itu bersifat tunggal, artinya setiap nama mahasiswa mempunyai nomor, maka dilewat saja. </a:t>
            </a:r>
          </a:p>
          <a:p>
            <a:pPr eaLnBrk="1" hangingPunct="1">
              <a:buFont typeface="Wingdings" panose="05000000000000000000" pitchFamily="2" charset="2"/>
              <a:buChar char="Ø"/>
            </a:pPr>
            <a:r>
              <a:rPr sz="2400" dirty="0"/>
              <a:t> </a:t>
            </a:r>
            <a:r>
              <a:rPr sz="2400" b="1" dirty="0"/>
              <a:t>Missing</a:t>
            </a:r>
          </a:p>
          <a:p>
            <a:pPr eaLnBrk="1" hangingPunct="1">
              <a:buNone/>
            </a:pPr>
            <a:r>
              <a:rPr sz="2400" dirty="0"/>
              <a:t>      Karena tidak ada data yang hilang dan setiap mahasiswa sudah  mempunyai nama, maka dilewat saja.</a:t>
            </a:r>
          </a:p>
          <a:p>
            <a:pPr eaLnBrk="1" hangingPunct="1">
              <a:buFont typeface="Wingdings" panose="05000000000000000000" pitchFamily="2" charset="2"/>
              <a:buChar char="Ø"/>
            </a:pPr>
            <a:r>
              <a:rPr sz="2400" dirty="0"/>
              <a:t> </a:t>
            </a:r>
            <a:r>
              <a:rPr sz="2400" b="1" dirty="0"/>
              <a:t>Columns</a:t>
            </a:r>
          </a:p>
          <a:p>
            <a:pPr eaLnBrk="1" hangingPunct="1">
              <a:buNone/>
            </a:pPr>
            <a:r>
              <a:rPr sz="2400" dirty="0"/>
              <a:t>       Sama dengan Width, maka harus diisi angka 12.</a:t>
            </a:r>
          </a:p>
          <a:p>
            <a:pPr eaLnBrk="1" hangingPunct="1">
              <a:buNone/>
            </a:pPr>
            <a:r>
              <a:rPr sz="2400" dirty="0"/>
              <a:t>       Karena sudah tertera angka 8, maka perlu diubah dengan      </a:t>
            </a:r>
          </a:p>
          <a:p>
            <a:pPr eaLnBrk="1" hangingPunct="1">
              <a:buNone/>
            </a:pPr>
            <a:r>
              <a:rPr sz="2400" dirty="0"/>
              <a:t>       cara sbb:  </a:t>
            </a:r>
          </a:p>
          <a:p>
            <a:pPr eaLnBrk="1" hangingPunct="1">
              <a:buNone/>
            </a:pPr>
            <a:r>
              <a:rPr sz="2400" dirty="0"/>
              <a:t>		klik dua kali pada sel yang ada angka 8 nya, dan tekan 	tanda backspace ← keyboard  maka angka 8 akan hilang. 	Kemudian ketik angka 20.  </a:t>
            </a: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533400"/>
            <a:ext cx="8229600" cy="5592763"/>
          </a:xfrm>
          <a:ln/>
        </p:spPr>
        <p:txBody>
          <a:bodyPr vert="horz" wrap="square" lIns="91440" tIns="45720" rIns="91440" bIns="45720" anchor="t"/>
          <a:lstStyle/>
          <a:p>
            <a:pPr eaLnBrk="1" hangingPunct="1">
              <a:buFont typeface="Wingdings" panose="05000000000000000000" pitchFamily="2" charset="2"/>
              <a:buChar char="Ø"/>
            </a:pPr>
            <a:r>
              <a:rPr sz="2400" dirty="0"/>
              <a:t> </a:t>
            </a:r>
            <a:r>
              <a:rPr sz="2400" b="1" dirty="0"/>
              <a:t>Align </a:t>
            </a:r>
          </a:p>
          <a:p>
            <a:pPr eaLnBrk="1" hangingPunct="1">
              <a:buNone/>
            </a:pPr>
            <a:r>
              <a:rPr lang="sv-SE" altLang="x-none" sz="2400" dirty="0"/>
              <a:t>	Penulisan datanya dapat ditempatkan di sebelah kiri, kanan, atau tengah. </a:t>
            </a:r>
          </a:p>
          <a:p>
            <a:pPr eaLnBrk="1" hangingPunct="1">
              <a:buNone/>
            </a:pPr>
            <a:r>
              <a:rPr sz="2400" dirty="0"/>
              <a:t>	Kalau di sebelah kiri harus diubah dari Right menjadi Left. </a:t>
            </a:r>
          </a:p>
          <a:p>
            <a:pPr eaLnBrk="1" hangingPunct="1">
              <a:buFont typeface="Wingdings" panose="05000000000000000000" pitchFamily="2" charset="2"/>
              <a:buChar char="Ø"/>
            </a:pPr>
            <a:r>
              <a:rPr sz="2400" dirty="0"/>
              <a:t> </a:t>
            </a:r>
            <a:r>
              <a:rPr sz="2400" b="1" dirty="0"/>
              <a:t>Measure</a:t>
            </a:r>
          </a:p>
          <a:p>
            <a:pPr eaLnBrk="1" hangingPunct="1">
              <a:buNone/>
            </a:pPr>
            <a:r>
              <a:rPr sz="2400" dirty="0"/>
              <a:t>      Karena data itu kualitatif, maka harus diisi dengan Nominal.</a:t>
            </a:r>
          </a:p>
          <a:p>
            <a:pPr eaLnBrk="1" hangingPunct="1">
              <a:buNone/>
            </a:pPr>
            <a:r>
              <a:rPr sz="2400" dirty="0"/>
              <a:t>	Mendefinisikan Variabel Nilai</a:t>
            </a:r>
          </a:p>
          <a:p>
            <a:pPr eaLnBrk="1" hangingPunct="1">
              <a:buFont typeface="Wingdings" panose="05000000000000000000" pitchFamily="2" charset="2"/>
              <a:buChar char="Ø"/>
            </a:pPr>
            <a:r>
              <a:rPr sz="2400" b="1" dirty="0"/>
              <a:t>Name</a:t>
            </a:r>
          </a:p>
          <a:p>
            <a:pPr eaLnBrk="1" hangingPunct="1">
              <a:buNone/>
            </a:pPr>
            <a:r>
              <a:rPr sz="2400" b="1" dirty="0"/>
              <a:t>	</a:t>
            </a:r>
            <a:r>
              <a:rPr lang="fi-FI" altLang="x-none" sz="2400" dirty="0"/>
              <a:t>Tempatkan pointer pada baris 1, kemudian klik mouse dua kali pada sel </a:t>
            </a:r>
            <a:r>
              <a:rPr sz="2400" dirty="0"/>
              <a:t>tersebut, dan ketik </a:t>
            </a:r>
            <a:r>
              <a:rPr sz="2400" b="1" dirty="0"/>
              <a:t>nilai. </a:t>
            </a:r>
          </a:p>
          <a:p>
            <a:pPr eaLnBrk="1" hangingPunct="1">
              <a:buFont typeface="Wingdings" panose="05000000000000000000" pitchFamily="2" charset="2"/>
              <a:buChar char="Ø"/>
            </a:pPr>
            <a:endParaRPr sz="2400" dirty="0"/>
          </a:p>
          <a:p>
            <a:pPr eaLnBrk="1" hangingPunct="1">
              <a:buChar char="•"/>
            </a:pPr>
            <a:endParaRPr sz="2400" dirty="0"/>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228600" y="457200"/>
            <a:ext cx="8686800" cy="5715000"/>
          </a:xfrm>
          <a:ln/>
        </p:spPr>
        <p:txBody>
          <a:bodyPr vert="horz" wrap="square" lIns="91440" tIns="45720" rIns="91440" bIns="45720" anchor="t"/>
          <a:lstStyle/>
          <a:p>
            <a:pPr eaLnBrk="1" hangingPunct="1">
              <a:buFont typeface="Wingdings" panose="05000000000000000000" pitchFamily="2" charset="2"/>
              <a:buChar char="Ø"/>
            </a:pPr>
            <a:r>
              <a:rPr sz="2400" b="1" dirty="0"/>
              <a:t>Type</a:t>
            </a:r>
          </a:p>
          <a:p>
            <a:pPr eaLnBrk="1" hangingPunct="1">
              <a:buNone/>
            </a:pPr>
            <a:r>
              <a:rPr sz="2400" dirty="0"/>
              <a:t>      Klik mouse satu kali pada sel tsb, maka akan muncul secara bersamaan  pada baris 1 tabel di atas:</a:t>
            </a:r>
          </a:p>
          <a:p>
            <a:pPr eaLnBrk="1" hangingPunct="1">
              <a:buNone/>
            </a:pPr>
            <a:r>
              <a:rPr sz="2400" dirty="0"/>
              <a:t>            Type : Numeric</a:t>
            </a:r>
          </a:p>
          <a:p>
            <a:pPr eaLnBrk="1" hangingPunct="1">
              <a:buNone/>
            </a:pPr>
            <a:r>
              <a:rPr sz="2400" dirty="0"/>
              <a:t>            Width : 4</a:t>
            </a:r>
          </a:p>
          <a:p>
            <a:pPr eaLnBrk="1" hangingPunct="1">
              <a:buNone/>
            </a:pPr>
            <a:r>
              <a:rPr sz="2400" dirty="0"/>
              <a:t> 	       Decimals : 0</a:t>
            </a:r>
          </a:p>
          <a:p>
            <a:pPr eaLnBrk="1" hangingPunct="1">
              <a:buNone/>
            </a:pPr>
            <a:r>
              <a:rPr sz="2400" dirty="0"/>
              <a:t>            Align : Center</a:t>
            </a:r>
          </a:p>
          <a:p>
            <a:pPr eaLnBrk="1" hangingPunct="1">
              <a:buFont typeface="Wingdings" panose="05000000000000000000" pitchFamily="2" charset="2"/>
              <a:buChar char="Ø"/>
            </a:pPr>
            <a:r>
              <a:rPr sz="2400" b="1" dirty="0"/>
              <a:t>Width</a:t>
            </a:r>
          </a:p>
          <a:p>
            <a:pPr eaLnBrk="1" hangingPunct="1">
              <a:buNone/>
            </a:pPr>
            <a:r>
              <a:rPr sz="2400" dirty="0"/>
              <a:t>      Ketikkan 4 atau klik ▼ sampai muncul 4.</a:t>
            </a:r>
          </a:p>
          <a:p>
            <a:pPr eaLnBrk="1" hangingPunct="1">
              <a:buFont typeface="Wingdings" panose="05000000000000000000" pitchFamily="2" charset="2"/>
              <a:buChar char="Ø"/>
            </a:pPr>
            <a:r>
              <a:rPr sz="2400" dirty="0"/>
              <a:t> </a:t>
            </a:r>
            <a:r>
              <a:rPr sz="2400" b="1" dirty="0"/>
              <a:t>Decimals </a:t>
            </a:r>
          </a:p>
          <a:p>
            <a:pPr eaLnBrk="1" hangingPunct="1">
              <a:buNone/>
            </a:pPr>
            <a:r>
              <a:rPr sz="2400" b="1" dirty="0"/>
              <a:t>      </a:t>
            </a:r>
            <a:r>
              <a:rPr sz="2400" dirty="0"/>
              <a:t>Karena nilai ujian yang dimaksud bilangan bulat antara 0 sampai 100, maka tidak ada desimalnya. Atau Klik ▼ sampai angka 0.          </a:t>
            </a:r>
          </a:p>
          <a:p>
            <a:pPr eaLnBrk="1" hangingPunct="1">
              <a:buNone/>
            </a:pPr>
            <a:r>
              <a:rPr sz="2400" dirty="0"/>
              <a:t>                                </a:t>
            </a: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533400"/>
            <a:ext cx="8229600" cy="5562600"/>
          </a:xfrm>
          <a:ln/>
        </p:spPr>
        <p:txBody>
          <a:bodyPr vert="horz" wrap="square" lIns="91440" tIns="45720" rIns="91440" bIns="45720" anchor="t"/>
          <a:lstStyle/>
          <a:p>
            <a:pPr eaLnBrk="1" hangingPunct="1">
              <a:buFont typeface="Wingdings" panose="05000000000000000000" pitchFamily="2" charset="2"/>
              <a:buChar char="Ø"/>
            </a:pPr>
            <a:r>
              <a:rPr sz="2400" b="1" dirty="0"/>
              <a:t>Label</a:t>
            </a:r>
          </a:p>
          <a:p>
            <a:pPr eaLnBrk="1" hangingPunct="1">
              <a:buNone/>
            </a:pPr>
            <a:r>
              <a:rPr sz="2400" dirty="0"/>
              <a:t>	Pada kolom di bawah label, klik mouse dua kali pada sel tsb dan ketik Nilai UAS Statistik untuk memberikan keterangan pada variabel Nilai. </a:t>
            </a:r>
          </a:p>
          <a:p>
            <a:pPr eaLnBrk="1" hangingPunct="1">
              <a:buFont typeface="Wingdings" panose="05000000000000000000" pitchFamily="2" charset="2"/>
              <a:buChar char="Ø"/>
            </a:pPr>
            <a:r>
              <a:rPr sz="2400" dirty="0"/>
              <a:t> </a:t>
            </a:r>
            <a:r>
              <a:rPr sz="2400" b="1" dirty="0"/>
              <a:t>Columns</a:t>
            </a:r>
          </a:p>
          <a:p>
            <a:pPr eaLnBrk="1" hangingPunct="1">
              <a:buNone/>
            </a:pPr>
            <a:r>
              <a:rPr sz="2400" dirty="0"/>
              <a:t>	Sama dengan Width, maka harus diisi angka 4.</a:t>
            </a:r>
          </a:p>
          <a:p>
            <a:pPr eaLnBrk="1" hangingPunct="1">
              <a:buFont typeface="Wingdings" panose="05000000000000000000" pitchFamily="2" charset="2"/>
              <a:buChar char="Ø"/>
            </a:pPr>
            <a:r>
              <a:rPr sz="2400" dirty="0"/>
              <a:t> </a:t>
            </a:r>
            <a:r>
              <a:rPr sz="2400" b="1" dirty="0"/>
              <a:t>Align </a:t>
            </a:r>
          </a:p>
          <a:p>
            <a:pPr eaLnBrk="1" hangingPunct="1">
              <a:buNone/>
            </a:pPr>
            <a:r>
              <a:rPr sz="2400" dirty="0"/>
              <a:t>	Dalam hal ini, penulisan datanya akan ditempatkan di tengah atau pilih Center.    </a:t>
            </a:r>
          </a:p>
          <a:p>
            <a:pPr eaLnBrk="1" hangingPunct="1">
              <a:buFont typeface="Wingdings" panose="05000000000000000000" pitchFamily="2" charset="2"/>
              <a:buChar char="Ø"/>
            </a:pPr>
            <a:r>
              <a:rPr sz="2400" dirty="0"/>
              <a:t> </a:t>
            </a:r>
            <a:r>
              <a:rPr sz="2400" b="1" dirty="0"/>
              <a:t>Measure</a:t>
            </a:r>
          </a:p>
          <a:p>
            <a:pPr eaLnBrk="1" hangingPunct="1">
              <a:buNone/>
            </a:pPr>
            <a:r>
              <a:rPr sz="2400" b="1" dirty="0"/>
              <a:t>	</a:t>
            </a:r>
            <a:r>
              <a:rPr lang="it-IT" altLang="x-none" sz="2400" dirty="0"/>
              <a:t>Karena data nilai itu kuantitatif, maka harus diisi dengan Scale.</a:t>
            </a:r>
            <a:r>
              <a:rPr sz="2400" dirty="0"/>
              <a:t> Karena sudah tertera Scale, maka dilewat saja.</a:t>
            </a:r>
          </a:p>
          <a:p>
            <a:pPr eaLnBrk="1" hangingPunct="1">
              <a:buNone/>
            </a:pPr>
            <a:r>
              <a:rPr sz="2400" dirty="0"/>
              <a:t>	Mendefinisikan Variabel Gender.</a:t>
            </a:r>
          </a:p>
          <a:p>
            <a:pPr eaLnBrk="1" hangingPunct="1">
              <a:buChar char="•"/>
            </a:pPr>
            <a:endParaRPr sz="2400" dirty="0"/>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381000"/>
            <a:ext cx="8229600" cy="6096000"/>
          </a:xfrm>
          <a:ln/>
        </p:spPr>
        <p:txBody>
          <a:bodyPr vert="horz" wrap="square" lIns="91440" tIns="45720" rIns="91440" bIns="45720" anchor="t"/>
          <a:lstStyle/>
          <a:p>
            <a:pPr eaLnBrk="1" hangingPunct="1">
              <a:buFont typeface="Wingdings" panose="05000000000000000000" pitchFamily="2" charset="2"/>
              <a:buChar char="Ø"/>
            </a:pPr>
            <a:r>
              <a:rPr sz="2000" dirty="0"/>
              <a:t> </a:t>
            </a:r>
            <a:r>
              <a:rPr sz="2000" b="1" dirty="0"/>
              <a:t>Name</a:t>
            </a:r>
          </a:p>
          <a:p>
            <a:pPr eaLnBrk="1" hangingPunct="1">
              <a:buNone/>
            </a:pPr>
            <a:r>
              <a:rPr lang="fi-FI" altLang="x-none" sz="2000" dirty="0"/>
              <a:t>  	Tempatkan pointer pada baris 1, kemudian klik mouse dua kali pada sel </a:t>
            </a:r>
          </a:p>
          <a:p>
            <a:pPr eaLnBrk="1" hangingPunct="1">
              <a:buNone/>
            </a:pPr>
            <a:r>
              <a:rPr sz="2000" dirty="0"/>
              <a:t>	tersebut, dan ketik </a:t>
            </a:r>
            <a:r>
              <a:rPr sz="2000" b="1" dirty="0"/>
              <a:t>gender. </a:t>
            </a:r>
          </a:p>
          <a:p>
            <a:pPr eaLnBrk="1" hangingPunct="1">
              <a:buFont typeface="Wingdings" panose="05000000000000000000" pitchFamily="2" charset="2"/>
              <a:buChar char="Ø"/>
            </a:pPr>
            <a:r>
              <a:rPr sz="2000" dirty="0"/>
              <a:t> </a:t>
            </a:r>
            <a:r>
              <a:rPr sz="2000" b="1" dirty="0"/>
              <a:t>Type</a:t>
            </a:r>
          </a:p>
          <a:p>
            <a:pPr eaLnBrk="1" hangingPunct="1">
              <a:buNone/>
            </a:pPr>
            <a:r>
              <a:rPr sz="2000" dirty="0"/>
              <a:t>        Klik mouse satu kali pada sel tsb, maka akan muncul secara bersamaan </a:t>
            </a:r>
          </a:p>
          <a:p>
            <a:pPr eaLnBrk="1" hangingPunct="1">
              <a:buNone/>
            </a:pPr>
            <a:r>
              <a:rPr sz="2000" dirty="0"/>
              <a:t>	pada baris 1 tabel di atas:</a:t>
            </a:r>
          </a:p>
          <a:p>
            <a:pPr eaLnBrk="1" hangingPunct="1">
              <a:buNone/>
            </a:pPr>
            <a:r>
              <a:rPr sz="2000" dirty="0"/>
              <a:t>            Type : Numeric</a:t>
            </a:r>
          </a:p>
          <a:p>
            <a:pPr eaLnBrk="1" hangingPunct="1">
              <a:buNone/>
            </a:pPr>
            <a:r>
              <a:rPr sz="2000" dirty="0"/>
              <a:t>            Width : 8</a:t>
            </a:r>
          </a:p>
          <a:p>
            <a:pPr eaLnBrk="1" hangingPunct="1">
              <a:buNone/>
            </a:pPr>
            <a:r>
              <a:rPr sz="2000" dirty="0"/>
              <a:t>            Decimals : 2</a:t>
            </a:r>
          </a:p>
          <a:p>
            <a:pPr eaLnBrk="1" hangingPunct="1">
              <a:buNone/>
            </a:pPr>
            <a:r>
              <a:rPr sz="2000" dirty="0"/>
              <a:t>            Values : None</a:t>
            </a:r>
          </a:p>
          <a:p>
            <a:pPr eaLnBrk="1" hangingPunct="1">
              <a:buNone/>
            </a:pPr>
            <a:r>
              <a:rPr sz="2000" dirty="0"/>
              <a:t>            Missing : None</a:t>
            </a:r>
          </a:p>
          <a:p>
            <a:pPr eaLnBrk="1" hangingPunct="1">
              <a:buNone/>
            </a:pPr>
            <a:r>
              <a:rPr sz="2000" dirty="0"/>
              <a:t>            Columns : 8</a:t>
            </a:r>
          </a:p>
          <a:p>
            <a:pPr eaLnBrk="1" hangingPunct="1">
              <a:buNone/>
            </a:pPr>
            <a:r>
              <a:rPr sz="2000" dirty="0"/>
              <a:t>            Align : Right</a:t>
            </a:r>
          </a:p>
          <a:p>
            <a:pPr eaLnBrk="1" hangingPunct="1">
              <a:buNone/>
            </a:pPr>
            <a:r>
              <a:rPr sz="2000" dirty="0"/>
              <a:t>            Measure : Scale</a:t>
            </a:r>
          </a:p>
          <a:p>
            <a:pPr eaLnBrk="1" hangingPunct="1">
              <a:buNone/>
            </a:pPr>
            <a:r>
              <a:rPr sz="2000" dirty="0"/>
              <a:t>            Karena gender itu akan dikodekan dengan angka 1 dan 2 supaya lebih </a:t>
            </a:r>
          </a:p>
          <a:p>
            <a:pPr eaLnBrk="1" hangingPunct="1">
              <a:buNone/>
            </a:pPr>
            <a:r>
              <a:rPr lang="sv-SE" altLang="x-none" sz="2000" dirty="0"/>
              <a:t>	      praktis, maka diisi dengan Numeric.  </a:t>
            </a:r>
          </a:p>
          <a:p>
            <a:pPr eaLnBrk="1" hangingPunct="1">
              <a:buChar char="•"/>
            </a:pPr>
            <a:endParaRPr sz="2000" dirty="0"/>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chemeClr val="lt1"/>
                </a:solidFill>
                <a:effectLst/>
                <a:uLnTx/>
                <a:uFillTx/>
                <a:latin typeface="+mn-lt"/>
                <a:ea typeface="+mn-ea"/>
                <a:cs typeface="+mn-cs"/>
              </a:rPr>
              <a:t>VISI DAN MISI UNIVERSITAS ESA UNGGUL</a:t>
            </a:r>
          </a:p>
        </p:txBody>
      </p:sp>
      <p:pic>
        <p:nvPicPr>
          <p:cNvPr id="3078" name="Content Placeholder 3"/>
          <p:cNvPicPr>
            <a:picLocks noGrp="1" noChangeAspect="1"/>
          </p:cNvPicPr>
          <p:nvPr>
            <p:ph idx="1"/>
          </p:nvPr>
        </p:nvPicPr>
        <p:blipFill>
          <a:blip r:embed="rId4"/>
          <a:srcRect/>
          <a:stretch>
            <a:fillRect/>
          </a:stretch>
        </p:blipFill>
        <p:spPr>
          <a:xfrm>
            <a:off x="0" y="1600200"/>
            <a:ext cx="9144000" cy="4800600"/>
          </a:xfrm>
          <a:ln/>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381000"/>
            <a:ext cx="8229600" cy="5745163"/>
          </a:xfrm>
          <a:ln/>
        </p:spPr>
        <p:txBody>
          <a:bodyPr vert="horz" wrap="square" lIns="91440" tIns="45720" rIns="91440" bIns="45720" anchor="t"/>
          <a:lstStyle/>
          <a:p>
            <a:pPr eaLnBrk="1" hangingPunct="1">
              <a:buFont typeface="Wingdings" panose="05000000000000000000" pitchFamily="2" charset="2"/>
              <a:buChar char="Ø"/>
            </a:pPr>
            <a:r>
              <a:rPr sz="2000" b="1" dirty="0"/>
              <a:t>Width</a:t>
            </a:r>
          </a:p>
          <a:p>
            <a:pPr eaLnBrk="1" hangingPunct="1">
              <a:buNone/>
            </a:pPr>
            <a:r>
              <a:rPr sz="2000" dirty="0"/>
              <a:t>       Pada Width sudah tertera angka 8.</a:t>
            </a:r>
          </a:p>
          <a:p>
            <a:pPr eaLnBrk="1" hangingPunct="1">
              <a:buFont typeface="Wingdings" panose="05000000000000000000" pitchFamily="2" charset="2"/>
              <a:buChar char="Ø"/>
            </a:pPr>
            <a:r>
              <a:rPr sz="2000" dirty="0"/>
              <a:t>  </a:t>
            </a:r>
            <a:r>
              <a:rPr sz="2000" b="1" dirty="0"/>
              <a:t>Decimals </a:t>
            </a:r>
          </a:p>
          <a:p>
            <a:pPr eaLnBrk="1" hangingPunct="1">
              <a:buNone/>
            </a:pPr>
            <a:r>
              <a:rPr sz="2000" dirty="0"/>
              <a:t> 	</a:t>
            </a:r>
            <a:r>
              <a:rPr lang="sv-SE" altLang="x-none" sz="2000" dirty="0"/>
              <a:t>Karena kodenya bilangan bulat, maka harus diisi dengan angka 0. Karena</a:t>
            </a:r>
          </a:p>
          <a:p>
            <a:pPr eaLnBrk="1" hangingPunct="1">
              <a:buNone/>
            </a:pPr>
            <a:r>
              <a:rPr sz="2000" dirty="0"/>
              <a:t>	pada sel tsb sudah tertera 2, maka ubah menjadi nol.                                                            </a:t>
            </a:r>
          </a:p>
          <a:p>
            <a:pPr eaLnBrk="1" hangingPunct="1">
              <a:buFont typeface="Wingdings" panose="05000000000000000000" pitchFamily="2" charset="2"/>
              <a:buChar char="Ø"/>
            </a:pPr>
            <a:r>
              <a:rPr sz="2000" dirty="0"/>
              <a:t> </a:t>
            </a:r>
            <a:r>
              <a:rPr sz="2000" b="1" dirty="0"/>
              <a:t>Label</a:t>
            </a:r>
          </a:p>
          <a:p>
            <a:pPr eaLnBrk="1" hangingPunct="1">
              <a:buNone/>
            </a:pPr>
            <a:r>
              <a:rPr sz="2000" dirty="0"/>
              <a:t>	Pada kolom di bawah label, klik dua kali pada sel tsb dan ketik Jenis</a:t>
            </a:r>
          </a:p>
          <a:p>
            <a:pPr eaLnBrk="1" hangingPunct="1">
              <a:buNone/>
            </a:pPr>
            <a:r>
              <a:rPr sz="2000" dirty="0"/>
              <a:t>	Kelami untuk memberikan keterangan pada variabel gender. </a:t>
            </a:r>
          </a:p>
          <a:p>
            <a:pPr eaLnBrk="1" hangingPunct="1">
              <a:buFont typeface="Wingdings" panose="05000000000000000000" pitchFamily="2" charset="2"/>
              <a:buChar char="Ø"/>
            </a:pPr>
            <a:r>
              <a:rPr sz="2000" dirty="0"/>
              <a:t> </a:t>
            </a:r>
            <a:r>
              <a:rPr sz="2000" b="1" dirty="0"/>
              <a:t>Values</a:t>
            </a:r>
          </a:p>
          <a:p>
            <a:pPr eaLnBrk="1" hangingPunct="1">
              <a:buNone/>
            </a:pPr>
            <a:r>
              <a:rPr sz="2000" dirty="0"/>
              <a:t>	Klik mouse satu kali pada sel tsb, kemudian klik mouse satu kali lagi pada</a:t>
            </a:r>
          </a:p>
          <a:p>
            <a:pPr eaLnBrk="1" hangingPunct="1">
              <a:buNone/>
            </a:pPr>
            <a:r>
              <a:rPr sz="2000" dirty="0"/>
              <a:t>	kotak yang berisi titik tiga yang ada di sebelah kanan.</a:t>
            </a:r>
          </a:p>
          <a:p>
            <a:pPr eaLnBrk="1" hangingPunct="1">
              <a:buNone/>
            </a:pPr>
            <a:r>
              <a:rPr sz="2000" dirty="0"/>
              <a:t>	Cara pengisian </a:t>
            </a:r>
            <a:r>
              <a:rPr sz="2000" b="1" dirty="0"/>
              <a:t>Value Labels sbb:</a:t>
            </a:r>
          </a:p>
          <a:p>
            <a:pPr lvl="1" eaLnBrk="1" hangingPunct="1">
              <a:buFont typeface="Arial" panose="020B0604020202020204" pitchFamily="34" charset="0"/>
              <a:buChar char="•"/>
            </a:pPr>
            <a:r>
              <a:rPr sz="2000" dirty="0"/>
              <a:t>Pada Value diisi angka berupa kode, yaitu 1 atau 2.</a:t>
            </a:r>
          </a:p>
          <a:p>
            <a:pPr eaLnBrk="1" hangingPunct="1">
              <a:buNone/>
            </a:pPr>
            <a:r>
              <a:rPr lang="nn-NO" altLang="x-none" sz="2000" dirty="0"/>
              <a:t>     	     Untuk yang pertama, ketik pada kotak kosong angka 2. </a:t>
            </a:r>
            <a:endParaRPr sz="2000" dirty="0"/>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228600"/>
            <a:ext cx="8229600" cy="5897563"/>
          </a:xfrm>
          <a:ln/>
        </p:spPr>
        <p:txBody>
          <a:bodyPr vert="horz" wrap="square" lIns="91440" tIns="45720" rIns="91440" bIns="45720" anchor="t"/>
          <a:lstStyle/>
          <a:p>
            <a:pPr eaLnBrk="1" hangingPunct="1">
              <a:buNone/>
            </a:pPr>
            <a:r>
              <a:rPr sz="2000" dirty="0"/>
              <a:t>Pada Value label diisi dengan keterangan dari angka 1 tsb. Misalkan</a:t>
            </a:r>
          </a:p>
          <a:p>
            <a:pPr eaLnBrk="1" hangingPunct="1">
              <a:buNone/>
            </a:pPr>
            <a:r>
              <a:rPr sz="2000" dirty="0"/>
              <a:t>kode 1 untuk Pria, maka ketik pada kotak kosong itu Pria. </a:t>
            </a:r>
          </a:p>
          <a:p>
            <a:pPr eaLnBrk="1" hangingPunct="1"/>
            <a:r>
              <a:rPr sz="2000" dirty="0"/>
              <a:t>Otomatis tombol Add aktif, dan klik mouse satu kali pada tombol tsb.</a:t>
            </a:r>
          </a:p>
          <a:p>
            <a:pPr eaLnBrk="1" hangingPunct="1">
              <a:buNone/>
            </a:pPr>
            <a:r>
              <a:rPr lang="fi-FI" altLang="x-none" sz="2000" dirty="0"/>
              <a:t>	Maka otomatis keterangan 1=”Pria” akan tampak pada kotak kosong</a:t>
            </a:r>
          </a:p>
          <a:p>
            <a:pPr eaLnBrk="1" hangingPunct="1">
              <a:buNone/>
            </a:pPr>
            <a:r>
              <a:rPr sz="2000" dirty="0"/>
              <a:t>	yang sejajar dengan Add. </a:t>
            </a:r>
          </a:p>
          <a:p>
            <a:pPr eaLnBrk="1" hangingPunct="1"/>
            <a:r>
              <a:rPr sz="2000" dirty="0"/>
              <a:t>Isi lagi pada Value dengan angka 2</a:t>
            </a:r>
          </a:p>
          <a:p>
            <a:pPr eaLnBrk="1" hangingPunct="1"/>
            <a:r>
              <a:rPr sz="2000" dirty="0"/>
              <a:t>Pada Value label diisi dengan keterangan dari angka 2 tsb. Misalkan </a:t>
            </a:r>
          </a:p>
          <a:p>
            <a:pPr eaLnBrk="1" hangingPunct="1">
              <a:buNone/>
            </a:pPr>
            <a:r>
              <a:rPr sz="2000" dirty="0"/>
              <a:t>	kode 2 untuk Wanita, maka ketik pada kotak kosong itu Wanita.</a:t>
            </a:r>
          </a:p>
          <a:p>
            <a:pPr eaLnBrk="1" hangingPunct="1"/>
            <a:r>
              <a:rPr sz="2000" dirty="0"/>
              <a:t>Otomatis tombol Add aktif, dan klik mouse satu kali pada tombol tsb. </a:t>
            </a:r>
          </a:p>
          <a:p>
            <a:pPr eaLnBrk="1" hangingPunct="1">
              <a:buNone/>
            </a:pPr>
            <a:r>
              <a:rPr lang="fi-FI" altLang="x-none" sz="2000" dirty="0"/>
              <a:t>	Maka otomatis keterangan 2=”Wanita” akan tampak pada kotak</a:t>
            </a:r>
          </a:p>
          <a:p>
            <a:pPr eaLnBrk="1" hangingPunct="1">
              <a:buNone/>
            </a:pPr>
            <a:r>
              <a:rPr sz="2000" dirty="0"/>
              <a:t>	kosong yang sejajar dengan Add. </a:t>
            </a:r>
          </a:p>
          <a:p>
            <a:pPr eaLnBrk="1" hangingPunct="1">
              <a:buNone/>
            </a:pPr>
            <a:r>
              <a:rPr sz="2000" dirty="0"/>
              <a:t>	</a:t>
            </a:r>
            <a:r>
              <a:rPr lang="pl-PL" altLang="x-none" sz="2000" dirty="0"/>
              <a:t>Klik mouse satu kali pada </a:t>
            </a:r>
            <a:r>
              <a:rPr lang="pl-PL" altLang="x-none" sz="2000" b="1" dirty="0"/>
              <a:t>OK. </a:t>
            </a:r>
            <a:endParaRPr sz="2000" b="1" dirty="0"/>
          </a:p>
          <a:p>
            <a:pPr eaLnBrk="1" hangingPunct="1">
              <a:buFont typeface="Wingdings" panose="05000000000000000000" pitchFamily="2" charset="2"/>
              <a:buChar char="Ø"/>
            </a:pPr>
            <a:r>
              <a:rPr sz="2000" b="1" dirty="0"/>
              <a:t>Missing</a:t>
            </a:r>
          </a:p>
          <a:p>
            <a:pPr eaLnBrk="1" hangingPunct="1">
              <a:buNone/>
            </a:pPr>
            <a:r>
              <a:rPr sz="2000" b="1" dirty="0"/>
              <a:t>	</a:t>
            </a:r>
            <a:r>
              <a:rPr sz="2000" dirty="0"/>
              <a:t>Karena tidak ada data yang hilang, maka tidak perlu diganti.</a:t>
            </a:r>
          </a:p>
          <a:p>
            <a:pPr eaLnBrk="1" hangingPunct="1">
              <a:buFont typeface="Wingdings" panose="05000000000000000000" pitchFamily="2" charset="2"/>
              <a:buChar char="Ø"/>
            </a:pPr>
            <a:r>
              <a:rPr sz="2000" dirty="0"/>
              <a:t> </a:t>
            </a:r>
            <a:r>
              <a:rPr sz="2000" b="1" dirty="0"/>
              <a:t>Columns</a:t>
            </a:r>
          </a:p>
          <a:p>
            <a:pPr eaLnBrk="1" hangingPunct="1">
              <a:buNone/>
            </a:pPr>
            <a:r>
              <a:rPr sz="2000" b="1" dirty="0"/>
              <a:t>      </a:t>
            </a:r>
            <a:r>
              <a:rPr sz="2000" dirty="0"/>
              <a:t> Sama dengan Width, maka harus diisi angka 8. </a:t>
            </a:r>
          </a:p>
          <a:p>
            <a:pPr eaLnBrk="1" hangingPunct="1">
              <a:buNone/>
            </a:pPr>
            <a:endParaRPr lang="pl-PL" altLang="x-none" sz="2000" b="1" dirty="0"/>
          </a:p>
          <a:p>
            <a:pPr eaLnBrk="1" hangingPunct="1"/>
            <a:endParaRPr sz="2000" dirty="0"/>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228600"/>
            <a:ext cx="8229600" cy="5745163"/>
          </a:xfrm>
          <a:ln/>
        </p:spPr>
        <p:txBody>
          <a:bodyPr vert="horz" wrap="square" lIns="91440" tIns="45720" rIns="91440" bIns="45720" anchor="t"/>
          <a:lstStyle/>
          <a:p>
            <a:pPr eaLnBrk="1" hangingPunct="1">
              <a:buFont typeface="Wingdings" panose="05000000000000000000" pitchFamily="2" charset="2"/>
              <a:buChar char="Ø"/>
            </a:pPr>
            <a:r>
              <a:rPr sz="2000" dirty="0"/>
              <a:t> </a:t>
            </a:r>
            <a:r>
              <a:rPr sz="2000" b="1" dirty="0"/>
              <a:t>Align </a:t>
            </a:r>
          </a:p>
          <a:p>
            <a:pPr eaLnBrk="1" hangingPunct="1">
              <a:buNone/>
            </a:pPr>
            <a:r>
              <a:rPr sz="2000" dirty="0"/>
              <a:t>	Dalam hal ini, penulisan datanya bisa ditempatkan di sebelah kiri, kanan,</a:t>
            </a:r>
          </a:p>
          <a:p>
            <a:pPr eaLnBrk="1" hangingPunct="1">
              <a:buNone/>
            </a:pPr>
            <a:r>
              <a:rPr sz="2000" dirty="0"/>
              <a:t>	atau tengah.    </a:t>
            </a:r>
          </a:p>
          <a:p>
            <a:pPr eaLnBrk="1" hangingPunct="1">
              <a:buNone/>
            </a:pPr>
            <a:r>
              <a:rPr lang="sv-SE" altLang="x-none" sz="2000" dirty="0"/>
              <a:t>	Caranya sama dengan bagian kedua mendefinisikan nilai.  </a:t>
            </a:r>
          </a:p>
          <a:p>
            <a:pPr eaLnBrk="1" hangingPunct="1">
              <a:buFont typeface="Wingdings" panose="05000000000000000000" pitchFamily="2" charset="2"/>
              <a:buChar char="Ø"/>
            </a:pPr>
            <a:r>
              <a:rPr sz="2000" dirty="0"/>
              <a:t> </a:t>
            </a:r>
            <a:r>
              <a:rPr sz="2000" b="1" dirty="0"/>
              <a:t>Measure</a:t>
            </a:r>
          </a:p>
          <a:p>
            <a:pPr eaLnBrk="1" hangingPunct="1">
              <a:buNone/>
            </a:pPr>
            <a:r>
              <a:rPr lang="sv-SE" altLang="x-none" sz="2000" dirty="0"/>
              <a:t>	Karena data itu berupa angka, maka pilih Scale. </a:t>
            </a:r>
          </a:p>
          <a:p>
            <a:pPr eaLnBrk="1" hangingPunct="1">
              <a:buNone/>
            </a:pPr>
            <a:endParaRPr lang="sv-SE" altLang="x-none" sz="2000" dirty="0"/>
          </a:p>
          <a:p>
            <a:pPr eaLnBrk="1" hangingPunct="1">
              <a:buNone/>
            </a:pPr>
            <a:r>
              <a:rPr sz="2400" dirty="0"/>
              <a:t>Setelah data selesai diisi, maka akan terlihat hasilnya sebagai berikut : </a:t>
            </a:r>
          </a:p>
        </p:txBody>
      </p:sp>
      <p:pic>
        <p:nvPicPr>
          <p:cNvPr id="23555" name="Picture 2"/>
          <p:cNvPicPr>
            <a:picLocks noChangeAspect="1"/>
          </p:cNvPicPr>
          <p:nvPr/>
        </p:nvPicPr>
        <p:blipFill>
          <a:blip r:embed="rId2"/>
          <a:stretch>
            <a:fillRect/>
          </a:stretch>
        </p:blipFill>
        <p:spPr>
          <a:xfrm>
            <a:off x="457200" y="3581400"/>
            <a:ext cx="8332788" cy="2819400"/>
          </a:xfrm>
          <a:prstGeom prst="rect">
            <a:avLst/>
          </a:prstGeom>
          <a:noFill/>
          <a:ln w="9525">
            <a:noFill/>
          </a:ln>
        </p:spPr>
      </p:pic>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533400" y="457200"/>
            <a:ext cx="8229600" cy="5867400"/>
          </a:xfrm>
          <a:ln/>
        </p:spPr>
        <p:txBody>
          <a:bodyPr vert="horz" wrap="square" lIns="91440" tIns="45720" rIns="91440" bIns="45720" anchor="t"/>
          <a:lstStyle/>
          <a:p>
            <a:pPr eaLnBrk="1" hangingPunct="1">
              <a:buNone/>
            </a:pPr>
            <a:r>
              <a:rPr lang="nn-NO" altLang="x-none" sz="2400" dirty="0"/>
              <a:t>Untuk mengisi datanya, klik </a:t>
            </a:r>
            <a:r>
              <a:rPr lang="nn-NO" altLang="x-none" sz="2400" b="1" dirty="0"/>
              <a:t>Data View yang ada di sebelah kiri bawah. </a:t>
            </a:r>
            <a:r>
              <a:rPr sz="2400" dirty="0"/>
              <a:t>Setelah itu akan muncul tabel sebagai berikut : </a:t>
            </a:r>
          </a:p>
          <a:p>
            <a:pPr eaLnBrk="1" hangingPunct="1">
              <a:buNone/>
            </a:pPr>
            <a:endParaRPr sz="2400" dirty="0"/>
          </a:p>
          <a:p>
            <a:pPr eaLnBrk="1" hangingPunct="1">
              <a:buNone/>
            </a:pPr>
            <a:endParaRPr sz="2400" dirty="0"/>
          </a:p>
          <a:p>
            <a:pPr eaLnBrk="1" hangingPunct="1">
              <a:buNone/>
            </a:pPr>
            <a:endParaRPr sz="2400" dirty="0"/>
          </a:p>
          <a:p>
            <a:pPr eaLnBrk="1" hangingPunct="1">
              <a:buNone/>
            </a:pPr>
            <a:endParaRPr sz="2400" dirty="0"/>
          </a:p>
          <a:p>
            <a:pPr eaLnBrk="1" hangingPunct="1">
              <a:buNone/>
            </a:pPr>
            <a:endParaRPr sz="2400" dirty="0"/>
          </a:p>
          <a:p>
            <a:pPr eaLnBrk="1" hangingPunct="1">
              <a:buNone/>
            </a:pPr>
            <a:endParaRPr sz="2400" dirty="0"/>
          </a:p>
          <a:p>
            <a:pPr eaLnBrk="1" hangingPunct="1">
              <a:buNone/>
            </a:pPr>
            <a:r>
              <a:rPr sz="2400" dirty="0"/>
              <a:t>Untuk mengisi data, gunakan tanda panah tombol </a:t>
            </a:r>
            <a:r>
              <a:rPr sz="2400" dirty="0">
                <a:sym typeface="Symbol" panose="05050102010706020507" pitchFamily="18" charset="2"/>
              </a:rPr>
              <a:t></a:t>
            </a:r>
            <a:r>
              <a:rPr sz="2400" dirty="0"/>
              <a:t> pada keyboard untuk pindah sel ke sebelah kanan;  </a:t>
            </a:r>
          </a:p>
          <a:p>
            <a:pPr eaLnBrk="1" hangingPunct="1">
              <a:buNone/>
            </a:pPr>
            <a:r>
              <a:rPr sz="2400" dirty="0"/>
              <a:t>gunakan tombol </a:t>
            </a:r>
            <a:r>
              <a:rPr sz="2400" dirty="0">
                <a:sym typeface="Symbol" panose="05050102010706020507" pitchFamily="18" charset="2"/>
              </a:rPr>
              <a:t></a:t>
            </a:r>
            <a:r>
              <a:rPr sz="2400" dirty="0"/>
              <a:t> untuk pindah sel ke sebelah kiri;</a:t>
            </a:r>
          </a:p>
          <a:p>
            <a:pPr eaLnBrk="1" hangingPunct="1">
              <a:buNone/>
            </a:pPr>
            <a:r>
              <a:rPr sz="2400" dirty="0"/>
              <a:t>gunakan </a:t>
            </a:r>
            <a:r>
              <a:rPr sz="2400" dirty="0">
                <a:sym typeface="Symbol" panose="05050102010706020507" pitchFamily="18" charset="2"/>
              </a:rPr>
              <a:t></a:t>
            </a:r>
            <a:r>
              <a:rPr sz="2400" dirty="0"/>
              <a:t> untuk pindah sel ke atas; dan gunakan </a:t>
            </a:r>
            <a:r>
              <a:rPr sz="2400" dirty="0">
                <a:sym typeface="Symbol" panose="05050102010706020507" pitchFamily="18" charset="2"/>
              </a:rPr>
              <a:t></a:t>
            </a:r>
            <a:r>
              <a:rPr sz="2400" dirty="0"/>
              <a:t> untuk</a:t>
            </a:r>
          </a:p>
          <a:p>
            <a:pPr eaLnBrk="1" hangingPunct="1">
              <a:buNone/>
            </a:pPr>
            <a:r>
              <a:rPr sz="2400" dirty="0"/>
              <a:t>pindah sel ke bawah atau menekan tombol Enter. </a:t>
            </a:r>
          </a:p>
          <a:p>
            <a:pPr eaLnBrk="1" hangingPunct="1">
              <a:buNone/>
            </a:pPr>
            <a:endParaRPr sz="2400" dirty="0"/>
          </a:p>
          <a:p>
            <a:pPr eaLnBrk="1" hangingPunct="1">
              <a:buNone/>
            </a:pPr>
            <a:endParaRPr sz="2400" dirty="0"/>
          </a:p>
          <a:p>
            <a:pPr eaLnBrk="1" hangingPunct="1">
              <a:buNone/>
            </a:pPr>
            <a:endParaRPr sz="2400" dirty="0"/>
          </a:p>
          <a:p>
            <a:pPr eaLnBrk="1" hangingPunct="1">
              <a:buNone/>
            </a:pPr>
            <a:endParaRPr sz="2400" dirty="0"/>
          </a:p>
          <a:p>
            <a:pPr eaLnBrk="1" hangingPunct="1">
              <a:buNone/>
            </a:pPr>
            <a:endParaRPr sz="2400" dirty="0"/>
          </a:p>
          <a:p>
            <a:pPr eaLnBrk="1" hangingPunct="1">
              <a:buNone/>
            </a:pPr>
            <a:endParaRPr sz="2400" dirty="0"/>
          </a:p>
          <a:p>
            <a:pPr eaLnBrk="1" hangingPunct="1">
              <a:buNone/>
            </a:pPr>
            <a:endParaRPr sz="2400" dirty="0"/>
          </a:p>
        </p:txBody>
      </p:sp>
      <p:pic>
        <p:nvPicPr>
          <p:cNvPr id="24579" name="Picture 2"/>
          <p:cNvPicPr>
            <a:picLocks noChangeAspect="1"/>
          </p:cNvPicPr>
          <p:nvPr/>
        </p:nvPicPr>
        <p:blipFill>
          <a:blip r:embed="rId2"/>
          <a:stretch>
            <a:fillRect/>
          </a:stretch>
        </p:blipFill>
        <p:spPr>
          <a:xfrm>
            <a:off x="457200" y="1371600"/>
            <a:ext cx="8288338" cy="1981200"/>
          </a:xfrm>
          <a:prstGeom prst="rect">
            <a:avLst/>
          </a:prstGeom>
          <a:noFill/>
          <a:ln w="9525">
            <a:noFill/>
          </a:ln>
        </p:spPr>
      </p:pic>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381000" y="533400"/>
            <a:ext cx="8229600" cy="4525963"/>
          </a:xfrm>
          <a:ln/>
        </p:spPr>
        <p:txBody>
          <a:bodyPr vert="horz" wrap="square" lIns="91440" tIns="45720" rIns="91440" bIns="45720" anchor="t"/>
          <a:lstStyle/>
          <a:p>
            <a:pPr eaLnBrk="1" hangingPunct="1">
              <a:buFont typeface="Wingdings" panose="05000000000000000000" pitchFamily="2" charset="2"/>
              <a:buChar char="§"/>
            </a:pPr>
            <a:r>
              <a:rPr sz="2400" b="1" dirty="0"/>
              <a:t>Menyimpan Data </a:t>
            </a:r>
          </a:p>
          <a:p>
            <a:pPr eaLnBrk="1" hangingPunct="1">
              <a:buNone/>
            </a:pPr>
            <a:r>
              <a:rPr lang="it-IT" altLang="x-none" sz="2400" dirty="0"/>
              <a:t>	Setelah semua data terisi, simpan data dengan cara sebagai berikut :</a:t>
            </a:r>
          </a:p>
          <a:p>
            <a:pPr lvl="1" eaLnBrk="1" hangingPunct="1"/>
            <a:r>
              <a:rPr sz="2400" dirty="0"/>
              <a:t>Klik </a:t>
            </a:r>
            <a:r>
              <a:rPr sz="2400" b="1" dirty="0"/>
              <a:t>File</a:t>
            </a:r>
            <a:r>
              <a:rPr sz="2400" dirty="0"/>
              <a:t>, kemudian pilih dan klik mouse satu kali pada </a:t>
            </a:r>
            <a:r>
              <a:rPr sz="2400" b="1" dirty="0"/>
              <a:t>Save As.</a:t>
            </a:r>
          </a:p>
          <a:p>
            <a:pPr lvl="1" eaLnBrk="1" hangingPunct="1"/>
            <a:r>
              <a:rPr lang="fi-FI" altLang="x-none" sz="2400" dirty="0"/>
              <a:t>Pada </a:t>
            </a:r>
            <a:r>
              <a:rPr lang="fi-FI" altLang="x-none" sz="2400" b="1" dirty="0"/>
              <a:t>File Name, </a:t>
            </a:r>
            <a:r>
              <a:rPr lang="fi-FI" altLang="x-none" sz="2400" dirty="0"/>
              <a:t>ketik</a:t>
            </a:r>
            <a:r>
              <a:rPr lang="fi-FI" altLang="x-none" sz="2400" b="1" dirty="0"/>
              <a:t> data1. </a:t>
            </a:r>
            <a:r>
              <a:rPr lang="fi-FI" altLang="x-none" sz="2400" dirty="0"/>
              <a:t>Kemudian klik mouse satu kali pada</a:t>
            </a:r>
            <a:r>
              <a:rPr lang="fi-FI" altLang="x-none" sz="2400" b="1" dirty="0"/>
              <a:t> Save. </a:t>
            </a:r>
            <a:endParaRPr sz="2400" dirty="0"/>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609600"/>
            <a:ext cx="8229600" cy="4525963"/>
          </a:xfrm>
          <a:ln/>
        </p:spPr>
        <p:txBody>
          <a:bodyPr vert="horz" wrap="square" lIns="91440" tIns="45720" rIns="91440" bIns="45720" anchor="t"/>
          <a:lstStyle/>
          <a:p>
            <a:pPr eaLnBrk="1" hangingPunct="1">
              <a:buNone/>
            </a:pPr>
            <a:r>
              <a:rPr sz="2400" dirty="0"/>
              <a:t>Untuk mengisi data gender atau jenis kelamin : </a:t>
            </a:r>
          </a:p>
          <a:p>
            <a:pPr eaLnBrk="1" hangingPunct="1">
              <a:buNone/>
            </a:pPr>
            <a:r>
              <a:rPr sz="2400" dirty="0"/>
              <a:t>	Pada baris 1 ketik angka 1, lalu tekan Enter maka akan muncul Pria.</a:t>
            </a:r>
          </a:p>
          <a:p>
            <a:pPr eaLnBrk="1" hangingPunct="1">
              <a:buNone/>
            </a:pPr>
            <a:r>
              <a:rPr lang="sv-SE" altLang="x-none" sz="2400" dirty="0"/>
              <a:t>	Pada baris 2 ketik angka 1, lalu tekan Enter maka akan muncul Wanita.</a:t>
            </a:r>
          </a:p>
          <a:p>
            <a:pPr eaLnBrk="1" hangingPunct="1"/>
            <a:endParaRPr sz="2400" dirty="0"/>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533400" y="533400"/>
            <a:ext cx="8229600" cy="6096000"/>
          </a:xfrm>
          <a:ln/>
        </p:spPr>
        <p:txBody>
          <a:bodyPr vert="horz" wrap="square" lIns="91440" tIns="45720" rIns="91440" bIns="45720" anchor="t"/>
          <a:lstStyle/>
          <a:p>
            <a:pPr>
              <a:buNone/>
            </a:pPr>
            <a:r>
              <a:rPr sz="2400" b="1" dirty="0"/>
              <a:t>Menyajikan Data dalam Bentuk Diagram </a:t>
            </a:r>
          </a:p>
          <a:p>
            <a:endParaRPr sz="2400" b="1" dirty="0"/>
          </a:p>
          <a:p>
            <a:r>
              <a:rPr sz="2400" dirty="0"/>
              <a:t>Data yang telah dikumpulkan terkadang sulit ditafsirkan,</a:t>
            </a:r>
          </a:p>
          <a:p>
            <a:pPr>
              <a:buNone/>
            </a:pPr>
            <a:r>
              <a:rPr sz="2400" dirty="0"/>
              <a:t>	oleh karena itu  data tersebut perlu disajikan dalam bentuk sebuah tabel atau diagram (grafik) menggunakan SPSS.</a:t>
            </a:r>
          </a:p>
          <a:p>
            <a:endParaRPr sz="2400" b="1" dirty="0"/>
          </a:p>
          <a:p>
            <a:pPr>
              <a:buFont typeface="Wingdings" panose="05000000000000000000" pitchFamily="2" charset="2"/>
              <a:buChar char="v"/>
            </a:pPr>
            <a:r>
              <a:rPr sz="2400" b="1" dirty="0"/>
              <a:t>Diagram Batang</a:t>
            </a:r>
          </a:p>
          <a:p>
            <a:r>
              <a:rPr sz="2400" dirty="0"/>
              <a:t>Langkah-langkah menyajikan data dalam bentuk diagram batang adalah :</a:t>
            </a:r>
          </a:p>
          <a:p>
            <a:pPr>
              <a:buNone/>
            </a:pPr>
            <a:r>
              <a:rPr sz="2400" dirty="0"/>
              <a:t>	CARA 1</a:t>
            </a:r>
          </a:p>
          <a:p>
            <a:pPr>
              <a:buNone/>
            </a:pPr>
            <a:r>
              <a:rPr sz="2400" dirty="0"/>
              <a:t>1. Masukkan data ke dalam SPSS atau buka data yang akan diolah. </a:t>
            </a:r>
          </a:p>
          <a:p>
            <a:pPr>
              <a:buNone/>
            </a:pPr>
            <a:r>
              <a:rPr sz="2400" dirty="0"/>
              <a:t>2. Dari menu utama SPSS, pilih dan klik mouse satu kali pada menu </a:t>
            </a:r>
            <a:r>
              <a:rPr sz="2400" b="1" dirty="0"/>
              <a:t>Graphs.  </a:t>
            </a:r>
            <a:r>
              <a:rPr lang="nn-NO" altLang="x-none" sz="2400" dirty="0"/>
              <a:t>Klik </a:t>
            </a:r>
            <a:r>
              <a:rPr lang="nn-NO" altLang="x-none" sz="2400" b="1" dirty="0"/>
              <a:t>Legacy Dialogs. Lalu pilih submenu Bar.</a:t>
            </a:r>
          </a:p>
          <a:p>
            <a:pPr>
              <a:buNone/>
            </a:pPr>
            <a:endParaRPr sz="2400"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381000"/>
            <a:ext cx="8382000" cy="5638800"/>
          </a:xfrm>
          <a:ln/>
        </p:spPr>
        <p:txBody>
          <a:bodyPr vert="horz" wrap="square" lIns="91440" tIns="45720" rIns="91440" bIns="45720" anchor="t"/>
          <a:lstStyle/>
          <a:p>
            <a:pPr>
              <a:buNone/>
            </a:pPr>
            <a:r>
              <a:rPr sz="2400" dirty="0"/>
              <a:t>	Klik mouse satu kali pada </a:t>
            </a:r>
            <a:r>
              <a:rPr sz="2400" b="1" dirty="0"/>
              <a:t>Simple.</a:t>
            </a:r>
          </a:p>
          <a:p>
            <a:pPr>
              <a:buNone/>
            </a:pPr>
            <a:r>
              <a:rPr sz="2400" dirty="0"/>
              <a:t>	Pada </a:t>
            </a:r>
            <a:r>
              <a:rPr sz="2400" b="1" dirty="0"/>
              <a:t>Data in Chart Are, </a:t>
            </a:r>
            <a:r>
              <a:rPr sz="2400" dirty="0"/>
              <a:t>pilih dan klik mouse satu kali pada </a:t>
            </a:r>
            <a:r>
              <a:rPr sz="2400" b="1" dirty="0"/>
              <a:t>Summaries for Groups of cases </a:t>
            </a:r>
            <a:r>
              <a:rPr sz="2400" dirty="0"/>
              <a:t>(datanya untuk tiap grup tertentu). Klik mouse satu kali pada </a:t>
            </a:r>
            <a:r>
              <a:rPr sz="2400" b="1" dirty="0"/>
              <a:t>Define.</a:t>
            </a:r>
          </a:p>
          <a:p>
            <a:pPr>
              <a:buNone/>
            </a:pPr>
            <a:endParaRPr sz="2400" dirty="0"/>
          </a:p>
          <a:p>
            <a:pPr>
              <a:buNone/>
            </a:pPr>
            <a:r>
              <a:rPr sz="2400" dirty="0"/>
              <a:t>Untuk kotak pada </a:t>
            </a:r>
            <a:r>
              <a:rPr sz="2400" b="1" dirty="0"/>
              <a:t>Category Axis diisi dengan variabel pada sumbu datar, </a:t>
            </a:r>
            <a:r>
              <a:rPr sz="2400" dirty="0"/>
              <a:t>caranya dengan mengklik mouse satu kali pada variabel tsb di kotak sebelah kiri, lalu klik tombol anak panah ► hingga variabel tsb pindah ke kotak Category Axis. </a:t>
            </a:r>
          </a:p>
          <a:p>
            <a:pPr>
              <a:buNone/>
            </a:pPr>
            <a:endParaRPr sz="2400" dirty="0"/>
          </a:p>
          <a:p>
            <a:pPr>
              <a:buNone/>
            </a:pPr>
            <a:r>
              <a:rPr sz="2400" dirty="0"/>
              <a:t>Untuk </a:t>
            </a:r>
            <a:r>
              <a:rPr sz="2400" b="1" dirty="0"/>
              <a:t>Bars Represent </a:t>
            </a:r>
            <a:r>
              <a:rPr sz="2400" dirty="0"/>
              <a:t>diisi oleh nilai pada sumbu tegak. Jika dipilih </a:t>
            </a:r>
            <a:r>
              <a:rPr sz="2400" b="1" dirty="0"/>
              <a:t>% of cases</a:t>
            </a:r>
            <a:r>
              <a:rPr sz="2400" dirty="0"/>
              <a:t>, maka klik mouse satu kali pada lingkaran kecil di depannya hingga muncul titik. Dalam hal ini, grafik disajikan dalam </a:t>
            </a:r>
            <a:r>
              <a:rPr sz="2400" b="1" dirty="0"/>
              <a:t>persentase. </a:t>
            </a:r>
          </a:p>
          <a:p>
            <a:pPr>
              <a:buNone/>
            </a:pPr>
            <a:endParaRPr sz="2400"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81000" y="381000"/>
            <a:ext cx="8229600" cy="6248400"/>
          </a:xfrm>
          <a:ln/>
        </p:spPr>
        <p:txBody>
          <a:bodyPr vert="horz" wrap="square" lIns="91440" tIns="45720" rIns="91440" bIns="45720" anchor="t"/>
          <a:lstStyle/>
          <a:p>
            <a:pPr>
              <a:buNone/>
            </a:pPr>
            <a:r>
              <a:rPr sz="2400" dirty="0"/>
              <a:t>Klik mouse satu kali pada </a:t>
            </a:r>
            <a:r>
              <a:rPr sz="2400" b="1" dirty="0"/>
              <a:t>Titles untuk memberi judul grafik, dengan </a:t>
            </a:r>
            <a:r>
              <a:rPr sz="2400" dirty="0"/>
              <a:t>pengisian sbb: </a:t>
            </a:r>
          </a:p>
          <a:p>
            <a:r>
              <a:rPr sz="2400" dirty="0"/>
              <a:t>Pada Title : Untuk </a:t>
            </a:r>
            <a:r>
              <a:rPr sz="2400" b="1" dirty="0"/>
              <a:t>Line1 klik mouse satu kali dan beri judul untuk </a:t>
            </a:r>
            <a:r>
              <a:rPr sz="2400" dirty="0"/>
              <a:t>baris 1. Untuk </a:t>
            </a:r>
            <a:r>
              <a:rPr sz="2400" b="1" dirty="0"/>
              <a:t>Line2 klik mouse satu kali dan beri judul untuk </a:t>
            </a:r>
            <a:r>
              <a:rPr sz="2400" dirty="0"/>
              <a:t>baris 2.  </a:t>
            </a:r>
          </a:p>
          <a:p>
            <a:r>
              <a:rPr sz="2400" dirty="0"/>
              <a:t>Pada </a:t>
            </a:r>
            <a:r>
              <a:rPr sz="2400" b="1" dirty="0"/>
              <a:t>Subtitle, klik mouse satu kali dan ketik sesuai masalah.</a:t>
            </a:r>
          </a:p>
          <a:p>
            <a:r>
              <a:rPr sz="2400" dirty="0"/>
              <a:t>Pada Footnote : Untuk </a:t>
            </a:r>
            <a:r>
              <a:rPr sz="2400" b="1" dirty="0"/>
              <a:t>Line1 klik mouse satu kali dan beri judul.  </a:t>
            </a:r>
            <a:r>
              <a:rPr sz="2400" dirty="0"/>
              <a:t>Untuk </a:t>
            </a:r>
            <a:r>
              <a:rPr sz="2400" b="1" dirty="0"/>
              <a:t>Line2 klik mouse satu kali dan beri judul.</a:t>
            </a:r>
          </a:p>
          <a:p>
            <a:r>
              <a:rPr sz="2400" dirty="0"/>
              <a:t>Klik </a:t>
            </a:r>
            <a:r>
              <a:rPr sz="2400" b="1" dirty="0"/>
              <a:t>Continue untuk meneruskan proses.</a:t>
            </a:r>
          </a:p>
          <a:p>
            <a:r>
              <a:rPr sz="2400" dirty="0"/>
              <a:t>Untuk </a:t>
            </a:r>
            <a:r>
              <a:rPr sz="2400" b="1" dirty="0"/>
              <a:t>Options diabaikan saja. Klik OK. </a:t>
            </a:r>
            <a:endParaRPr sz="2400"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CARA 2</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nn-NO" sz="2400" b="0" i="0" u="none" strike="noStrike" kern="1200" cap="none" spc="0" normalizeH="0" baseline="0" noProof="0" dirty="0" smtClean="0">
                <a:ln>
                  <a:noFill/>
                </a:ln>
                <a:solidFill>
                  <a:schemeClr val="tx1"/>
                </a:solidFill>
                <a:effectLst/>
                <a:uLnTx/>
                <a:uFillTx/>
                <a:latin typeface="+mn-lt"/>
                <a:ea typeface="+mn-ea"/>
                <a:cs typeface="+mn-cs"/>
              </a:rPr>
              <a:t>Masukkan data ke dalam SPSS. </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Dari menu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utama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SPSS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menu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Graphs.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Lalu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submenu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Bar.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Simple.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Data in Chart Are,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Summaries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of separate variables.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Define.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Bars Represent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diisi</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kuantitatif</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cara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mengklik</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tsb</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kotak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sebelah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kiri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lalu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tombol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anak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panah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hingga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tersebut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pindah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kotak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Bars Represent.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OK.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stretch>
            <a:fillRect/>
          </a:stretch>
        </p:blipFill>
        <p:spPr>
          <a:xfrm>
            <a:off x="-228600" y="0"/>
            <a:ext cx="9144000" cy="6858000"/>
          </a:xfrm>
          <a:prstGeom prst="rect">
            <a:avLst/>
          </a:prstGeom>
          <a:noFill/>
          <a:ln w="9525">
            <a:noFill/>
          </a:ln>
        </p:spPr>
      </p:pic>
      <p:sp>
        <p:nvSpPr>
          <p:cNvPr id="6" name="Rectangle 5"/>
          <p:cNvSpPr/>
          <p:nvPr/>
        </p:nvSpPr>
        <p:spPr>
          <a:xfrm>
            <a:off x="3000375" y="2525713"/>
            <a:ext cx="3238500" cy="460375"/>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Sebelum</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UTS </a:t>
            </a:r>
          </a:p>
        </p:txBody>
      </p:sp>
      <p:sp>
        <p:nvSpPr>
          <p:cNvPr id="8" name="Rectangle 7"/>
          <p:cNvSpPr/>
          <p:nvPr/>
        </p:nvSpPr>
        <p:spPr>
          <a:xfrm>
            <a:off x="3581400" y="3276600"/>
            <a:ext cx="1524000" cy="307777"/>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10" name="Rectangle 9"/>
          <p:cNvSpPr/>
          <p:nvPr/>
        </p:nvSpPr>
        <p:spPr>
          <a:xfrm>
            <a:off x="3633355" y="3647209"/>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02. </a:t>
            </a:r>
            <a:r>
              <a:rPr kumimoji="0" lang="id-ID"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Probabilitas</a:t>
            </a:r>
            <a:endParaRPr kumimoji="0" lang="en-US" sz="1400" b="1"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07777"/>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07. </a:t>
            </a:r>
            <a:r>
              <a:rPr kumimoji="0" lang="en-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H</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ipotesis</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8" name="Rectangle 27"/>
          <p:cNvSpPr/>
          <p:nvPr/>
        </p:nvSpPr>
        <p:spPr>
          <a:xfrm>
            <a:off x="3636816" y="403860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03.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diskrit</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9" name="Rectangle 28"/>
          <p:cNvSpPr/>
          <p:nvPr/>
        </p:nvSpPr>
        <p:spPr>
          <a:xfrm>
            <a:off x="3647207" y="4402291"/>
            <a:ext cx="5105400" cy="5232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04.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kontinu</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30" name="Rectangle 29"/>
          <p:cNvSpPr/>
          <p:nvPr/>
        </p:nvSpPr>
        <p:spPr>
          <a:xfrm>
            <a:off x="3647207" y="4776367"/>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05.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a:t>
            </a:r>
            <a:r>
              <a:rPr kumimoji="0" lang="id-ID"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Sampling</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endParaRPr kumimoji="0" lang="en-US"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1" name="Rectangle 30"/>
          <p:cNvSpPr/>
          <p:nvPr/>
        </p:nvSpPr>
        <p:spPr>
          <a:xfrm>
            <a:off x="3647207" y="518161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06.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Estimasi</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2" name="Rectangle 31"/>
          <p:cNvSpPr/>
          <p:nvPr/>
        </p:nvSpPr>
        <p:spPr>
          <a:xfrm>
            <a:off x="3647207" y="3248890"/>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01.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Pengertian dan Deskripsi Data</a:t>
            </a: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912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Diagram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Lingkaran</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Langkah-langkah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diperlukan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menyajikan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data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kedalam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grafik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lingkaran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sbb</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nn-NO" sz="2400" b="0" i="0" u="none" strike="noStrike" kern="1200" cap="none" spc="0" normalizeH="0" baseline="0" noProof="0" dirty="0" smtClean="0">
                <a:ln>
                  <a:noFill/>
                </a:ln>
                <a:solidFill>
                  <a:schemeClr val="tx1"/>
                </a:solidFill>
                <a:effectLst/>
                <a:uLnTx/>
                <a:uFillTx/>
                <a:latin typeface="+mn-lt"/>
                <a:ea typeface="+mn-ea"/>
                <a:cs typeface="+mn-cs"/>
              </a:rPr>
              <a:t>Masukkan data kedalam SPSS.</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Dari menu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utama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SPSS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menu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Graph.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Selanjutnya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submenu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Pie.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Summaries for Groups of cases.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Define.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Slices Represent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diisi</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berupa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satuan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bukan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dalam</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angka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cara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tsb</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sebelah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kiri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lalu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tombol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anak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panah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hingga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tsb</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pindah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kotak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sudah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Other summaries function.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Define slices by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diisi</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kualitatif</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cara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tsb</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sebelah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kiri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lalu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tombol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anak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panah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hingga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tsb</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pindah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kotak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Define slices by.</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OK.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Diagram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Garis</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Langkah-langkah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diperlukan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menyajikan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data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kedalam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grafik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lingkaran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sbb</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nn-NO" sz="2400" b="0" i="0" u="none" strike="noStrike" kern="1200" cap="none" spc="0" normalizeH="0" baseline="0" noProof="0" dirty="0" smtClean="0">
                <a:ln>
                  <a:noFill/>
                </a:ln>
                <a:solidFill>
                  <a:schemeClr val="tx1"/>
                </a:solidFill>
                <a:effectLst/>
                <a:uLnTx/>
                <a:uFillTx/>
                <a:latin typeface="+mn-lt"/>
                <a:ea typeface="+mn-ea"/>
                <a:cs typeface="+mn-cs"/>
              </a:rPr>
              <a:t>Masukkan data kedalam SPSS.</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Dari menu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utama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SPSS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menu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Graphs.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Legacy Dialogs.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Lalu</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submenu Line.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Simple.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381000"/>
            <a:ext cx="8229600" cy="5745163"/>
          </a:xfrm>
          <a:ln/>
        </p:spPr>
        <p:txBody>
          <a:bodyPr vert="horz" wrap="square" lIns="91440" tIns="45720" rIns="91440" bIns="45720" anchor="t"/>
          <a:lstStyle/>
          <a:p>
            <a:r>
              <a:rPr sz="2400" dirty="0"/>
              <a:t>Pada </a:t>
            </a:r>
            <a:r>
              <a:rPr sz="2400" b="1" dirty="0"/>
              <a:t>Data in Chart Are, pilih dan klik mouse satu kali pada Summaries for Groups of cases (datanya untuk tiap grup tertentu).</a:t>
            </a:r>
          </a:p>
          <a:p>
            <a:r>
              <a:rPr sz="2400" dirty="0"/>
              <a:t>Klik mouse satu kali pada </a:t>
            </a:r>
            <a:r>
              <a:rPr sz="2400" b="1" dirty="0"/>
              <a:t>Define.</a:t>
            </a:r>
          </a:p>
          <a:p>
            <a:r>
              <a:rPr sz="2400" dirty="0"/>
              <a:t>Untuk kotak pada </a:t>
            </a:r>
            <a:r>
              <a:rPr sz="2400" b="1" dirty="0"/>
              <a:t>Category Axis diisi dengan variabel pada sumbu datar. </a:t>
            </a:r>
          </a:p>
          <a:p>
            <a:r>
              <a:rPr sz="2400" dirty="0"/>
              <a:t>Untuk </a:t>
            </a:r>
            <a:r>
              <a:rPr sz="2400" b="1" dirty="0"/>
              <a:t>Line Represent diisi oleh nilai pada sumbu tegak. </a:t>
            </a:r>
            <a:endParaRPr sz="2400"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381000" y="457200"/>
            <a:ext cx="8229600" cy="5791200"/>
          </a:xfrm>
          <a:ln/>
        </p:spPr>
        <p:txBody>
          <a:bodyPr vert="horz" wrap="square" lIns="91440" tIns="45720" rIns="91440" bIns="45720" anchor="t"/>
          <a:lstStyle/>
          <a:p>
            <a:pPr>
              <a:buNone/>
            </a:pPr>
            <a:r>
              <a:rPr sz="2400" b="1" dirty="0"/>
              <a:t>Mengolah Data (Menghitung berbagai macam ukuran)  </a:t>
            </a:r>
          </a:p>
          <a:p>
            <a:endParaRPr sz="2400" dirty="0"/>
          </a:p>
          <a:p>
            <a:r>
              <a:rPr lang="pt-BR" altLang="x-none" sz="2400" dirty="0"/>
              <a:t>Dalam statistik ada beberapa macam cara untuk mengumpulkan data. </a:t>
            </a:r>
          </a:p>
          <a:p>
            <a:r>
              <a:rPr sz="2400" dirty="0"/>
              <a:t>Ada beberapa macam ukuran dalam statistik yang kesemuanya secara garis besarnya termasuk kedalam ukuran </a:t>
            </a:r>
            <a:r>
              <a:rPr lang="fi-FI" altLang="x-none" sz="2400" dirty="0"/>
              <a:t>gejala pusat, ukuran letak, ukuran variasi, ukuran kemiringan dan </a:t>
            </a:r>
            <a:r>
              <a:rPr sz="2400" dirty="0"/>
              <a:t>keruncingan. </a:t>
            </a:r>
          </a:p>
          <a:p>
            <a:r>
              <a:rPr sz="2400" dirty="0"/>
              <a:t>Pada bagian ini anda akan melakukan pengolahan data untuk menghitung  statistik seperti : mean atau rata-rata dan modus sebagai ukuran  gejala pusat; median, kuartil satu dan kuartil tiga sebagai ukuran letak; rentang , simpangan baku dan variansi sebagai ukuran variasi; ukuran kemiringan (</a:t>
            </a:r>
            <a:r>
              <a:rPr sz="2400" i="1" dirty="0"/>
              <a:t>skewness); dan kurtosis sebagai ukuran keruncingan.</a:t>
            </a:r>
            <a:endParaRPr sz="2400" dirty="0"/>
          </a:p>
          <a:p>
            <a:endParaRPr sz="2400"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63246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Langkah-langkah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diperlukan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menghitung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berbagai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macam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ukuran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dalam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statistik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sbb</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nn-NO" sz="2400" b="0" i="0" u="none" strike="noStrike" kern="1200" cap="none" spc="0" normalizeH="0" baseline="0" noProof="0" dirty="0" smtClean="0">
                <a:ln>
                  <a:noFill/>
                </a:ln>
                <a:solidFill>
                  <a:schemeClr val="tx1"/>
                </a:solidFill>
                <a:effectLst/>
                <a:uLnTx/>
                <a:uFillTx/>
                <a:latin typeface="+mn-lt"/>
                <a:ea typeface="+mn-ea"/>
                <a:cs typeface="+mn-cs"/>
              </a:rPr>
              <a:t>Masukkan data ke dalam SPSS.</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Dari menu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utama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SPSS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menu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Analyze. </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Kemudian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submenu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Descriptive Statistics,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lalu</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Descriptive.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Variable(s)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diisi</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kuantitattif</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caranya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kotak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sebelah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kiri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lalu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tombol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anak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panah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sehingga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tsb</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pindah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kotak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Variable(s).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fi-FI" sz="2400" b="0" i="0" u="none" strike="noStrike" kern="1200" cap="none" spc="0" normalizeH="0" baseline="0" noProof="0" dirty="0" smtClean="0">
                <a:ln>
                  <a:noFill/>
                </a:ln>
                <a:solidFill>
                  <a:schemeClr val="tx1"/>
                </a:solidFill>
                <a:effectLst/>
                <a:uLnTx/>
                <a:uFillTx/>
                <a:latin typeface="+mn-lt"/>
                <a:ea typeface="+mn-ea"/>
                <a:cs typeface="+mn-cs"/>
              </a:rPr>
              <a:t>Klik mouse satu kali pada </a:t>
            </a:r>
            <a:r>
              <a:rPr kumimoji="0" lang="fi-FI" sz="2400" b="1" i="0" u="none" strike="noStrike" kern="1200" cap="none" spc="0" normalizeH="0" baseline="0" noProof="0" dirty="0" smtClean="0">
                <a:ln>
                  <a:noFill/>
                </a:ln>
                <a:solidFill>
                  <a:schemeClr val="tx1"/>
                </a:solidFill>
                <a:effectLst/>
                <a:uLnTx/>
                <a:uFillTx/>
                <a:latin typeface="+mn-lt"/>
                <a:ea typeface="+mn-ea"/>
                <a:cs typeface="+mn-cs"/>
              </a:rPr>
              <a:t>Options.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mouse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kali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Mean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kotak</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depannya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hingga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akan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muncul</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tanda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“v”.</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457200"/>
            <a:ext cx="8229600" cy="5668963"/>
          </a:xfrm>
          <a:ln/>
        </p:spPr>
        <p:txBody>
          <a:bodyPr vert="horz" wrap="square" lIns="91440" tIns="45720" rIns="91440" bIns="45720" anchor="t"/>
          <a:lstStyle/>
          <a:p>
            <a:r>
              <a:rPr lang="fi-FI" altLang="x-none" sz="2400" dirty="0"/>
              <a:t>Klik mouse satu kali pada </a:t>
            </a:r>
            <a:r>
              <a:rPr lang="fi-FI" altLang="x-none" sz="2400" b="1" dirty="0"/>
              <a:t>Std.deviation.</a:t>
            </a:r>
          </a:p>
          <a:p>
            <a:r>
              <a:rPr lang="fi-FI" altLang="x-none" sz="2400" dirty="0"/>
              <a:t>Klik mouse satu kali pada </a:t>
            </a:r>
            <a:r>
              <a:rPr lang="fi-FI" altLang="x-none" sz="2400" b="1" dirty="0"/>
              <a:t>variance.</a:t>
            </a:r>
          </a:p>
          <a:p>
            <a:r>
              <a:rPr sz="2400" dirty="0"/>
              <a:t>Klik mouse satu kali pada </a:t>
            </a:r>
            <a:r>
              <a:rPr sz="2400" b="1" dirty="0"/>
              <a:t>Range.</a:t>
            </a:r>
          </a:p>
          <a:p>
            <a:r>
              <a:rPr sz="2400" dirty="0"/>
              <a:t>Klik mouse satu kali pada </a:t>
            </a:r>
            <a:r>
              <a:rPr sz="2400" b="1" dirty="0"/>
              <a:t>Minimum.</a:t>
            </a:r>
          </a:p>
          <a:p>
            <a:r>
              <a:rPr sz="2400" dirty="0"/>
              <a:t>Klik mouse satu kali pada </a:t>
            </a:r>
            <a:r>
              <a:rPr sz="2400" b="1" dirty="0"/>
              <a:t>Maximum.</a:t>
            </a:r>
          </a:p>
          <a:p>
            <a:r>
              <a:rPr lang="fi-FI" altLang="x-none" sz="2400" dirty="0"/>
              <a:t>Klik mouse satu kali pada </a:t>
            </a:r>
            <a:r>
              <a:rPr lang="fi-FI" altLang="x-none" sz="2400" b="1" dirty="0"/>
              <a:t>Kurtosis.</a:t>
            </a:r>
          </a:p>
          <a:p>
            <a:r>
              <a:rPr sz="2400" dirty="0"/>
              <a:t>Klik mouse satu kali pada </a:t>
            </a:r>
            <a:r>
              <a:rPr sz="2400" b="1" dirty="0"/>
              <a:t>Skewness.</a:t>
            </a:r>
          </a:p>
          <a:p>
            <a:r>
              <a:rPr sz="2400" dirty="0"/>
              <a:t>Klik mouse satu kali pada </a:t>
            </a:r>
            <a:r>
              <a:rPr sz="2400" b="1" dirty="0"/>
              <a:t>Continue.. </a:t>
            </a:r>
          </a:p>
          <a:p>
            <a:pPr>
              <a:buNone/>
            </a:pPr>
            <a:r>
              <a:rPr sz="2400" dirty="0"/>
              <a:t>	Terlihat kotak pilihan </a:t>
            </a:r>
            <a:r>
              <a:rPr sz="2400" b="1" dirty="0"/>
              <a:t>Save Standardized values as variables yang telah </a:t>
            </a:r>
            <a:r>
              <a:rPr sz="2400" dirty="0"/>
              <a:t>diberi tanda. Hal ini berarti selain ada output SPSS, pada data editor SPSS bertambah satu variabel baru. Klik </a:t>
            </a:r>
            <a:r>
              <a:rPr sz="2400" b="1" dirty="0"/>
              <a:t>OK. </a:t>
            </a:r>
            <a:endParaRPr sz="2400"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62000"/>
            <a:ext cx="8229600" cy="457200"/>
          </a:xfrm>
          <a:ln/>
        </p:spPr>
        <p:txBody>
          <a:bodyPr vert="horz" wrap="square" lIns="91440" tIns="45720" rIns="91440" bIns="45720" anchor="ctr"/>
          <a:lstStyle/>
          <a:p>
            <a:pPr eaLnBrk="1" hangingPunct="1"/>
            <a:r>
              <a:rPr sz="3200" dirty="0"/>
              <a:t>Statistical Package for the Social Sciences (SPSS), versi 20</a:t>
            </a:r>
            <a:r>
              <a:rPr dirty="0"/>
              <a:t/>
            </a:r>
            <a:br>
              <a:rPr dirty="0"/>
            </a:br>
            <a:endParaRPr dirty="0"/>
          </a:p>
        </p:txBody>
      </p:sp>
      <p:sp>
        <p:nvSpPr>
          <p:cNvPr id="4099" name="Content Placeholder 2"/>
          <p:cNvSpPr>
            <a:spLocks noGrp="1"/>
          </p:cNvSpPr>
          <p:nvPr>
            <p:ph idx="1"/>
          </p:nvPr>
        </p:nvSpPr>
        <p:spPr>
          <a:xfrm>
            <a:off x="457200" y="1219200"/>
            <a:ext cx="8229600" cy="49069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Langkah-langkah</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perlu</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dilakukan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dalam</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analisis</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deskriptif</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menggunakan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SPSS</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a:defRPr/>
            </a:pPr>
            <a:r>
              <a:rPr kumimoji="0" lang="en-US" sz="2400" b="0" i="0" u="none" strike="noStrike" kern="1200" cap="none" spc="0" normalizeH="0" baseline="0" noProof="0" dirty="0" err="1" smtClean="0">
                <a:ln>
                  <a:noFill/>
                </a:ln>
                <a:solidFill>
                  <a:srgbClr val="555555"/>
                </a:solidFill>
                <a:effectLst/>
                <a:uLnTx/>
                <a:uFillTx/>
                <a:latin typeface="+mn-lt"/>
                <a:ea typeface="Times New Roman" panose="02020603050405020304" pitchFamily="18" charset="0"/>
                <a:cs typeface="Times New Roman" panose="02020603050405020304" pitchFamily="18" charset="0"/>
              </a:rPr>
              <a:t>Masukkan</a:t>
            </a:r>
            <a:r>
              <a:rPr kumimoji="0" lang="en-US" sz="2400" b="0" i="0" u="none" strike="noStrike" kern="1200" cap="none" spc="0" normalizeH="0" baseline="0" noProof="0" dirty="0" smtClean="0">
                <a:ln>
                  <a:noFill/>
                </a:ln>
                <a:solidFill>
                  <a:srgbClr val="555555"/>
                </a:solidFill>
                <a:effectLst/>
                <a:uLnTx/>
                <a:uFillTx/>
                <a:latin typeface="+mn-lt"/>
                <a:ea typeface="Times New Roman" panose="02020603050405020304" pitchFamily="18" charset="0"/>
                <a:cs typeface="Times New Roman" panose="02020603050405020304" pitchFamily="18" charset="0"/>
              </a:rPr>
              <a:t>/input data </a:t>
            </a:r>
            <a:r>
              <a:rPr kumimoji="0" lang="en-US" sz="2400" b="0" i="0" u="none" strike="noStrike" kern="1200" cap="none" spc="0" normalizeH="0" baseline="0" noProof="0" dirty="0" err="1" smtClean="0">
                <a:ln>
                  <a:noFill/>
                </a:ln>
                <a:solidFill>
                  <a:srgbClr val="555555"/>
                </a:solidFill>
                <a:effectLst/>
                <a:uLnTx/>
                <a:uFillTx/>
                <a:latin typeface="+mn-lt"/>
                <a:ea typeface="Times New Roman" panose="02020603050405020304" pitchFamily="18" charset="0"/>
                <a:cs typeface="Times New Roman" panose="02020603050405020304" pitchFamily="18" charset="0"/>
              </a:rPr>
              <a:t>kedalam</a:t>
            </a:r>
            <a:r>
              <a:rPr kumimoji="0" lang="en-US" sz="2400" b="0" i="0" u="none" strike="noStrike" kern="1200" cap="none" spc="0" normalizeH="0" baseline="0" noProof="0" dirty="0" smtClean="0">
                <a:ln>
                  <a:noFill/>
                </a:ln>
                <a:solidFill>
                  <a:srgbClr val="555555"/>
                </a:solidFill>
                <a:effectLst/>
                <a:uLnTx/>
                <a:uFillTx/>
                <a:latin typeface="+mn-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srgbClr val="555555"/>
                </a:solidFill>
                <a:effectLst/>
                <a:uLnTx/>
                <a:uFillTx/>
                <a:latin typeface="+mn-lt"/>
                <a:ea typeface="Times New Roman" panose="02020603050405020304" pitchFamily="18" charset="0"/>
                <a:cs typeface="Times New Roman" panose="02020603050405020304" pitchFamily="18" charset="0"/>
              </a:rPr>
              <a:t>SPSS</a:t>
            </a:r>
            <a:r>
              <a:rPr kumimoji="0" lang="en-US" sz="2400" b="0" i="0" u="none" strike="noStrike" kern="1200" cap="none" spc="0" normalizeH="0" baseline="0" noProof="0" dirty="0" smtClean="0">
                <a:ln>
                  <a:noFill/>
                </a:ln>
                <a:solidFill>
                  <a:srgbClr val="555555"/>
                </a:solidFill>
                <a:effectLst/>
                <a:uLnTx/>
                <a:uFillTx/>
                <a:latin typeface="+mn-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srgbClr val="555555"/>
                </a:solidFill>
                <a:effectLst/>
                <a:uLnTx/>
                <a:uFillTx/>
                <a:latin typeface="+mn-lt"/>
                <a:ea typeface="Times New Roman" panose="02020603050405020304" pitchFamily="18" charset="0"/>
                <a:cs typeface="Times New Roman" panose="02020603050405020304" pitchFamily="18" charset="0"/>
              </a:rPr>
              <a:t>seperti</a:t>
            </a:r>
            <a:r>
              <a:rPr kumimoji="0" lang="en-US" sz="2400" b="0" i="0" u="none" strike="noStrike" kern="1200" cap="none" spc="0" normalizeH="0" baseline="0" noProof="0" dirty="0" smtClean="0">
                <a:ln>
                  <a:noFill/>
                </a:ln>
                <a:solidFill>
                  <a:srgbClr val="555555"/>
                </a:solidFill>
                <a:effectLst/>
                <a:uLnTx/>
                <a:uFillTx/>
                <a:latin typeface="+mn-lt"/>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srgbClr val="555555"/>
                </a:solidFill>
                <a:effectLst/>
                <a:uLnTx/>
                <a:uFillTx/>
                <a:latin typeface="+mn-lt"/>
                <a:ea typeface="Times New Roman" panose="02020603050405020304" pitchFamily="18" charset="0"/>
                <a:cs typeface="Times New Roman" panose="02020603050405020304" pitchFamily="18" charset="0"/>
              </a:rPr>
              <a:t>berikut</a:t>
            </a:r>
            <a:r>
              <a:rPr kumimoji="0" lang="en-US" sz="2400" b="0" i="0" u="none" strike="noStrike" kern="1200" cap="none" spc="0" normalizeH="0" baseline="0" noProof="0" dirty="0" smtClean="0">
                <a:ln>
                  <a:noFill/>
                </a:ln>
                <a:solidFill>
                  <a:srgbClr val="555555"/>
                </a:solidFill>
                <a:effectLst/>
                <a:uLnTx/>
                <a:uFillTx/>
                <a:latin typeface="+mn-lt"/>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7892" name="Picture 27" descr="tampilan data"/>
          <p:cNvPicPr>
            <a:picLocks noChangeAspect="1"/>
          </p:cNvPicPr>
          <p:nvPr/>
        </p:nvPicPr>
        <p:blipFill>
          <a:blip r:embed="rId2"/>
          <a:stretch>
            <a:fillRect/>
          </a:stretch>
        </p:blipFill>
        <p:spPr>
          <a:xfrm>
            <a:off x="3048000" y="2819400"/>
            <a:ext cx="2381250" cy="3806825"/>
          </a:xfrm>
          <a:prstGeom prst="rect">
            <a:avLst/>
          </a:prstGeom>
          <a:noFill/>
          <a:ln w="9525">
            <a:noFill/>
          </a:ln>
        </p:spPr>
      </p:pic>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vert="horz" wrap="square" lIns="91440" tIns="45720" rIns="91440" bIns="45720" numCol="1" anchor="t" anchorCtr="0" compatLnSpc="1"/>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Analyze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terus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Descriptive statistics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Explore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Seperti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gambar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bawah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Sebenarnya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descriptive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juga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bisa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Tapi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hasilnya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explore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Dan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explore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hasilnya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lebih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banyak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Setelah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maka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muncul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jendela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sebagai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berikut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8915" name="Picture 1" descr="descriptive explore"/>
          <p:cNvPicPr>
            <a:picLocks noChangeAspect="1"/>
          </p:cNvPicPr>
          <p:nvPr/>
        </p:nvPicPr>
        <p:blipFill>
          <a:blip r:embed="rId2"/>
          <a:stretch>
            <a:fillRect/>
          </a:stretch>
        </p:blipFill>
        <p:spPr>
          <a:xfrm>
            <a:off x="2133600" y="2514600"/>
            <a:ext cx="3806825" cy="2732088"/>
          </a:xfrm>
          <a:prstGeom prst="rect">
            <a:avLst/>
          </a:prstGeom>
          <a:noFill/>
          <a:ln w="9525">
            <a:noFill/>
          </a:ln>
        </p:spPr>
      </p:pic>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457200"/>
            <a:ext cx="8229600" cy="5791200"/>
          </a:xfrm>
          <a:ln/>
        </p:spPr>
        <p:txBody>
          <a:bodyPr vert="horz" wrap="square" lIns="91440" tIns="45720" rIns="91440" bIns="45720" anchor="t"/>
          <a:lstStyle/>
          <a:p>
            <a:pPr marL="514350" indent="-514350" eaLnBrk="1" hangingPunct="1">
              <a:buFont typeface="Calibri" panose="020F0502020204030204" pitchFamily="34" charset="0"/>
              <a:buAutoNum type="arabicPeriod" startAt="3"/>
            </a:pPr>
            <a:r>
              <a:rPr sz="2400" dirty="0"/>
              <a:t>Langkah selanjutnya pilih variabel yang digunakan, boleh lebih dari satu tinggal diblok semaunya terus klik tanda panah yang paling atas. Maka variabel yang terpilih akan masuk di </a:t>
            </a:r>
            <a:r>
              <a:rPr sz="2400" b="1" dirty="0"/>
              <a:t>Dependent list</a:t>
            </a:r>
            <a:r>
              <a:rPr sz="2400" dirty="0"/>
              <a:t>.</a:t>
            </a:r>
          </a:p>
          <a:p>
            <a:pPr marL="514350" indent="-514350" eaLnBrk="1" hangingPunct="1">
              <a:buFont typeface="Calibri" panose="020F0502020204030204" pitchFamily="34" charset="0"/>
              <a:buAutoNum type="arabicPeriod" startAt="3"/>
            </a:pPr>
            <a:r>
              <a:rPr sz="2400" dirty="0"/>
              <a:t>Setelah itu tinggal pengaturan. Klik </a:t>
            </a:r>
            <a:r>
              <a:rPr sz="2400" b="1" dirty="0"/>
              <a:t>statistic</a:t>
            </a:r>
            <a:r>
              <a:rPr sz="2400" dirty="0"/>
              <a:t> yang ada sebelah kanan. Maka akan muncul jendela seperti ini.</a:t>
            </a:r>
          </a:p>
          <a:p>
            <a:pPr marL="514350" indent="-514350" eaLnBrk="1" hangingPunct="1">
              <a:buFont typeface="Calibri" panose="020F0502020204030204" pitchFamily="34" charset="0"/>
              <a:buAutoNum type="arabicPeriod" startAt="3"/>
            </a:pPr>
            <a:endParaRPr sz="2400" dirty="0"/>
          </a:p>
          <a:p>
            <a:pPr marL="514350" indent="-514350" eaLnBrk="1" hangingPunct="1">
              <a:buFont typeface="Calibri" panose="020F0502020204030204" pitchFamily="34" charset="0"/>
              <a:buAutoNum type="arabicPeriod" startAt="3"/>
            </a:pPr>
            <a:endParaRPr sz="2400" dirty="0"/>
          </a:p>
          <a:p>
            <a:pPr marL="514350" indent="-514350" eaLnBrk="1" hangingPunct="1">
              <a:buFont typeface="Calibri" panose="020F0502020204030204" pitchFamily="34" charset="0"/>
              <a:buAutoNum type="arabicPeriod" startAt="3"/>
            </a:pPr>
            <a:endParaRPr dirty="0"/>
          </a:p>
        </p:txBody>
      </p:sp>
      <p:pic>
        <p:nvPicPr>
          <p:cNvPr id="39939" name="Picture 2" descr="explore statistics"/>
          <p:cNvPicPr>
            <a:picLocks noChangeAspect="1"/>
          </p:cNvPicPr>
          <p:nvPr/>
        </p:nvPicPr>
        <p:blipFill>
          <a:blip r:embed="rId2"/>
          <a:stretch>
            <a:fillRect/>
          </a:stretch>
        </p:blipFill>
        <p:spPr>
          <a:xfrm>
            <a:off x="2057400" y="3200400"/>
            <a:ext cx="3376613" cy="2362200"/>
          </a:xfrm>
          <a:prstGeom prst="rect">
            <a:avLst/>
          </a:prstGeom>
          <a:noFill/>
          <a:ln w="9525">
            <a:noFill/>
          </a:ln>
        </p:spPr>
      </p:pic>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vert="horz" wrap="square" lIns="91440" tIns="45720" rIns="91440" bIns="45720" numCol="1" anchor="t" anchorCtr="0" compatLnSpc="1"/>
          <a:lstStyle/>
          <a:p>
            <a:pPr marL="971550" marR="0" lvl="1" indent="-514350" algn="l" defTabSz="914400" rtl="0" eaLnBrk="1" fontAlgn="base" latinLnBrk="0" hangingPunct="1">
              <a:lnSpc>
                <a:spcPct val="100000"/>
              </a:lnSpc>
              <a:spcBef>
                <a:spcPct val="20000"/>
              </a:spcBef>
              <a:spcAft>
                <a:spcPct val="0"/>
              </a:spcAft>
              <a:buClrTx/>
              <a:buSzTx/>
              <a:buFont typeface="Wingdings" panose="05000000000000000000" pitchFamily="2" charset="2"/>
              <a:buChar char="ü"/>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Descriptive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menampilkan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deskriptif</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tujuan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utama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kita</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971550" marR="0" lvl="1" indent="-514350" algn="l" defTabSz="914400" rtl="0" eaLnBrk="1" fontAlgn="base" latinLnBrk="0" hangingPunct="1">
              <a:lnSpc>
                <a:spcPct val="100000"/>
              </a:lnSpc>
              <a:spcBef>
                <a:spcPct val="20000"/>
              </a:spcBef>
              <a:spcAft>
                <a:spcPct val="0"/>
              </a:spcAft>
              <a:buClrTx/>
              <a:buSzTx/>
              <a:buFont typeface="Wingdings" panose="05000000000000000000" pitchFamily="2" charset="2"/>
              <a:buChar char="ü"/>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Outliers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menampilkan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data yang outlier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paling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besar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kecil</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971550" marR="0" lvl="1" indent="-514350" algn="l" defTabSz="914400" rtl="0" eaLnBrk="1" fontAlgn="base" latinLnBrk="0" hangingPunct="1">
              <a:lnSpc>
                <a:spcPct val="100000"/>
              </a:lnSpc>
              <a:spcBef>
                <a:spcPct val="20000"/>
              </a:spcBef>
              <a:spcAft>
                <a:spcPct val="0"/>
              </a:spcAft>
              <a:buClrTx/>
              <a:buSzTx/>
              <a:buFont typeface="Wingdings" panose="05000000000000000000" pitchFamily="2" charset="2"/>
              <a:buChar char="ü"/>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Percentiles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menampilkan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persentile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data,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disini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juga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sudah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termasuk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kuartil</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5"/>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Setelah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klik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plot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mevisualkan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data.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Hasilnya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seperti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berikut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boxplot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munculkan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boxplot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factor level,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variabel</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dependen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tidak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bagian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descriptive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grafik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Histogram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Stem and leaf</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uji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normalitas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Normality plot with tests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5"/>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5"/>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a:stretch>
            <a:fillRect/>
          </a:stretch>
        </p:blipFill>
        <p:spPr>
          <a:xfrm>
            <a:off x="11113" y="-4762"/>
            <a:ext cx="9144000" cy="6858000"/>
          </a:xfrm>
          <a:prstGeom prst="rect">
            <a:avLst/>
          </a:prstGeom>
          <a:noFill/>
          <a:ln w="9525">
            <a:noFill/>
          </a:ln>
        </p:spPr>
      </p:pic>
      <p:sp>
        <p:nvSpPr>
          <p:cNvPr id="6" name="Rectangle 5"/>
          <p:cNvSpPr/>
          <p:nvPr/>
        </p:nvSpPr>
        <p:spPr>
          <a:xfrm>
            <a:off x="3224213" y="2520950"/>
            <a:ext cx="3238500" cy="461963"/>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Setelah</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UTS </a:t>
            </a:r>
          </a:p>
        </p:txBody>
      </p:sp>
      <p:sp>
        <p:nvSpPr>
          <p:cNvPr id="8" name="Rectangle 7"/>
          <p:cNvSpPr/>
          <p:nvPr/>
        </p:nvSpPr>
        <p:spPr>
          <a:xfrm>
            <a:off x="3581400" y="3276600"/>
            <a:ext cx="1524000" cy="307777"/>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p>
        </p:txBody>
      </p:sp>
      <p:sp>
        <p:nvSpPr>
          <p:cNvPr id="10" name="Rectangle 9"/>
          <p:cNvSpPr/>
          <p:nvPr/>
        </p:nvSpPr>
        <p:spPr>
          <a:xfrm>
            <a:off x="3633355" y="3647209"/>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09. </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Regressi dan Korelasi Sederhana</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07777"/>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14.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uji komparatif dan asosiatif dengan SPSS</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ectangle 27"/>
          <p:cNvSpPr/>
          <p:nvPr/>
        </p:nvSpPr>
        <p:spPr>
          <a:xfrm>
            <a:off x="3636816" y="403860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10.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egressi dan Korelasi Ganda</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Rectangle 28"/>
          <p:cNvSpPr/>
          <p:nvPr/>
        </p:nvSpPr>
        <p:spPr>
          <a:xfrm>
            <a:off x="3647207" y="4402291"/>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11. </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Distribusi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Chi-Square</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dan analisis frekuensi</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Rectangle 29"/>
          <p:cNvSpPr/>
          <p:nvPr/>
        </p:nvSpPr>
        <p:spPr>
          <a:xfrm>
            <a:off x="3647207" y="4776367"/>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12</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non-</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Parametrik</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Rectangle 30"/>
          <p:cNvSpPr/>
          <p:nvPr/>
        </p:nvSpPr>
        <p:spPr>
          <a:xfrm>
            <a:off x="3647207" y="518161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13.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Parametrik dengan SPSS</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Rectangle 31"/>
          <p:cNvSpPr/>
          <p:nvPr/>
        </p:nvSpPr>
        <p:spPr>
          <a:xfrm>
            <a:off x="3647207" y="3248890"/>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08.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Analysis of Variance</a:t>
            </a:r>
            <a:endParaRPr kumimoji="0" lang="en-US"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4525963"/>
          </a:xfrm>
        </p:spPr>
        <p:txBody>
          <a:bodyPr vert="horz" wrap="square" lIns="91440" tIns="45720" rIns="91440" bIns="45720" numCol="1" anchor="t" anchorCtr="0" compatLnSpc="1"/>
          <a:lstStyle/>
          <a:p>
            <a:pPr marL="457200" marR="0" lvl="0" indent="-457200" algn="l" defTabSz="914400" rtl="0" eaLnBrk="1" fontAlgn="base" latinLnBrk="0" hangingPunct="1">
              <a:lnSpc>
                <a:spcPct val="100000"/>
              </a:lnSpc>
              <a:spcBef>
                <a:spcPct val="20000"/>
              </a:spcBef>
              <a:spcAft>
                <a:spcPct val="0"/>
              </a:spcAft>
              <a:buClrTx/>
              <a:buSzTx/>
              <a:buFont typeface="+mj-lt"/>
              <a:buAutoNum type="arabicPeriod" startAt="6"/>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bagian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Display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ditampilkan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statistic, plot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keduanya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Kemudian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ok.</a:t>
            </a: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startAt="6"/>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Selajutnya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Setelah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proses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selesai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selajutnya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bagian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interpretasi</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startAt="6"/>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1987" name="Picture 3" descr="explore plot"/>
          <p:cNvPicPr>
            <a:picLocks noChangeAspect="1"/>
          </p:cNvPicPr>
          <p:nvPr/>
        </p:nvPicPr>
        <p:blipFill>
          <a:blip r:embed="rId2"/>
          <a:stretch>
            <a:fillRect/>
          </a:stretch>
        </p:blipFill>
        <p:spPr>
          <a:xfrm>
            <a:off x="2133600" y="2209800"/>
            <a:ext cx="3886200" cy="4248150"/>
          </a:xfrm>
          <a:prstGeom prst="rect">
            <a:avLst/>
          </a:prstGeom>
          <a:noFill/>
          <a:ln w="9525">
            <a:noFill/>
          </a:ln>
        </p:spPr>
      </p:pic>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411162"/>
          </a:xfrm>
          <a:ln/>
        </p:spPr>
        <p:txBody>
          <a:bodyPr vert="horz" wrap="square" lIns="91440" tIns="45720" rIns="91440" bIns="45720" anchor="ctr"/>
          <a:lstStyle/>
          <a:p>
            <a:pPr eaLnBrk="1" hangingPunct="1"/>
            <a:r>
              <a:rPr sz="3200" b="1" dirty="0"/>
              <a:t>Interpretasi Output</a:t>
            </a:r>
            <a:endParaRPr sz="3200" dirty="0"/>
          </a:p>
        </p:txBody>
      </p:sp>
      <p:sp>
        <p:nvSpPr>
          <p:cNvPr id="43011" name="Content Placeholder 2"/>
          <p:cNvSpPr>
            <a:spLocks noGrp="1"/>
          </p:cNvSpPr>
          <p:nvPr>
            <p:ph idx="1"/>
          </p:nvPr>
        </p:nvSpPr>
        <p:spPr>
          <a:xfrm>
            <a:off x="457200" y="990600"/>
            <a:ext cx="8229600" cy="5029200"/>
          </a:xfrm>
          <a:ln/>
        </p:spPr>
        <p:txBody>
          <a:bodyPr vert="horz" wrap="square" lIns="91440" tIns="45720" rIns="91440" bIns="45720" anchor="t"/>
          <a:lstStyle/>
          <a:p>
            <a:pPr eaLnBrk="1" hangingPunct="1">
              <a:buNone/>
            </a:pPr>
            <a:r>
              <a:rPr sz="2400" b="1" dirty="0">
                <a:solidFill>
                  <a:srgbClr val="555555"/>
                </a:solidFill>
                <a:cs typeface="Times New Roman" panose="02020603050405020304" pitchFamily="18" charset="0"/>
              </a:rPr>
              <a:t>Case processing summary</a:t>
            </a:r>
          </a:p>
          <a:p>
            <a:pPr eaLnBrk="1" hangingPunct="1"/>
            <a:endParaRPr sz="2400" b="1" dirty="0">
              <a:solidFill>
                <a:srgbClr val="555555"/>
              </a:solidFill>
              <a:cs typeface="Times New Roman" panose="02020603050405020304" pitchFamily="18" charset="0"/>
            </a:endParaRPr>
          </a:p>
          <a:p>
            <a:pPr eaLnBrk="1" hangingPunct="1"/>
            <a:endParaRPr sz="2400" b="1" dirty="0">
              <a:solidFill>
                <a:srgbClr val="555555"/>
              </a:solidFill>
              <a:cs typeface="Times New Roman" panose="02020603050405020304" pitchFamily="18" charset="0"/>
            </a:endParaRPr>
          </a:p>
          <a:p>
            <a:pPr eaLnBrk="1" hangingPunct="1"/>
            <a:endParaRPr sz="2400" b="1" dirty="0">
              <a:solidFill>
                <a:srgbClr val="555555"/>
              </a:solidFill>
              <a:cs typeface="Times New Roman" panose="02020603050405020304" pitchFamily="18" charset="0"/>
            </a:endParaRPr>
          </a:p>
          <a:p>
            <a:pPr eaLnBrk="1" hangingPunct="1"/>
            <a:endParaRPr sz="2400" b="1" dirty="0">
              <a:solidFill>
                <a:srgbClr val="555555"/>
              </a:solidFill>
              <a:cs typeface="Times New Roman" panose="02020603050405020304" pitchFamily="18" charset="0"/>
            </a:endParaRPr>
          </a:p>
          <a:p>
            <a:pPr eaLnBrk="1" hangingPunct="1"/>
            <a:endParaRPr sz="2400" b="1" dirty="0">
              <a:solidFill>
                <a:srgbClr val="555555"/>
              </a:solidFill>
              <a:cs typeface="Times New Roman" panose="02020603050405020304" pitchFamily="18" charset="0"/>
            </a:endParaRPr>
          </a:p>
          <a:p>
            <a:pPr eaLnBrk="1" hangingPunct="1"/>
            <a:endParaRPr sz="2400" b="1" dirty="0">
              <a:solidFill>
                <a:srgbClr val="555555"/>
              </a:solidFill>
              <a:cs typeface="Times New Roman" panose="02020603050405020304" pitchFamily="18" charset="0"/>
            </a:endParaRPr>
          </a:p>
          <a:p>
            <a:pPr eaLnBrk="1" hangingPunct="1">
              <a:buFont typeface="Wingdings" panose="05000000000000000000" pitchFamily="2" charset="2"/>
              <a:buChar char="Ø"/>
            </a:pPr>
            <a:r>
              <a:rPr sz="2400" dirty="0"/>
              <a:t>Hasil tersebut menjelaskan data yang terbaca, data yang hilang dan jumlah data. Pada hasil tersenut ,menjelaskan terdapat sepuluh data dan tidak ada data yang hilang. Artinya data ini sudah valid dan bisa dilanjutkan ke proses selanjutnya.</a:t>
            </a:r>
          </a:p>
          <a:p>
            <a:pPr eaLnBrk="1" hangingPunct="1">
              <a:buChar char="•"/>
            </a:pPr>
            <a:endParaRPr sz="2400" dirty="0"/>
          </a:p>
        </p:txBody>
      </p:sp>
      <p:pic>
        <p:nvPicPr>
          <p:cNvPr id="43012" name="Picture 4" descr="case processing summary"/>
          <p:cNvPicPr>
            <a:picLocks noChangeAspect="1"/>
          </p:cNvPicPr>
          <p:nvPr/>
        </p:nvPicPr>
        <p:blipFill>
          <a:blip r:embed="rId2"/>
          <a:stretch>
            <a:fillRect/>
          </a:stretch>
        </p:blipFill>
        <p:spPr>
          <a:xfrm>
            <a:off x="533400" y="1600200"/>
            <a:ext cx="8035925" cy="1828800"/>
          </a:xfrm>
          <a:prstGeom prst="rect">
            <a:avLst/>
          </a:prstGeom>
          <a:noFill/>
          <a:ln w="9525">
            <a:noFill/>
          </a:ln>
        </p:spPr>
      </p:pic>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685800"/>
            <a:ext cx="8229600" cy="4525963"/>
          </a:xfrm>
          <a:ln/>
        </p:spPr>
        <p:txBody>
          <a:bodyPr vert="horz" wrap="square" lIns="91440" tIns="45720" rIns="91440" bIns="45720" anchor="t"/>
          <a:lstStyle/>
          <a:p>
            <a:pPr eaLnBrk="1" hangingPunct="1">
              <a:buNone/>
            </a:pPr>
            <a:r>
              <a:rPr sz="2400" b="1" dirty="0"/>
              <a:t>Descriptive</a:t>
            </a:r>
            <a:endParaRPr sz="2400" dirty="0"/>
          </a:p>
          <a:p>
            <a:pPr eaLnBrk="1" hangingPunct="1"/>
            <a:endParaRPr sz="2400" dirty="0"/>
          </a:p>
        </p:txBody>
      </p:sp>
      <p:pic>
        <p:nvPicPr>
          <p:cNvPr id="44035" name="Picture 7" descr="descriptive"/>
          <p:cNvPicPr>
            <a:picLocks noChangeAspect="1"/>
          </p:cNvPicPr>
          <p:nvPr/>
        </p:nvPicPr>
        <p:blipFill>
          <a:blip r:embed="rId2"/>
          <a:stretch>
            <a:fillRect/>
          </a:stretch>
        </p:blipFill>
        <p:spPr>
          <a:xfrm>
            <a:off x="914400" y="1143000"/>
            <a:ext cx="6962775" cy="4038600"/>
          </a:xfrm>
          <a:prstGeom prst="rect">
            <a:avLst/>
          </a:prstGeom>
          <a:noFill/>
          <a:ln w="9525">
            <a:noFill/>
          </a:ln>
        </p:spPr>
      </p:pic>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57200" y="533400"/>
            <a:ext cx="8229600" cy="6019800"/>
          </a:xfrm>
          <a:ln/>
        </p:spPr>
        <p:txBody>
          <a:bodyPr vert="horz" wrap="square" lIns="91440" tIns="45720" rIns="91440" bIns="45720" anchor="t"/>
          <a:lstStyle/>
          <a:p>
            <a:pPr eaLnBrk="1" hangingPunct="1">
              <a:buNone/>
            </a:pPr>
            <a:r>
              <a:rPr sz="2400" dirty="0"/>
              <a:t>Disini terdapat banyak informasi deskripsi dari veriabel yang digunakan:</a:t>
            </a:r>
          </a:p>
          <a:p>
            <a:pPr eaLnBrk="1" hangingPunct="1">
              <a:buFont typeface="Wingdings" panose="05000000000000000000" pitchFamily="2" charset="2"/>
              <a:buChar char="§"/>
            </a:pPr>
            <a:r>
              <a:rPr sz="2400" b="1" dirty="0"/>
              <a:t>Mean</a:t>
            </a:r>
            <a:r>
              <a:rPr sz="2400" dirty="0"/>
              <a:t> :  Rata-rata</a:t>
            </a:r>
          </a:p>
          <a:p>
            <a:pPr eaLnBrk="1" hangingPunct="1">
              <a:buFont typeface="Wingdings" panose="05000000000000000000" pitchFamily="2" charset="2"/>
              <a:buChar char="§"/>
            </a:pPr>
            <a:r>
              <a:rPr sz="2400" b="1" dirty="0"/>
              <a:t>95% confidence interval</a:t>
            </a:r>
            <a:r>
              <a:rPr sz="2400" dirty="0"/>
              <a:t> : Selang kepercayaan dengan tingkat kepercayaan 95%. </a:t>
            </a:r>
            <a:r>
              <a:rPr sz="2400" b="1" dirty="0"/>
              <a:t>Lower Bound </a:t>
            </a:r>
            <a:r>
              <a:rPr sz="2400" dirty="0"/>
              <a:t>adalah batas bawah dan </a:t>
            </a:r>
            <a:r>
              <a:rPr sz="2400" b="1" dirty="0"/>
              <a:t>upper bound </a:t>
            </a:r>
            <a:r>
              <a:rPr sz="2400" dirty="0"/>
              <a:t>adalah batas atas</a:t>
            </a:r>
          </a:p>
          <a:p>
            <a:pPr eaLnBrk="1" hangingPunct="1">
              <a:buFont typeface="Wingdings" panose="05000000000000000000" pitchFamily="2" charset="2"/>
              <a:buChar char="§"/>
            </a:pPr>
            <a:r>
              <a:rPr sz="2400" b="1" dirty="0"/>
              <a:t>Median</a:t>
            </a:r>
            <a:r>
              <a:rPr sz="2400" dirty="0"/>
              <a:t> : Nilai tengah dari data</a:t>
            </a:r>
          </a:p>
          <a:p>
            <a:pPr eaLnBrk="1" hangingPunct="1">
              <a:buFont typeface="Wingdings" panose="05000000000000000000" pitchFamily="2" charset="2"/>
              <a:buChar char="§"/>
            </a:pPr>
            <a:r>
              <a:rPr sz="2400" b="1" dirty="0"/>
              <a:t>Variance</a:t>
            </a:r>
            <a:r>
              <a:rPr sz="2400" dirty="0"/>
              <a:t> : varians</a:t>
            </a:r>
          </a:p>
          <a:p>
            <a:pPr eaLnBrk="1" hangingPunct="1">
              <a:buFont typeface="Wingdings" panose="05000000000000000000" pitchFamily="2" charset="2"/>
              <a:buChar char="§"/>
            </a:pPr>
            <a:r>
              <a:rPr sz="2400" b="1" dirty="0"/>
              <a:t>Std. Deviation</a:t>
            </a:r>
            <a:r>
              <a:rPr sz="2400" dirty="0"/>
              <a:t> :Simpangan Baku</a:t>
            </a:r>
          </a:p>
          <a:p>
            <a:pPr eaLnBrk="1" hangingPunct="1">
              <a:buFont typeface="Wingdings" panose="05000000000000000000" pitchFamily="2" charset="2"/>
              <a:buChar char="§"/>
            </a:pPr>
            <a:r>
              <a:rPr sz="2400" b="1" dirty="0"/>
              <a:t>Minimum </a:t>
            </a:r>
            <a:r>
              <a:rPr sz="2400" dirty="0"/>
              <a:t>: nilai terendah dari data</a:t>
            </a:r>
          </a:p>
          <a:p>
            <a:pPr eaLnBrk="1" hangingPunct="1">
              <a:buFont typeface="Wingdings" panose="05000000000000000000" pitchFamily="2" charset="2"/>
              <a:buChar char="§"/>
            </a:pPr>
            <a:r>
              <a:rPr sz="2400" b="1" dirty="0"/>
              <a:t>Maximum</a:t>
            </a:r>
            <a:r>
              <a:rPr sz="2400" dirty="0"/>
              <a:t> : nilai tertinggi dari data</a:t>
            </a:r>
          </a:p>
          <a:p>
            <a:pPr eaLnBrk="1" hangingPunct="1">
              <a:buFont typeface="Wingdings" panose="05000000000000000000" pitchFamily="2" charset="2"/>
              <a:buChar char="§"/>
            </a:pPr>
            <a:r>
              <a:rPr sz="2400" b="1" dirty="0"/>
              <a:t>Range</a:t>
            </a:r>
            <a:r>
              <a:rPr sz="2400" dirty="0"/>
              <a:t> : jangkauan, selisih antara maximum dan minimum</a:t>
            </a:r>
          </a:p>
          <a:p>
            <a:pPr eaLnBrk="1" hangingPunct="1">
              <a:buFont typeface="Wingdings" panose="05000000000000000000" pitchFamily="2" charset="2"/>
              <a:buChar char="§"/>
            </a:pPr>
            <a:r>
              <a:rPr sz="2400" b="1" dirty="0"/>
              <a:t>Skewness</a:t>
            </a:r>
            <a:r>
              <a:rPr sz="2400" dirty="0"/>
              <a:t> : kemencengan</a:t>
            </a:r>
          </a:p>
          <a:p>
            <a:pPr eaLnBrk="1" hangingPunct="1">
              <a:buFont typeface="Wingdings" panose="05000000000000000000" pitchFamily="2" charset="2"/>
              <a:buChar char="§"/>
            </a:pPr>
            <a:r>
              <a:rPr sz="2400" b="1" dirty="0"/>
              <a:t>Kurtosis </a:t>
            </a:r>
            <a:r>
              <a:rPr sz="2400" dirty="0"/>
              <a:t>: keruncingan</a:t>
            </a:r>
          </a:p>
          <a:p>
            <a:pPr eaLnBrk="1" hangingPunct="1">
              <a:buFont typeface="Wingdings" panose="05000000000000000000" pitchFamily="2" charset="2"/>
              <a:buChar char="§"/>
            </a:pPr>
            <a:endParaRPr sz="2400" dirty="0"/>
          </a:p>
          <a:p>
            <a:pPr eaLnBrk="1" hangingPunct="1">
              <a:buNone/>
            </a:pPr>
            <a:endParaRPr sz="2400" dirty="0"/>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533400" y="533400"/>
            <a:ext cx="8229600" cy="4525963"/>
          </a:xfrm>
          <a:ln/>
        </p:spPr>
        <p:txBody>
          <a:bodyPr vert="horz" wrap="square" lIns="91440" tIns="45720" rIns="91440" bIns="45720" anchor="t"/>
          <a:lstStyle/>
          <a:p>
            <a:pPr eaLnBrk="1" hangingPunct="1">
              <a:buNone/>
            </a:pPr>
            <a:r>
              <a:rPr sz="2400" b="1" dirty="0"/>
              <a:t>Percentiles</a:t>
            </a:r>
          </a:p>
          <a:p>
            <a:pPr eaLnBrk="1" hangingPunct="1">
              <a:buNone/>
            </a:pPr>
            <a:endParaRPr sz="2400" b="1" dirty="0"/>
          </a:p>
          <a:p>
            <a:pPr eaLnBrk="1" hangingPunct="1">
              <a:buNone/>
            </a:pPr>
            <a:endParaRPr sz="2400" b="1" dirty="0"/>
          </a:p>
          <a:p>
            <a:pPr eaLnBrk="1" hangingPunct="1">
              <a:buNone/>
            </a:pPr>
            <a:endParaRPr sz="2400" b="1" dirty="0"/>
          </a:p>
          <a:p>
            <a:pPr eaLnBrk="1" hangingPunct="1">
              <a:buNone/>
            </a:pPr>
            <a:endParaRPr sz="2400" b="1" dirty="0"/>
          </a:p>
          <a:p>
            <a:pPr eaLnBrk="1" hangingPunct="1">
              <a:buNone/>
            </a:pPr>
            <a:r>
              <a:rPr sz="2400" dirty="0"/>
              <a:t>Pada jendela tersebut menjelaskan percentile dari data tapi hanya percentile tertentu seperti pada gambar. Selain itu disini bisa melihat kuartil.</a:t>
            </a:r>
          </a:p>
          <a:p>
            <a:pPr eaLnBrk="1" hangingPunct="1">
              <a:buNone/>
            </a:pPr>
            <a:endParaRPr sz="2400" dirty="0"/>
          </a:p>
          <a:p>
            <a:pPr eaLnBrk="1" hangingPunct="1"/>
            <a:endParaRPr sz="2400" dirty="0"/>
          </a:p>
        </p:txBody>
      </p:sp>
      <p:pic>
        <p:nvPicPr>
          <p:cNvPr id="46083" name="Picture 8" descr="percentiles"/>
          <p:cNvPicPr>
            <a:picLocks noChangeAspect="1"/>
          </p:cNvPicPr>
          <p:nvPr/>
        </p:nvPicPr>
        <p:blipFill>
          <a:blip r:embed="rId2"/>
          <a:stretch>
            <a:fillRect/>
          </a:stretch>
        </p:blipFill>
        <p:spPr>
          <a:xfrm>
            <a:off x="381000" y="1143000"/>
            <a:ext cx="8523288" cy="1219200"/>
          </a:xfrm>
          <a:prstGeom prst="rect">
            <a:avLst/>
          </a:prstGeom>
          <a:noFill/>
          <a:ln w="9525">
            <a:noFill/>
          </a:ln>
        </p:spPr>
      </p:pic>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609600" y="609600"/>
            <a:ext cx="8229600" cy="4525963"/>
          </a:xfrm>
          <a:ln/>
        </p:spPr>
        <p:txBody>
          <a:bodyPr vert="horz" wrap="square" lIns="91440" tIns="45720" rIns="91440" bIns="45720" anchor="t"/>
          <a:lstStyle/>
          <a:p>
            <a:pPr eaLnBrk="1" hangingPunct="1"/>
            <a:r>
              <a:rPr sz="2400" b="1" dirty="0"/>
              <a:t>Extreme values</a:t>
            </a:r>
            <a:endParaRPr sz="2400" dirty="0"/>
          </a:p>
        </p:txBody>
      </p:sp>
      <p:pic>
        <p:nvPicPr>
          <p:cNvPr id="47107" name="Picture 9" descr="extreme values"/>
          <p:cNvPicPr>
            <a:picLocks noChangeAspect="1"/>
          </p:cNvPicPr>
          <p:nvPr/>
        </p:nvPicPr>
        <p:blipFill>
          <a:blip r:embed="rId2"/>
          <a:stretch>
            <a:fillRect/>
          </a:stretch>
        </p:blipFill>
        <p:spPr>
          <a:xfrm>
            <a:off x="1066800" y="1219200"/>
            <a:ext cx="5105400" cy="3629025"/>
          </a:xfrm>
          <a:prstGeom prst="rect">
            <a:avLst/>
          </a:prstGeom>
          <a:noFill/>
          <a:ln w="9525">
            <a:noFill/>
          </a:ln>
        </p:spPr>
      </p:pic>
      <p:sp>
        <p:nvSpPr>
          <p:cNvPr id="47108" name="Rectangle 4"/>
          <p:cNvSpPr/>
          <p:nvPr/>
        </p:nvSpPr>
        <p:spPr>
          <a:xfrm>
            <a:off x="381000" y="5029200"/>
            <a:ext cx="8305800" cy="830263"/>
          </a:xfrm>
          <a:prstGeom prst="rect">
            <a:avLst/>
          </a:prstGeom>
          <a:noFill/>
          <a:ln w="9525">
            <a:noFill/>
          </a:ln>
        </p:spPr>
        <p:txBody>
          <a:bodyPr>
            <a:spAutoFit/>
          </a:bodyPr>
          <a:lstStyle/>
          <a:p>
            <a:r>
              <a:rPr sz="2400" dirty="0">
                <a:latin typeface="Arial" panose="020B0604020202020204" pitchFamily="34" charset="0"/>
              </a:rPr>
              <a:t>Menunjukkan data-data yang paling tertinggi dan paling rendah</a:t>
            </a:r>
            <a:r>
              <a:rPr dirty="0">
                <a:latin typeface="Arial" panose="020B0604020202020204" pitchFamily="34" charset="0"/>
              </a:rPr>
              <a:t>.</a:t>
            </a:r>
          </a:p>
        </p:txBody>
      </p:sp>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228600"/>
            <a:ext cx="8229600" cy="4525963"/>
          </a:xfrm>
          <a:ln/>
        </p:spPr>
        <p:txBody>
          <a:bodyPr vert="horz" wrap="square" lIns="91440" tIns="45720" rIns="91440" bIns="45720" anchor="t"/>
          <a:lstStyle/>
          <a:p>
            <a:pPr eaLnBrk="1" hangingPunct="1">
              <a:buNone/>
            </a:pPr>
            <a:r>
              <a:rPr sz="2400" dirty="0"/>
              <a:t>Tugas: 1. Coba isi data berikut ini dengan cara yang sudah dijelaskan sebelumnya. Diberikan data siswa SMU “X”, sbb : </a:t>
            </a:r>
          </a:p>
          <a:p>
            <a:pPr eaLnBrk="1" hangingPunct="1">
              <a:buNone/>
            </a:pPr>
            <a:endParaRPr dirty="0"/>
          </a:p>
        </p:txBody>
      </p:sp>
      <p:graphicFrame>
        <p:nvGraphicFramePr>
          <p:cNvPr id="4" name="Table 3"/>
          <p:cNvGraphicFramePr>
            <a:graphicFrameLocks noGrp="1"/>
          </p:cNvGraphicFramePr>
          <p:nvPr/>
        </p:nvGraphicFramePr>
        <p:xfrm>
          <a:off x="1752600" y="1143000"/>
          <a:ext cx="4724400" cy="5029200"/>
        </p:xfrm>
        <a:graphic>
          <a:graphicData uri="http://schemas.openxmlformats.org/drawingml/2006/table">
            <a:tbl>
              <a:tblPr firstRow="1" bandRow="1">
                <a:tableStyleId>{5C22544A-7EE6-4342-B048-85BDC9FD1C3A}</a:tableStyleId>
              </a:tblPr>
              <a:tblGrid>
                <a:gridCol w="1181100"/>
                <a:gridCol w="1181100"/>
                <a:gridCol w="1181100"/>
                <a:gridCol w="1181100"/>
              </a:tblGrid>
              <a:tr h="290732">
                <a:tc>
                  <a:txBody>
                    <a:bodyPr/>
                    <a:lstStyle/>
                    <a:p>
                      <a:r>
                        <a:rPr lang="en-US" dirty="0" err="1" smtClean="0"/>
                        <a:t>Nama</a:t>
                      </a:r>
                      <a:r>
                        <a:rPr lang="en-US" dirty="0" smtClean="0"/>
                        <a:t> </a:t>
                      </a:r>
                      <a:r>
                        <a:rPr lang="en-US" dirty="0" err="1" smtClean="0"/>
                        <a:t>Siswa</a:t>
                      </a:r>
                      <a:endParaRPr lang="en-US" dirty="0"/>
                    </a:p>
                  </a:txBody>
                  <a:tcPr/>
                </a:tc>
                <a:tc>
                  <a:txBody>
                    <a:bodyPr/>
                    <a:lstStyle/>
                    <a:p>
                      <a:r>
                        <a:rPr lang="en-US" dirty="0" err="1" smtClean="0"/>
                        <a:t>Jenis</a:t>
                      </a:r>
                      <a:r>
                        <a:rPr lang="en-US" dirty="0" smtClean="0"/>
                        <a:t> </a:t>
                      </a:r>
                      <a:r>
                        <a:rPr lang="en-US" dirty="0" err="1" smtClean="0"/>
                        <a:t>Kelamin</a:t>
                      </a:r>
                      <a:endParaRPr lang="en-US" dirty="0"/>
                    </a:p>
                  </a:txBody>
                  <a:tcPr/>
                </a:tc>
                <a:tc>
                  <a:txBody>
                    <a:bodyPr/>
                    <a:lstStyle/>
                    <a:p>
                      <a:r>
                        <a:rPr lang="en-US" dirty="0" err="1" smtClean="0"/>
                        <a:t>Nilai</a:t>
                      </a:r>
                      <a:r>
                        <a:rPr lang="en-US" dirty="0" smtClean="0"/>
                        <a:t> IQ</a:t>
                      </a:r>
                      <a:endParaRPr lang="en-US" dirty="0"/>
                    </a:p>
                  </a:txBody>
                  <a:tcPr/>
                </a:tc>
                <a:tc>
                  <a:txBody>
                    <a:bodyPr/>
                    <a:lstStyle/>
                    <a:p>
                      <a:r>
                        <a:rPr lang="en-US" dirty="0" err="1" smtClean="0"/>
                        <a:t>Pekerjaan</a:t>
                      </a:r>
                      <a:r>
                        <a:rPr lang="en-US" dirty="0" smtClean="0"/>
                        <a:t> </a:t>
                      </a:r>
                      <a:r>
                        <a:rPr lang="en-US" dirty="0" err="1" smtClean="0"/>
                        <a:t>Orang</a:t>
                      </a:r>
                      <a:r>
                        <a:rPr lang="en-US" dirty="0" smtClean="0"/>
                        <a:t> </a:t>
                      </a:r>
                      <a:r>
                        <a:rPr lang="en-US" dirty="0" err="1" smtClean="0"/>
                        <a:t>Tua</a:t>
                      </a:r>
                      <a:endParaRPr lang="en-US" dirty="0"/>
                    </a:p>
                  </a:txBody>
                  <a:tcPr/>
                </a:tc>
              </a:tr>
              <a:tr h="290732">
                <a:tc>
                  <a:txBody>
                    <a:bodyPr/>
                    <a:lstStyle/>
                    <a:p>
                      <a:r>
                        <a:rPr lang="en-US" dirty="0" smtClean="0"/>
                        <a:t>A</a:t>
                      </a:r>
                      <a:endParaRPr lang="en-US" dirty="0"/>
                    </a:p>
                  </a:txBody>
                  <a:tcPr/>
                </a:tc>
                <a:tc>
                  <a:txBody>
                    <a:bodyPr/>
                    <a:lstStyle/>
                    <a:p>
                      <a:r>
                        <a:rPr lang="en-US" dirty="0" err="1" smtClean="0"/>
                        <a:t>Wanita</a:t>
                      </a:r>
                      <a:r>
                        <a:rPr lang="en-US" dirty="0" smtClean="0"/>
                        <a:t> </a:t>
                      </a:r>
                      <a:endParaRPr lang="en-US" dirty="0"/>
                    </a:p>
                  </a:txBody>
                  <a:tcPr/>
                </a:tc>
                <a:tc>
                  <a:txBody>
                    <a:bodyPr/>
                    <a:lstStyle/>
                    <a:p>
                      <a:r>
                        <a:rPr lang="en-US" dirty="0" smtClean="0"/>
                        <a:t>137</a:t>
                      </a:r>
                      <a:endParaRPr lang="en-US" dirty="0"/>
                    </a:p>
                  </a:txBody>
                  <a:tcPr/>
                </a:tc>
                <a:tc>
                  <a:txBody>
                    <a:bodyPr/>
                    <a:lstStyle/>
                    <a:p>
                      <a:r>
                        <a:rPr lang="en-US" dirty="0" err="1" smtClean="0"/>
                        <a:t>Swasta</a:t>
                      </a:r>
                      <a:endParaRPr lang="en-US" dirty="0"/>
                    </a:p>
                  </a:txBody>
                  <a:tcPr/>
                </a:tc>
              </a:tr>
              <a:tr h="290732">
                <a:tc>
                  <a:txBody>
                    <a:bodyPr/>
                    <a:lstStyle/>
                    <a:p>
                      <a:r>
                        <a:rPr lang="en-US" dirty="0" smtClean="0"/>
                        <a:t>B</a:t>
                      </a:r>
                      <a:endParaRPr lang="en-US" dirty="0"/>
                    </a:p>
                  </a:txBody>
                  <a:tcPr/>
                </a:tc>
                <a:tc>
                  <a:txBody>
                    <a:bodyPr/>
                    <a:lstStyle/>
                    <a:p>
                      <a:r>
                        <a:rPr lang="en-US" dirty="0" err="1" smtClean="0"/>
                        <a:t>Pria</a:t>
                      </a:r>
                      <a:endParaRPr lang="en-US" dirty="0"/>
                    </a:p>
                  </a:txBody>
                  <a:tcPr/>
                </a:tc>
                <a:tc>
                  <a:txBody>
                    <a:bodyPr/>
                    <a:lstStyle/>
                    <a:p>
                      <a:r>
                        <a:rPr lang="en-US" dirty="0" smtClean="0"/>
                        <a:t>124</a:t>
                      </a:r>
                      <a:endParaRPr lang="en-US" dirty="0"/>
                    </a:p>
                  </a:txBody>
                  <a:tcPr/>
                </a:tc>
                <a:tc>
                  <a:txBody>
                    <a:bodyPr/>
                    <a:lstStyle/>
                    <a:p>
                      <a:r>
                        <a:rPr lang="en-US" dirty="0" err="1" smtClean="0"/>
                        <a:t>BUMN</a:t>
                      </a:r>
                      <a:endParaRPr lang="en-US" dirty="0"/>
                    </a:p>
                  </a:txBody>
                  <a:tcPr/>
                </a:tc>
              </a:tr>
              <a:tr h="152400">
                <a:tc>
                  <a:txBody>
                    <a:bodyPr/>
                    <a:lstStyle/>
                    <a:p>
                      <a:r>
                        <a:rPr lang="en-US" dirty="0" smtClean="0"/>
                        <a:t>C</a:t>
                      </a:r>
                      <a:endParaRPr lang="en-US" dirty="0"/>
                    </a:p>
                  </a:txBody>
                  <a:tcPr/>
                </a:tc>
                <a:tc>
                  <a:txBody>
                    <a:bodyPr/>
                    <a:lstStyle/>
                    <a:p>
                      <a:r>
                        <a:rPr lang="en-US" dirty="0" err="1" smtClean="0"/>
                        <a:t>Pria</a:t>
                      </a:r>
                      <a:endParaRPr lang="en-US" dirty="0"/>
                    </a:p>
                  </a:txBody>
                  <a:tcPr/>
                </a:tc>
                <a:tc>
                  <a:txBody>
                    <a:bodyPr/>
                    <a:lstStyle/>
                    <a:p>
                      <a:r>
                        <a:rPr lang="en-US" dirty="0" smtClean="0"/>
                        <a:t>130</a:t>
                      </a:r>
                      <a:endParaRPr lang="en-US" dirty="0"/>
                    </a:p>
                  </a:txBody>
                  <a:tcPr/>
                </a:tc>
                <a:tc>
                  <a:txBody>
                    <a:bodyPr/>
                    <a:lstStyle/>
                    <a:p>
                      <a:r>
                        <a:rPr lang="en-US" dirty="0" err="1" smtClean="0"/>
                        <a:t>BUMN</a:t>
                      </a:r>
                      <a:endParaRPr lang="en-US" dirty="0"/>
                    </a:p>
                  </a:txBody>
                  <a:tcPr/>
                </a:tc>
              </a:tr>
              <a:tr h="290732">
                <a:tc>
                  <a:txBody>
                    <a:bodyPr/>
                    <a:lstStyle/>
                    <a:p>
                      <a:r>
                        <a:rPr lang="en-US" dirty="0" smtClean="0"/>
                        <a:t>D</a:t>
                      </a:r>
                      <a:endParaRPr lang="en-US" dirty="0"/>
                    </a:p>
                  </a:txBody>
                  <a:tcPr/>
                </a:tc>
                <a:tc>
                  <a:txBody>
                    <a:bodyPr/>
                    <a:lstStyle/>
                    <a:p>
                      <a:r>
                        <a:rPr lang="en-US" dirty="0" err="1" smtClean="0"/>
                        <a:t>Wanita</a:t>
                      </a:r>
                      <a:endParaRPr lang="en-US" dirty="0"/>
                    </a:p>
                  </a:txBody>
                  <a:tcPr/>
                </a:tc>
                <a:tc>
                  <a:txBody>
                    <a:bodyPr/>
                    <a:lstStyle/>
                    <a:p>
                      <a:r>
                        <a:rPr lang="en-US" dirty="0" smtClean="0"/>
                        <a:t>108</a:t>
                      </a:r>
                      <a:endParaRPr lang="en-US" dirty="0"/>
                    </a:p>
                  </a:txBody>
                  <a:tcPr/>
                </a:tc>
                <a:tc>
                  <a:txBody>
                    <a:bodyPr/>
                    <a:lstStyle/>
                    <a:p>
                      <a:r>
                        <a:rPr lang="en-US" dirty="0" err="1" smtClean="0"/>
                        <a:t>Wirausah</a:t>
                      </a:r>
                      <a:endParaRPr lang="en-US" dirty="0"/>
                    </a:p>
                  </a:txBody>
                  <a:tcPr/>
                </a:tc>
              </a:tr>
              <a:tr h="290732">
                <a:tc>
                  <a:txBody>
                    <a:bodyPr/>
                    <a:lstStyle/>
                    <a:p>
                      <a:r>
                        <a:rPr lang="en-US" dirty="0" smtClean="0"/>
                        <a:t>E</a:t>
                      </a:r>
                      <a:endParaRPr lang="en-US" dirty="0"/>
                    </a:p>
                  </a:txBody>
                  <a:tcPr/>
                </a:tc>
                <a:tc>
                  <a:txBody>
                    <a:bodyPr/>
                    <a:lstStyle/>
                    <a:p>
                      <a:r>
                        <a:rPr lang="en-US" dirty="0" err="1" smtClean="0"/>
                        <a:t>Pria</a:t>
                      </a:r>
                      <a:endParaRPr lang="en-US" dirty="0"/>
                    </a:p>
                  </a:txBody>
                  <a:tcPr/>
                </a:tc>
                <a:tc>
                  <a:txBody>
                    <a:bodyPr/>
                    <a:lstStyle/>
                    <a:p>
                      <a:r>
                        <a:rPr lang="en-US" dirty="0" smtClean="0"/>
                        <a:t>100</a:t>
                      </a:r>
                      <a:endParaRPr lang="en-US" dirty="0"/>
                    </a:p>
                  </a:txBody>
                  <a:tcPr/>
                </a:tc>
                <a:tc>
                  <a:txBody>
                    <a:bodyPr/>
                    <a:lstStyle/>
                    <a:p>
                      <a:r>
                        <a:rPr lang="en-US" dirty="0" err="1" smtClean="0"/>
                        <a:t>PNS</a:t>
                      </a:r>
                      <a:endParaRPr lang="en-US" dirty="0"/>
                    </a:p>
                  </a:txBody>
                  <a:tcPr/>
                </a:tc>
              </a:tr>
              <a:tr h="290732">
                <a:tc>
                  <a:txBody>
                    <a:bodyPr/>
                    <a:lstStyle/>
                    <a:p>
                      <a:r>
                        <a:rPr lang="en-US" dirty="0" smtClean="0"/>
                        <a:t>F</a:t>
                      </a:r>
                      <a:endParaRPr lang="en-US" dirty="0"/>
                    </a:p>
                  </a:txBody>
                  <a:tcPr/>
                </a:tc>
                <a:tc>
                  <a:txBody>
                    <a:bodyPr/>
                    <a:lstStyle/>
                    <a:p>
                      <a:r>
                        <a:rPr lang="en-US" dirty="0" err="1" smtClean="0"/>
                        <a:t>Pria</a:t>
                      </a:r>
                      <a:endParaRPr lang="en-US" dirty="0"/>
                    </a:p>
                  </a:txBody>
                  <a:tcPr/>
                </a:tc>
                <a:tc>
                  <a:txBody>
                    <a:bodyPr/>
                    <a:lstStyle/>
                    <a:p>
                      <a:r>
                        <a:rPr lang="en-US" dirty="0" smtClean="0"/>
                        <a:t>116</a:t>
                      </a:r>
                      <a:endParaRPr lang="en-US" dirty="0"/>
                    </a:p>
                  </a:txBody>
                  <a:tcPr/>
                </a:tc>
                <a:tc>
                  <a:txBody>
                    <a:bodyPr/>
                    <a:lstStyle/>
                    <a:p>
                      <a:r>
                        <a:rPr lang="en-US" dirty="0" err="1" smtClean="0"/>
                        <a:t>BUMN</a:t>
                      </a:r>
                      <a:endParaRPr lang="en-US" dirty="0"/>
                    </a:p>
                  </a:txBody>
                  <a:tcPr/>
                </a:tc>
              </a:tr>
              <a:tr h="290732">
                <a:tc>
                  <a:txBody>
                    <a:bodyPr/>
                    <a:lstStyle/>
                    <a:p>
                      <a:r>
                        <a:rPr lang="en-US" dirty="0" smtClean="0"/>
                        <a:t>G</a:t>
                      </a:r>
                      <a:endParaRPr lang="en-US" dirty="0"/>
                    </a:p>
                  </a:txBody>
                  <a:tcPr/>
                </a:tc>
                <a:tc>
                  <a:txBody>
                    <a:bodyPr/>
                    <a:lstStyle/>
                    <a:p>
                      <a:r>
                        <a:rPr lang="en-US" dirty="0" err="1" smtClean="0"/>
                        <a:t>Pria</a:t>
                      </a:r>
                      <a:endParaRPr lang="en-US" dirty="0"/>
                    </a:p>
                  </a:txBody>
                  <a:tcPr/>
                </a:tc>
                <a:tc>
                  <a:txBody>
                    <a:bodyPr/>
                    <a:lstStyle/>
                    <a:p>
                      <a:r>
                        <a:rPr lang="en-US" dirty="0" smtClean="0"/>
                        <a:t>109</a:t>
                      </a:r>
                      <a:endParaRPr lang="en-US" dirty="0"/>
                    </a:p>
                  </a:txBody>
                  <a:tcPr/>
                </a:tc>
                <a:tc>
                  <a:txBody>
                    <a:bodyPr/>
                    <a:lstStyle/>
                    <a:p>
                      <a:r>
                        <a:rPr lang="en-US" dirty="0" err="1" smtClean="0"/>
                        <a:t>Wirausaha</a:t>
                      </a:r>
                      <a:endParaRPr lang="en-US" dirty="0"/>
                    </a:p>
                  </a:txBody>
                  <a:tcPr/>
                </a:tc>
              </a:tr>
              <a:tr h="290732">
                <a:tc>
                  <a:txBody>
                    <a:bodyPr/>
                    <a:lstStyle/>
                    <a:p>
                      <a:r>
                        <a:rPr lang="en-US" dirty="0" smtClean="0"/>
                        <a:t>H</a:t>
                      </a:r>
                      <a:endParaRPr lang="en-US" dirty="0"/>
                    </a:p>
                  </a:txBody>
                  <a:tcPr/>
                </a:tc>
                <a:tc>
                  <a:txBody>
                    <a:bodyPr/>
                    <a:lstStyle/>
                    <a:p>
                      <a:r>
                        <a:rPr lang="en-US" dirty="0" err="1" smtClean="0"/>
                        <a:t>Pria</a:t>
                      </a:r>
                      <a:endParaRPr lang="en-US" dirty="0"/>
                    </a:p>
                  </a:txBody>
                  <a:tcPr/>
                </a:tc>
                <a:tc>
                  <a:txBody>
                    <a:bodyPr/>
                    <a:lstStyle/>
                    <a:p>
                      <a:r>
                        <a:rPr lang="en-US" dirty="0" smtClean="0"/>
                        <a:t>126</a:t>
                      </a:r>
                      <a:endParaRPr lang="en-US" dirty="0"/>
                    </a:p>
                  </a:txBody>
                  <a:tcPr/>
                </a:tc>
                <a:tc>
                  <a:txBody>
                    <a:bodyPr/>
                    <a:lstStyle/>
                    <a:p>
                      <a:r>
                        <a:rPr lang="en-US" dirty="0" err="1" smtClean="0"/>
                        <a:t>PNS</a:t>
                      </a:r>
                      <a:endParaRPr lang="en-US" dirty="0"/>
                    </a:p>
                  </a:txBody>
                  <a:tcPr/>
                </a:tc>
              </a:tr>
              <a:tr h="290732">
                <a:tc>
                  <a:txBody>
                    <a:bodyPr/>
                    <a:lstStyle/>
                    <a:p>
                      <a:r>
                        <a:rPr lang="en-US" dirty="0" smtClean="0"/>
                        <a:t>I</a:t>
                      </a:r>
                      <a:endParaRPr lang="en-US" dirty="0"/>
                    </a:p>
                  </a:txBody>
                  <a:tcPr/>
                </a:tc>
                <a:tc>
                  <a:txBody>
                    <a:bodyPr/>
                    <a:lstStyle/>
                    <a:p>
                      <a:r>
                        <a:rPr lang="en-US" dirty="0" err="1" smtClean="0"/>
                        <a:t>Wanita</a:t>
                      </a:r>
                      <a:endParaRPr lang="en-US" dirty="0"/>
                    </a:p>
                  </a:txBody>
                  <a:tcPr/>
                </a:tc>
                <a:tc>
                  <a:txBody>
                    <a:bodyPr/>
                    <a:lstStyle/>
                    <a:p>
                      <a:r>
                        <a:rPr lang="en-US" dirty="0" smtClean="0"/>
                        <a:t>113</a:t>
                      </a:r>
                      <a:endParaRPr lang="en-US" dirty="0"/>
                    </a:p>
                  </a:txBody>
                  <a:tcPr/>
                </a:tc>
                <a:tc>
                  <a:txBody>
                    <a:bodyPr/>
                    <a:lstStyle/>
                    <a:p>
                      <a:r>
                        <a:rPr lang="en-US" dirty="0" err="1" smtClean="0"/>
                        <a:t>PNS</a:t>
                      </a:r>
                      <a:endParaRPr lang="en-US" dirty="0"/>
                    </a:p>
                  </a:txBody>
                  <a:tcPr/>
                </a:tc>
              </a:tr>
              <a:tr h="290732">
                <a:tc>
                  <a:txBody>
                    <a:bodyPr/>
                    <a:lstStyle/>
                    <a:p>
                      <a:r>
                        <a:rPr lang="en-US" dirty="0" smtClean="0"/>
                        <a:t>J</a:t>
                      </a:r>
                      <a:endParaRPr lang="en-US" dirty="0"/>
                    </a:p>
                  </a:txBody>
                  <a:tcPr/>
                </a:tc>
                <a:tc>
                  <a:txBody>
                    <a:bodyPr/>
                    <a:lstStyle/>
                    <a:p>
                      <a:r>
                        <a:rPr lang="en-US" dirty="0" err="1" smtClean="0"/>
                        <a:t>Pria</a:t>
                      </a:r>
                      <a:endParaRPr lang="en-US" dirty="0"/>
                    </a:p>
                  </a:txBody>
                  <a:tcPr/>
                </a:tc>
                <a:tc>
                  <a:txBody>
                    <a:bodyPr/>
                    <a:lstStyle/>
                    <a:p>
                      <a:r>
                        <a:rPr lang="en-US" dirty="0" smtClean="0"/>
                        <a:t>128</a:t>
                      </a:r>
                      <a:endParaRPr lang="en-US" dirty="0"/>
                    </a:p>
                  </a:txBody>
                  <a:tcPr/>
                </a:tc>
                <a:tc>
                  <a:txBody>
                    <a:bodyPr/>
                    <a:lstStyle/>
                    <a:p>
                      <a:r>
                        <a:rPr lang="en-US" dirty="0" err="1" smtClean="0"/>
                        <a:t>PNS</a:t>
                      </a:r>
                      <a:endParaRPr lang="en-US" dirty="0"/>
                    </a:p>
                  </a:txBody>
                  <a:tcPr/>
                </a:tc>
              </a:tr>
              <a:tr h="290732">
                <a:tc>
                  <a:txBody>
                    <a:bodyPr/>
                    <a:lstStyle/>
                    <a:p>
                      <a:r>
                        <a:rPr lang="en-US" dirty="0" smtClean="0"/>
                        <a:t>K</a:t>
                      </a:r>
                      <a:endParaRPr lang="en-US" dirty="0"/>
                    </a:p>
                  </a:txBody>
                  <a:tcPr/>
                </a:tc>
                <a:tc>
                  <a:txBody>
                    <a:bodyPr/>
                    <a:lstStyle/>
                    <a:p>
                      <a:r>
                        <a:rPr lang="en-US" dirty="0" err="1" smtClean="0"/>
                        <a:t>Pria</a:t>
                      </a:r>
                      <a:endParaRPr lang="en-US" dirty="0"/>
                    </a:p>
                  </a:txBody>
                  <a:tcPr/>
                </a:tc>
                <a:tc>
                  <a:txBody>
                    <a:bodyPr/>
                    <a:lstStyle/>
                    <a:p>
                      <a:r>
                        <a:rPr lang="en-US" dirty="0" smtClean="0"/>
                        <a:t>150</a:t>
                      </a:r>
                      <a:endParaRPr lang="en-US" dirty="0"/>
                    </a:p>
                  </a:txBody>
                  <a:tcPr/>
                </a:tc>
                <a:tc>
                  <a:txBody>
                    <a:bodyPr/>
                    <a:lstStyle/>
                    <a:p>
                      <a:r>
                        <a:rPr lang="en-US" dirty="0" err="1" smtClean="0"/>
                        <a:t>BUMN</a:t>
                      </a:r>
                      <a:endParaRPr lang="en-US" dirty="0"/>
                    </a:p>
                  </a:txBody>
                  <a:tcPr/>
                </a:tc>
              </a:tr>
              <a:tr h="290732">
                <a:tc>
                  <a:txBody>
                    <a:bodyPr/>
                    <a:lstStyle/>
                    <a:p>
                      <a:r>
                        <a:rPr lang="en-US" dirty="0" smtClean="0"/>
                        <a:t>L</a:t>
                      </a:r>
                      <a:endParaRPr lang="en-US" dirty="0"/>
                    </a:p>
                  </a:txBody>
                  <a:tcPr/>
                </a:tc>
                <a:tc>
                  <a:txBody>
                    <a:bodyPr/>
                    <a:lstStyle/>
                    <a:p>
                      <a:r>
                        <a:rPr lang="en-US" dirty="0" err="1" smtClean="0"/>
                        <a:t>Wanita</a:t>
                      </a:r>
                      <a:endParaRPr lang="en-US" dirty="0"/>
                    </a:p>
                  </a:txBody>
                  <a:tcPr/>
                </a:tc>
                <a:tc>
                  <a:txBody>
                    <a:bodyPr/>
                    <a:lstStyle/>
                    <a:p>
                      <a:r>
                        <a:rPr lang="en-US" dirty="0" smtClean="0"/>
                        <a:t>125</a:t>
                      </a:r>
                      <a:endParaRPr lang="en-US" dirty="0"/>
                    </a:p>
                  </a:txBody>
                  <a:tcPr/>
                </a:tc>
                <a:tc>
                  <a:txBody>
                    <a:bodyPr/>
                    <a:lstStyle/>
                    <a:p>
                      <a:r>
                        <a:rPr lang="en-US" dirty="0" err="1" smtClean="0"/>
                        <a:t>Wirausaha</a:t>
                      </a:r>
                      <a:endParaRPr lang="en-US" dirty="0"/>
                    </a:p>
                  </a:txBody>
                  <a:tcPr/>
                </a:tc>
              </a:tr>
            </a:tbl>
          </a:graphicData>
        </a:graphic>
      </p:graphicFrame>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533400" y="609600"/>
            <a:ext cx="8229600" cy="4525963"/>
          </a:xfrm>
          <a:ln/>
        </p:spPr>
        <p:txBody>
          <a:bodyPr vert="horz" wrap="square" lIns="91440" tIns="45720" rIns="91440" bIns="45720" anchor="t"/>
          <a:lstStyle/>
          <a:p>
            <a:pPr eaLnBrk="1" hangingPunct="1">
              <a:buNone/>
            </a:pPr>
            <a:r>
              <a:rPr lang="fi-FI" altLang="x-none" sz="2400" dirty="0"/>
              <a:t>Pada kolom Values, kode untuk variabel Jenis Kelamin, Pekerjaan Ortu : </a:t>
            </a:r>
          </a:p>
          <a:p>
            <a:pPr eaLnBrk="1" hangingPunct="1">
              <a:buNone/>
            </a:pPr>
            <a:r>
              <a:rPr sz="2400" dirty="0"/>
              <a:t>     Jenis Kelamin :       </a:t>
            </a:r>
          </a:p>
          <a:p>
            <a:pPr eaLnBrk="1" hangingPunct="1">
              <a:buNone/>
            </a:pPr>
            <a:r>
              <a:rPr sz="2400" dirty="0"/>
              <a:t>Kode 1 untuk Pria</a:t>
            </a:r>
          </a:p>
          <a:p>
            <a:pPr eaLnBrk="1" hangingPunct="1">
              <a:buNone/>
            </a:pPr>
            <a:r>
              <a:rPr sz="2400" dirty="0"/>
              <a:t>Kode 2 untuk Wanita </a:t>
            </a:r>
          </a:p>
          <a:p>
            <a:pPr eaLnBrk="1" hangingPunct="1">
              <a:buNone/>
            </a:pPr>
            <a:r>
              <a:rPr sz="2400" dirty="0"/>
              <a:t>     Pekerjaan Ortu :</a:t>
            </a:r>
          </a:p>
          <a:p>
            <a:pPr eaLnBrk="1" hangingPunct="1">
              <a:buNone/>
            </a:pPr>
            <a:r>
              <a:rPr sz="2400" dirty="0"/>
              <a:t>Kode 1 untuk PNS.</a:t>
            </a:r>
          </a:p>
          <a:p>
            <a:pPr eaLnBrk="1" hangingPunct="1">
              <a:buNone/>
            </a:pPr>
            <a:r>
              <a:rPr sz="2400" dirty="0"/>
              <a:t>Kode 2 untuk BUMN.</a:t>
            </a:r>
          </a:p>
          <a:p>
            <a:pPr eaLnBrk="1" hangingPunct="1">
              <a:buNone/>
            </a:pPr>
            <a:r>
              <a:rPr sz="2400" dirty="0"/>
              <a:t>Kode 3 untuk Wirausaha.</a:t>
            </a:r>
          </a:p>
          <a:p>
            <a:pPr eaLnBrk="1" hangingPunct="1">
              <a:buNone/>
            </a:pPr>
            <a:r>
              <a:rPr sz="2400" dirty="0"/>
              <a:t>Kode 4 untuk Swasta. </a:t>
            </a: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4525963"/>
          </a:xfrm>
        </p:spPr>
        <p:txBody>
          <a:bodyPr vert="horz" wrap="square" lIns="91440" tIns="45720" rIns="91440" bIns="45720" numCol="1" anchor="t" anchorCtr="0" compatLnSpc="1"/>
          <a:lstStyle/>
          <a:p>
            <a:pPr marL="514350" marR="0" lvl="0" indent="-514350" algn="l" defTabSz="914400" rtl="0" eaLnBrk="0" fontAlgn="base" latinLnBrk="0" hangingPunct="0">
              <a:lnSpc>
                <a:spcPct val="100000"/>
              </a:lnSpc>
              <a:spcBef>
                <a:spcPct val="20000"/>
              </a:spcBef>
              <a:spcAft>
                <a:spcPct val="0"/>
              </a:spcAft>
              <a:buClrTx/>
              <a:buSzTx/>
              <a:buFont typeface="+mj-lt"/>
              <a:buAutoNum type="arabicPeriod" startAt="2"/>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Diketahui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sebuah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tabel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tentang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identitas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beberapa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dosen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sebuah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perguruan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tinggi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negeri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0179" name="Picture 2"/>
          <p:cNvPicPr>
            <a:picLocks noChangeAspect="1"/>
          </p:cNvPicPr>
          <p:nvPr/>
        </p:nvPicPr>
        <p:blipFill>
          <a:blip r:embed="rId2"/>
          <a:stretch>
            <a:fillRect/>
          </a:stretch>
        </p:blipFill>
        <p:spPr>
          <a:xfrm>
            <a:off x="704850" y="1247775"/>
            <a:ext cx="7734300" cy="4362450"/>
          </a:xfrm>
          <a:prstGeom prst="rect">
            <a:avLst/>
          </a:prstGeom>
          <a:noFill/>
          <a:ln w="9525">
            <a:noFill/>
          </a:ln>
        </p:spPr>
      </p:pic>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381000" y="609600"/>
            <a:ext cx="8229600" cy="5791200"/>
          </a:xfrm>
          <a:ln/>
        </p:spPr>
        <p:txBody>
          <a:bodyPr vert="horz" wrap="square" lIns="91440" tIns="45720" rIns="91440" bIns="45720" anchor="t"/>
          <a:lstStyle/>
          <a:p>
            <a:pPr marL="514350" indent="-514350">
              <a:buFont typeface="Calibri" panose="020F0502020204030204" pitchFamily="34" charset="0"/>
              <a:buAutoNum type="alphaLcPeriod"/>
            </a:pPr>
            <a:r>
              <a:rPr dirty="0"/>
              <a:t>Buat grafik batang untuk persentase dosen berdasarkan bidang keahliannya.</a:t>
            </a:r>
          </a:p>
          <a:p>
            <a:pPr marL="514350" indent="-514350">
              <a:buFont typeface="Calibri" panose="020F0502020204030204" pitchFamily="34" charset="0"/>
              <a:buAutoNum type="alphaLcPeriod"/>
            </a:pPr>
            <a:r>
              <a:rPr dirty="0"/>
              <a:t>Buat grafik batang untuk persentase dosen berdasarkan tingkat pendidikannya.</a:t>
            </a:r>
          </a:p>
          <a:p>
            <a:pPr marL="514350" indent="-514350">
              <a:buFont typeface="Calibri" panose="020F0502020204030204" pitchFamily="34" charset="0"/>
              <a:buAutoNum type="alphaLcPeriod"/>
            </a:pPr>
            <a:r>
              <a:rPr dirty="0"/>
              <a:t>Buat grafik lingkaran yang menggambarkan rata-rata usia dosen berdasarkan bidang keahliannya.</a:t>
            </a:r>
          </a:p>
          <a:p>
            <a:pPr marL="514350" indent="-514350">
              <a:buFont typeface="Calibri" panose="020F0502020204030204" pitchFamily="34" charset="0"/>
              <a:buAutoNum type="alphaLcPeriod"/>
            </a:pPr>
            <a:r>
              <a:rPr dirty="0"/>
              <a:t>Buat grafik garis yang menggambarkan rata-rata usia dosen berdasarkan tingkat pendidikannya.</a:t>
            </a:r>
          </a:p>
          <a:p>
            <a:pPr marL="514350" indent="-514350">
              <a:buFont typeface="Calibri" panose="020F0502020204030204" pitchFamily="34" charset="0"/>
              <a:buAutoNum type="alphaLcPeriod"/>
            </a:pPr>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0244" name="Title 2"/>
          <p:cNvSpPr>
            <a:spLocks noGrp="1"/>
          </p:cNvSpPr>
          <p:nvPr>
            <p:ph type="title"/>
          </p:nvPr>
        </p:nvSpPr>
        <p:spPr bwMode="auto">
          <a:xfrm>
            <a:off x="457200" y="762000"/>
            <a:ext cx="8229600" cy="1828800"/>
          </a:xfrm>
          <a:ln>
            <a:miter lim="800000"/>
          </a:ln>
          <a:effectLst/>
          <a:scene3d>
            <a:camera prst="orthographicFront"/>
            <a:lightRig rig="balanced" dir="t"/>
          </a:scene3d>
          <a:sp3d prstMaterial="plastic"/>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mj-ea"/>
                <a:cs typeface="Segoe UI" panose="020B0502040204020203" pitchFamily="34" charset="0"/>
              </a:rPr>
              <a:t> 13.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Statistik</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Parametrik</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dengan</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SPSS</a:t>
            </a:r>
            <a: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mj-lt"/>
                <a:ea typeface="+mj-ea"/>
                <a:cs typeface="Segoe UI" panose="020B0502040204020203" pitchFamily="34" charset="0"/>
              </a:rPr>
              <a:t/>
            </a:r>
            <a:b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mj-lt"/>
                <a:ea typeface="+mj-ea"/>
                <a:cs typeface="Segoe UI" panose="020B0502040204020203" pitchFamily="34" charset="0"/>
              </a:rPr>
            </a:br>
            <a:endParaRPr kumimoji="0" lang="en-ID"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6148" name="Rectangle 4"/>
          <p:cNvSpPr txBox="1"/>
          <p:nvPr/>
        </p:nvSpPr>
        <p:spPr>
          <a:xfrm>
            <a:off x="914400" y="2590800"/>
            <a:ext cx="7620000" cy="1524000"/>
          </a:xfrm>
          <a:prstGeom prst="rect">
            <a:avLst/>
          </a:prstGeom>
          <a:noFill/>
          <a:ln w="9525">
            <a:noFill/>
          </a:ln>
        </p:spPr>
        <p:txBody>
          <a:bodyPr anchor="ctr"/>
          <a:lstStyle/>
          <a:p>
            <a:r>
              <a:rPr sz="2400" dirty="0">
                <a:latin typeface="Arial" panose="020B0604020202020204" pitchFamily="34" charset="0"/>
              </a:rPr>
              <a:t>Tujuan: Mampu enguasai penggunaan SPSS sebagai 	 alat bantu Statistik Deskriptif</a:t>
            </a: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vert="horz" wrap="square" lIns="91440" tIns="45720" rIns="91440" bIns="45720" numCol="1" anchor="t" anchorCtr="0" compatLnSpc="1"/>
          <a:lstStyle/>
          <a:p>
            <a:pPr marL="514350" marR="0" lvl="0" indent="-514350" algn="l" defTabSz="914400" rtl="0" eaLnBrk="0" fontAlgn="base" latinLnBrk="0" hangingPunct="0">
              <a:lnSpc>
                <a:spcPct val="100000"/>
              </a:lnSpc>
              <a:spcBef>
                <a:spcPct val="20000"/>
              </a:spcBef>
              <a:spcAft>
                <a:spcPct val="0"/>
              </a:spcAft>
              <a:buClrTx/>
              <a:buSzTx/>
              <a:buFont typeface="+mj-lt"/>
              <a:buAutoNum type="arabicPeriod" startAt="3"/>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Diberikan data penduduk di suatu kota sebagai berikut :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2227" name="Picture 2"/>
          <p:cNvPicPr>
            <a:picLocks noChangeAspect="1"/>
          </p:cNvPicPr>
          <p:nvPr/>
        </p:nvPicPr>
        <p:blipFill>
          <a:blip r:embed="rId2"/>
          <a:stretch>
            <a:fillRect/>
          </a:stretch>
        </p:blipFill>
        <p:spPr>
          <a:xfrm>
            <a:off x="2286000" y="990600"/>
            <a:ext cx="3810000" cy="5757863"/>
          </a:xfrm>
          <a:prstGeom prst="rect">
            <a:avLst/>
          </a:prstGeom>
          <a:noFill/>
          <a:ln w="9525">
            <a:noFill/>
          </a:ln>
        </p:spPr>
      </p:pic>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457200" y="457200"/>
            <a:ext cx="8229600" cy="5668963"/>
          </a:xfrm>
          <a:ln/>
        </p:spPr>
        <p:txBody>
          <a:bodyPr vert="horz" wrap="square" lIns="91440" tIns="45720" rIns="91440" bIns="45720" anchor="t"/>
          <a:lstStyle/>
          <a:p>
            <a:pPr marL="457200" indent="-457200">
              <a:buFont typeface="Calibri" panose="020F0502020204030204" pitchFamily="34" charset="0"/>
              <a:buAutoNum type="alphaLcPeriod"/>
            </a:pPr>
            <a:r>
              <a:rPr sz="2400" dirty="0"/>
              <a:t>Untuk data tinggi badan, hitung rata-rata, median, nilai data terkecil, nilai data terbesar, rentang, simpangan baku, variance, koefisien kurtosisnya, koefisien skewnessnya. </a:t>
            </a:r>
          </a:p>
          <a:p>
            <a:pPr marL="457200" indent="-457200">
              <a:buFont typeface="Calibri" panose="020F0502020204030204" pitchFamily="34" charset="0"/>
              <a:buAutoNum type="alphaLcPeriod"/>
            </a:pPr>
            <a:r>
              <a:rPr sz="2400" dirty="0"/>
              <a:t>Untuk data gaji, hitung rata-rata, median, nilai data terkecil, nilai data terbesar, rentang, simpangan baku, variance, koefisien kurtosisnya, koefisien skewnessnya. </a:t>
            </a:r>
          </a:p>
          <a:p>
            <a:pPr marL="457200" indent="-457200">
              <a:buFont typeface="Calibri" panose="020F0502020204030204" pitchFamily="34" charset="0"/>
              <a:buAutoNum type="alphaLcPeriod"/>
            </a:pPr>
            <a:r>
              <a:rPr lang="sv-SE" altLang="x-none" sz="2400" dirty="0"/>
              <a:t>Untuk data tinggi badan menurut gender, hitung rata-rata, median, </a:t>
            </a:r>
            <a:r>
              <a:rPr sz="2400" dirty="0"/>
              <a:t>nilai data terkecil, nilai data terbesar, rentang, simpangan baku, varians, koefisien kurtosisnya, koefisien skewnessnya. </a:t>
            </a:r>
          </a:p>
          <a:p>
            <a:pPr marL="457200" indent="-457200">
              <a:buFont typeface="Calibri" panose="020F0502020204030204" pitchFamily="34" charset="0"/>
              <a:buAutoNum type="alphaLcPeriod"/>
            </a:pPr>
            <a:r>
              <a:rPr sz="2400" dirty="0"/>
              <a:t>Untuk data gaji menurut gender, hitung rata-rata, median, nilai data terkecil, nilai data terbesar, rentang, simpangan baku, varians, koefisien kurtosisnya, koefisien skewnessnya.</a:t>
            </a: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4275" name="Content Placeholder 2"/>
          <p:cNvSpPr>
            <a:spLocks noGrp="1"/>
          </p:cNvSpPr>
          <p:nvPr>
            <p:ph idx="1"/>
          </p:nvPr>
        </p:nvSpPr>
        <p:spPr>
          <a:xfrm>
            <a:off x="428625" y="642938"/>
            <a:ext cx="8229600" cy="4525962"/>
          </a:xfrm>
          <a:ln/>
        </p:spPr>
        <p:txBody>
          <a:bodyPr vert="horz" wrap="square" lIns="91440" tIns="45720" rIns="91440" bIns="45720" anchor="t"/>
          <a:lstStyle/>
          <a:p>
            <a:pPr algn="ctr">
              <a:buNone/>
            </a:pPr>
            <a:r>
              <a:rPr b="1" dirty="0">
                <a:latin typeface="Arial" panose="020B0604020202020204" pitchFamily="34" charset="0"/>
                <a:cs typeface="Arial" panose="020B0604020202020204" pitchFamily="34" charset="0"/>
              </a:rPr>
              <a:t>Kesimpulan:</a:t>
            </a:r>
          </a:p>
          <a:p>
            <a:pPr algn="ctr">
              <a:buNone/>
            </a:pPr>
            <a:endParaRPr sz="2400" b="1" dirty="0">
              <a:latin typeface="Arial" panose="020B0604020202020204" pitchFamily="34" charset="0"/>
              <a:cs typeface="Arial" panose="020B0604020202020204" pitchFamily="34" charset="0"/>
            </a:endParaRPr>
          </a:p>
          <a:p>
            <a:pPr eaLnBrk="1" hangingPunct="1">
              <a:buNone/>
            </a:pPr>
            <a:r>
              <a:rPr sz="2400" dirty="0"/>
              <a:t>1. Program khusus Statistik SPSS bisa digunakan untuk membantu menganalisis Statistik Deskriptif.</a:t>
            </a:r>
          </a:p>
          <a:p>
            <a:pPr eaLnBrk="1" hangingPunct="1">
              <a:buNone/>
            </a:pPr>
            <a:r>
              <a:rPr sz="2400" dirty="0"/>
              <a:t>2. Analisis Stastistik Deskriptif  menggunakan SPSS memberikan hasil yang lebih cepat, informatif, dan teliti.</a:t>
            </a:r>
          </a:p>
          <a:p>
            <a:endParaRPr dirty="0"/>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5299" name="Title 5"/>
          <p:cNvSpPr>
            <a:spLocks noGrp="1"/>
          </p:cNvSpPr>
          <p:nvPr>
            <p:ph type="title"/>
          </p:nvPr>
        </p:nvSpPr>
        <p:spPr>
          <a:xfrm>
            <a:off x="533400" y="685800"/>
            <a:ext cx="8229600" cy="685800"/>
          </a:xfrm>
          <a:ln/>
        </p:spPr>
        <p:txBody>
          <a:bodyPr vert="horz" wrap="square" lIns="91440" tIns="45720" rIns="91440" bIns="45720" anchor="ctr"/>
          <a:lstStyle/>
          <a:p>
            <a:pPr>
              <a:spcBef>
                <a:spcPct val="50000"/>
              </a:spcBef>
            </a:pPr>
            <a:r>
              <a:rPr lang="en-US" altLang="en-US" sz="2800" b="1" dirty="0">
                <a:latin typeface="Arial" panose="020B0604020202020204" pitchFamily="34" charset="0"/>
                <a:cs typeface="Arial" panose="020B0604020202020204" pitchFamily="34" charset="0"/>
              </a:rPr>
              <a:t>KEMAMPUAN AKHIR YANG DIHARAPKAN</a:t>
            </a:r>
            <a:endParaRPr lang="en-US" altLang="en-US" sz="2800" b="1" dirty="0">
              <a:latin typeface="Arial" panose="020B0604020202020204" pitchFamily="34" charset="0"/>
              <a:ea typeface="Arial" panose="020B0604020202020204" pitchFamily="34" charset="0"/>
            </a:endParaRPr>
          </a:p>
        </p:txBody>
      </p:sp>
      <p:sp>
        <p:nvSpPr>
          <p:cNvPr id="55300" name="Content Placeholder 5"/>
          <p:cNvSpPr>
            <a:spLocks noGrp="1"/>
          </p:cNvSpPr>
          <p:nvPr>
            <p:ph idx="1"/>
          </p:nvPr>
        </p:nvSpPr>
        <p:spPr>
          <a:xfrm>
            <a:off x="457200" y="1524000"/>
            <a:ext cx="8229600" cy="4602163"/>
          </a:xfrm>
          <a:ln/>
        </p:spPr>
        <p:txBody>
          <a:bodyPr vert="horz" wrap="square" lIns="91440" tIns="45720" rIns="91440" bIns="45720" anchor="t"/>
          <a:lstStyle/>
          <a:p>
            <a:pPr algn="ctr">
              <a:buNone/>
            </a:pPr>
            <a:r>
              <a:rPr sz="2400" dirty="0"/>
              <a:t>Mahasiswa mampu menguasai penggunaan SPSS sebagai alat bantu statistik deskriptif</a:t>
            </a:r>
            <a:endParaRPr lang="id-ID" altLang="en-US"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56323" name="Title 5"/>
          <p:cNvSpPr>
            <a:spLocks noGrp="1"/>
          </p:cNvSpPr>
          <p:nvPr>
            <p:ph type="title"/>
          </p:nvPr>
        </p:nvSpPr>
        <p:spPr>
          <a:xfrm>
            <a:off x="609600" y="609600"/>
            <a:ext cx="8229600" cy="685800"/>
          </a:xfrm>
          <a:ln/>
        </p:spPr>
        <p:txBody>
          <a:bodyPr vert="horz" wrap="square" lIns="91440" tIns="45720" rIns="91440" bIns="45720" anchor="ctr"/>
          <a:lstStyle/>
          <a:p>
            <a:pPr>
              <a:spcBef>
                <a:spcPct val="50000"/>
              </a:spcBef>
            </a:pPr>
            <a:r>
              <a:rPr lang="en-US" altLang="en-US" sz="3200" dirty="0">
                <a:latin typeface="Arial" panose="020B0604020202020204" pitchFamily="34" charset="0"/>
                <a:cs typeface="Arial" panose="020B0604020202020204" pitchFamily="34" charset="0"/>
              </a:rPr>
              <a:t>Daftar Pustaka</a:t>
            </a:r>
            <a:endParaRPr lang="en-US" altLang="en-US" sz="3200" dirty="0">
              <a:latin typeface="Arial" panose="020B0604020202020204" pitchFamily="34" charset="0"/>
              <a:ea typeface="Arial" panose="020B0604020202020204" pitchFamily="34" charset="0"/>
            </a:endParaRPr>
          </a:p>
        </p:txBody>
      </p:sp>
      <p:sp>
        <p:nvSpPr>
          <p:cNvPr id="5" name="Rectangle 1"/>
          <p:cNvSpPr>
            <a:spLocks noChangeArrowheads="1"/>
          </p:cNvSpPr>
          <p:nvPr/>
        </p:nvSpPr>
        <p:spPr bwMode="auto">
          <a:xfrm>
            <a:off x="381000" y="1143000"/>
            <a:ext cx="8501063" cy="5262563"/>
          </a:xfrm>
          <a:prstGeom prst="rect">
            <a:avLst/>
          </a:prstGeom>
          <a:noFill/>
          <a:ln w="9525">
            <a:noFill/>
            <a:miter lim="800000"/>
          </a:ln>
          <a:effectLst/>
        </p:spPr>
        <p:txBody>
          <a:bodyPr anchor="ctr">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Ronald E. Walpole, Raymond H. Myers, Sharon L. Myers and Keying Ye, </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2007, </a:t>
            </a:r>
            <a:r>
              <a:rPr kumimoji="0" lang="en-US" sz="2400" b="0" i="1"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Probabilitiy</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 and Statistics for Engineers and Scientists,</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8th edition, Pearson Prentice Hall</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Sharma,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Subhash</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1996, </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Multivariate Techniques</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John Willey &amp; Son, Inc., USA. </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Johson</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&amp;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Wichern</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2007</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multivariate statistical analysis</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Upper Saddle River: Pearson Prentice Hall. </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J. Supranto, M.A.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2001,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Statistika Teor</a:t>
            </a:r>
            <a:r>
              <a:rPr kumimoji="0" lang="en-US" sz="2400" b="0" i="1"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i</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 dan Aplikasi</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Erlangga</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Jakarta</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Douglas C. Montgomery, George C. Runger, 2003,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Statistic and Probability for Engineer</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third edition, John Wiley and Son Inc.</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Singgih Santoso, 2014,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Panduan Lengkap SPSSversi 20</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Alex Media Komputindo.</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ln/>
        </p:spPr>
        <p:txBody>
          <a:bodyPr vert="horz" wrap="square" lIns="91440" tIns="45720" rIns="91440" bIns="45720" anchor="ctr"/>
          <a:lstStyle/>
          <a:p>
            <a:pPr eaLnBrk="1" hangingPunct="1"/>
            <a:r>
              <a:rPr lang="id-ID" altLang="x-none" dirty="0"/>
              <a:t>Statistik dan Komputer</a:t>
            </a:r>
          </a:p>
        </p:txBody>
      </p:sp>
      <p:sp>
        <p:nvSpPr>
          <p:cNvPr id="7171" name="Rectangle 3"/>
          <p:cNvSpPr txBox="1"/>
          <p:nvPr/>
        </p:nvSpPr>
        <p:spPr>
          <a:xfrm>
            <a:off x="785813" y="1752600"/>
            <a:ext cx="8072437" cy="4114800"/>
          </a:xfrm>
          <a:prstGeom prst="rect">
            <a:avLst/>
          </a:prstGeom>
          <a:noFill/>
          <a:ln w="9525">
            <a:noFill/>
          </a:ln>
        </p:spPr>
        <p:txBody>
          <a:bodyPr/>
          <a:lstStyle/>
          <a:p>
            <a:pPr marL="342900" indent="-342900">
              <a:lnSpc>
                <a:spcPct val="90000"/>
              </a:lnSpc>
              <a:spcBef>
                <a:spcPct val="20000"/>
              </a:spcBef>
              <a:buFont typeface="Wingdings" panose="05000000000000000000" pitchFamily="2" charset="2"/>
              <a:buChar char="§"/>
            </a:pPr>
            <a:r>
              <a:rPr sz="2400" dirty="0">
                <a:latin typeface="Tahoma" panose="020B0604030504040204" pitchFamily="34" charset="0"/>
              </a:rPr>
              <a:t>Statistik menyediakan metode/cara pengolahan data, komputer menyediakan sarana pengolahan datanya.</a:t>
            </a:r>
          </a:p>
          <a:p>
            <a:pPr marL="342900" indent="-342900">
              <a:lnSpc>
                <a:spcPct val="90000"/>
              </a:lnSpc>
              <a:spcBef>
                <a:spcPct val="20000"/>
              </a:spcBef>
              <a:buFont typeface="Wingdings" panose="05000000000000000000" pitchFamily="2" charset="2"/>
              <a:buChar char="§"/>
            </a:pPr>
            <a:r>
              <a:rPr sz="2400" dirty="0">
                <a:latin typeface="Tahoma" panose="020B0604030504040204" pitchFamily="34" charset="0"/>
              </a:rPr>
              <a:t>Dengan bantuan komputer, pengolahan data statistik hingga dihasilkan informasi yang relevan menjadi lebih cepat dan akurat </a:t>
            </a:r>
            <a:r>
              <a:rPr sz="2400" dirty="0">
                <a:latin typeface="Tahoma" panose="020B0604030504040204" pitchFamily="34" charset="0"/>
                <a:sym typeface="Wingdings" panose="05000000000000000000" pitchFamily="2" charset="2"/>
              </a:rPr>
              <a:t> dibutuhkan bagi para pengambil keputusan.</a:t>
            </a:r>
          </a:p>
          <a:p>
            <a:pPr marL="342900" indent="-342900">
              <a:lnSpc>
                <a:spcPct val="90000"/>
              </a:lnSpc>
              <a:spcBef>
                <a:spcPct val="20000"/>
              </a:spcBef>
              <a:buFont typeface="Wingdings" panose="05000000000000000000" pitchFamily="2" charset="2"/>
              <a:buChar char="§"/>
            </a:pPr>
            <a:r>
              <a:rPr sz="2400" dirty="0">
                <a:latin typeface="Tahoma" panose="020B0604030504040204" pitchFamily="34" charset="0"/>
              </a:rPr>
              <a:t>Dengan keunggulan kecepatan, ketepatan dan keandalan komputer dibutuhkan untuk mengolah data statistik</a:t>
            </a:r>
          </a:p>
          <a:p>
            <a:pPr marL="342900" indent="-342900">
              <a:lnSpc>
                <a:spcPct val="90000"/>
              </a:lnSpc>
              <a:spcBef>
                <a:spcPct val="20000"/>
              </a:spcBef>
              <a:buFont typeface="Wingdings" panose="05000000000000000000" pitchFamily="2" charset="2"/>
              <a:buChar char="§"/>
            </a:pPr>
            <a:r>
              <a:rPr sz="2400" dirty="0">
                <a:latin typeface="Tahoma" panose="020B0604030504040204" pitchFamily="34" charset="0"/>
              </a:rPr>
              <a:t>Program khusus Statistik yang digunakan pada Materi ini adalah </a:t>
            </a:r>
            <a:r>
              <a:rPr sz="2400" u="sng" dirty="0">
                <a:latin typeface="Tahoma" panose="020B0604030504040204" pitchFamily="34" charset="0"/>
              </a:rPr>
              <a:t>SPSS versi 20</a:t>
            </a:r>
          </a:p>
          <a:p>
            <a:pPr marL="342900" indent="-342900">
              <a:lnSpc>
                <a:spcPct val="90000"/>
              </a:lnSpc>
              <a:spcBef>
                <a:spcPct val="20000"/>
              </a:spcBef>
              <a:buFont typeface="Arial" panose="020B0604020202020204" pitchFamily="34" charset="0"/>
              <a:buChar char="•"/>
            </a:pPr>
            <a:endParaRPr sz="2400" dirty="0">
              <a:latin typeface="Tahoma" panose="020B0604030504040204"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endParaRPr kumimoji="0" lang="id-ID"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229600" cy="5562600"/>
          </a:xfrm>
        </p:spPr>
        <p:txBody>
          <a:bodyPr vert="horz" wrap="square" lIns="91440" tIns="45720" rIns="91440" bIns="45720" numCol="1" anchor="t" anchorCtr="0" compatLnSpc="1"/>
          <a:lstStyle/>
          <a:p>
            <a:pPr marL="457200" marR="0" lvl="0" indent="-457200" algn="l" defTabSz="914400" rtl="0" eaLnBrk="1" fontAlgn="base" latinLnBrk="0" hangingPunct="1">
              <a:lnSpc>
                <a:spcPct val="100000"/>
              </a:lnSpc>
              <a:spcBef>
                <a:spcPct val="20000"/>
              </a:spcBef>
              <a:spcAft>
                <a:spcPct val="0"/>
              </a:spcAft>
              <a:buClrTx/>
              <a:buSzTx/>
              <a:buFont typeface="+mj-lt"/>
              <a:buAutoNum type="arabicPeriod"/>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Tipe</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Data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Kita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dapat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mengelompokkan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data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menjadi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dua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tipe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yaitu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data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kategori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data numerik.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Data kategori terdiri dari data nominal dan data ordinal.</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Sedangkan data numerik terdiri dari data interval dan data rasio.</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Data nominal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hanya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sebatas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memberi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label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pembeda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suatu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data,</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contohnya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gender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jenis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kelamin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Sedangkan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data ordinal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menunjukkan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tingkatan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data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seperti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tidak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sakit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sakit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sangat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sakit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contoh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lain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sangat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tidak</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fi-FI" sz="2400" b="0" i="0" u="none" strike="noStrike" kern="1200" cap="none" spc="0" normalizeH="0" baseline="0" noProof="0" dirty="0" smtClean="0">
                <a:ln>
                  <a:noFill/>
                </a:ln>
                <a:solidFill>
                  <a:schemeClr val="tx1"/>
                </a:solidFill>
                <a:effectLst/>
                <a:uLnTx/>
                <a:uFillTx/>
                <a:latin typeface="+mn-lt"/>
                <a:ea typeface="+mn-ea"/>
                <a:cs typeface="+mn-cs"/>
              </a:rPr>
              <a:t>setuju, tidak setuju, setuju, sangat setuju.</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195" name="Rectangle 3"/>
          <p:cNvSpPr/>
          <p:nvPr/>
        </p:nvSpPr>
        <p:spPr>
          <a:xfrm>
            <a:off x="457200" y="0"/>
            <a:ext cx="8458200" cy="1077913"/>
          </a:xfrm>
          <a:prstGeom prst="rect">
            <a:avLst/>
          </a:prstGeom>
          <a:noFill/>
          <a:ln w="9525">
            <a:noFill/>
          </a:ln>
        </p:spPr>
        <p:txBody>
          <a:bodyPr>
            <a:spAutoFit/>
          </a:bodyPr>
          <a:lstStyle/>
          <a:p>
            <a:pPr algn="ctr"/>
            <a:r>
              <a:rPr sz="3200" b="1" dirty="0">
                <a:latin typeface="Arial" panose="020B0604020202020204" pitchFamily="34" charset="0"/>
              </a:rPr>
              <a:t>Statistical Package for the Social Sciences (SPSS), versi 20</a:t>
            </a: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685800"/>
            <a:ext cx="8229600" cy="5440363"/>
          </a:xfrm>
          <a:ln/>
        </p:spPr>
        <p:txBody>
          <a:bodyPr vert="horz" wrap="square" lIns="91440" tIns="45720" rIns="91440" bIns="45720" anchor="t"/>
          <a:lstStyle/>
          <a:p>
            <a:pPr eaLnBrk="1" hangingPunct="1"/>
            <a:r>
              <a:rPr sz="2400" dirty="0"/>
              <a:t>Data interval memiliki konsep persamaan interval atau jarak, contohnya:pengukuran waktu seperti 07.00 – 08.30, 5</a:t>
            </a:r>
            <a:r>
              <a:rPr sz="2400" baseline="30000" dirty="0"/>
              <a:t>0</a:t>
            </a:r>
            <a:r>
              <a:rPr sz="2400" dirty="0"/>
              <a:t>- 10</a:t>
            </a:r>
            <a:r>
              <a:rPr sz="2400" baseline="30000" dirty="0"/>
              <a:t>0</a:t>
            </a:r>
            <a:r>
              <a:rPr sz="2400" dirty="0"/>
              <a:t>, dll. </a:t>
            </a:r>
          </a:p>
          <a:p>
            <a:pPr eaLnBrk="1" hangingPunct="1"/>
            <a:r>
              <a:rPr sz="2400" dirty="0"/>
              <a:t>Sedangkan data rasio mewakili jumlah aktual suatu variabel, data ini berpatokan pada nilai nol</a:t>
            </a:r>
          </a:p>
          <a:p>
            <a:pPr eaLnBrk="1" hangingPunct="1"/>
            <a:r>
              <a:rPr sz="2400" dirty="0"/>
              <a:t>sebagai tolak ukur, contoh tinggi, berat, jarak, dll.</a:t>
            </a:r>
          </a:p>
          <a:p>
            <a:pPr eaLnBrk="1" hangingPunct="1">
              <a:buNone/>
            </a:pPr>
            <a:endParaRPr sz="2400" dirty="0"/>
          </a:p>
          <a:p>
            <a:pPr eaLnBrk="1" hangingPunct="1"/>
            <a:endParaRPr sz="2400" dirty="0"/>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905000" y="2209800"/>
          <a:ext cx="4038600" cy="3566160"/>
        </p:xfrm>
        <a:graphic>
          <a:graphicData uri="http://schemas.openxmlformats.org/drawingml/2006/table">
            <a:tbl>
              <a:tblPr firstRow="1" bandRow="1">
                <a:tableStyleId>{5C22544A-7EE6-4342-B048-85BDC9FD1C3A}</a:tableStyleId>
              </a:tblPr>
              <a:tblGrid>
                <a:gridCol w="1346200"/>
                <a:gridCol w="1346200"/>
                <a:gridCol w="1346200"/>
              </a:tblGrid>
              <a:tr h="585989">
                <a:tc>
                  <a:txBody>
                    <a:bodyPr/>
                    <a:lstStyle/>
                    <a:p>
                      <a:r>
                        <a:rPr lang="en-US" dirty="0" err="1" smtClean="0"/>
                        <a:t>Nama</a:t>
                      </a:r>
                      <a:r>
                        <a:rPr lang="en-US" dirty="0" smtClean="0"/>
                        <a:t> </a:t>
                      </a:r>
                      <a:r>
                        <a:rPr lang="en-US" dirty="0" err="1" smtClean="0"/>
                        <a:t>MAhasiswa</a:t>
                      </a:r>
                      <a:endParaRPr lang="en-US" dirty="0"/>
                    </a:p>
                  </a:txBody>
                  <a:tcPr/>
                </a:tc>
                <a:tc>
                  <a:txBody>
                    <a:bodyPr/>
                    <a:lstStyle/>
                    <a:p>
                      <a:r>
                        <a:rPr lang="en-US" dirty="0" err="1" smtClean="0"/>
                        <a:t>Nilai</a:t>
                      </a:r>
                      <a:r>
                        <a:rPr lang="en-US" dirty="0" smtClean="0"/>
                        <a:t> </a:t>
                      </a:r>
                      <a:r>
                        <a:rPr lang="en-US" dirty="0" err="1" smtClean="0"/>
                        <a:t>UAS</a:t>
                      </a:r>
                      <a:r>
                        <a:rPr lang="en-US" dirty="0" smtClean="0"/>
                        <a:t> </a:t>
                      </a:r>
                      <a:r>
                        <a:rPr lang="en-US" dirty="0" err="1" smtClean="0"/>
                        <a:t>Statistik</a:t>
                      </a:r>
                      <a:endParaRPr lang="en-US" dirty="0"/>
                    </a:p>
                  </a:txBody>
                  <a:tcPr/>
                </a:tc>
                <a:tc>
                  <a:txBody>
                    <a:bodyPr/>
                    <a:lstStyle/>
                    <a:p>
                      <a:r>
                        <a:rPr lang="en-US" dirty="0" smtClean="0"/>
                        <a:t>Gender</a:t>
                      </a:r>
                      <a:endParaRPr lang="en-US" dirty="0"/>
                    </a:p>
                  </a:txBody>
                  <a:tcPr/>
                </a:tc>
              </a:tr>
              <a:tr h="339501">
                <a:tc>
                  <a:txBody>
                    <a:bodyPr/>
                    <a:lstStyle/>
                    <a:p>
                      <a:r>
                        <a:rPr lang="en-US" dirty="0" smtClean="0"/>
                        <a:t>A</a:t>
                      </a:r>
                      <a:endParaRPr lang="en-US" dirty="0"/>
                    </a:p>
                  </a:txBody>
                  <a:tcPr/>
                </a:tc>
                <a:tc>
                  <a:txBody>
                    <a:bodyPr/>
                    <a:lstStyle/>
                    <a:p>
                      <a:r>
                        <a:rPr lang="en-US" dirty="0" smtClean="0"/>
                        <a:t>61</a:t>
                      </a:r>
                      <a:endParaRPr lang="en-US" dirty="0"/>
                    </a:p>
                  </a:txBody>
                  <a:tcPr/>
                </a:tc>
                <a:tc>
                  <a:txBody>
                    <a:bodyPr/>
                    <a:lstStyle/>
                    <a:p>
                      <a:r>
                        <a:rPr lang="en-US" dirty="0" err="1" smtClean="0"/>
                        <a:t>Pria</a:t>
                      </a:r>
                      <a:endParaRPr lang="en-US" dirty="0"/>
                    </a:p>
                  </a:txBody>
                  <a:tcPr/>
                </a:tc>
              </a:tr>
              <a:tr h="339501">
                <a:tc>
                  <a:txBody>
                    <a:bodyPr/>
                    <a:lstStyle/>
                    <a:p>
                      <a:r>
                        <a:rPr lang="en-US" dirty="0" smtClean="0"/>
                        <a:t>B</a:t>
                      </a:r>
                      <a:endParaRPr lang="en-US" dirty="0"/>
                    </a:p>
                  </a:txBody>
                  <a:tcPr/>
                </a:tc>
                <a:tc>
                  <a:txBody>
                    <a:bodyPr/>
                    <a:lstStyle/>
                    <a:p>
                      <a:r>
                        <a:rPr lang="en-US" dirty="0" smtClean="0"/>
                        <a:t>69</a:t>
                      </a:r>
                      <a:endParaRPr lang="en-US" dirty="0"/>
                    </a:p>
                  </a:txBody>
                  <a:tcPr/>
                </a:tc>
                <a:tc>
                  <a:txBody>
                    <a:bodyPr/>
                    <a:lstStyle/>
                    <a:p>
                      <a:r>
                        <a:rPr lang="en-US" dirty="0" err="1" smtClean="0"/>
                        <a:t>Wanita</a:t>
                      </a:r>
                      <a:endParaRPr lang="en-US" dirty="0"/>
                    </a:p>
                  </a:txBody>
                  <a:tcPr/>
                </a:tc>
              </a:tr>
              <a:tr h="339501">
                <a:tc>
                  <a:txBody>
                    <a:bodyPr/>
                    <a:lstStyle/>
                    <a:p>
                      <a:r>
                        <a:rPr lang="en-US" dirty="0" smtClean="0"/>
                        <a:t>C</a:t>
                      </a:r>
                      <a:endParaRPr lang="en-US" dirty="0"/>
                    </a:p>
                  </a:txBody>
                  <a:tcPr/>
                </a:tc>
                <a:tc>
                  <a:txBody>
                    <a:bodyPr/>
                    <a:lstStyle/>
                    <a:p>
                      <a:r>
                        <a:rPr lang="en-US" dirty="0" smtClean="0"/>
                        <a:t>61</a:t>
                      </a:r>
                      <a:endParaRPr lang="en-US" dirty="0"/>
                    </a:p>
                  </a:txBody>
                  <a:tcPr/>
                </a:tc>
                <a:tc>
                  <a:txBody>
                    <a:bodyPr/>
                    <a:lstStyle/>
                    <a:p>
                      <a:r>
                        <a:rPr lang="en-US" dirty="0" err="1" smtClean="0"/>
                        <a:t>Pria</a:t>
                      </a:r>
                      <a:endParaRPr lang="en-US" dirty="0"/>
                    </a:p>
                  </a:txBody>
                  <a:tcPr/>
                </a:tc>
              </a:tr>
              <a:tr h="339501">
                <a:tc>
                  <a:txBody>
                    <a:bodyPr/>
                    <a:lstStyle/>
                    <a:p>
                      <a:r>
                        <a:rPr lang="en-US" dirty="0" smtClean="0"/>
                        <a:t>D</a:t>
                      </a:r>
                      <a:endParaRPr lang="en-US" dirty="0"/>
                    </a:p>
                  </a:txBody>
                  <a:tcPr/>
                </a:tc>
                <a:tc>
                  <a:txBody>
                    <a:bodyPr/>
                    <a:lstStyle/>
                    <a:p>
                      <a:r>
                        <a:rPr lang="en-US" dirty="0" smtClean="0"/>
                        <a:t>58</a:t>
                      </a:r>
                      <a:endParaRPr lang="en-US" dirty="0"/>
                    </a:p>
                  </a:txBody>
                  <a:tcPr/>
                </a:tc>
                <a:tc>
                  <a:txBody>
                    <a:bodyPr/>
                    <a:lstStyle/>
                    <a:p>
                      <a:r>
                        <a:rPr lang="en-US" dirty="0" err="1" smtClean="0"/>
                        <a:t>Wanita</a:t>
                      </a:r>
                      <a:endParaRPr lang="en-US" dirty="0"/>
                    </a:p>
                  </a:txBody>
                  <a:tcPr/>
                </a:tc>
              </a:tr>
              <a:tr h="339501">
                <a:tc>
                  <a:txBody>
                    <a:bodyPr/>
                    <a:lstStyle/>
                    <a:p>
                      <a:r>
                        <a:rPr lang="en-US" dirty="0" smtClean="0"/>
                        <a:t>E</a:t>
                      </a:r>
                      <a:endParaRPr lang="en-US" dirty="0"/>
                    </a:p>
                  </a:txBody>
                  <a:tcPr/>
                </a:tc>
                <a:tc>
                  <a:txBody>
                    <a:bodyPr/>
                    <a:lstStyle/>
                    <a:p>
                      <a:r>
                        <a:rPr lang="en-US" dirty="0" smtClean="0"/>
                        <a:t>65</a:t>
                      </a:r>
                      <a:endParaRPr lang="en-US" dirty="0"/>
                    </a:p>
                  </a:txBody>
                  <a:tcPr/>
                </a:tc>
                <a:tc>
                  <a:txBody>
                    <a:bodyPr/>
                    <a:lstStyle/>
                    <a:p>
                      <a:r>
                        <a:rPr lang="en-US" dirty="0" err="1" smtClean="0"/>
                        <a:t>Pria</a:t>
                      </a:r>
                      <a:endParaRPr lang="en-US" dirty="0"/>
                    </a:p>
                  </a:txBody>
                  <a:tcPr/>
                </a:tc>
              </a:tr>
              <a:tr h="339501">
                <a:tc>
                  <a:txBody>
                    <a:bodyPr/>
                    <a:lstStyle/>
                    <a:p>
                      <a:r>
                        <a:rPr lang="en-US" dirty="0" smtClean="0"/>
                        <a:t>F</a:t>
                      </a:r>
                      <a:endParaRPr lang="en-US" dirty="0"/>
                    </a:p>
                  </a:txBody>
                  <a:tcPr/>
                </a:tc>
                <a:tc>
                  <a:txBody>
                    <a:bodyPr/>
                    <a:lstStyle/>
                    <a:p>
                      <a:r>
                        <a:rPr lang="en-US" dirty="0" smtClean="0"/>
                        <a:t>50</a:t>
                      </a:r>
                      <a:endParaRPr lang="en-US" dirty="0"/>
                    </a:p>
                  </a:txBody>
                  <a:tcPr/>
                </a:tc>
                <a:tc>
                  <a:txBody>
                    <a:bodyPr/>
                    <a:lstStyle/>
                    <a:p>
                      <a:r>
                        <a:rPr lang="en-US" dirty="0" err="1" smtClean="0"/>
                        <a:t>Wanita</a:t>
                      </a:r>
                      <a:endParaRPr lang="en-US" dirty="0"/>
                    </a:p>
                  </a:txBody>
                  <a:tcPr/>
                </a:tc>
              </a:tr>
              <a:tr h="339501">
                <a:tc>
                  <a:txBody>
                    <a:bodyPr/>
                    <a:lstStyle/>
                    <a:p>
                      <a:r>
                        <a:rPr lang="en-US" dirty="0" smtClean="0"/>
                        <a:t>G</a:t>
                      </a:r>
                      <a:endParaRPr lang="en-US" dirty="0"/>
                    </a:p>
                  </a:txBody>
                  <a:tcPr/>
                </a:tc>
                <a:tc>
                  <a:txBody>
                    <a:bodyPr/>
                    <a:lstStyle/>
                    <a:p>
                      <a:r>
                        <a:rPr lang="en-US" dirty="0" smtClean="0"/>
                        <a:t>68</a:t>
                      </a:r>
                      <a:endParaRPr lang="en-US" dirty="0"/>
                    </a:p>
                  </a:txBody>
                  <a:tcPr/>
                </a:tc>
                <a:tc>
                  <a:txBody>
                    <a:bodyPr/>
                    <a:lstStyle/>
                    <a:p>
                      <a:r>
                        <a:rPr lang="en-US" dirty="0" err="1" smtClean="0"/>
                        <a:t>Wanita</a:t>
                      </a:r>
                      <a:endParaRPr lang="en-US" dirty="0"/>
                    </a:p>
                  </a:txBody>
                  <a:tcPr/>
                </a:tc>
              </a:tr>
              <a:tr h="339501">
                <a:tc>
                  <a:txBody>
                    <a:bodyPr/>
                    <a:lstStyle/>
                    <a:p>
                      <a:r>
                        <a:rPr lang="en-US" dirty="0" smtClean="0"/>
                        <a:t>H</a:t>
                      </a:r>
                      <a:endParaRPr lang="en-US" dirty="0"/>
                    </a:p>
                  </a:txBody>
                  <a:tcPr/>
                </a:tc>
                <a:tc>
                  <a:txBody>
                    <a:bodyPr/>
                    <a:lstStyle/>
                    <a:p>
                      <a:r>
                        <a:rPr lang="en-US" dirty="0" smtClean="0"/>
                        <a:t>65</a:t>
                      </a:r>
                      <a:endParaRPr lang="en-US" dirty="0"/>
                    </a:p>
                  </a:txBody>
                  <a:tcPr/>
                </a:tc>
                <a:tc>
                  <a:txBody>
                    <a:bodyPr/>
                    <a:lstStyle/>
                    <a:p>
                      <a:r>
                        <a:rPr lang="en-US" dirty="0" err="1" smtClean="0"/>
                        <a:t>Pria</a:t>
                      </a:r>
                      <a:endParaRPr lang="en-US" dirty="0"/>
                    </a:p>
                  </a:txBody>
                  <a:tcPr/>
                </a:tc>
              </a:tr>
            </a:tbl>
          </a:graphicData>
        </a:graphic>
      </p:graphicFrame>
      <p:sp>
        <p:nvSpPr>
          <p:cNvPr id="7" name="Rectangle 6"/>
          <p:cNvSpPr/>
          <p:nvPr/>
        </p:nvSpPr>
        <p:spPr>
          <a:xfrm>
            <a:off x="762000" y="304800"/>
            <a:ext cx="7239000" cy="1570038"/>
          </a:xfrm>
          <a:prstGeom prst="rect">
            <a:avLst/>
          </a:prstGeom>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startAt="2"/>
              <a:defRPr/>
            </a:pPr>
            <a:r>
              <a:rPr kumimoji="0" lang="nn-NO"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Memasukkan Data dengan SPSS 16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defRPr/>
            </a:pPr>
            <a:endParaRPr kumimoji="0" lang="nn-NO"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Berikut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ini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diberikan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data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sejumlah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mahasiswa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yang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mengikuti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mata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kuliah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Statistik</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2280</Words>
  <Application>Microsoft Office PowerPoint</Application>
  <PresentationFormat>On-screen Show (4:3)</PresentationFormat>
  <Paragraphs>476</Paragraphs>
  <Slides>54</Slides>
  <Notes>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PowerPoint Presentation</vt:lpstr>
      <vt:lpstr> 13. Statistik Parametrik dengan SPSS </vt:lpstr>
      <vt:lpstr>Statistik dan Komputer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Statistical Package for the Social Sciences (SPSS), versi 20 </vt:lpstr>
      <vt:lpstr>PowerPoint Presentation</vt:lpstr>
      <vt:lpstr>PowerPoint Presentation</vt:lpstr>
      <vt:lpstr>PowerPoint Presentation</vt:lpstr>
      <vt:lpstr>PowerPoint Presentation</vt:lpstr>
      <vt:lpstr>Interpretasi Output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KEMAMPUAN AKHIR YANG DIHARAPKAN</vt:lpstr>
      <vt:lpstr>Daftar Pustaka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Statistik Deskriptif dan Interpretasinya Menggunakan SPSS</dc:title>
  <dc:creator>ericson</dc:creator>
  <cp:lastModifiedBy>Windows User</cp:lastModifiedBy>
  <cp:revision>44</cp:revision>
  <dcterms:created xsi:type="dcterms:W3CDTF">2017-08-17T03:16:22Z</dcterms:created>
  <dcterms:modified xsi:type="dcterms:W3CDTF">2017-09-12T03:04:23Z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