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10" r:id="rId2"/>
    <p:sldId id="311" r:id="rId3"/>
    <p:sldId id="312" r:id="rId4"/>
    <p:sldId id="313" r:id="rId5"/>
    <p:sldId id="314" r:id="rId6"/>
    <p:sldId id="258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7" r:id="rId24"/>
    <p:sldId id="316" r:id="rId25"/>
    <p:sldId id="315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8068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en-US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2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3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4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5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en-US"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23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en-US" dirty="0"/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24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id-ID" altLang="en-US"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25</a:t>
            </a:fld>
            <a:endParaRPr lang="id-ID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1FCC8C-492E-4129-BE64-8F9D44F68F1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1"/>
          <p:cNvSpPr txBox="1"/>
          <p:nvPr/>
        </p:nvSpPr>
        <p:spPr>
          <a:xfrm>
            <a:off x="3048000" y="3744913"/>
            <a:ext cx="60960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ID" altLang="en-US" sz="1600" b="1" dirty="0">
                <a:solidFill>
                  <a:schemeClr val="bg1"/>
                </a:solidFill>
              </a:rPr>
              <a:t>STATISTIK  (ESA </a:t>
            </a:r>
            <a:r>
              <a:rPr lang="en-US" altLang="en-US" sz="1600" b="1" dirty="0">
                <a:solidFill>
                  <a:schemeClr val="bg1"/>
                </a:solidFill>
              </a:rPr>
              <a:t>310</a:t>
            </a:r>
            <a:r>
              <a:rPr lang="en-ID" altLang="en-US" sz="1600" b="1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altLang="en-US" sz="1600" b="1" smtClean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14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&lt;TEAM DOSEN&gt;</a:t>
            </a:r>
          </a:p>
          <a:p>
            <a:pPr algn="ctr"/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PROGRAM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STUDI TEKNIK INFORMATIKA 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FAKULTAS ILMU KOMPUTER 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6248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Kriteria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pengujian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kesamaan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Normalitas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 Jika Nilai Sig. &lt; 0,05, maka H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bahwa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ditolak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berarti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berasal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 Jika Nilai Sig. &gt; 0,05, maka H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diterima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Hal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berarti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berasal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Kesamaan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Varians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 Nilai Sig. &lt; 0,05, maka H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bahwa varians kedua kelompok sama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ditolak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Hal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berarti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kedua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kelompok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mempunyai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 startAt="2"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 Nilai Sig. &gt; 0,05, maka H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diterima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nn-N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Hal ini berarti kedua kelompok mempunyai varians yang sama.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60198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sz="2400" b="1" dirty="0"/>
              <a:t>Uji Satu Rata-Rata</a:t>
            </a:r>
          </a:p>
          <a:p>
            <a:pPr eaLnBrk="1" hangingPunct="1">
              <a:buNone/>
            </a:pPr>
            <a:r>
              <a:rPr sz="2400" dirty="0"/>
              <a:t>	Langkah-langkah yang diperlukan untuk menguji hipotesis satu rata-rata sbb: </a:t>
            </a:r>
          </a:p>
          <a:p>
            <a:pPr eaLnBrk="1" hangingPunct="1">
              <a:buNone/>
            </a:pPr>
            <a:r>
              <a:rPr lang="nn-NO" altLang="x-none" sz="2400" dirty="0"/>
              <a:t>1. Pemasukan data kedalam SPSS.</a:t>
            </a:r>
          </a:p>
          <a:p>
            <a:pPr eaLnBrk="1" hangingPunct="1">
              <a:buNone/>
            </a:pPr>
            <a:r>
              <a:rPr sz="2400" dirty="0"/>
              <a:t>2. Dari menu utama SPSS, pilih dan klik mouse satu kali pada menu </a:t>
            </a:r>
            <a:r>
              <a:rPr sz="2400" b="1" dirty="0"/>
              <a:t>Analyze. </a:t>
            </a:r>
            <a:r>
              <a:rPr sz="2400" dirty="0"/>
              <a:t>Kemudian pilih submenu </a:t>
            </a:r>
            <a:r>
              <a:rPr sz="2400" b="1" dirty="0"/>
              <a:t>Compare Means, </a:t>
            </a:r>
            <a:r>
              <a:rPr sz="2400" dirty="0"/>
              <a:t>lalu pilih dan klik mouse satu kali pada </a:t>
            </a:r>
            <a:r>
              <a:rPr sz="2400" b="1" dirty="0"/>
              <a:t>One-Samples T Test.... </a:t>
            </a:r>
          </a:p>
          <a:p>
            <a:pPr eaLnBrk="1" hangingPunct="1"/>
            <a:r>
              <a:rPr sz="2400" dirty="0"/>
              <a:t> Untuk </a:t>
            </a:r>
            <a:r>
              <a:rPr sz="2400" b="1" dirty="0"/>
              <a:t>Test Variable(s) </a:t>
            </a:r>
            <a:r>
              <a:rPr sz="2400" dirty="0"/>
              <a:t>diisi dengan variabel kuantitatif yang akan diuji, caranya dengan mengklik mouse satu kali pada variabel yang ada di kotak sebelah kiri, lalu klik mouse satu kali tombol anak panah ►, sehingga variabel tsb pindah ke kotak Test Variable(s).</a:t>
            </a:r>
          </a:p>
          <a:p>
            <a:pPr eaLnBrk="1" hangingPunct="1"/>
            <a:r>
              <a:rPr sz="2400" dirty="0"/>
              <a:t>Untuk </a:t>
            </a:r>
            <a:r>
              <a:rPr sz="2400" b="1" dirty="0"/>
              <a:t>Test Value diisi dengan nilai yang akan diuji.</a:t>
            </a:r>
          </a:p>
          <a:p>
            <a:pPr eaLnBrk="1" hangingPunct="1"/>
            <a:endParaRPr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Options...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Confidence Interval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diisi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95%.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Missing Value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diabaikan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karena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yang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Kriteria pengujian satu rata-rata adalah 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 Nilai Sig. &lt; 0,05, maka H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ditolak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Hal ini berarti rata-rata yang sebenarnya tidak mempunyai nilai tertentu.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Jika Nilai Sig. &gt; 0,05, maka H</a:t>
            </a:r>
            <a:r>
              <a:rPr kumimoji="0" lang="sv-SE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diterima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Hal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berarti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rata-rata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sebenarnya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mempunyai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pt-BR" altLang="x-none" sz="2400" b="1" dirty="0"/>
              <a:t>Uji Dua Rata-rata Sampel Bebas </a:t>
            </a:r>
          </a:p>
          <a:p>
            <a:pPr eaLnBrk="1" hangingPunct="1">
              <a:buNone/>
            </a:pPr>
            <a:r>
              <a:rPr sz="2400" dirty="0"/>
              <a:t>Langkah-langkah yang diperlukan untuk menguji hipotesis dua rata-rata untuk dua sampel bebas sbb: </a:t>
            </a:r>
          </a:p>
          <a:p>
            <a:pPr eaLnBrk="1" hangingPunct="1">
              <a:buNone/>
            </a:pPr>
            <a:r>
              <a:rPr sz="2400" dirty="0"/>
              <a:t>1. Masukan data ke dalam SPSS.</a:t>
            </a:r>
          </a:p>
          <a:p>
            <a:pPr eaLnBrk="1" hangingPunct="1">
              <a:buNone/>
            </a:pPr>
            <a:r>
              <a:rPr sz="2400" dirty="0"/>
              <a:t>2. Dari menu utama SPSS, pilih dan klik mouse satu kali pada menu </a:t>
            </a:r>
            <a:r>
              <a:rPr sz="2400" b="1" dirty="0"/>
              <a:t>Analyze. </a:t>
            </a:r>
            <a:r>
              <a:rPr sz="2400" dirty="0"/>
              <a:t>Kemudian pilih submenu </a:t>
            </a:r>
            <a:r>
              <a:rPr sz="2400" b="1" dirty="0"/>
              <a:t>Compare Means, </a:t>
            </a:r>
            <a:r>
              <a:rPr sz="2400" dirty="0"/>
              <a:t>lalu pilih dan klik mouse satu kali pada </a:t>
            </a:r>
            <a:r>
              <a:rPr sz="2400" b="1" dirty="0"/>
              <a:t>Independent-Samples T Test....</a:t>
            </a:r>
          </a:p>
          <a:p>
            <a:pPr eaLnBrk="1" hangingPunct="1">
              <a:buNone/>
            </a:pPr>
            <a:r>
              <a:rPr sz="2400" dirty="0"/>
              <a:t>	Untuk </a:t>
            </a:r>
            <a:r>
              <a:rPr sz="2400" b="1" dirty="0"/>
              <a:t>Test Variable(s) diisi dengan variabel kuantitatif yang akan diuji, </a:t>
            </a:r>
            <a:r>
              <a:rPr sz="2400" dirty="0"/>
              <a:t>caranya dengan mengklik mouse satu kali pada variabel yang ada di kotak sebelah kiri, lalu klik mouse satu kali pada tombol anak panah ►, sehingga variabel tsb pindah ke kotak Test Variable(s).</a:t>
            </a:r>
          </a:p>
          <a:p>
            <a:pPr eaLnBrk="1" hangingPunct="1"/>
            <a:endParaRPr sz="2400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4770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sz="2400" dirty="0"/>
              <a:t>Untuk </a:t>
            </a:r>
            <a:r>
              <a:rPr sz="2400" b="1" dirty="0"/>
              <a:t>Grouping Variable diisi dengan variabel pengelompokan, caranya </a:t>
            </a:r>
            <a:r>
              <a:rPr sz="2400" dirty="0"/>
              <a:t>dengan mengklik mouse satu kali pada variabel yang ada di kotak sebelah kiri, lalu klik mouse satu kali pada tombol anak panah ►, sehingga variabel tsb pindah ke kotak  Grouping Variable.</a:t>
            </a:r>
          </a:p>
          <a:p>
            <a:pPr eaLnBrk="1" hangingPunct="1">
              <a:buNone/>
            </a:pPr>
            <a:r>
              <a:rPr sz="2400" dirty="0"/>
              <a:t>	Klik </a:t>
            </a:r>
            <a:r>
              <a:rPr sz="2400" b="1" dirty="0"/>
              <a:t>Define Group.</a:t>
            </a:r>
          </a:p>
          <a:p>
            <a:pPr eaLnBrk="1" hangingPunct="1">
              <a:buNone/>
            </a:pPr>
            <a:r>
              <a:rPr sz="2400" dirty="0"/>
              <a:t>	Untuk Group 1 diisi dengan nilai yang mewakili kategori pertama.</a:t>
            </a:r>
          </a:p>
          <a:p>
            <a:pPr eaLnBrk="1" hangingPunct="1">
              <a:buNone/>
            </a:pPr>
            <a:r>
              <a:rPr sz="2400" dirty="0"/>
              <a:t>	Untuk Group 2 diisi dengan nilai yang mewakili kategori lainnya.</a:t>
            </a:r>
          </a:p>
          <a:p>
            <a:pPr eaLnBrk="1" hangingPunct="1">
              <a:buNone/>
            </a:pPr>
            <a:r>
              <a:rPr sz="2400" dirty="0"/>
              <a:t>	Klik </a:t>
            </a:r>
            <a:r>
              <a:rPr sz="2400" b="1" dirty="0"/>
              <a:t>Continue.  </a:t>
            </a:r>
          </a:p>
          <a:p>
            <a:pPr eaLnBrk="1" hangingPunct="1">
              <a:buNone/>
            </a:pPr>
            <a:r>
              <a:rPr sz="2400" dirty="0"/>
              <a:t>	Klik </a:t>
            </a:r>
            <a:r>
              <a:rPr sz="2400" b="1" dirty="0"/>
              <a:t>Options...</a:t>
            </a:r>
          </a:p>
          <a:p>
            <a:pPr eaLnBrk="1" hangingPunct="1">
              <a:buNone/>
            </a:pPr>
            <a:r>
              <a:rPr sz="2400" dirty="0"/>
              <a:t>	Pada </a:t>
            </a:r>
            <a:r>
              <a:rPr sz="2400" b="1" dirty="0"/>
              <a:t>Confidence Interval telah diisi dengan 95%.</a:t>
            </a:r>
          </a:p>
          <a:p>
            <a:pPr eaLnBrk="1" hangingPunct="1">
              <a:buNone/>
            </a:pPr>
            <a:r>
              <a:rPr sz="2400" dirty="0"/>
              <a:t>	Untuk </a:t>
            </a:r>
            <a:r>
              <a:rPr sz="2400" b="1" dirty="0"/>
              <a:t>Missing Value diabaikan, karena tidak ada data yang hilang.</a:t>
            </a:r>
          </a:p>
          <a:p>
            <a:pPr eaLnBrk="1" hangingPunct="1">
              <a:buNone/>
            </a:pPr>
            <a:r>
              <a:rPr sz="2400" dirty="0"/>
              <a:t>	Klik </a:t>
            </a:r>
            <a:r>
              <a:rPr sz="2400" b="1" dirty="0"/>
              <a:t>Continue. Klik OK. </a:t>
            </a:r>
            <a:endParaRPr sz="2400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fi-FI" altLang="x-none" sz="2400" dirty="0"/>
              <a:t>Kriteria pengujian untuk dua rata-rata adalah :</a:t>
            </a:r>
            <a:r>
              <a:rPr lang="fi-FI" altLang="x-none" sz="2400" b="1" dirty="0"/>
              <a:t> </a:t>
            </a:r>
          </a:p>
          <a:p>
            <a:pPr eaLnBrk="1" hangingPunct="1">
              <a:buNone/>
            </a:pPr>
            <a:r>
              <a:rPr lang="sv-SE" altLang="x-none" sz="2400" dirty="0"/>
              <a:t>1. Jika Nilai Sig. &lt; 0,05, maka H</a:t>
            </a:r>
            <a:r>
              <a:rPr lang="sv-SE" altLang="x-none" sz="2400" baseline="-25000" dirty="0"/>
              <a:t>0</a:t>
            </a:r>
            <a:r>
              <a:rPr lang="sv-SE" altLang="x-none" sz="2400" dirty="0"/>
              <a:t> </a:t>
            </a:r>
            <a:r>
              <a:rPr sz="2400" dirty="0"/>
              <a:t>ditolak.</a:t>
            </a:r>
          </a:p>
          <a:p>
            <a:pPr eaLnBrk="1" hangingPunct="1">
              <a:buNone/>
            </a:pPr>
            <a:r>
              <a:rPr sz="2400" dirty="0"/>
              <a:t>	Hal ini berarti terdapat perbedaan rata-rata yang sebenarnya antara kelompok pertama dan kelompok kedua.. </a:t>
            </a:r>
          </a:p>
          <a:p>
            <a:pPr eaLnBrk="1" hangingPunct="1">
              <a:buNone/>
            </a:pPr>
            <a:r>
              <a:rPr lang="sv-SE" altLang="x-none" sz="2400" dirty="0"/>
              <a:t>2. Jika Nilai Sig. &gt; 0,05, maka H</a:t>
            </a:r>
            <a:r>
              <a:rPr lang="sv-SE" altLang="x-none" sz="2400" baseline="-25000" dirty="0"/>
              <a:t>0</a:t>
            </a:r>
            <a:r>
              <a:rPr sz="2400" dirty="0"/>
              <a:t> diterima.</a:t>
            </a:r>
          </a:p>
          <a:p>
            <a:pPr eaLnBrk="1" hangingPunct="1">
              <a:buNone/>
            </a:pPr>
            <a:r>
              <a:rPr sz="2400" dirty="0"/>
              <a:t>	Hal ini berarti tidak terdapat perbedaan rata-rata yang sebenarnya antara kelompok pertama dan kelompok kedua. 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sv-SE" altLang="x-none" sz="2400" b="1" dirty="0"/>
              <a:t>Uji Dua Rata-rata Sampel Berpasangan </a:t>
            </a:r>
          </a:p>
          <a:p>
            <a:pPr eaLnBrk="1" hangingPunct="1">
              <a:buNone/>
            </a:pPr>
            <a:r>
              <a:rPr sz="2400" dirty="0"/>
              <a:t>Langkah-langkah yang diperlukan untuk menguji hipotesis dua rata-rata sampel berpasangan adalah : </a:t>
            </a:r>
          </a:p>
          <a:p>
            <a:pPr eaLnBrk="1" hangingPunct="1">
              <a:buNone/>
            </a:pPr>
            <a:r>
              <a:rPr lang="nn-NO" altLang="x-none" sz="2400" dirty="0"/>
              <a:t>1. Masukan data kedalam SPSS.</a:t>
            </a:r>
          </a:p>
          <a:p>
            <a:pPr eaLnBrk="1" hangingPunct="1">
              <a:buNone/>
            </a:pPr>
            <a:r>
              <a:rPr sz="2400" dirty="0"/>
              <a:t>2. Dari menu utama SPSS, pilih dan klik mouse satu kali pada menu </a:t>
            </a:r>
            <a:r>
              <a:rPr sz="2400" b="1" dirty="0"/>
              <a:t>Analyze. </a:t>
            </a:r>
            <a:r>
              <a:rPr sz="2400" dirty="0"/>
              <a:t>Kemudian pilih submenu </a:t>
            </a:r>
            <a:r>
              <a:rPr sz="2400" b="1" dirty="0"/>
              <a:t>Compare Means, </a:t>
            </a:r>
            <a:r>
              <a:rPr sz="2400" dirty="0"/>
              <a:t>lalu pilih dan klik mouse satu kali pada </a:t>
            </a:r>
            <a:r>
              <a:rPr sz="2400" b="1" dirty="0"/>
              <a:t>Paired-Samples T Test....</a:t>
            </a:r>
          </a:p>
          <a:p>
            <a:pPr eaLnBrk="1" hangingPunct="1">
              <a:buNone/>
            </a:pPr>
            <a:r>
              <a:rPr sz="2400" dirty="0"/>
              <a:t>	Pada </a:t>
            </a:r>
            <a:r>
              <a:rPr sz="2400" b="1" dirty="0"/>
              <a:t>Current Selections pengisiannya sbb:</a:t>
            </a:r>
          </a:p>
          <a:p>
            <a:pPr eaLnBrk="1" hangingPunct="1">
              <a:buNone/>
            </a:pPr>
            <a:r>
              <a:rPr sz="2400" dirty="0"/>
              <a:t>	Untuk Variable 1 diisi dengan variabel pertama, caranya dengan mengklik mouse satu kali pada variabel tsb di kotak di atasnya dan secara otomatis </a:t>
            </a:r>
            <a:r>
              <a:rPr lang="it-IT" altLang="x-none" sz="2400" dirty="0"/>
              <a:t>variabel tsb muncul di Variable 1.</a:t>
            </a:r>
          </a:p>
          <a:p>
            <a:pPr eaLnBrk="1" hangingPunct="1">
              <a:buNone/>
            </a:pPr>
            <a:r>
              <a:rPr sz="2400" dirty="0"/>
              <a:t>	Untuk Variable 2 diisi dengan variabel pertama, caranya dengan mengklik mouse satu kali pada variabel tsb di kotak di atasnya dan secara otomatis </a:t>
            </a:r>
            <a:r>
              <a:rPr lang="it-IT" altLang="x-none" sz="2400" dirty="0"/>
              <a:t>variabel tsb muncul di Variable 2.</a:t>
            </a:r>
          </a:p>
          <a:p>
            <a:pPr eaLnBrk="1" hangingPunct="1">
              <a:buNone/>
            </a:pPr>
            <a:r>
              <a:rPr lang="it-IT" altLang="x-none" sz="2400" dirty="0"/>
              <a:t> </a:t>
            </a:r>
            <a:endParaRPr sz="2400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s-ES" altLang="x-none" sz="2400" dirty="0"/>
              <a:t>Pada </a:t>
            </a:r>
            <a:r>
              <a:rPr lang="es-ES" altLang="x-none" sz="2400" b="1" dirty="0"/>
              <a:t>Paired Variables </a:t>
            </a:r>
            <a:r>
              <a:rPr lang="es-ES" altLang="x-none" sz="2400" dirty="0"/>
              <a:t>diisi dengan variabel yang ada di Current</a:t>
            </a:r>
          </a:p>
          <a:p>
            <a:pPr eaLnBrk="1" hangingPunct="1">
              <a:buNone/>
            </a:pPr>
            <a:r>
              <a:rPr sz="2400" dirty="0"/>
              <a:t>Selections, caranya dengan mengklik mouse satu kali pada tombol anak panah ►, maka kedua variabel tsb akan pindah kedalam kotak Paired Variables.</a:t>
            </a:r>
          </a:p>
          <a:p>
            <a:pPr eaLnBrk="1" hangingPunct="1">
              <a:buNone/>
            </a:pPr>
            <a:r>
              <a:rPr lang="fi-FI" altLang="x-none" sz="2400" dirty="0"/>
              <a:t>Klik mouse satu kali pada </a:t>
            </a:r>
            <a:r>
              <a:rPr lang="fi-FI" altLang="x-none" sz="2400" b="1" dirty="0"/>
              <a:t>Options... </a:t>
            </a:r>
          </a:p>
          <a:p>
            <a:pPr eaLnBrk="1" hangingPunct="1">
              <a:buNone/>
            </a:pPr>
            <a:r>
              <a:rPr sz="2400" dirty="0"/>
              <a:t>      Pada </a:t>
            </a:r>
            <a:r>
              <a:rPr sz="2400" b="1" dirty="0"/>
              <a:t>Confidence Interval </a:t>
            </a:r>
            <a:r>
              <a:rPr sz="2400" dirty="0"/>
              <a:t>telah diisi dengan 95%.</a:t>
            </a:r>
          </a:p>
          <a:p>
            <a:pPr eaLnBrk="1" hangingPunct="1">
              <a:buNone/>
            </a:pPr>
            <a:r>
              <a:rPr sz="2400" dirty="0"/>
              <a:t>      Untuk </a:t>
            </a:r>
            <a:r>
              <a:rPr sz="2400" b="1" dirty="0"/>
              <a:t>Missing Value </a:t>
            </a:r>
            <a:r>
              <a:rPr sz="2400" dirty="0"/>
              <a:t>diabaikan, karena tidak ada data yang hilang.</a:t>
            </a:r>
          </a:p>
          <a:p>
            <a:pPr eaLnBrk="1" hangingPunct="1">
              <a:buNone/>
            </a:pPr>
            <a:r>
              <a:rPr sz="2400" dirty="0"/>
              <a:t>      Klik mouse satu kali pada </a:t>
            </a:r>
            <a:r>
              <a:rPr sz="2400" b="1" dirty="0"/>
              <a:t>Continue </a:t>
            </a:r>
            <a:r>
              <a:rPr sz="2400" dirty="0"/>
              <a:t>untuk melanjutkan proses. </a:t>
            </a:r>
          </a:p>
          <a:p>
            <a:pPr eaLnBrk="1" hangingPunct="1">
              <a:buNone/>
            </a:pPr>
            <a:r>
              <a:rPr sz="2400" dirty="0"/>
              <a:t>	Klik mouse satu kali pada </a:t>
            </a:r>
            <a:r>
              <a:rPr sz="2400" b="1" dirty="0"/>
              <a:t>OK </a:t>
            </a:r>
            <a:r>
              <a:rPr sz="2400" dirty="0"/>
              <a:t>untuk mengakhiri pengisian prosedur analisis. 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fi-FI" altLang="x-none" sz="2400" dirty="0"/>
              <a:t>Kriteria pengujian untuk dua rata-rata adalah :</a:t>
            </a:r>
            <a:r>
              <a:rPr lang="fi-FI" altLang="x-none" sz="2400" b="1" dirty="0"/>
              <a:t> </a:t>
            </a:r>
          </a:p>
          <a:p>
            <a:pPr eaLnBrk="1" hangingPunct="1">
              <a:buNone/>
            </a:pPr>
            <a:r>
              <a:rPr lang="sv-SE" altLang="x-none" sz="2400" dirty="0"/>
              <a:t>1. Jika Nilai Sig. &lt; 0,05, maka H</a:t>
            </a:r>
            <a:r>
              <a:rPr lang="sv-SE" altLang="x-none" sz="2400" baseline="-25000" dirty="0"/>
              <a:t>0</a:t>
            </a:r>
            <a:r>
              <a:rPr sz="2400" dirty="0"/>
              <a:t> ditolak.</a:t>
            </a:r>
          </a:p>
          <a:p>
            <a:pPr eaLnBrk="1" hangingPunct="1">
              <a:buNone/>
            </a:pPr>
            <a:r>
              <a:rPr sz="2400" dirty="0"/>
              <a:t>      Hal ini berarti terdapat perbedaan rata-rata yang sebenarnya antara kelompok pertama dan kelompok kedua..</a:t>
            </a:r>
          </a:p>
          <a:p>
            <a:pPr eaLnBrk="1" hangingPunct="1">
              <a:buNone/>
            </a:pPr>
            <a:r>
              <a:rPr lang="sv-SE" altLang="x-none" sz="2400" dirty="0"/>
              <a:t>2. Jika Nilai Sig. &gt; 0,05, maka H</a:t>
            </a:r>
            <a:r>
              <a:rPr lang="sv-SE" altLang="x-none" sz="2400" baseline="-25000" dirty="0"/>
              <a:t>0</a:t>
            </a:r>
            <a:r>
              <a:rPr sz="2400" dirty="0"/>
              <a:t> diterima.</a:t>
            </a:r>
          </a:p>
          <a:p>
            <a:pPr eaLnBrk="1" hangingPunct="1">
              <a:buNone/>
            </a:pPr>
            <a:r>
              <a:rPr sz="2400" dirty="0"/>
              <a:t>      Hal ini berarti tidak terdapat perbedaan rata-rata yang sebenarnya antara kelompok pertama dan kelompok kedua.</a:t>
            </a:r>
          </a:p>
          <a:p>
            <a:pPr eaLnBrk="1" hangingPunct="1">
              <a:buNone/>
            </a:pPr>
            <a:endParaRPr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Tugas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Seorang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meneliti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perbedaan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prestasi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kelompok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diajarkan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mengajar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mengajar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konvensional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mengajar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mengajar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diunggulkan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dipilih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masing-masing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dilakukan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pembelajaran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masing-masing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metode. Setelah itu dilakukan tes akhir dan hasilnya sebagai berikut 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  <a:ln/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1828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berasal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berasal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"/>
            <a:ext cx="427355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791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 startAt="3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kedua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kelompok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mempunyai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 startAt="3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perbedaan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belajar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kelompok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siswa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p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embelajarannya menggunakan metode A dengan metode B?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 startAt="3"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defRPr/>
            </a:pP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 perusahaan minuman untuk diet merk “A” telah membuat minuman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dianggap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menurunkan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dilakukan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terhadap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sukarelawan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meminum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minuman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diukur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sukarelawan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Setelah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diukur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kembali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sukarelawan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rutin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meminum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minuman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penimbangan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sukarelawan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berasal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bersitribusi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sesudah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berasal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bersitribusi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perbedaan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sesudah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penurun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35814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Kesimpulan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khusus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membantu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menganalisis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Analisis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Stastistik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teliti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ln/>
        </p:spPr>
        <p:txBody>
          <a:bodyPr vert="horz" wrap="square"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ln/>
        </p:spPr>
        <p:txBody>
          <a:bodyPr vert="horz" wrap="square" lIns="91440" tIns="45720" rIns="91440" bIns="45720" anchor="t"/>
          <a:lstStyle/>
          <a:p>
            <a:pPr algn="ctr">
              <a:buNone/>
            </a:pPr>
            <a:r>
              <a:rPr sz="2400" dirty="0"/>
              <a:t>Mahasiswa mampu menguasai penggunaan SPSS sebagai alat bantu statistik Inferensi</a:t>
            </a:r>
            <a:endParaRPr lang="id-ID" altLang="en-US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itle 5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685800"/>
          </a:xfrm>
          <a:ln/>
        </p:spPr>
        <p:txBody>
          <a:bodyPr vert="horz" wrap="square"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Daftar Pustaka</a:t>
            </a: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1143000"/>
            <a:ext cx="8501063" cy="526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Ronald E. Walpole, Raymond H. Myers, Sharon L. Myers and Keying Ye,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2007,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Probabilitiy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and Statistics for Engineers and Scientists,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8th edition, Pearson Prentice Hall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Sharma,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Subhash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1996,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Multivariate Techniques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John Willey &amp; Son, Inc., USA.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Johson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Wichern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2007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multivariate statistical analysis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Upper Saddle River: Pearson Prentice Hall.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J. Supranto, M.A. 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2001,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Statistika Teor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dan Aplikasi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Erlangga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Jakarta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Douglas C. Montgomery, George C. Runger, 2003,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Statistic and Probability for Engineer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third edition, John Wiley and Son Inc.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Singgih Santoso, 2014,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Panduan Lengkap SPSSversi 20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Alex Media Komputindo.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000375" y="2525713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Materi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Sebelum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02. </a:t>
            </a: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Probabilitas</a:t>
            </a:r>
            <a:endParaRPr kumimoji="0" lang="en-US" sz="1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07.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ipotesis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03.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Probabilitas: Peubah acak diskrit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04.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Probabilitas: Peubah acak kontinu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05.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Sampling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0" lang="en-US" sz="1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06.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Estimasi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01.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Pengertian dan Deskripsi Data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-476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224213" y="25209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Setelah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Regressi dan Korelasi Sederhana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uji komparatif dan asosiatif dengan SPSS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egressi dan Korelasi Ganda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Chi-Square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analisis frekuensi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12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Parametrik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Parametrik dengan SPSS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08.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 of Variance</a:t>
            </a:r>
            <a:endParaRPr kumimoji="0" lang="en-US" sz="1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itle 2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82880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14. </a:t>
            </a:r>
            <a:r>
              <a:rPr kumimoji="0" lang="en-ID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0" lang="id-ID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tatistik uji komparatif dan asosiatif dengan SPSS</a:t>
            </a: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</a:br>
            <a:endParaRPr kumimoji="0" lang="en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8" name="Rectangle 4"/>
          <p:cNvSpPr txBox="1"/>
          <p:nvPr/>
        </p:nvSpPr>
        <p:spPr>
          <a:xfrm>
            <a:off x="914400" y="2590800"/>
            <a:ext cx="76200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dirty="0">
                <a:latin typeface="Arial" panose="020B0604020202020204" pitchFamily="34" charset="0"/>
              </a:rPr>
              <a:t>Tujuan: Mampu menguasai penggunaan SPSS 	sebagai alat bantu analisis Statistik Inferensi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id-ID" altLang="x-none" dirty="0"/>
              <a:t>Statistik dan Komputer</a:t>
            </a:r>
          </a:p>
        </p:txBody>
      </p:sp>
      <p:sp>
        <p:nvSpPr>
          <p:cNvPr id="7171" name="Rectangle 3"/>
          <p:cNvSpPr txBox="1"/>
          <p:nvPr/>
        </p:nvSpPr>
        <p:spPr>
          <a:xfrm>
            <a:off x="785813" y="1752600"/>
            <a:ext cx="8072437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ahoma" panose="020B0604030504040204" pitchFamily="34" charset="0"/>
              </a:rPr>
              <a:t>Statistik menyediakan metode/cara pengolahan data, komputer menyediakan sarana pengolahan datanya.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ahoma" panose="020B0604030504040204" pitchFamily="34" charset="0"/>
              </a:rPr>
              <a:t>Dengan bantuan komputer, pengolahan data statistik hingga dihasilkan informasi yang relevan menjadi lebih cepat dan akurat </a:t>
            </a:r>
            <a:r>
              <a:rPr sz="2400" dirty="0">
                <a:latin typeface="Tahoma" panose="020B0604030504040204" pitchFamily="34" charset="0"/>
                <a:sym typeface="Wingdings" panose="05000000000000000000" pitchFamily="2" charset="2"/>
              </a:rPr>
              <a:t> dibutuhkan bagi para pengambil keputusan.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ahoma" panose="020B0604030504040204" pitchFamily="34" charset="0"/>
              </a:rPr>
              <a:t>Dengan keunggulan kecepatan, ketepatan dan keandalan komputer dibutuhkan untuk mengolah data statistik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ahoma" panose="020B0604030504040204" pitchFamily="34" charset="0"/>
              </a:rPr>
              <a:t>Program khusus Statistik yang digunakan pada Materi ini adalah </a:t>
            </a:r>
            <a:r>
              <a:rPr sz="2400" u="sng" dirty="0">
                <a:latin typeface="Tahoma" panose="020B0604030504040204" pitchFamily="34" charset="0"/>
              </a:rPr>
              <a:t>SPSS versi 20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v-SE" altLang="x-none" dirty="0"/>
              <a:t>Pada statistik inferensi dilakukan pengujian hipotesis dan </a:t>
            </a:r>
            <a:r>
              <a:rPr dirty="0"/>
              <a:t>penarikan kesimpulan  berdasarkan sampel yang diteliti. </a:t>
            </a:r>
          </a:p>
          <a:p>
            <a:pPr eaLnBrk="1" hangingPunct="1"/>
            <a:endParaRPr dirty="0"/>
          </a:p>
          <a:p>
            <a:pPr eaLnBrk="1" hangingPunct="1">
              <a:buNone/>
            </a:pPr>
            <a:endParaRPr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6096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Uji Normalitas dan Kesamaan Varians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Langkah-langkah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diperlukan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menguji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hipotesis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kesamaan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 menu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pilih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Kemudian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pilih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Descriptive Statistics,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lalu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pilih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Dependent List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diisi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kuantitatif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caranya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mengklik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mouse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kali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lalu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mouse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kali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tombol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►,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sehingga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pindah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Dependent List.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 List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diisi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kuantitatif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caranya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mengklik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mouse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kali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lalu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mouse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kali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tombol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►,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sehingga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pindah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 List.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sz="2400" dirty="0"/>
              <a:t>Untuk </a:t>
            </a:r>
            <a:r>
              <a:rPr sz="2400" b="1" dirty="0"/>
              <a:t>Label Cases by dan Statistics dilewat saja. Klik Plots.</a:t>
            </a:r>
          </a:p>
          <a:p>
            <a:pPr eaLnBrk="1" hangingPunct="1"/>
            <a:r>
              <a:rPr sz="2400" dirty="0"/>
              <a:t> Pada </a:t>
            </a:r>
            <a:r>
              <a:rPr sz="2400" b="1" dirty="0"/>
              <a:t>Boxplot, pilih None.</a:t>
            </a:r>
          </a:p>
          <a:p>
            <a:pPr eaLnBrk="1" hangingPunct="1"/>
            <a:r>
              <a:rPr sz="2400" dirty="0"/>
              <a:t> Pada </a:t>
            </a:r>
            <a:r>
              <a:rPr sz="2400" b="1" dirty="0"/>
              <a:t>Descriptive tidak ada yang dipilih.</a:t>
            </a:r>
          </a:p>
          <a:p>
            <a:pPr eaLnBrk="1" hangingPunct="1">
              <a:buNone/>
            </a:pPr>
            <a:r>
              <a:rPr sz="2400" dirty="0"/>
              <a:t>		Klik </a:t>
            </a:r>
            <a:r>
              <a:rPr sz="2400" b="1" dirty="0"/>
              <a:t>Normality Plots with tests. </a:t>
            </a:r>
          </a:p>
          <a:p>
            <a:pPr eaLnBrk="1" hangingPunct="1">
              <a:buNone/>
            </a:pPr>
            <a:r>
              <a:rPr sz="2400" dirty="0"/>
              <a:t>      	Untuk pilihan </a:t>
            </a:r>
            <a:r>
              <a:rPr sz="2400" b="1" dirty="0"/>
              <a:t>Spread vs Level with Levene Tests, pilih 	Power  estimation. Hal </a:t>
            </a:r>
            <a:r>
              <a:rPr lang="fi-FI" altLang="x-none" sz="2400" dirty="0"/>
              <a:t>ini dilakukan untuk menguji 	kesamaan varians. </a:t>
            </a:r>
          </a:p>
          <a:p>
            <a:pPr eaLnBrk="1" hangingPunct="1"/>
            <a:r>
              <a:rPr sz="2400" dirty="0"/>
              <a:t> Klik </a:t>
            </a:r>
            <a:r>
              <a:rPr sz="2400" b="1" dirty="0"/>
              <a:t>Continue untuk melanjutkan proses.</a:t>
            </a:r>
          </a:p>
          <a:p>
            <a:pPr eaLnBrk="1" hangingPunct="1"/>
            <a:r>
              <a:rPr sz="2400" dirty="0"/>
              <a:t>Untuk </a:t>
            </a:r>
            <a:r>
              <a:rPr sz="2400" b="1" dirty="0"/>
              <a:t>Displays, pilih Both. Klik OK.</a:t>
            </a:r>
          </a:p>
          <a:p>
            <a:pPr eaLnBrk="1" hangingPunct="1"/>
            <a:endParaRPr sz="2400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Office PowerPoint</Application>
  <PresentationFormat>On-screen Show (4:3)</PresentationFormat>
  <Paragraphs>165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14. Statistik uji komparatif dan asosiatif dengan SPSS </vt:lpstr>
      <vt:lpstr>Statistik dan Komputer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Deskriptif dan Interpretasinya Menggunakan SPSS</dc:title>
  <dc:creator>ericson</dc:creator>
  <cp:lastModifiedBy>Windows User</cp:lastModifiedBy>
  <cp:revision>42</cp:revision>
  <dcterms:created xsi:type="dcterms:W3CDTF">2017-08-17T03:16:22Z</dcterms:created>
  <dcterms:modified xsi:type="dcterms:W3CDTF">2017-09-12T03:04:29Z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