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316" r:id="rId2"/>
    <p:sldId id="335" r:id="rId3"/>
    <p:sldId id="390" r:id="rId4"/>
    <p:sldId id="391" r:id="rId5"/>
    <p:sldId id="378" r:id="rId6"/>
    <p:sldId id="368" r:id="rId7"/>
    <p:sldId id="381" r:id="rId8"/>
    <p:sldId id="382" r:id="rId9"/>
    <p:sldId id="383" r:id="rId10"/>
    <p:sldId id="384" r:id="rId11"/>
    <p:sldId id="385" r:id="rId12"/>
    <p:sldId id="386" r:id="rId13"/>
    <p:sldId id="411" r:id="rId14"/>
    <p:sldId id="412" r:id="rId15"/>
    <p:sldId id="413" r:id="rId16"/>
    <p:sldId id="414" r:id="rId17"/>
    <p:sldId id="415" r:id="rId18"/>
    <p:sldId id="416" r:id="rId19"/>
    <p:sldId id="387" r:id="rId20"/>
    <p:sldId id="388" r:id="rId21"/>
    <p:sldId id="389"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379" r:id="rId42"/>
    <p:sldId id="380" r:id="rId4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p:restoredTop sz="93190"/>
  </p:normalViewPr>
  <p:slideViewPr>
    <p:cSldViewPr showGuides="1">
      <p:cViewPr varScale="1">
        <p:scale>
          <a:sx n="65" d="100"/>
          <a:sy n="65" d="100"/>
        </p:scale>
        <p:origin x="-1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fld id="{9A0DB2DC-4C9A-4742-B13C-FB6460FD3503}" type="slidenum">
              <a:rPr lang="id-ID" altLang="en-US" sz="1200" dirty="0">
                <a:latin typeface="Calibri" panose="020F0502020204030204" pitchFamily="34" charset="0"/>
              </a:rPr>
              <a:t>‹#›</a:t>
            </a:fld>
            <a:endParaRPr lang="id-ID" altLang="en-US" sz="1200" dirty="0">
              <a:latin typeface="Calibri" panose="020F0502020204030204" pitchFamily="34" charset="0"/>
            </a:endParaRPr>
          </a:p>
        </p:txBody>
      </p:sp>
    </p:spTree>
    <p:extLst>
      <p:ext uri="{BB962C8B-B14F-4D97-AF65-F5344CB8AC3E}">
        <p14:creationId xmlns:p14="http://schemas.microsoft.com/office/powerpoint/2010/main" val="209016594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a:solidFill>
              <a:srgbClr val="000000">
                <a:alpha val="100000"/>
              </a:srgbClr>
            </a:solidFill>
            <a:miter lim="800000"/>
          </a:ln>
        </p:spPr>
      </p:sp>
      <p:sp>
        <p:nvSpPr>
          <p:cNvPr id="4608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460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2</a:t>
            </a:fld>
            <a:endParaRPr lang="id-ID" altLang="en-US"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a:solidFill>
              <a:srgbClr val="000000">
                <a:alpha val="100000"/>
              </a:srgbClr>
            </a:solidFill>
            <a:miter lim="800000"/>
          </a:ln>
        </p:spPr>
      </p:sp>
      <p:sp>
        <p:nvSpPr>
          <p:cNvPr id="5529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53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11</a:t>
            </a:fld>
            <a:endParaRPr lang="id-ID" alt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a:solidFill>
              <a:srgbClr val="000000">
                <a:alpha val="100000"/>
              </a:srgbClr>
            </a:solidFill>
            <a:miter lim="800000"/>
          </a:ln>
        </p:spPr>
      </p:sp>
      <p:sp>
        <p:nvSpPr>
          <p:cNvPr id="5632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63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12</a:t>
            </a:fld>
            <a:endParaRPr lang="id-ID" altLang="en-US"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a:solidFill>
              <a:srgbClr val="000000">
                <a:alpha val="100000"/>
              </a:srgbClr>
            </a:solidFill>
            <a:miter lim="800000"/>
          </a:ln>
        </p:spPr>
      </p:sp>
      <p:sp>
        <p:nvSpPr>
          <p:cNvPr id="5734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73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13</a:t>
            </a:fld>
            <a:endParaRPr lang="id-ID"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a:solidFill>
              <a:srgbClr val="000000">
                <a:alpha val="100000"/>
              </a:srgbClr>
            </a:solidFill>
            <a:miter lim="800000"/>
          </a:ln>
        </p:spPr>
      </p:sp>
      <p:sp>
        <p:nvSpPr>
          <p:cNvPr id="5837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83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14</a:t>
            </a:fld>
            <a:endParaRPr lang="id-ID" altLang="en-US"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a:solidFill>
              <a:srgbClr val="000000">
                <a:alpha val="100000"/>
              </a:srgbClr>
            </a:solidFill>
            <a:miter lim="800000"/>
          </a:ln>
        </p:spPr>
      </p:sp>
      <p:sp>
        <p:nvSpPr>
          <p:cNvPr id="5939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93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15</a:t>
            </a:fld>
            <a:endParaRPr lang="id-ID" altLang="en-US" sz="12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a:solidFill>
              <a:srgbClr val="000000">
                <a:alpha val="100000"/>
              </a:srgbClr>
            </a:solidFill>
            <a:miter lim="800000"/>
          </a:ln>
        </p:spPr>
      </p:sp>
      <p:sp>
        <p:nvSpPr>
          <p:cNvPr id="6041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04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16</a:t>
            </a:fld>
            <a:endParaRPr lang="id-ID" altLang="en-US" sz="1200"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a:solidFill>
              <a:srgbClr val="000000">
                <a:alpha val="100000"/>
              </a:srgbClr>
            </a:solidFill>
            <a:miter lim="800000"/>
          </a:ln>
        </p:spPr>
      </p:sp>
      <p:sp>
        <p:nvSpPr>
          <p:cNvPr id="6144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14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17</a:t>
            </a:fld>
            <a:endParaRPr lang="id-ID" altLang="en-US" sz="1200"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a:solidFill>
              <a:srgbClr val="000000">
                <a:alpha val="100000"/>
              </a:srgbClr>
            </a:solidFill>
            <a:miter lim="800000"/>
          </a:ln>
        </p:spPr>
      </p:sp>
      <p:sp>
        <p:nvSpPr>
          <p:cNvPr id="6246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24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18</a:t>
            </a:fld>
            <a:endParaRPr lang="id-ID" altLang="en-US" sz="1200"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a:solidFill>
              <a:srgbClr val="000000">
                <a:alpha val="100000"/>
              </a:srgbClr>
            </a:solidFill>
            <a:miter lim="800000"/>
          </a:ln>
        </p:spPr>
      </p:sp>
      <p:sp>
        <p:nvSpPr>
          <p:cNvPr id="6349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34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19</a:t>
            </a:fld>
            <a:endParaRPr lang="id-ID" altLang="en-US" sz="12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a:solidFill>
              <a:srgbClr val="000000">
                <a:alpha val="100000"/>
              </a:srgbClr>
            </a:solidFill>
            <a:miter lim="800000"/>
          </a:ln>
        </p:spPr>
      </p:sp>
      <p:sp>
        <p:nvSpPr>
          <p:cNvPr id="6451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45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20</a:t>
            </a:fld>
            <a:endParaRPr lang="id-ID"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a:solidFill>
              <a:srgbClr val="000000">
                <a:alpha val="100000"/>
              </a:srgbClr>
            </a:solidFill>
            <a:miter lim="800000"/>
          </a:ln>
        </p:spPr>
      </p:sp>
      <p:sp>
        <p:nvSpPr>
          <p:cNvPr id="47107"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471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cs typeface="Arial" panose="020B0604020202020204" pitchFamily="34" charset="0"/>
              </a:rPr>
              <a:t>3</a:t>
            </a:fld>
            <a:endParaRPr lang="id-ID" altLang="en-US" sz="1200" dirty="0">
              <a:ea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a:solidFill>
              <a:srgbClr val="000000">
                <a:alpha val="100000"/>
              </a:srgbClr>
            </a:solidFill>
            <a:miter lim="800000"/>
          </a:ln>
        </p:spPr>
      </p:sp>
      <p:sp>
        <p:nvSpPr>
          <p:cNvPr id="6553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55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21</a:t>
            </a:fld>
            <a:endParaRPr lang="id-ID" altLang="en-US" sz="1200"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a:solidFill>
              <a:srgbClr val="000000">
                <a:alpha val="100000"/>
              </a:srgbClr>
            </a:solidFill>
            <a:miter lim="800000"/>
          </a:ln>
        </p:spPr>
      </p:sp>
      <p:sp>
        <p:nvSpPr>
          <p:cNvPr id="6656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65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22</a:t>
            </a:fld>
            <a:endParaRPr lang="id-ID" altLang="en-US" sz="1200"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a:solidFill>
              <a:srgbClr val="000000">
                <a:alpha val="100000"/>
              </a:srgbClr>
            </a:solidFill>
            <a:miter lim="800000"/>
          </a:ln>
        </p:spPr>
      </p:sp>
      <p:sp>
        <p:nvSpPr>
          <p:cNvPr id="6758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75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23</a:t>
            </a:fld>
            <a:endParaRPr lang="id-ID" altLang="en-US" sz="1200"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24</a:t>
            </a:fld>
            <a:endParaRPr lang="id-ID" altLang="en-US" sz="1200"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a:solidFill>
              <a:srgbClr val="000000">
                <a:alpha val="100000"/>
              </a:srgbClr>
            </a:solidFill>
            <a:miter lim="800000"/>
          </a:ln>
        </p:spPr>
      </p:sp>
      <p:sp>
        <p:nvSpPr>
          <p:cNvPr id="6963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96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25</a:t>
            </a:fld>
            <a:endParaRPr lang="id-ID" altLang="en-US" sz="1200"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a:solidFill>
              <a:srgbClr val="000000">
                <a:alpha val="100000"/>
              </a:srgbClr>
            </a:solidFill>
            <a:miter lim="800000"/>
          </a:ln>
        </p:spPr>
      </p:sp>
      <p:sp>
        <p:nvSpPr>
          <p:cNvPr id="7065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06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26</a:t>
            </a:fld>
            <a:endParaRPr lang="id-ID" altLang="en-US" sz="1200"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a:solidFill>
              <a:srgbClr val="000000">
                <a:alpha val="100000"/>
              </a:srgbClr>
            </a:solidFill>
            <a:miter lim="800000"/>
          </a:ln>
        </p:spPr>
      </p:sp>
      <p:sp>
        <p:nvSpPr>
          <p:cNvPr id="7168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16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27</a:t>
            </a:fld>
            <a:endParaRPr lang="id-ID" altLang="en-US" sz="1200"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a:solidFill>
              <a:srgbClr val="000000">
                <a:alpha val="100000"/>
              </a:srgbClr>
            </a:solidFill>
            <a:miter lim="800000"/>
          </a:ln>
        </p:spPr>
      </p:sp>
      <p:sp>
        <p:nvSpPr>
          <p:cNvPr id="7270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27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28</a:t>
            </a:fld>
            <a:endParaRPr lang="id-ID" altLang="en-US" sz="1200"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a:solidFill>
              <a:srgbClr val="000000">
                <a:alpha val="100000"/>
              </a:srgbClr>
            </a:solidFill>
            <a:miter lim="800000"/>
          </a:ln>
        </p:spPr>
      </p:sp>
      <p:sp>
        <p:nvSpPr>
          <p:cNvPr id="7373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37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29</a:t>
            </a:fld>
            <a:endParaRPr lang="id-ID" altLang="en-US" sz="1200"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a:solidFill>
              <a:srgbClr val="000000">
                <a:alpha val="100000"/>
              </a:srgbClr>
            </a:solidFill>
            <a:miter lim="800000"/>
          </a:ln>
        </p:spPr>
      </p:sp>
      <p:sp>
        <p:nvSpPr>
          <p:cNvPr id="7475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47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30</a:t>
            </a:fld>
            <a:endParaRPr lang="id-ID" alt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solidFill>
              <a:srgbClr val="000000">
                <a:alpha val="100000"/>
              </a:srgbClr>
            </a:solidFill>
            <a:miter lim="800000"/>
          </a:ln>
        </p:spPr>
      </p:sp>
      <p:sp>
        <p:nvSpPr>
          <p:cNvPr id="4813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481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cs typeface="Arial" panose="020B0604020202020204" pitchFamily="34" charset="0"/>
              </a:rPr>
              <a:t>4</a:t>
            </a:fld>
            <a:endParaRPr lang="id-ID" altLang="en-US" sz="1200" dirty="0">
              <a:ea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a:solidFill>
              <a:srgbClr val="000000">
                <a:alpha val="100000"/>
              </a:srgbClr>
            </a:solidFill>
            <a:miter lim="800000"/>
          </a:ln>
        </p:spPr>
      </p:sp>
      <p:sp>
        <p:nvSpPr>
          <p:cNvPr id="7577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57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31</a:t>
            </a:fld>
            <a:endParaRPr lang="id-ID" altLang="en-US" sz="1200"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a:solidFill>
              <a:srgbClr val="000000">
                <a:alpha val="100000"/>
              </a:srgbClr>
            </a:solidFill>
            <a:miter lim="800000"/>
          </a:ln>
        </p:spPr>
      </p:sp>
      <p:sp>
        <p:nvSpPr>
          <p:cNvPr id="7680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68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32</a:t>
            </a:fld>
            <a:endParaRPr lang="id-ID" altLang="en-US" sz="1200"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a:solidFill>
              <a:srgbClr val="000000">
                <a:alpha val="100000"/>
              </a:srgbClr>
            </a:solidFill>
            <a:miter lim="800000"/>
          </a:ln>
        </p:spPr>
      </p:sp>
      <p:sp>
        <p:nvSpPr>
          <p:cNvPr id="7782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78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33</a:t>
            </a:fld>
            <a:endParaRPr lang="id-ID" altLang="en-US" sz="1200"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a:solidFill>
              <a:srgbClr val="000000">
                <a:alpha val="100000"/>
              </a:srgbClr>
            </a:solidFill>
            <a:miter lim="800000"/>
          </a:ln>
        </p:spPr>
      </p:sp>
      <p:sp>
        <p:nvSpPr>
          <p:cNvPr id="7885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88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34</a:t>
            </a:fld>
            <a:endParaRPr lang="id-ID" altLang="en-US" sz="1200"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a:solidFill>
              <a:srgbClr val="000000">
                <a:alpha val="100000"/>
              </a:srgbClr>
            </a:solidFill>
            <a:miter lim="800000"/>
          </a:ln>
        </p:spPr>
      </p:sp>
      <p:sp>
        <p:nvSpPr>
          <p:cNvPr id="7987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798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35</a:t>
            </a:fld>
            <a:endParaRPr lang="id-ID" altLang="en-US" sz="1200"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a:solidFill>
              <a:srgbClr val="000000">
                <a:alpha val="100000"/>
              </a:srgbClr>
            </a:solidFill>
            <a:miter lim="800000"/>
          </a:ln>
        </p:spPr>
      </p:sp>
      <p:sp>
        <p:nvSpPr>
          <p:cNvPr id="8089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09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36</a:t>
            </a:fld>
            <a:endParaRPr lang="id-ID" altLang="en-US" sz="1200" dirty="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a:solidFill>
              <a:srgbClr val="000000">
                <a:alpha val="100000"/>
              </a:srgbClr>
            </a:solidFill>
            <a:miter lim="800000"/>
          </a:ln>
        </p:spPr>
      </p:sp>
      <p:sp>
        <p:nvSpPr>
          <p:cNvPr id="8192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19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37</a:t>
            </a:fld>
            <a:endParaRPr lang="id-ID" altLang="en-US" sz="1200" dirty="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a:solidFill>
              <a:srgbClr val="000000">
                <a:alpha val="100000"/>
              </a:srgbClr>
            </a:solidFill>
            <a:miter lim="800000"/>
          </a:ln>
        </p:spPr>
      </p:sp>
      <p:sp>
        <p:nvSpPr>
          <p:cNvPr id="8294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29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38</a:t>
            </a:fld>
            <a:endParaRPr lang="id-ID" altLang="en-US" sz="1200"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a:solidFill>
              <a:srgbClr val="000000">
                <a:alpha val="100000"/>
              </a:srgbClr>
            </a:solidFill>
            <a:miter lim="800000"/>
          </a:ln>
        </p:spPr>
      </p:sp>
      <p:sp>
        <p:nvSpPr>
          <p:cNvPr id="8397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39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39</a:t>
            </a:fld>
            <a:endParaRPr lang="id-ID" altLang="en-US" sz="1200"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a:solidFill>
              <a:srgbClr val="000000">
                <a:alpha val="100000"/>
              </a:srgbClr>
            </a:solidFill>
            <a:miter lim="800000"/>
          </a:ln>
        </p:spPr>
      </p:sp>
      <p:sp>
        <p:nvSpPr>
          <p:cNvPr id="8499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49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40</a:t>
            </a:fld>
            <a:endParaRPr lang="id-ID" altLang="en-US"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a:solidFill>
              <a:srgbClr val="000000">
                <a:alpha val="100000"/>
              </a:srgbClr>
            </a:solidFill>
            <a:miter lim="800000"/>
          </a:ln>
        </p:spPr>
      </p:sp>
      <p:sp>
        <p:nvSpPr>
          <p:cNvPr id="4915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491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5</a:t>
            </a:fld>
            <a:endParaRPr lang="id-ID" altLang="en-US" sz="1200" dirty="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a:solidFill>
              <a:srgbClr val="000000">
                <a:alpha val="100000"/>
              </a:srgbClr>
            </a:solidFill>
            <a:miter lim="800000"/>
          </a:ln>
        </p:spPr>
      </p:sp>
      <p:sp>
        <p:nvSpPr>
          <p:cNvPr id="8601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60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41</a:t>
            </a:fld>
            <a:endParaRPr lang="id-ID" altLang="en-US" sz="1200"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a:solidFill>
              <a:srgbClr val="000000">
                <a:alpha val="100000"/>
              </a:srgbClr>
            </a:solidFill>
            <a:miter lim="800000"/>
          </a:ln>
        </p:spPr>
      </p:sp>
      <p:sp>
        <p:nvSpPr>
          <p:cNvPr id="8704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870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42</a:t>
            </a:fld>
            <a:endParaRPr lang="id-ID" altLang="en-US"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a:solidFill>
              <a:srgbClr val="000000">
                <a:alpha val="100000"/>
              </a:srgbClr>
            </a:solidFill>
            <a:miter lim="800000"/>
          </a:ln>
        </p:spPr>
      </p:sp>
      <p:sp>
        <p:nvSpPr>
          <p:cNvPr id="5017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01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6</a:t>
            </a:fld>
            <a:endParaRPr lang="id-ID" altLang="en-US" sz="1200"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a:solidFill>
              <a:srgbClr val="000000">
                <a:alpha val="100000"/>
              </a:srgbClr>
            </a:solidFill>
            <a:miter lim="800000"/>
          </a:ln>
        </p:spPr>
      </p:sp>
      <p:sp>
        <p:nvSpPr>
          <p:cNvPr id="5120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12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7</a:t>
            </a:fld>
            <a:endParaRPr lang="id-ID" altLang="en-US"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a:solidFill>
              <a:srgbClr val="000000">
                <a:alpha val="100000"/>
              </a:srgbClr>
            </a:solidFill>
            <a:miter lim="800000"/>
          </a:ln>
        </p:spPr>
      </p:sp>
      <p:sp>
        <p:nvSpPr>
          <p:cNvPr id="5222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22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8</a:t>
            </a:fld>
            <a:endParaRPr lang="id-ID" altLang="en-US"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a:solidFill>
              <a:srgbClr val="000000">
                <a:alpha val="100000"/>
              </a:srgbClr>
            </a:solidFill>
            <a:miter lim="800000"/>
          </a:ln>
        </p:spPr>
      </p:sp>
      <p:sp>
        <p:nvSpPr>
          <p:cNvPr id="5325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32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9</a:t>
            </a:fld>
            <a:endParaRPr lang="id-ID" altLang="en-US"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a:solidFill>
              <a:srgbClr val="000000">
                <a:alpha val="100000"/>
              </a:srgbClr>
            </a:solidFill>
            <a:miter lim="800000"/>
          </a:ln>
        </p:spPr>
      </p:sp>
      <p:sp>
        <p:nvSpPr>
          <p:cNvPr id="5427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42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latin typeface="Calibri" panose="020F0502020204030204" pitchFamily="34" charset="0"/>
              </a:rPr>
              <a:t>10</a:t>
            </a:fld>
            <a:endParaRPr lang="id-ID"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60ECB3B-E701-4223-8F85-79B82BD6B597}"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400">
                <a:latin typeface="Calibri" panose="020F0502020204030204" pitchFamily="34" charset="0"/>
              </a:defRPr>
            </a:lvl1pPr>
          </a:lstStyle>
          <a:p>
            <a:pPr lvl="0" eaLnBrk="1" hangingPunct="1"/>
            <a:fld id="{9A0DB2DC-4C9A-4742-B13C-FB6460FD3503}" type="slidenum">
              <a:rPr lang="en-US" altLang="en-US" dirty="0"/>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p:cNvPicPr>
          <p:nvPr/>
        </p:nvPicPr>
        <p:blipFill>
          <a:blip r:embed="rId2"/>
          <a:srcRect l="1051" r="800" b="504"/>
          <a:stretch>
            <a:fillRect/>
          </a:stretch>
        </p:blipFill>
        <p:spPr>
          <a:xfrm>
            <a:off x="0" y="304800"/>
            <a:ext cx="9144000" cy="6840538"/>
          </a:xfrm>
          <a:prstGeom prst="rect">
            <a:avLst/>
          </a:prstGeom>
          <a:noFill/>
          <a:ln w="9525">
            <a:noFill/>
          </a:ln>
        </p:spPr>
      </p:pic>
      <p:sp>
        <p:nvSpPr>
          <p:cNvPr id="2051" name="TextBox 1"/>
          <p:cNvSpPr txBox="1"/>
          <p:nvPr/>
        </p:nvSpPr>
        <p:spPr>
          <a:xfrm>
            <a:off x="3048000" y="3744913"/>
            <a:ext cx="6096000" cy="1322387"/>
          </a:xfrm>
          <a:prstGeom prst="rect">
            <a:avLst/>
          </a:prstGeom>
          <a:noFill/>
          <a:ln w="9525">
            <a:noFill/>
          </a:ln>
        </p:spPr>
        <p:txBody>
          <a:bodyPr>
            <a:spAutoFit/>
          </a:bodyPr>
          <a:lstStyle/>
          <a:p>
            <a:pPr algn="ctr" eaLnBrk="1" hangingPunct="1"/>
            <a:r>
              <a:rPr lang="en-ID" altLang="en-US" sz="1600" b="1" dirty="0" smtClean="0">
                <a:solidFill>
                  <a:schemeClr val="bg1"/>
                </a:solidFill>
                <a:latin typeface="Arial" panose="020B0604020202020204" pitchFamily="34" charset="0"/>
              </a:rPr>
              <a:t>STATISTIK  (ESA </a:t>
            </a:r>
            <a:r>
              <a:rPr lang="en-US" altLang="en-US" sz="1600" b="1" dirty="0" smtClean="0">
                <a:solidFill>
                  <a:schemeClr val="bg1"/>
                </a:solidFill>
                <a:latin typeface="Arial" panose="020B0604020202020204" pitchFamily="34" charset="0"/>
              </a:rPr>
              <a:t>310</a:t>
            </a:r>
            <a:r>
              <a:rPr lang="en-ID" altLang="en-US" sz="1600" b="1" dirty="0" smtClean="0">
                <a:solidFill>
                  <a:schemeClr val="bg1"/>
                </a:solidFill>
                <a:latin typeface="Arial" panose="020B0604020202020204" pitchFamily="34" charset="0"/>
              </a:rPr>
              <a:t>)</a:t>
            </a:r>
          </a:p>
          <a:p>
            <a:pPr algn="ctr" eaLnBrk="1" hangingPunct="1"/>
            <a:r>
              <a:rPr lang="en-US" altLang="en-US" sz="1600" b="1" dirty="0" smtClean="0">
                <a:solidFill>
                  <a:schemeClr val="bg1"/>
                </a:solidFill>
                <a:latin typeface="Arial" panose="020B0604020202020204" pitchFamily="34" charset="0"/>
              </a:rPr>
              <a:t>PERTEMUAN </a:t>
            </a:r>
            <a:r>
              <a:rPr lang="id-ID" altLang="en-US" sz="1600" b="1" dirty="0">
                <a:solidFill>
                  <a:schemeClr val="bg1"/>
                </a:solidFill>
                <a:latin typeface="Arial" panose="020B0604020202020204" pitchFamily="34" charset="0"/>
              </a:rPr>
              <a:t>2</a:t>
            </a:r>
            <a:endParaRPr lang="en-US" altLang="en-US" sz="1600" b="1" dirty="0">
              <a:solidFill>
                <a:schemeClr val="bg1"/>
              </a:solidFill>
              <a:latin typeface="Arial" panose="020B0604020202020204" pitchFamily="34" charset="0"/>
            </a:endParaRPr>
          </a:p>
          <a:p>
            <a:pPr algn="ctr"/>
            <a:r>
              <a:rPr lang="en-US" altLang="en-US" sz="1600" b="1" dirty="0">
                <a:solidFill>
                  <a:schemeClr val="bg1"/>
                </a:solidFill>
              </a:rPr>
              <a:t>&lt;TEAM DOSEN&gt;</a:t>
            </a:r>
          </a:p>
          <a:p>
            <a:pPr algn="ctr" eaLnBrk="1" hangingPunct="1"/>
            <a:r>
              <a:rPr lang="en-US" altLang="en-US" sz="1600" b="1" dirty="0" smtClean="0">
                <a:solidFill>
                  <a:schemeClr val="bg1"/>
                </a:solidFill>
                <a:latin typeface="Arial" panose="020B0604020202020204" pitchFamily="34" charset="0"/>
              </a:rPr>
              <a:t>PROGRAM </a:t>
            </a:r>
            <a:r>
              <a:rPr lang="en-US" altLang="en-US" sz="1600" b="1" dirty="0">
                <a:solidFill>
                  <a:schemeClr val="bg1"/>
                </a:solidFill>
                <a:latin typeface="Arial" panose="020B0604020202020204" pitchFamily="34" charset="0"/>
              </a:rPr>
              <a:t>STUDI TEKNIK INFORMATIKA </a:t>
            </a:r>
          </a:p>
          <a:p>
            <a:pPr algn="ctr" eaLnBrk="1" hangingPunct="1"/>
            <a:r>
              <a:rPr lang="en-US" altLang="en-US" sz="1600" b="1" dirty="0">
                <a:solidFill>
                  <a:schemeClr val="bg1"/>
                </a:solidFill>
                <a:latin typeface="Arial" panose="020B0604020202020204" pitchFamily="34" charset="0"/>
              </a:rPr>
              <a:t>FAKULTAS ILMU KOMPUTER </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1267" name="Rectangle 3"/>
          <p:cNvSpPr/>
          <p:nvPr/>
        </p:nvSpPr>
        <p:spPr>
          <a:xfrm>
            <a:off x="685800" y="990600"/>
            <a:ext cx="8001000" cy="3416300"/>
          </a:xfrm>
          <a:prstGeom prst="rect">
            <a:avLst/>
          </a:prstGeom>
          <a:noFill/>
          <a:ln w="9525">
            <a:noFill/>
          </a:ln>
        </p:spPr>
        <p:txBody>
          <a:bodyPr>
            <a:spAutoFit/>
          </a:bodyPr>
          <a:lstStyle/>
          <a:p>
            <a:r>
              <a:rPr sz="2400" dirty="0">
                <a:latin typeface="Arial" panose="020B0604020202020204" pitchFamily="34" charset="0"/>
              </a:rPr>
              <a:t>Dari 100 mahasiswa yang mengikuti ujian Statistika, distribusi nilai mahasiswa adalah sbb:</a:t>
            </a:r>
            <a:endParaRPr lang="id-ID" altLang="x-none" sz="2400" dirty="0">
              <a:latin typeface="Arial" panose="020B0604020202020204" pitchFamily="34" charset="0"/>
            </a:endParaRPr>
          </a:p>
          <a:p>
            <a:endParaRPr lang="id-ID" altLang="x-none" sz="2400" dirty="0">
              <a:latin typeface="Arial" panose="020B0604020202020204" pitchFamily="34" charset="0"/>
            </a:endParaRPr>
          </a:p>
          <a:p>
            <a:endParaRPr lang="id-ID" altLang="x-none" sz="2400" dirty="0">
              <a:latin typeface="Arial" panose="020B0604020202020204" pitchFamily="34" charset="0"/>
            </a:endParaRPr>
          </a:p>
          <a:p>
            <a:endParaRPr lang="id-ID" altLang="x-none" sz="2400" dirty="0">
              <a:latin typeface="Arial" panose="020B0604020202020204" pitchFamily="34" charset="0"/>
            </a:endParaRPr>
          </a:p>
          <a:p>
            <a:endParaRPr lang="id-ID" altLang="x-none" sz="2400" dirty="0">
              <a:latin typeface="Arial" panose="020B0604020202020204" pitchFamily="34" charset="0"/>
            </a:endParaRPr>
          </a:p>
          <a:p>
            <a:r>
              <a:rPr sz="2400" dirty="0">
                <a:latin typeface="Arial" panose="020B0604020202020204" pitchFamily="34" charset="0"/>
              </a:rPr>
              <a:t>P(E) = P(X=45) = 10/100 = 0,1, </a:t>
            </a:r>
          </a:p>
          <a:p>
            <a:r>
              <a:rPr sz="2400" dirty="0">
                <a:latin typeface="Arial" panose="020B0604020202020204" pitchFamily="34" charset="0"/>
              </a:rPr>
              <a:t>P(X=55) = 55/100, dst…</a:t>
            </a:r>
          </a:p>
          <a:p>
            <a:endParaRPr sz="2400" dirty="0">
              <a:latin typeface="Arial" panose="020B0604020202020204" pitchFamily="34" charset="0"/>
            </a:endParaRPr>
          </a:p>
        </p:txBody>
      </p:sp>
      <p:graphicFrame>
        <p:nvGraphicFramePr>
          <p:cNvPr id="6" name="Table 5"/>
          <p:cNvGraphicFramePr>
            <a:graphicFrameLocks noGrp="1"/>
          </p:cNvGraphicFramePr>
          <p:nvPr/>
        </p:nvGraphicFramePr>
        <p:xfrm>
          <a:off x="914400" y="1905000"/>
          <a:ext cx="6705600" cy="741363"/>
        </p:xfrm>
        <a:graphic>
          <a:graphicData uri="http://schemas.openxmlformats.org/drawingml/2006/table">
            <a:tbl>
              <a:tblPr firstRow="1" bandRow="1">
                <a:tableStyleId>{5C22544A-7EE6-4342-B048-85BDC9FD1C3A}</a:tableStyleId>
              </a:tblPr>
              <a:tblGrid>
                <a:gridCol w="1600201"/>
                <a:gridCol w="838200"/>
                <a:gridCol w="914400"/>
                <a:gridCol w="838200"/>
                <a:gridCol w="914400"/>
                <a:gridCol w="838200"/>
                <a:gridCol w="761999"/>
              </a:tblGrid>
              <a:tr h="370840">
                <a:tc>
                  <a:txBody>
                    <a:bodyPr/>
                    <a:lstStyle/>
                    <a:p>
                      <a:r>
                        <a:rPr lang="en-US" dirty="0" err="1" smtClean="0"/>
                        <a:t>Nilai</a:t>
                      </a:r>
                      <a:r>
                        <a:rPr lang="en-US" dirty="0" smtClean="0"/>
                        <a:t>  (X)</a:t>
                      </a:r>
                      <a:endParaRPr lang="en-US" dirty="0"/>
                    </a:p>
                  </a:txBody>
                  <a:tcPr/>
                </a:tc>
                <a:tc>
                  <a:txBody>
                    <a:bodyPr/>
                    <a:lstStyle/>
                    <a:p>
                      <a:r>
                        <a:rPr lang="en-US" dirty="0" smtClean="0"/>
                        <a:t>45</a:t>
                      </a:r>
                      <a:endParaRPr lang="en-US" dirty="0"/>
                    </a:p>
                  </a:txBody>
                  <a:tcPr/>
                </a:tc>
                <a:tc>
                  <a:txBody>
                    <a:bodyPr/>
                    <a:lstStyle/>
                    <a:p>
                      <a:r>
                        <a:rPr lang="en-US" dirty="0" smtClean="0"/>
                        <a:t>55</a:t>
                      </a:r>
                      <a:endParaRPr lang="en-US" dirty="0"/>
                    </a:p>
                  </a:txBody>
                  <a:tcPr/>
                </a:tc>
                <a:tc>
                  <a:txBody>
                    <a:bodyPr/>
                    <a:lstStyle/>
                    <a:p>
                      <a:r>
                        <a:rPr lang="en-US" dirty="0" smtClean="0"/>
                        <a:t>65</a:t>
                      </a:r>
                      <a:endParaRPr lang="en-US" dirty="0"/>
                    </a:p>
                  </a:txBody>
                  <a:tcPr/>
                </a:tc>
                <a:tc>
                  <a:txBody>
                    <a:bodyPr/>
                    <a:lstStyle/>
                    <a:p>
                      <a:r>
                        <a:rPr lang="en-US" dirty="0" smtClean="0"/>
                        <a:t>75</a:t>
                      </a:r>
                      <a:endParaRPr lang="en-US" dirty="0"/>
                    </a:p>
                  </a:txBody>
                  <a:tcPr/>
                </a:tc>
                <a:tc>
                  <a:txBody>
                    <a:bodyPr/>
                    <a:lstStyle/>
                    <a:p>
                      <a:r>
                        <a:rPr lang="en-US" dirty="0" smtClean="0"/>
                        <a:t>85</a:t>
                      </a:r>
                      <a:endParaRPr lang="en-US" dirty="0"/>
                    </a:p>
                  </a:txBody>
                  <a:tcPr/>
                </a:tc>
                <a:tc>
                  <a:txBody>
                    <a:bodyPr/>
                    <a:lstStyle/>
                    <a:p>
                      <a:r>
                        <a:rPr lang="en-US" dirty="0" smtClean="0"/>
                        <a:t>95</a:t>
                      </a:r>
                      <a:endParaRPr lang="en-US" dirty="0"/>
                    </a:p>
                  </a:txBody>
                  <a:tcPr/>
                </a:tc>
              </a:tr>
              <a:tr h="370840">
                <a:tc>
                  <a:txBody>
                    <a:bodyPr/>
                    <a:lstStyle/>
                    <a:p>
                      <a:r>
                        <a:rPr lang="en-US" dirty="0" err="1" smtClean="0"/>
                        <a:t>Frekuensi</a:t>
                      </a:r>
                      <a:r>
                        <a:rPr lang="en-US" dirty="0" smtClean="0"/>
                        <a:t> (f)</a:t>
                      </a:r>
                      <a:endParaRPr lang="en-US" dirty="0"/>
                    </a:p>
                  </a:txBody>
                  <a:tcPr/>
                </a:tc>
                <a:tc>
                  <a:txBody>
                    <a:bodyPr/>
                    <a:lstStyle/>
                    <a:p>
                      <a:r>
                        <a:rPr lang="en-US" dirty="0" smtClean="0"/>
                        <a:t>10</a:t>
                      </a:r>
                      <a:endParaRPr lang="en-US" dirty="0"/>
                    </a:p>
                  </a:txBody>
                  <a:tcPr/>
                </a:tc>
                <a:tc>
                  <a:txBody>
                    <a:bodyPr/>
                    <a:lstStyle/>
                    <a:p>
                      <a:r>
                        <a:rPr lang="en-US" dirty="0" smtClean="0"/>
                        <a:t>15</a:t>
                      </a:r>
                      <a:endParaRPr lang="en-US" dirty="0"/>
                    </a:p>
                  </a:txBody>
                  <a:tcPr/>
                </a:tc>
                <a:tc>
                  <a:txBody>
                    <a:bodyPr/>
                    <a:lstStyle/>
                    <a:p>
                      <a:r>
                        <a:rPr lang="en-US" dirty="0" smtClean="0"/>
                        <a:t>30</a:t>
                      </a:r>
                      <a:endParaRPr lang="en-US" dirty="0"/>
                    </a:p>
                  </a:txBody>
                  <a:tcPr/>
                </a:tc>
                <a:tc>
                  <a:txBody>
                    <a:bodyPr/>
                    <a:lstStyle/>
                    <a:p>
                      <a:r>
                        <a:rPr lang="en-US" dirty="0" smtClean="0"/>
                        <a:t>25</a:t>
                      </a:r>
                      <a:endParaRPr lang="en-US" dirty="0"/>
                    </a:p>
                  </a:txBody>
                  <a:tcPr/>
                </a:tc>
                <a:tc>
                  <a:txBody>
                    <a:bodyPr/>
                    <a:lstStyle/>
                    <a:p>
                      <a:r>
                        <a:rPr lang="en-US" dirty="0" smtClean="0"/>
                        <a:t>5</a:t>
                      </a:r>
                      <a:endParaRPr lang="en-US" dirty="0"/>
                    </a:p>
                  </a:txBody>
                  <a:tcPr/>
                </a:tc>
                <a:tc>
                  <a:txBody>
                    <a:bodyPr/>
                    <a:lstStyle/>
                    <a:p>
                      <a:r>
                        <a:rPr lang="en-US" dirty="0" smtClean="0"/>
                        <a:t>15</a:t>
                      </a:r>
                      <a:endParaRPr lang="en-US" dirty="0"/>
                    </a:p>
                  </a:txBody>
                  <a:tcPr/>
                </a:tc>
              </a:tr>
            </a:tbl>
          </a:graphicData>
        </a:graphic>
      </p:graphicFrame>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3"/>
          <p:cNvSpPr txBox="1">
            <a:spLocks noChangeArrowheads="1"/>
          </p:cNvSpPr>
          <p:nvPr/>
        </p:nvSpPr>
        <p:spPr bwMode="auto">
          <a:xfrm>
            <a:off x="457200" y="1447800"/>
            <a:ext cx="8229600" cy="4525963"/>
          </a:xfrm>
          <a:prstGeom prst="rect">
            <a:avLst/>
          </a:prstGeom>
          <a:noFill/>
          <a:ln w="9525">
            <a:noFill/>
            <a:miter lim="800000"/>
          </a:ln>
        </p:spPr>
        <p:txBody>
          <a:bodyPr/>
          <a:lstStyle/>
          <a:p>
            <a:pPr marL="342900" marR="0" indent="-342900" defTabSz="914400" eaLnBrk="1" hangingPunct="1">
              <a:spcBef>
                <a:spcPct val="20000"/>
              </a:spcBef>
              <a:buClrTx/>
              <a:buSzTx/>
              <a:buFont typeface="Arial" panose="020B0604020202020204" pitchFamily="34" charset="0"/>
              <a:buChar char="•"/>
              <a:defRPr/>
            </a:pPr>
            <a:r>
              <a:rPr kumimoji="0" lang="en-US" sz="2400" kern="1200" cap="none" spc="0" normalizeH="0" baseline="0" noProof="0" dirty="0" err="1">
                <a:latin typeface="+mn-lt"/>
                <a:ea typeface="+mn-ea"/>
                <a:cs typeface="+mn-cs"/>
              </a:rPr>
              <a:t>Definisi</a:t>
            </a:r>
            <a:r>
              <a:rPr kumimoji="0" lang="en-US" sz="2400" kern="1200" cap="none" spc="0" normalizeH="0" baseline="0" noProof="0" dirty="0">
                <a:latin typeface="+mn-lt"/>
                <a:ea typeface="+mn-ea"/>
                <a:cs typeface="+mn-cs"/>
              </a:rPr>
              <a:t> Sub</a:t>
            </a:r>
            <a:r>
              <a:rPr kumimoji="0" lang="id-ID" sz="2400" kern="1200" cap="none" spc="0" normalizeH="0" baseline="0" noProof="0" dirty="0">
                <a:latin typeface="+mn-lt"/>
                <a:ea typeface="+mn-ea"/>
                <a:cs typeface="+mn-cs"/>
              </a:rPr>
              <a:t>j</a:t>
            </a:r>
            <a:r>
              <a:rPr kumimoji="0" lang="en-US" sz="2400" kern="1200" cap="none" spc="0" normalizeH="0" baseline="0" noProof="0" dirty="0" err="1">
                <a:latin typeface="+mn-lt"/>
                <a:ea typeface="+mn-ea"/>
                <a:cs typeface="+mn-cs"/>
              </a:rPr>
              <a:t>ektif</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Intuitif</a:t>
            </a:r>
            <a:r>
              <a:rPr kumimoji="0" lang="en-US" sz="2400" kern="1200" cap="none" spc="0" normalizeH="0" baseline="0" noProof="0" dirty="0">
                <a:latin typeface="+mn-lt"/>
                <a:ea typeface="+mn-ea"/>
                <a:cs typeface="+mn-cs"/>
              </a:rPr>
              <a:t>)</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Dalam</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hal</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ini</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probabilitas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P</a:t>
            </a:r>
            <a:r>
              <a:rPr kumimoji="0" lang="en-US" sz="2400" b="0" i="0" u="none" strike="noStrike" kern="1200" cap="none" spc="0" normalizeH="0" baseline="0" noProof="0" dirty="0">
                <a:ln>
                  <a:noFill/>
                </a:ln>
                <a:solidFill>
                  <a:schemeClr val="tx1"/>
                </a:solidFill>
                <a:effectLst/>
                <a:uLnTx/>
                <a:uFillTx/>
                <a:latin typeface="+mn-lt"/>
                <a:ea typeface="+mn-ea"/>
                <a:cs typeface="+mn-cs"/>
              </a:rPr>
              <a:t>(</a:t>
            </a:r>
            <a:r>
              <a:rPr kumimoji="0" lang="en-US" sz="2400" b="0" i="1" u="none" strike="noStrike" kern="1200" cap="none" spc="0" normalizeH="0" baseline="0" noProof="0" dirty="0">
                <a:ln>
                  <a:noFill/>
                </a:ln>
                <a:solidFill>
                  <a:schemeClr val="tx1"/>
                </a:solidFill>
                <a:effectLst/>
                <a:uLnTx/>
                <a:uFillTx/>
                <a:latin typeface="+mn-lt"/>
                <a:ea typeface="+mn-ea"/>
                <a:cs typeface="+mn-cs"/>
              </a:rPr>
              <a:t>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dari</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terjadinya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peristiwa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adalah</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sebuah</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ukuran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dari</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derajat</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keyakinan</a:t>
            </a:r>
            <a:r>
              <a:rPr kumimoji="0" lang="en-US" sz="2400" b="0" i="0" u="none" strike="noStrike" kern="1200" cap="none" spc="0" normalizeH="0" baseline="0" noProof="0" dirty="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a:ln>
                  <a:noFill/>
                </a:ln>
                <a:solidFill>
                  <a:schemeClr val="tx1"/>
                </a:solidFill>
                <a:effectLst/>
                <a:uLnTx/>
                <a:uFillTx/>
                <a:latin typeface="+mn-lt"/>
                <a:ea typeface="+mn-ea"/>
                <a:cs typeface="+mn-cs"/>
              </a:rPr>
              <a:t>dimiliki</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seseorang</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terhadap</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terjadinya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peristiwa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Definisi</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ini</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mungkin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merupakan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definisi</a:t>
            </a:r>
            <a:r>
              <a:rPr kumimoji="0" lang="en-US" sz="2400" b="0" i="0" u="none" strike="noStrike" kern="1200" cap="none" spc="0" normalizeH="0" baseline="0" noProof="0" dirty="0">
                <a:ln>
                  <a:noFill/>
                </a:ln>
                <a:solidFill>
                  <a:schemeClr val="tx1"/>
                </a:solidFill>
                <a:effectLst/>
                <a:uLnTx/>
                <a:uFillTx/>
                <a:latin typeface="+mn-lt"/>
                <a:ea typeface="+mn-ea"/>
                <a:cs typeface="+mn-cs"/>
              </a:rPr>
              <a:t> yang paling </a:t>
            </a:r>
            <a:r>
              <a:rPr kumimoji="0" lang="en-US" sz="2400" b="0" i="0" u="none" strike="noStrike" kern="1200" cap="none" spc="0" normalizeH="0" baseline="0" noProof="0" dirty="0" err="1">
                <a:ln>
                  <a:noFill/>
                </a:ln>
                <a:solidFill>
                  <a:schemeClr val="tx1"/>
                </a:solidFill>
                <a:effectLst/>
                <a:uLnTx/>
                <a:uFillTx/>
                <a:latin typeface="+mn-lt"/>
                <a:ea typeface="+mn-ea"/>
                <a:cs typeface="+mn-cs"/>
              </a:rPr>
              <a:t>luas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digunakan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dan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diperlukan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jika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sulit</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diketahui</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besarnya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ruang</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sampel</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maupun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jumlah</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event</a:t>
            </a:r>
            <a:r>
              <a:rPr kumimoji="0" lang="en-US" sz="2400" b="0" i="0" u="none" strike="noStrike" kern="1200" cap="none" spc="0" normalizeH="0" baseline="0" noProof="0" dirty="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a:ln>
                  <a:noFill/>
                </a:ln>
                <a:solidFill>
                  <a:schemeClr val="tx1"/>
                </a:solidFill>
                <a:effectLst/>
                <a:uLnTx/>
                <a:uFillTx/>
                <a:latin typeface="+mn-lt"/>
                <a:ea typeface="+mn-ea"/>
                <a:cs typeface="+mn-cs"/>
              </a:rPr>
              <a:t>dikaji</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maupun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jika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sulit</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dilakukan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pengambilan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sampel</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sampling</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pada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populasinya</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1"/>
          <p:cNvSpPr>
            <a:spLocks noChangeArrowheads="1"/>
          </p:cNvSpPr>
          <p:nvPr/>
        </p:nvSpPr>
        <p:spPr bwMode="auto">
          <a:xfrm>
            <a:off x="304800" y="762000"/>
            <a:ext cx="8458200" cy="3786188"/>
          </a:xfrm>
          <a:prstGeom prst="rect">
            <a:avLst/>
          </a:prstGeom>
          <a:noFill/>
          <a:ln w="9525">
            <a:noFill/>
            <a:miter lim="800000"/>
          </a:ln>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RUANG SAMPEL DAN KEJADIAN</a:t>
            </a:r>
            <a:endPar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r>
            <a:b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b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RUANG SAMPEL (S)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adalah</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kumpulan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himpunan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dari</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semua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hasil</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yang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mungkin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muncul</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atau</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terjadi</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pada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suatu</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percobaan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statistik</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Angota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S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disebut</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titik</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sampel</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A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adalah</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himpunan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bagian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dari</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S.</a:t>
            </a:r>
            <a:endPar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Bila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kejadian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terjadi</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dalam</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m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cara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pada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ruang</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sampel</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S yang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terjadi</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dalam</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n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cara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maka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peluang</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P(A) = n(A)/n(S) = m/n </a:t>
            </a:r>
            <a:endPar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Arial" panose="020B0604020202020204" pitchFamily="34" charset="0"/>
            </a:endParaRPr>
          </a:p>
        </p:txBody>
      </p:sp>
      <p:sp>
        <p:nvSpPr>
          <p:cNvPr id="6" name="Rectangle 2"/>
          <p:cNvSpPr>
            <a:spLocks noChangeArrowheads="1"/>
          </p:cNvSpPr>
          <p:nvPr/>
        </p:nvSpPr>
        <p:spPr bwMode="auto">
          <a:xfrm>
            <a:off x="304800" y="5029200"/>
            <a:ext cx="8458200" cy="1200150"/>
          </a:xfrm>
          <a:prstGeom prst="rect">
            <a:avLst/>
          </a:prstGeom>
          <a:noFill/>
          <a:ln w="9525">
            <a:noFill/>
            <a:miter lim="800000"/>
          </a:ln>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Contoh</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2.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Pada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pelemparan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sebuah</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dadu</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misalkan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kejadian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menyatakan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munculnya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muka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dadu</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genap</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pd S,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maka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 = </a:t>
            </a:r>
            <a:r>
              <a:rPr kumimoji="0" lang="id-ID"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{2,4,6}. </a:t>
            </a:r>
            <a:r>
              <a:rPr kumimoji="0" lang="id-ID"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Maka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P(A) = 3/6 = ½</a:t>
            </a:r>
            <a:endPar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Arial" panose="020B0604020202020204" pitchFamily="34"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1"/>
          <p:cNvSpPr>
            <a:spLocks noChangeArrowheads="1"/>
          </p:cNvSpPr>
          <p:nvPr/>
        </p:nvSpPr>
        <p:spPr bwMode="auto">
          <a:xfrm>
            <a:off x="152400" y="838200"/>
            <a:ext cx="9144000" cy="1200150"/>
          </a:xfrm>
          <a:prstGeom prst="rect">
            <a:avLst/>
          </a:prstGeom>
          <a:noFill/>
          <a:ln w="9525">
            <a:noFill/>
            <a:miter lim="800000"/>
          </a:ln>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Contoh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3.Pada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pelemparan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dua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buah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uang</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logam</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p>
          <a:p>
            <a:pPr marL="457200" marR="0" lvl="0" indent="-457200" algn="just" defTabSz="914400" rtl="0" eaLnBrk="0" fontAlgn="base" latinLnBrk="0" hangingPunct="0">
              <a:lnSpc>
                <a:spcPct val="100000"/>
              </a:lnSpc>
              <a:spcBef>
                <a:spcPct val="0"/>
              </a:spcBef>
              <a:spcAft>
                <a:spcPct val="0"/>
              </a:spcAft>
              <a:buClrTx/>
              <a:buSzTx/>
              <a:buFont typeface="+mj-lt"/>
              <a:buAutoNum type="alphaLcParenR"/>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Tentukanlah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ruang</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sampel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S</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Hasil-hasil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yang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mungkin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muncul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adalah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sebagai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berikut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nvGraphicFramePr>
        <p:xfrm>
          <a:off x="1600200" y="2133600"/>
          <a:ext cx="4578350" cy="1920875"/>
        </p:xfrm>
        <a:graphic>
          <a:graphicData uri="http://schemas.openxmlformats.org/drawingml/2006/table">
            <a:tbl>
              <a:tblPr/>
              <a:tblGrid>
                <a:gridCol w="1565402"/>
                <a:gridCol w="1514905"/>
                <a:gridCol w="1403778"/>
                <a:gridCol w="93980"/>
              </a:tblGrid>
              <a:tr h="323850">
                <a:tc rowSpan="2">
                  <a:txBody>
                    <a:bodyPr/>
                    <a:lstStyle/>
                    <a:p>
                      <a:pPr marL="0" marR="0" algn="ctr">
                        <a:lnSpc>
                          <a:spcPct val="150000"/>
                        </a:lnSpc>
                        <a:spcBef>
                          <a:spcPts val="0"/>
                        </a:spcBef>
                        <a:spcAft>
                          <a:spcPts val="0"/>
                        </a:spcAft>
                      </a:pPr>
                      <a:r>
                        <a:rPr lang="en-US" sz="2000" dirty="0" err="1">
                          <a:latin typeface="Arial" panose="020B0604020202020204"/>
                          <a:ea typeface="Calibri" panose="020F0502020204030204"/>
                          <a:cs typeface="Times New Roman" panose="02020603050405020304"/>
                        </a:rPr>
                        <a:t>Uang</a:t>
                      </a:r>
                      <a:r>
                        <a:rPr lang="en-US" sz="2000" dirty="0">
                          <a:latin typeface="Arial" panose="020B0604020202020204"/>
                          <a:ea typeface="Calibri" panose="020F0502020204030204"/>
                          <a:cs typeface="Times New Roman" panose="02020603050405020304"/>
                        </a:rPr>
                        <a:t> </a:t>
                      </a:r>
                      <a:r>
                        <a:rPr lang="en-US" sz="2000" dirty="0" err="1">
                          <a:latin typeface="Arial" panose="020B0604020202020204"/>
                          <a:ea typeface="Calibri" panose="020F0502020204030204"/>
                          <a:cs typeface="Times New Roman" panose="02020603050405020304"/>
                        </a:rPr>
                        <a:t>Logam</a:t>
                      </a:r>
                      <a:r>
                        <a:rPr lang="en-US" sz="2000" dirty="0">
                          <a:latin typeface="Arial" panose="020B0604020202020204"/>
                          <a:ea typeface="Calibri" panose="020F0502020204030204"/>
                          <a:cs typeface="Times New Roman" panose="02020603050405020304"/>
                        </a:rPr>
                        <a:t> 1</a:t>
                      </a:r>
                      <a:endParaRPr lang="en-US" sz="2000" dirty="0">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2000" dirty="0" err="1">
                          <a:latin typeface="Arial" panose="020B0604020202020204"/>
                          <a:ea typeface="Calibri" panose="020F0502020204030204"/>
                          <a:cs typeface="Times New Roman" panose="02020603050405020304"/>
                        </a:rPr>
                        <a:t>Uang</a:t>
                      </a:r>
                      <a:r>
                        <a:rPr lang="en-US" sz="2000" dirty="0">
                          <a:latin typeface="Arial" panose="020B0604020202020204"/>
                          <a:ea typeface="Calibri" panose="020F0502020204030204"/>
                          <a:cs typeface="Times New Roman" panose="02020603050405020304"/>
                        </a:rPr>
                        <a:t> </a:t>
                      </a:r>
                      <a:r>
                        <a:rPr lang="en-US" sz="2000" dirty="0" err="1">
                          <a:latin typeface="Arial" panose="020B0604020202020204"/>
                          <a:ea typeface="Calibri" panose="020F0502020204030204"/>
                          <a:cs typeface="Times New Roman" panose="02020603050405020304"/>
                        </a:rPr>
                        <a:t>Logam</a:t>
                      </a:r>
                      <a:r>
                        <a:rPr lang="en-US" sz="2000" dirty="0">
                          <a:latin typeface="Arial" panose="020B0604020202020204"/>
                          <a:ea typeface="Calibri" panose="020F0502020204030204"/>
                          <a:cs typeface="Times New Roman" panose="02020603050405020304"/>
                        </a:rPr>
                        <a:t> 2</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2000" dirty="0">
                          <a:latin typeface="Calibri" panose="020F0502020204030204"/>
                          <a:ea typeface="Calibri" panose="020F0502020204030204"/>
                          <a:cs typeface="Times New Roman" panose="02020603050405020304"/>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23850">
                <a:tc vMerge="1">
                  <a:txBody>
                    <a:bodyPr/>
                    <a:lstStyle/>
                    <a:p>
                      <a:endParaRPr lang="en-US"/>
                    </a:p>
                  </a:txBody>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M</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smtClean="0">
                          <a:latin typeface="Arial" panose="020B0604020202020204"/>
                          <a:ea typeface="Calibri" panose="020F0502020204030204"/>
                          <a:cs typeface="Times New Roman" panose="02020603050405020304"/>
                        </a:rPr>
                        <a:t>B</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latin typeface="Calibri" panose="020F0502020204030204"/>
                          <a:ea typeface="Calibri" panose="020F0502020204030204"/>
                          <a:cs typeface="Times New Roman" panose="02020603050405020304"/>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23850">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M</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a:t>
                      </a:r>
                      <a:r>
                        <a:rPr lang="en-US" sz="2000" dirty="0" err="1">
                          <a:latin typeface="Arial" panose="020B0604020202020204"/>
                          <a:ea typeface="Calibri" panose="020F0502020204030204"/>
                          <a:cs typeface="Times New Roman" panose="02020603050405020304"/>
                        </a:rPr>
                        <a:t>M,M</a:t>
                      </a:r>
                      <a:r>
                        <a:rPr lang="en-US" sz="2000" dirty="0">
                          <a:latin typeface="Arial" panose="020B0604020202020204"/>
                          <a:ea typeface="Calibri" panose="020F0502020204030204"/>
                          <a:cs typeface="Times New Roman" panose="02020603050405020304"/>
                        </a:rPr>
                        <a:t>)</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a:t>
                      </a:r>
                      <a:r>
                        <a:rPr lang="en-US" sz="2000" dirty="0" err="1">
                          <a:latin typeface="Arial" panose="020B0604020202020204"/>
                          <a:ea typeface="Calibri" panose="020F0502020204030204"/>
                          <a:cs typeface="Times New Roman" panose="02020603050405020304"/>
                        </a:rPr>
                        <a:t>M,B</a:t>
                      </a:r>
                      <a:r>
                        <a:rPr lang="en-US" sz="2000" dirty="0">
                          <a:latin typeface="Arial" panose="020B0604020202020204"/>
                          <a:ea typeface="Calibri" panose="020F0502020204030204"/>
                          <a:cs typeface="Times New Roman" panose="02020603050405020304"/>
                        </a:rPr>
                        <a:t>)</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23850">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B</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(B,M)</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2400" dirty="0">
                          <a:latin typeface="Arial" panose="020B0604020202020204"/>
                          <a:ea typeface="Calibri" panose="020F0502020204030204"/>
                          <a:cs typeface="Times New Roman" panose="02020603050405020304"/>
                        </a:rPr>
                        <a:t>(</a:t>
                      </a:r>
                      <a:r>
                        <a:rPr lang="en-US" sz="2400" dirty="0" err="1">
                          <a:latin typeface="Arial" panose="020B0604020202020204"/>
                          <a:ea typeface="Calibri" panose="020F0502020204030204"/>
                          <a:cs typeface="Times New Roman" panose="02020603050405020304"/>
                        </a:rPr>
                        <a:t>B,B</a:t>
                      </a:r>
                      <a:r>
                        <a:rPr lang="en-US" sz="2400" dirty="0">
                          <a:latin typeface="Arial" panose="020B0604020202020204"/>
                          <a:ea typeface="Calibri" panose="020F0502020204030204"/>
                          <a:cs typeface="Times New Roman" panose="02020603050405020304"/>
                        </a:rPr>
                        <a:t>)</a:t>
                      </a:r>
                      <a:endParaRPr lang="en-US" sz="24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14363" name="Rectangle 2"/>
          <p:cNvSpPr/>
          <p:nvPr/>
        </p:nvSpPr>
        <p:spPr>
          <a:xfrm>
            <a:off x="381000" y="4114800"/>
            <a:ext cx="8458200" cy="2308225"/>
          </a:xfrm>
          <a:prstGeom prst="rect">
            <a:avLst/>
          </a:prstGeom>
          <a:noFill/>
          <a:ln w="9525">
            <a:noFill/>
          </a:ln>
        </p:spPr>
        <p:txBody>
          <a:bodyPr anchor="ctr">
            <a:spAutoFit/>
          </a:bodyPr>
          <a:lstStyle/>
          <a:p>
            <a:pPr algn="just"/>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a). Jadi ruang sampel S adalah = {(M,M), (M,B), (B,M), 	(B,B)}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Titik sampel (M,M) menyatakan munculnya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sisi muka dari uang logam pertama dan kedua, titik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sampel (M,B) menyatakan munculnya muka dari uang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logam	pertama dan belakang dari uang logam kedua,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begitu seterusnya.</a:t>
            </a:r>
            <a:endParaRPr sz="2400" dirty="0">
              <a:latin typeface="Arial" panose="020B0604020202020204" pitchFamily="34" charset="0"/>
              <a:ea typeface="Calibri" panose="020F0502020204030204" pitchFamily="34"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5363" name="Rectangle 1"/>
          <p:cNvSpPr/>
          <p:nvPr/>
        </p:nvSpPr>
        <p:spPr>
          <a:xfrm>
            <a:off x="381000" y="990600"/>
            <a:ext cx="8153400" cy="3416300"/>
          </a:xfrm>
          <a:prstGeom prst="rect">
            <a:avLst/>
          </a:prstGeom>
          <a:noFill/>
          <a:ln w="9525">
            <a:noFill/>
          </a:ln>
        </p:spPr>
        <p:txBody>
          <a:bodyPr anchor="ctr">
            <a:spAutoFit/>
          </a:bodyPr>
          <a:lstStyle/>
          <a:p>
            <a:r>
              <a:rPr sz="2400" dirty="0">
                <a:latin typeface="Arial" panose="020B0604020202020204" pitchFamily="34" charset="0"/>
                <a:cs typeface="Calibri" panose="020F0502020204030204" pitchFamily="34" charset="0"/>
              </a:rPr>
              <a:t>(b). Bila A menyatakan kejadian munculnya sisi yang sama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dari dua uang logam tersebut, tentukanlah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probabilitas kejadian A.</a:t>
            </a:r>
          </a:p>
          <a:p>
            <a:endParaRPr lang="id-ID" altLang="x-none" sz="2400" dirty="0">
              <a:latin typeface="Arial" panose="020B0604020202020204" pitchFamily="34" charset="0"/>
              <a:cs typeface="Calibri" panose="020F0502020204030204" pitchFamily="34" charset="0"/>
            </a:endParaRPr>
          </a:p>
          <a:p>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A adalah kejadian munculnya sisi-sisi yang sama dari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dua uang logam, maka A = {(M,M), (B,B)}. Dengan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demikian, n(A) = 2 dan n(S) = 4, sehingga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probabilitas kejadian A adalah P(A) = n(A) / n(S) =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2/4 = 1/2</a:t>
            </a:r>
            <a:endParaRPr sz="2400" dirty="0">
              <a:latin typeface="Arial" panose="020B0604020202020204" pitchFamily="34" charset="0"/>
              <a:ea typeface="Calibri" panose="020F0502020204030204" pitchFamily="34" charset="0"/>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1"/>
          <p:cNvSpPr>
            <a:spLocks noChangeArrowheads="1"/>
          </p:cNvSpPr>
          <p:nvPr/>
        </p:nvSpPr>
        <p:spPr bwMode="auto">
          <a:xfrm>
            <a:off x="228600" y="838200"/>
            <a:ext cx="8915400" cy="3786188"/>
          </a:xfrm>
          <a:prstGeom prst="rect">
            <a:avLst/>
          </a:prstGeom>
          <a:noFill/>
          <a:ln w="9525">
            <a:noFill/>
            <a:miter lim="800000"/>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Soal</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1.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pada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pelemparan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2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uang</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logam</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Tentukan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ruang</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sampel</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S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Bila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 = </a:t>
            </a:r>
            <a:r>
              <a:rPr kumimoji="0" lang="id-ID"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kejadian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munculnya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sisi-sisi</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yang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sama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uang</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tsb</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tentukan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id-ID"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P(A)!</a:t>
            </a:r>
            <a:endPar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2.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pada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pelemparan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2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dadu:Tentukan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ruang</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sampel</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S</a:t>
            </a:r>
            <a:r>
              <a:rPr kumimoji="0" lang="id-ID"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kejadian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munculnya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muka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dadu</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sama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tentukan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P(A)</a:t>
            </a:r>
            <a:r>
              <a:rPr kumimoji="0" lang="id-ID"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chemeClr val="tx1"/>
              </a:solidFill>
              <a:effectLst/>
              <a:uLnTx/>
              <a:uFillTx/>
              <a:latin typeface="+mj-l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B: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kejadian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munculnya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jumlah</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muka</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dadu</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kurang</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dari</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5, 	</a:t>
            </a:r>
            <a:r>
              <a:rPr kumimoji="0" lang="en-US" sz="2400" b="0" i="0" u="none" strike="noStrike" kern="1200" cap="none" spc="0" normalizeH="0" baseline="0" noProof="0" dirty="0" err="1">
                <a:ln>
                  <a:noFill/>
                </a:ln>
                <a:solidFill>
                  <a:srgbClr val="444444"/>
                </a:solidFill>
                <a:effectLst/>
                <a:uLnTx/>
                <a:uFillTx/>
                <a:latin typeface="+mj-lt"/>
                <a:ea typeface="Times New Roman" panose="02020603050405020304" pitchFamily="18" charset="0"/>
                <a:cs typeface="Arial" panose="020B0604020202020204" pitchFamily="34" charset="0"/>
              </a:rPr>
              <a:t>tentukan</a:t>
            </a:r>
            <a:r>
              <a:rPr kumimoji="0" lang="en-US" sz="2400" b="0" i="0" u="none" strike="noStrike" kern="1200" cap="none" spc="0" normalizeH="0" baseline="0" noProof="0" dirty="0">
                <a:ln>
                  <a:noFill/>
                </a:ln>
                <a:solidFill>
                  <a:srgbClr val="444444"/>
                </a:solidFill>
                <a:effectLst/>
                <a:uLnTx/>
                <a:uFillTx/>
                <a:latin typeface="+mj-lt"/>
                <a:ea typeface="Times New Roman" panose="02020603050405020304" pitchFamily="18" charset="0"/>
                <a:cs typeface="Arial" panose="020B0604020202020204" pitchFamily="34" charset="0"/>
              </a:rPr>
              <a:t> P(B)!</a:t>
            </a:r>
            <a:endParaRPr kumimoji="0" lang="en-US" sz="2400" b="1" i="0" u="none" strike="noStrike" kern="1200" cap="none" spc="0" normalizeH="0" baseline="0" noProof="0" dirty="0">
              <a:ln>
                <a:noFill/>
              </a:ln>
              <a:solidFill>
                <a:srgbClr val="FFFFFF"/>
              </a:solidFill>
              <a:effectLst/>
              <a:uLnTx/>
              <a:uFillTx/>
              <a:latin typeface="+mj-l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FFFFFF"/>
                </a:solidFill>
                <a:effectLst/>
                <a:uLnTx/>
                <a:uFillTx/>
                <a:latin typeface="Open Sans"/>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7411" name="Rectangle 3"/>
          <p:cNvSpPr>
            <a:spLocks noGrp="1"/>
          </p:cNvSpPr>
          <p:nvPr>
            <p:ph idx="1"/>
          </p:nvPr>
        </p:nvSpPr>
        <p:spPr>
          <a:xfrm>
            <a:off x="381000" y="609600"/>
            <a:ext cx="8610600" cy="5943600"/>
          </a:xfrm>
          <a:ln/>
        </p:spPr>
        <p:txBody>
          <a:bodyPr vert="horz" wrap="square" lIns="91440" tIns="45720" rIns="91440" bIns="45720" anchor="t"/>
          <a:lstStyle/>
          <a:p>
            <a:pPr marL="609600" indent="-609600" algn="ctr" eaLnBrk="1" hangingPunct="1">
              <a:lnSpc>
                <a:spcPct val="90000"/>
              </a:lnSpc>
              <a:buNone/>
            </a:pPr>
            <a:r>
              <a:rPr sz="2800" b="1" dirty="0"/>
              <a:t>Aturan Probabilitas</a:t>
            </a:r>
            <a:r>
              <a:rPr sz="2800" dirty="0"/>
              <a:t> </a:t>
            </a:r>
            <a:endParaRPr lang="id-ID" altLang="x-none" sz="2800" dirty="0"/>
          </a:p>
          <a:p>
            <a:pPr marL="609600" indent="-609600" eaLnBrk="1" hangingPunct="1">
              <a:lnSpc>
                <a:spcPct val="90000"/>
              </a:lnSpc>
            </a:pPr>
            <a:r>
              <a:rPr sz="2400" dirty="0"/>
              <a:t>Probablitas suatu peristiwa berkisar antara 0 hingga 1</a:t>
            </a:r>
          </a:p>
          <a:p>
            <a:pPr marL="609600" indent="-609600" eaLnBrk="1" hangingPunct="1">
              <a:lnSpc>
                <a:spcPct val="90000"/>
              </a:lnSpc>
              <a:buNone/>
            </a:pPr>
            <a:r>
              <a:rPr sz="2400" dirty="0"/>
              <a:t>     			 0 </a:t>
            </a:r>
            <a:r>
              <a:rPr sz="2400" b="1" dirty="0">
                <a:sym typeface="Symbol" panose="05050102010706020507" pitchFamily="18" charset="2"/>
              </a:rPr>
              <a:t></a:t>
            </a:r>
            <a:r>
              <a:rPr sz="2400" dirty="0"/>
              <a:t> P(E) </a:t>
            </a:r>
            <a:r>
              <a:rPr sz="2400" b="1" dirty="0">
                <a:sym typeface="Symbol" panose="05050102010706020507" pitchFamily="18" charset="2"/>
              </a:rPr>
              <a:t></a:t>
            </a:r>
            <a:r>
              <a:rPr sz="2400" b="1" dirty="0"/>
              <a:t> </a:t>
            </a:r>
            <a:r>
              <a:rPr sz="2400" dirty="0"/>
              <a:t>1</a:t>
            </a:r>
          </a:p>
          <a:p>
            <a:pPr marL="609600" indent="-609600" eaLnBrk="1" hangingPunct="1">
              <a:lnSpc>
                <a:spcPct val="90000"/>
              </a:lnSpc>
            </a:pPr>
            <a:r>
              <a:rPr sz="2400" dirty="0"/>
              <a:t>Probabilitas suatu peristiwa atau P(E) saling komplemen dengan probabilitas tidak terjadinya peristiwa tersebut atau 	P(  )</a:t>
            </a:r>
            <a:r>
              <a:rPr lang="id-ID" altLang="x-none" sz="2400" dirty="0"/>
              <a:t>; </a:t>
            </a:r>
            <a:r>
              <a:rPr sz="2400" dirty="0"/>
              <a:t>   		P(  ) = 1 – P(E)</a:t>
            </a:r>
            <a:endParaRPr lang="id-ID" altLang="x-none" sz="2400" dirty="0"/>
          </a:p>
          <a:p>
            <a:pPr marL="609600" indent="-609600" eaLnBrk="1" hangingPunct="1">
              <a:lnSpc>
                <a:spcPct val="90000"/>
              </a:lnSpc>
              <a:buNone/>
            </a:pPr>
            <a:endParaRPr lang="id-ID" altLang="x-none" sz="2400" b="1" dirty="0"/>
          </a:p>
          <a:p>
            <a:pPr marL="609600" indent="-609600" eaLnBrk="1" hangingPunct="1">
              <a:lnSpc>
                <a:spcPct val="90000"/>
              </a:lnSpc>
              <a:buNone/>
            </a:pPr>
            <a:r>
              <a:rPr sz="2400" b="1" dirty="0"/>
              <a:t>Probabilitas Peristiwa-Peristiwa Lebih Dari Satu Macam</a:t>
            </a:r>
            <a:endParaRPr lang="id-ID" altLang="x-none" sz="2400" b="1" dirty="0"/>
          </a:p>
          <a:p>
            <a:pPr marL="609600" indent="-609600" eaLnBrk="1" hangingPunct="1">
              <a:buFont typeface="Wingdings" panose="05000000000000000000" pitchFamily="2" charset="2"/>
              <a:buChar char="Ø"/>
            </a:pPr>
            <a:r>
              <a:rPr sz="2600" dirty="0"/>
              <a:t>Bila percobaan dilakukan sekali:</a:t>
            </a:r>
          </a:p>
          <a:p>
            <a:pPr marL="1371600" lvl="2" indent="-457200" eaLnBrk="1" hangingPunct="1">
              <a:buChar char="•"/>
            </a:pPr>
            <a:r>
              <a:rPr dirty="0"/>
              <a:t>Peristiwa </a:t>
            </a:r>
            <a:r>
              <a:rPr i="1" dirty="0"/>
              <a:t>Mutually Exclusive</a:t>
            </a:r>
            <a:endParaRPr dirty="0"/>
          </a:p>
          <a:p>
            <a:pPr marL="1371600" lvl="2" indent="-457200" eaLnBrk="1" hangingPunct="1">
              <a:buChar char="•"/>
            </a:pPr>
            <a:r>
              <a:rPr dirty="0"/>
              <a:t>Peristiwa Non </a:t>
            </a:r>
            <a:r>
              <a:rPr i="1" dirty="0"/>
              <a:t>Mutually Exclusive</a:t>
            </a:r>
            <a:endParaRPr dirty="0"/>
          </a:p>
          <a:p>
            <a:pPr marL="609600" indent="-609600" eaLnBrk="1" hangingPunct="1">
              <a:buFont typeface="Wingdings" panose="05000000000000000000" pitchFamily="2" charset="2"/>
              <a:buChar char="Ø"/>
            </a:pPr>
            <a:r>
              <a:rPr sz="2600" dirty="0"/>
              <a:t>Bila percobaan dilakukan lebih dari satu kali: </a:t>
            </a:r>
          </a:p>
          <a:p>
            <a:pPr marL="1371600" lvl="2" indent="-457200" eaLnBrk="1" hangingPunct="1">
              <a:buChar char="•"/>
            </a:pPr>
            <a:r>
              <a:rPr dirty="0"/>
              <a:t>Peristiwa </a:t>
            </a:r>
            <a:r>
              <a:rPr i="1" dirty="0"/>
              <a:t>Independent</a:t>
            </a:r>
            <a:r>
              <a:rPr lang="id-ID" altLang="x-none" i="1" dirty="0"/>
              <a:t>			</a:t>
            </a:r>
          </a:p>
          <a:p>
            <a:pPr marL="1371600" lvl="2" indent="-457200" eaLnBrk="1" hangingPunct="1">
              <a:buChar char="•"/>
            </a:pPr>
            <a:r>
              <a:rPr dirty="0"/>
              <a:t>Peristiwa </a:t>
            </a:r>
            <a:r>
              <a:rPr i="1" dirty="0"/>
              <a:t>Dependent</a:t>
            </a:r>
            <a:r>
              <a:rPr sz="3200" dirty="0"/>
              <a:t> </a:t>
            </a:r>
            <a:r>
              <a:rPr dirty="0"/>
              <a:t>.</a:t>
            </a:r>
          </a:p>
          <a:p>
            <a:pPr marL="609600" indent="-609600" eaLnBrk="1" hangingPunct="1">
              <a:lnSpc>
                <a:spcPct val="90000"/>
              </a:lnSpc>
              <a:buNone/>
            </a:pPr>
            <a:endParaRPr sz="2400" dirty="0"/>
          </a:p>
          <a:p>
            <a:pPr marL="609600" indent="-609600" eaLnBrk="1" hangingPunct="1">
              <a:lnSpc>
                <a:spcPct val="90000"/>
              </a:lnSpc>
              <a:buFont typeface="Wingdings" panose="05000000000000000000" pitchFamily="2" charset="2"/>
              <a:buNone/>
            </a:pPr>
            <a:r>
              <a:rPr sz="2400" dirty="0"/>
              <a:t> </a:t>
            </a:r>
          </a:p>
        </p:txBody>
      </p:sp>
      <p:pic>
        <p:nvPicPr>
          <p:cNvPr id="17412" name="Picture 5"/>
          <p:cNvPicPr>
            <a:picLocks noChangeAspect="1"/>
          </p:cNvPicPr>
          <p:nvPr/>
        </p:nvPicPr>
        <p:blipFill>
          <a:blip r:embed="rId4"/>
          <a:stretch>
            <a:fillRect/>
          </a:stretch>
        </p:blipFill>
        <p:spPr>
          <a:xfrm>
            <a:off x="1600200" y="2514600"/>
            <a:ext cx="190500" cy="342900"/>
          </a:xfrm>
          <a:prstGeom prst="rect">
            <a:avLst/>
          </a:prstGeom>
          <a:noFill/>
          <a:ln w="9525">
            <a:noFill/>
          </a:ln>
        </p:spPr>
      </p:pic>
      <p:pic>
        <p:nvPicPr>
          <p:cNvPr id="17413" name="Picture 5"/>
          <p:cNvPicPr>
            <a:picLocks noChangeAspect="1"/>
          </p:cNvPicPr>
          <p:nvPr/>
        </p:nvPicPr>
        <p:blipFill>
          <a:blip r:embed="rId4"/>
          <a:stretch>
            <a:fillRect/>
          </a:stretch>
        </p:blipFill>
        <p:spPr>
          <a:xfrm>
            <a:off x="3429000" y="2514600"/>
            <a:ext cx="190500" cy="342900"/>
          </a:xfrm>
          <a:prstGeom prst="rect">
            <a:avLst/>
          </a:prstGeom>
          <a:noFill/>
          <a:ln w="9525">
            <a:noFill/>
          </a:ln>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3"/>
          <p:cNvSpPr>
            <a:spLocks noGrp="1" noChangeArrowheads="1"/>
          </p:cNvSpPr>
          <p:nvPr>
            <p:ph idx="1"/>
          </p:nvPr>
        </p:nvSpPr>
        <p:spPr>
          <a:xfrm>
            <a:off x="381000" y="990600"/>
            <a:ext cx="8229600" cy="3810000"/>
          </a:xfrm>
        </p:spPr>
        <p:txBody>
          <a:bodyPr vert="horz" wrap="square" lIns="91440" tIns="45720" rIns="91440" bIns="45720" numCol="1" anchor="t" anchorCtr="0" compatLnSpc="1"/>
          <a:lstStyle/>
          <a:p>
            <a:pPr marL="609600" marR="0" lvl="0" indent="-609600" algn="ctr" defTabSz="914400" rtl="0" eaLnBrk="1" fontAlgn="base" latinLnBrk="0" hangingPunct="1">
              <a:lnSpc>
                <a:spcPct val="80000"/>
              </a:lnSpc>
              <a:spcBef>
                <a:spcPct val="20000"/>
              </a:spcBef>
              <a:spcAft>
                <a:spcPct val="0"/>
              </a:spcAft>
              <a:buClrTx/>
              <a:buSzTx/>
              <a:buFont typeface="Wingdings" panose="05000000000000000000" pitchFamily="2" charset="2"/>
              <a:buNone/>
              <a:defRPr/>
            </a:pP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Peristiwa</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1" u="none" strike="noStrike" kern="1200" cap="none" spc="0" normalizeH="0" baseline="0" noProof="0" dirty="0" smtClean="0">
                <a:ln>
                  <a:noFill/>
                </a:ln>
                <a:solidFill>
                  <a:schemeClr val="tx1"/>
                </a:solidFill>
                <a:effectLst/>
                <a:uLnTx/>
                <a:uFillTx/>
                <a:latin typeface="+mn-lt"/>
                <a:ea typeface="+mn-ea"/>
                <a:cs typeface="+mn-cs"/>
              </a:rPr>
              <a:t>Mutually Exclusive</a:t>
            </a:r>
            <a:endParaRPr kumimoji="0" lang="id-ID" sz="2800" b="1" i="1"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80000"/>
              </a:lnSpc>
              <a:spcBef>
                <a:spcPct val="20000"/>
              </a:spcBef>
              <a:spcAft>
                <a:spcPct val="0"/>
              </a:spcAft>
              <a:buClrTx/>
              <a:buSzTx/>
              <a:buFont typeface="Wingdings" panose="05000000000000000000" pitchFamily="2" charset="2"/>
              <a:buNone/>
              <a:defRPr/>
            </a:pPr>
            <a:endParaRPr kumimoji="0" lang="id-ID" sz="2400" b="1"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609600" marR="0" lvl="0" indent="-609600" algn="l" defTabSz="914400" rtl="0" eaLnBrk="1" fontAlgn="base" latinLnBrk="0" hangingPunct="1">
              <a:lnSpc>
                <a:spcPct val="80000"/>
              </a:lnSpc>
              <a:spcBef>
                <a:spcPct val="20000"/>
              </a:spcBef>
              <a:spcAft>
                <a:spcPct val="0"/>
              </a:spcAft>
              <a:buClrTx/>
              <a:buSzTx/>
              <a:buFont typeface="Wingdings" panose="05000000000000000000" pitchFamily="2" charset="2"/>
              <a:buNone/>
              <a:defRPr/>
            </a:pP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Peristiwa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mutually exclusive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terjadi</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jika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terjadinya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peristiwa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yang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satu</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menyebabkan</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tidak</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terjadinya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peristiwa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yang lain.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Jadi</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kedua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peristiwa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tersebut</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tidak</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dapat</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terjadi</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bersamaan</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id-ID"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Jika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merupakan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dua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peristiwa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mutually exclusive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maka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kemungkinan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terjadinya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peristiwa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dilambangkan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U B)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P(A U B) = P(A) + P(B)</a:t>
            </a:r>
            <a:endPar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609600" marR="0" lvl="0" indent="-609600" algn="l" defTabSz="914400" rtl="0" eaLnBrk="1" fontAlgn="base" latinLnBrk="0" hangingPunct="1">
              <a:lnSpc>
                <a:spcPct val="80000"/>
              </a:lnSpc>
              <a:spcBef>
                <a:spcPct val="20000"/>
              </a:spcBef>
              <a:spcAft>
                <a:spcPct val="0"/>
              </a:spcAft>
              <a:buClrTx/>
              <a:buSzTx/>
              <a:buFont typeface="Wingdings" panose="05000000000000000000" pitchFamily="2" charset="2"/>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80000"/>
              </a:lnSpc>
              <a:spcBef>
                <a:spcPct val="20000"/>
              </a:spcBef>
              <a:spcAft>
                <a:spcPct val="0"/>
              </a:spcAft>
              <a:buClrTx/>
              <a:buSzTx/>
              <a:buFont typeface="Wingdings" panose="05000000000000000000" pitchFamily="2" charset="2"/>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80000"/>
              </a:lnSpc>
              <a:spcBef>
                <a:spcPct val="20000"/>
              </a:spcBef>
              <a:spcAft>
                <a:spcPct val="0"/>
              </a:spcAft>
              <a:buClrTx/>
              <a:buSzTx/>
              <a:buFont typeface="Wingdings" panose="05000000000000000000" pitchFamily="2" charset="2"/>
              <a:buNone/>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609600" marR="0" lvl="0" indent="-609600" algn="l" defTabSz="914400" rtl="0" eaLnBrk="1" fontAlgn="base" latinLnBrk="0" hangingPunct="1">
              <a:lnSpc>
                <a:spcPct val="80000"/>
              </a:lnSpc>
              <a:spcBef>
                <a:spcPct val="20000"/>
              </a:spcBef>
              <a:spcAft>
                <a:spcPct val="0"/>
              </a:spcAft>
              <a:buClrTx/>
              <a:buSzTx/>
              <a:buFont typeface="Wingdings" panose="05000000000000000000" pitchFamily="2" charset="2"/>
              <a:buNone/>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609600" marR="0" lvl="0" indent="-609600" algn="l" defTabSz="914400" rtl="0" eaLnBrk="1" fontAlgn="base" latinLnBrk="0" hangingPunct="1">
              <a:lnSpc>
                <a:spcPct val="80000"/>
              </a:lnSpc>
              <a:spcBef>
                <a:spcPct val="20000"/>
              </a:spcBef>
              <a:spcAft>
                <a:spcPct val="0"/>
              </a:spcAft>
              <a:buClrTx/>
              <a:buSzTx/>
              <a:buFont typeface="Wingdings" panose="05000000000000000000" pitchFamily="2" charset="2"/>
              <a:buNone/>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1"/>
          <p:cNvSpPr>
            <a:spLocks noChangeArrowheads="1"/>
          </p:cNvSpPr>
          <p:nvPr/>
        </p:nvSpPr>
        <p:spPr bwMode="auto">
          <a:xfrm>
            <a:off x="381000" y="685800"/>
            <a:ext cx="8534400" cy="5602288"/>
          </a:xfrm>
          <a:prstGeom prst="rect">
            <a:avLst/>
          </a:prstGeom>
          <a:noFill/>
          <a:ln w="9525">
            <a:noFill/>
            <a:miter lim="800000"/>
          </a:ln>
        </p:spPr>
        <p:txBody>
          <a:bodyPr tIns="0" bIns="0" anchor="ctr">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Contoh</a:t>
            </a: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Bila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dua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kejadian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saling</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lepas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dengan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P(A) = 0.3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P(B)  = 	0.25,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tentukanlah</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P(A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U</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Jawab</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Karena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saling</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lepas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berlaku</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P(A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U</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 = P(A) + P(B)= 0.3 + 0.25 = 0.55</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5.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Pada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pelemparan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dua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buah</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dadu</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tentukanlah</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probabilitas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munculnya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muka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dua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dadu</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dengan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jumlah</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7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atau</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11</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Jawab</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Misalkan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 =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kejadian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munculnya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jumlah</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7</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 =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kejadian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munculnya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jumlah</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11</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Diperoleh</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 = {(1.6), (2.5), (3,4), (4.3), (5.2), (6,1)}</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 = {(5,6), (6,5)}</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Maka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sym typeface="Symbol" panose="05050102010706020507"/>
              </a:rPr>
              <a:t></a:t>
            </a:r>
            <a:r>
              <a:rPr kumimoji="0" lang="en-US" sz="2400" b="0" i="0" u="none" strike="noStrike" kern="1200" cap="none" spc="0" normalizeH="0" baseline="0" noProof="0" dirty="0">
                <a:ln>
                  <a:noFill/>
                </a:ln>
                <a:solidFill>
                  <a:schemeClr val="tx1"/>
                </a:solidFill>
                <a:effectLst/>
                <a:uLnTx/>
                <a:uFillTx/>
                <a:latin typeface="+mj-lt"/>
                <a:ea typeface="Calibri" panose="020F0502020204030204" pitchFamily="34" charset="0"/>
                <a:cs typeface="Arial" panose="020B0604020202020204" pitchFamily="34" charset="0"/>
                <a:sym typeface="Symbol" panose="05050102010706020507"/>
              </a:rPr>
              <a:t></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 = Ø,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berarti</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saling</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lepas</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P(A) = 6/36 </a:t>
            </a:r>
            <a:r>
              <a:rPr kumimoji="0" lang="id-ID"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P(B) = 2/36</a:t>
            </a:r>
            <a:r>
              <a:rPr kumimoji="0" lang="id-ID"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sehingga</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P(A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U</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 = P(A) + P(B)</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 6/36 + 2/36</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 8/36</a:t>
            </a: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0483" name="Rectangle 3"/>
          <p:cNvSpPr>
            <a:spLocks noGrp="1"/>
          </p:cNvSpPr>
          <p:nvPr>
            <p:ph idx="1"/>
          </p:nvPr>
        </p:nvSpPr>
        <p:spPr>
          <a:xfrm>
            <a:off x="457200" y="762000"/>
            <a:ext cx="8229600" cy="5364163"/>
          </a:xfrm>
          <a:ln/>
        </p:spPr>
        <p:txBody>
          <a:bodyPr vert="horz" wrap="square" lIns="91440" tIns="45720" rIns="91440" bIns="45720" anchor="t"/>
          <a:lstStyle/>
          <a:p>
            <a:pPr marL="609600" indent="-609600" algn="ctr" eaLnBrk="1" hangingPunct="1">
              <a:lnSpc>
                <a:spcPct val="80000"/>
              </a:lnSpc>
              <a:buFont typeface="Wingdings" panose="05000000000000000000" pitchFamily="2" charset="2"/>
              <a:buNone/>
            </a:pPr>
            <a:r>
              <a:rPr sz="2800" dirty="0"/>
              <a:t>         </a:t>
            </a:r>
            <a:r>
              <a:rPr sz="2800" b="1" dirty="0"/>
              <a:t>Peristiwa </a:t>
            </a:r>
            <a:r>
              <a:rPr sz="2800" b="1" i="1" dirty="0"/>
              <a:t>Non Mutually Exclusive</a:t>
            </a:r>
            <a:r>
              <a:rPr sz="2800" dirty="0"/>
              <a:t> </a:t>
            </a:r>
            <a:endParaRPr lang="id-ID" altLang="x-none" sz="2800" dirty="0"/>
          </a:p>
          <a:p>
            <a:pPr marL="609600" indent="-609600" eaLnBrk="1" hangingPunct="1">
              <a:lnSpc>
                <a:spcPct val="80000"/>
              </a:lnSpc>
              <a:buFont typeface="Wingdings" panose="05000000000000000000" pitchFamily="2" charset="2"/>
              <a:buNone/>
            </a:pPr>
            <a:endParaRPr lang="id-ID" altLang="x-none" sz="2400" dirty="0"/>
          </a:p>
          <a:p>
            <a:pPr marL="609600" indent="-609600" eaLnBrk="1" hangingPunct="1">
              <a:lnSpc>
                <a:spcPct val="80000"/>
              </a:lnSpc>
              <a:buFont typeface="Wingdings" panose="05000000000000000000" pitchFamily="2" charset="2"/>
              <a:buNone/>
            </a:pPr>
            <a:r>
              <a:rPr sz="2400" dirty="0"/>
              <a:t>Peristiwa ini terjadi jika dalam satu kali percobaan kedua peristiwa yang diamati dapat terjadi bersamaan.  </a:t>
            </a:r>
          </a:p>
          <a:p>
            <a:pPr marL="609600" indent="-609600" eaLnBrk="1" hangingPunct="1">
              <a:lnSpc>
                <a:spcPct val="80000"/>
              </a:lnSpc>
              <a:buFont typeface="Wingdings" panose="05000000000000000000" pitchFamily="2" charset="2"/>
              <a:buNone/>
            </a:pPr>
            <a:endParaRPr sz="2400" dirty="0"/>
          </a:p>
          <a:p>
            <a:pPr marL="609600" indent="-609600" eaLnBrk="1" hangingPunct="1">
              <a:lnSpc>
                <a:spcPct val="80000"/>
              </a:lnSpc>
              <a:buFont typeface="Wingdings" panose="05000000000000000000" pitchFamily="2" charset="2"/>
              <a:buNone/>
            </a:pPr>
            <a:r>
              <a:rPr sz="2400" dirty="0"/>
              <a:t>        Jika A dan B merupakan peristiwa </a:t>
            </a:r>
            <a:r>
              <a:rPr sz="2400" i="1" dirty="0"/>
              <a:t>non mutually exclusive, </a:t>
            </a:r>
            <a:r>
              <a:rPr sz="2400" dirty="0"/>
              <a:t>maka probabilitas bahwa salah satu akan terjadi adalah:</a:t>
            </a:r>
          </a:p>
          <a:p>
            <a:pPr marL="609600" indent="-609600" eaLnBrk="1" hangingPunct="1">
              <a:lnSpc>
                <a:spcPct val="80000"/>
              </a:lnSpc>
              <a:buFont typeface="Wingdings" panose="05000000000000000000" pitchFamily="2" charset="2"/>
              <a:buNone/>
            </a:pPr>
            <a:endParaRPr sz="2400" dirty="0"/>
          </a:p>
          <a:p>
            <a:pPr marL="609600" indent="-609600" eaLnBrk="1" hangingPunct="1">
              <a:lnSpc>
                <a:spcPct val="80000"/>
              </a:lnSpc>
              <a:buFont typeface="Wingdings" panose="05000000000000000000" pitchFamily="2" charset="2"/>
              <a:buNone/>
            </a:pPr>
            <a:r>
              <a:rPr sz="2400" dirty="0"/>
              <a:t>P(A U B) = P(A) + P(B) – P(A ∩ B)</a:t>
            </a:r>
          </a:p>
          <a:p>
            <a:pPr marL="609600" indent="-609600" eaLnBrk="1" hangingPunct="1">
              <a:lnSpc>
                <a:spcPct val="80000"/>
              </a:lnSpc>
              <a:buFont typeface="Wingdings" panose="05000000000000000000" pitchFamily="2" charset="2"/>
              <a:buNone/>
            </a:pPr>
            <a:endParaRPr sz="2400" dirty="0"/>
          </a:p>
          <a:p>
            <a:pPr marL="609600" indent="-609600" eaLnBrk="1" hangingPunct="1">
              <a:lnSpc>
                <a:spcPct val="80000"/>
              </a:lnSpc>
              <a:buFont typeface="Wingdings" panose="05000000000000000000" pitchFamily="2" charset="2"/>
              <a:buNone/>
            </a:pPr>
            <a:r>
              <a:rPr sz="2400" dirty="0"/>
              <a:t>Keterangan:</a:t>
            </a:r>
          </a:p>
          <a:p>
            <a:pPr marL="609600" indent="-609600" eaLnBrk="1" hangingPunct="1">
              <a:lnSpc>
                <a:spcPct val="80000"/>
              </a:lnSpc>
              <a:buFont typeface="Wingdings" panose="05000000000000000000" pitchFamily="2" charset="2"/>
              <a:buNone/>
            </a:pPr>
            <a:r>
              <a:rPr sz="2400" dirty="0"/>
              <a:t>P(AUB)	: probabilitas terjadinya peristiwa A atau B</a:t>
            </a:r>
          </a:p>
          <a:p>
            <a:pPr marL="609600" indent="-609600" eaLnBrk="1" hangingPunct="1">
              <a:lnSpc>
                <a:spcPct val="80000"/>
              </a:lnSpc>
              <a:buFont typeface="Wingdings" panose="05000000000000000000" pitchFamily="2" charset="2"/>
              <a:buNone/>
            </a:pPr>
            <a:r>
              <a:rPr sz="2400" dirty="0"/>
              <a:t>P(A)		: probabilitas terjadinya peristiwa A </a:t>
            </a:r>
          </a:p>
          <a:p>
            <a:pPr marL="609600" indent="-609600" eaLnBrk="1" hangingPunct="1">
              <a:lnSpc>
                <a:spcPct val="80000"/>
              </a:lnSpc>
              <a:buFont typeface="Wingdings" panose="05000000000000000000" pitchFamily="2" charset="2"/>
              <a:buNone/>
            </a:pPr>
            <a:r>
              <a:rPr sz="2400" dirty="0"/>
              <a:t>P(B)		: probabilitas terjadinya peristiwa  B</a:t>
            </a:r>
          </a:p>
          <a:p>
            <a:pPr marL="609600" indent="-609600" eaLnBrk="1" hangingPunct="1">
              <a:lnSpc>
                <a:spcPct val="80000"/>
              </a:lnSpc>
              <a:buFont typeface="Wingdings" panose="05000000000000000000" pitchFamily="2" charset="2"/>
              <a:buNone/>
            </a:pPr>
            <a:r>
              <a:rPr sz="2400" dirty="0"/>
              <a:t>P(A ∩ B): probabilitas terjadinya peristiwa A dan B</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VISI DAN MISI UNIVERSITAS ESA UNGGUL</a:t>
            </a:r>
          </a:p>
        </p:txBody>
      </p:sp>
      <p:pic>
        <p:nvPicPr>
          <p:cNvPr id="3078" name="Content Placeholder 3"/>
          <p:cNvPicPr>
            <a:picLocks noGrp="1" noChangeAspect="1"/>
          </p:cNvPicPr>
          <p:nvPr>
            <p:ph idx="1"/>
          </p:nvPr>
        </p:nvPicPr>
        <p:blipFill>
          <a:blip r:embed="rId4"/>
          <a:srcRect/>
          <a:stretch>
            <a:fillRect/>
          </a:stretch>
        </p:blipFill>
        <p:spPr>
          <a:xfrm>
            <a:off x="0" y="1600200"/>
            <a:ext cx="9144000" cy="4800600"/>
          </a:xfrm>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1507" name="Rectangle 1"/>
          <p:cNvSpPr/>
          <p:nvPr/>
        </p:nvSpPr>
        <p:spPr>
          <a:xfrm>
            <a:off x="228600" y="549275"/>
            <a:ext cx="8458200" cy="5938838"/>
          </a:xfrm>
          <a:prstGeom prst="rect">
            <a:avLst/>
          </a:prstGeom>
          <a:noFill/>
          <a:ln w="9525">
            <a:noFill/>
          </a:ln>
        </p:spPr>
        <p:txBody>
          <a:bodyPr anchor="ctr">
            <a:spAutoFit/>
          </a:bodyPr>
          <a:lstStyle/>
          <a:p>
            <a:pPr indent="180975" algn="just"/>
            <a:r>
              <a:rPr sz="2000" b="1" dirty="0">
                <a:latin typeface="Arial" panose="020B0604020202020204" pitchFamily="34" charset="0"/>
                <a:cs typeface="Calibri" panose="020F0502020204030204" pitchFamily="34" charset="0"/>
              </a:rPr>
              <a:t>Contoh </a:t>
            </a:r>
            <a:endParaRPr sz="2000" dirty="0">
              <a:latin typeface="Arial" panose="020B0604020202020204" pitchFamily="34" charset="0"/>
              <a:cs typeface="Calibri" panose="020F0502020204030204" pitchFamily="34" charset="0"/>
            </a:endParaRPr>
          </a:p>
          <a:p>
            <a:pPr indent="180975" algn="just"/>
            <a:r>
              <a:rPr sz="2000" dirty="0">
                <a:latin typeface="Arial" panose="020B0604020202020204" pitchFamily="34" charset="0"/>
                <a:cs typeface="Calibri" panose="020F0502020204030204" pitchFamily="34" charset="0"/>
              </a:rPr>
              <a:t>7. Kita ambil satu kartu secara acak dari satu set kartu bridge yang 	lengkap. Bila A = kejadian terpilihnya kartu AS dan B = kejadian 	terpilihnya kartu wajik, hitunglah P(A U B)</a:t>
            </a:r>
          </a:p>
          <a:p>
            <a:pPr indent="180975" algn="just"/>
            <a:r>
              <a:rPr sz="2000" b="1" dirty="0">
                <a:latin typeface="Arial" panose="020B0604020202020204" pitchFamily="34" charset="0"/>
                <a:cs typeface="Calibri" panose="020F0502020204030204" pitchFamily="34" charset="0"/>
              </a:rPr>
              <a:t>Jawab </a:t>
            </a:r>
            <a:endParaRPr sz="2000" dirty="0">
              <a:latin typeface="Arial" panose="020B0604020202020204" pitchFamily="34" charset="0"/>
              <a:cs typeface="Calibri" panose="020F0502020204030204" pitchFamily="34" charset="0"/>
            </a:endParaRPr>
          </a:p>
          <a:p>
            <a:pPr indent="180975" algn="just"/>
            <a:r>
              <a:rPr sz="2000" dirty="0">
                <a:latin typeface="Arial" panose="020B0604020202020204" pitchFamily="34" charset="0"/>
                <a:cs typeface="Calibri" panose="020F0502020204030204" pitchFamily="34" charset="0"/>
              </a:rPr>
              <a:t>P(A) = 4/52;	P(B) = 13/52;	P(A </a:t>
            </a:r>
            <a:r>
              <a:rPr sz="2000" dirty="0">
                <a:latin typeface="Arial" panose="020B0604020202020204" pitchFamily="34" charset="0"/>
              </a:rPr>
              <a:t>∩</a:t>
            </a:r>
            <a:r>
              <a:rPr sz="2000" dirty="0">
                <a:latin typeface="Arial" panose="020B0604020202020204" pitchFamily="34" charset="0"/>
                <a:cs typeface="Calibri" panose="020F0502020204030204" pitchFamily="34" charset="0"/>
              </a:rPr>
              <a:t> B) = 1/52 (kartu AS dan Wajik)</a:t>
            </a:r>
          </a:p>
          <a:p>
            <a:pPr indent="180975" algn="just"/>
            <a:r>
              <a:rPr sz="2000" dirty="0">
                <a:latin typeface="Arial" panose="020B0604020202020204" pitchFamily="34" charset="0"/>
                <a:cs typeface="Calibri" panose="020F0502020204030204" pitchFamily="34" charset="0"/>
              </a:rPr>
              <a:t>Maka,</a:t>
            </a:r>
            <a:r>
              <a:rPr lang="id-ID" altLang="x-none" sz="2000" dirty="0">
                <a:latin typeface="Arial" panose="020B0604020202020204" pitchFamily="34" charset="0"/>
                <a:cs typeface="Calibri" panose="020F0502020204030204" pitchFamily="34" charset="0"/>
              </a:rPr>
              <a:t> </a:t>
            </a:r>
            <a:r>
              <a:rPr sz="2000" dirty="0">
                <a:latin typeface="Arial" panose="020B0604020202020204" pitchFamily="34" charset="0"/>
                <a:cs typeface="Calibri" panose="020F0502020204030204" pitchFamily="34" charset="0"/>
              </a:rPr>
              <a:t>P(A </a:t>
            </a:r>
            <a:r>
              <a:rPr sz="2000" dirty="0">
                <a:latin typeface="Arial" panose="020B0604020202020204" pitchFamily="34" charset="0"/>
              </a:rPr>
              <a:t>U</a:t>
            </a:r>
            <a:r>
              <a:rPr sz="2000" dirty="0">
                <a:latin typeface="Arial" panose="020B0604020202020204" pitchFamily="34" charset="0"/>
                <a:cs typeface="Calibri" panose="020F0502020204030204" pitchFamily="34" charset="0"/>
              </a:rPr>
              <a:t> B) = P(A) + P(B) – P(A </a:t>
            </a:r>
            <a:r>
              <a:rPr sz="2000" dirty="0">
                <a:latin typeface="Arial" panose="020B0604020202020204" pitchFamily="34" charset="0"/>
              </a:rPr>
              <a:t>∩</a:t>
            </a:r>
            <a:r>
              <a:rPr sz="2000" dirty="0">
                <a:latin typeface="Arial" panose="020B0604020202020204" pitchFamily="34" charset="0"/>
                <a:cs typeface="Calibri" panose="020F0502020204030204" pitchFamily="34" charset="0"/>
              </a:rPr>
              <a:t> B)</a:t>
            </a:r>
          </a:p>
          <a:p>
            <a:pPr indent="180975" algn="just"/>
            <a:r>
              <a:rPr sz="2000" dirty="0">
                <a:latin typeface="Arial" panose="020B0604020202020204" pitchFamily="34" charset="0"/>
                <a:cs typeface="Calibri" panose="020F0502020204030204" pitchFamily="34" charset="0"/>
              </a:rPr>
              <a:t>	   	</a:t>
            </a:r>
            <a:r>
              <a:rPr lang="id-ID" altLang="x-none" sz="2000" dirty="0">
                <a:latin typeface="Arial" panose="020B0604020202020204" pitchFamily="34" charset="0"/>
                <a:cs typeface="Calibri" panose="020F0502020204030204" pitchFamily="34" charset="0"/>
              </a:rPr>
              <a:t>  </a:t>
            </a:r>
            <a:r>
              <a:rPr sz="2000" dirty="0">
                <a:latin typeface="Arial" panose="020B0604020202020204" pitchFamily="34" charset="0"/>
                <a:cs typeface="Calibri" panose="020F0502020204030204" pitchFamily="34" charset="0"/>
              </a:rPr>
              <a:t>= 4/52 + 13/52 – 1/52</a:t>
            </a:r>
          </a:p>
          <a:p>
            <a:pPr indent="180975" algn="just"/>
            <a:r>
              <a:rPr sz="2000" dirty="0">
                <a:latin typeface="Arial" panose="020B0604020202020204" pitchFamily="34" charset="0"/>
                <a:cs typeface="Calibri" panose="020F0502020204030204" pitchFamily="34" charset="0"/>
              </a:rPr>
              <a:t>	   	</a:t>
            </a:r>
            <a:r>
              <a:rPr lang="id-ID" altLang="x-none" sz="2000" dirty="0">
                <a:latin typeface="Arial" panose="020B0604020202020204" pitchFamily="34" charset="0"/>
                <a:cs typeface="Calibri" panose="020F0502020204030204" pitchFamily="34" charset="0"/>
              </a:rPr>
              <a:t>  </a:t>
            </a:r>
            <a:r>
              <a:rPr sz="2000" dirty="0">
                <a:latin typeface="Arial" panose="020B0604020202020204" pitchFamily="34" charset="0"/>
                <a:cs typeface="Calibri" panose="020F0502020204030204" pitchFamily="34" charset="0"/>
              </a:rPr>
              <a:t>= 16/52 </a:t>
            </a:r>
          </a:p>
          <a:p>
            <a:pPr indent="180975" algn="just"/>
            <a:r>
              <a:rPr sz="2000" dirty="0">
                <a:latin typeface="Arial" panose="020B0604020202020204" pitchFamily="34" charset="0"/>
                <a:cs typeface="Calibri" panose="020F0502020204030204" pitchFamily="34" charset="0"/>
              </a:rPr>
              <a:t>8. Peluang seorang mahasiswa lulus kalkulus adalah 2/3 dan peluang 	ia lulus bahasa inggris adalah 4/9. Bila peluang lulus sekurang-	kurangnya satu mata kuliah di atas adalah 4/5, berapa peluang ia 	lulus kedua mata kuliah itu?</a:t>
            </a:r>
          </a:p>
          <a:p>
            <a:pPr indent="180975" algn="just"/>
            <a:r>
              <a:rPr sz="2000" b="1" dirty="0">
                <a:latin typeface="Arial" panose="020B0604020202020204" pitchFamily="34" charset="0"/>
                <a:cs typeface="Calibri" panose="020F0502020204030204" pitchFamily="34" charset="0"/>
              </a:rPr>
              <a:t>Jawab</a:t>
            </a:r>
            <a:endParaRPr sz="2000" dirty="0">
              <a:latin typeface="Arial" panose="020B0604020202020204" pitchFamily="34" charset="0"/>
              <a:cs typeface="Calibri" panose="020F0502020204030204" pitchFamily="34" charset="0"/>
            </a:endParaRPr>
          </a:p>
          <a:p>
            <a:pPr indent="180975" algn="just"/>
            <a:r>
              <a:rPr sz="2000" dirty="0">
                <a:latin typeface="Arial" panose="020B0604020202020204" pitchFamily="34" charset="0"/>
                <a:cs typeface="Calibri" panose="020F0502020204030204" pitchFamily="34" charset="0"/>
              </a:rPr>
              <a:t>	Misalkan 	A = kejadian lulus kalkulus</a:t>
            </a:r>
          </a:p>
          <a:p>
            <a:pPr indent="180975" algn="just"/>
            <a:r>
              <a:rPr sz="2000" dirty="0">
                <a:latin typeface="Arial" panose="020B0604020202020204" pitchFamily="34" charset="0"/>
                <a:cs typeface="Calibri" panose="020F0502020204030204" pitchFamily="34" charset="0"/>
              </a:rPr>
              <a:t>	   		B = kejadian lulus bahasa inggris</a:t>
            </a:r>
          </a:p>
          <a:p>
            <a:pPr indent="180975" algn="just"/>
            <a:r>
              <a:rPr sz="2000" dirty="0">
                <a:latin typeface="Arial" panose="020B0604020202020204" pitchFamily="34" charset="0"/>
                <a:cs typeface="Calibri" panose="020F0502020204030204" pitchFamily="34" charset="0"/>
              </a:rPr>
              <a:t>	P(A) = 2/3;	P(B) = 4/9;	P(A </a:t>
            </a:r>
            <a:r>
              <a:rPr sz="2000" dirty="0">
                <a:latin typeface="Arial" panose="020B0604020202020204" pitchFamily="34" charset="0"/>
              </a:rPr>
              <a:t>∩</a:t>
            </a:r>
            <a:r>
              <a:rPr sz="2000" dirty="0">
                <a:latin typeface="Arial" panose="020B0604020202020204" pitchFamily="34" charset="0"/>
                <a:cs typeface="Calibri" panose="020F0502020204030204" pitchFamily="34" charset="0"/>
              </a:rPr>
              <a:t> B) = 4/5</a:t>
            </a:r>
          </a:p>
          <a:p>
            <a:pPr indent="180975" algn="just"/>
            <a:r>
              <a:rPr sz="2000" dirty="0">
                <a:latin typeface="Arial" panose="020B0604020202020204" pitchFamily="34" charset="0"/>
                <a:cs typeface="Calibri" panose="020F0502020204030204" pitchFamily="34" charset="0"/>
              </a:rPr>
              <a:t>	P(A </a:t>
            </a:r>
            <a:r>
              <a:rPr sz="2000" dirty="0">
                <a:latin typeface="Arial" panose="020B0604020202020204" pitchFamily="34" charset="0"/>
              </a:rPr>
              <a:t>U</a:t>
            </a:r>
            <a:r>
              <a:rPr sz="2000" dirty="0">
                <a:latin typeface="Arial" panose="020B0604020202020204" pitchFamily="34" charset="0"/>
                <a:cs typeface="Calibri" panose="020F0502020204030204" pitchFamily="34" charset="0"/>
              </a:rPr>
              <a:t> B) = P(A) + P(B) – P(A </a:t>
            </a:r>
            <a:r>
              <a:rPr sz="2000" dirty="0">
                <a:latin typeface="Arial" panose="020B0604020202020204" pitchFamily="34" charset="0"/>
              </a:rPr>
              <a:t>∩</a:t>
            </a:r>
            <a:r>
              <a:rPr sz="2000" dirty="0">
                <a:latin typeface="Arial" panose="020B0604020202020204" pitchFamily="34" charset="0"/>
                <a:cs typeface="Calibri" panose="020F0502020204030204" pitchFamily="34" charset="0"/>
              </a:rPr>
              <a:t> B)</a:t>
            </a:r>
            <a:r>
              <a:rPr lang="id-ID" altLang="x-none" sz="2000" dirty="0">
                <a:latin typeface="Arial" panose="020B0604020202020204" pitchFamily="34" charset="0"/>
                <a:cs typeface="Calibri" panose="020F0502020204030204" pitchFamily="34" charset="0"/>
              </a:rPr>
              <a:t> </a:t>
            </a:r>
            <a:r>
              <a:rPr sz="2000" dirty="0">
                <a:latin typeface="Arial" panose="020B0604020202020204" pitchFamily="34" charset="0"/>
                <a:cs typeface="Calibri" panose="020F0502020204030204" pitchFamily="34" charset="0"/>
              </a:rPr>
              <a:t>= 2/3 + 4/9 – 4/5</a:t>
            </a:r>
          </a:p>
          <a:p>
            <a:pPr indent="180975" algn="just"/>
            <a:r>
              <a:rPr sz="2000" dirty="0">
                <a:latin typeface="Arial" panose="020B0604020202020204" pitchFamily="34" charset="0"/>
                <a:cs typeface="Calibri" panose="020F0502020204030204" pitchFamily="34" charset="0"/>
              </a:rPr>
              <a:t>              	 = 14/45</a:t>
            </a:r>
            <a:endParaRPr sz="2000" dirty="0">
              <a:latin typeface="Arial" panose="020B0604020202020204" pitchFamily="34" charset="0"/>
              <a:ea typeface="Calibri" panose="020F0502020204030204" pitchFamily="34" charset="0"/>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2531" name="Rectangle 3"/>
          <p:cNvSpPr>
            <a:spLocks noGrp="1"/>
          </p:cNvSpPr>
          <p:nvPr>
            <p:ph idx="1"/>
          </p:nvPr>
        </p:nvSpPr>
        <p:spPr>
          <a:xfrm>
            <a:off x="685800" y="914400"/>
            <a:ext cx="8229600" cy="4525963"/>
          </a:xfrm>
          <a:ln/>
        </p:spPr>
        <p:txBody>
          <a:bodyPr vert="horz" wrap="square" lIns="91440" tIns="45720" rIns="91440" bIns="45720" anchor="t"/>
          <a:lstStyle/>
          <a:p>
            <a:pPr marL="609600" indent="-609600" algn="ctr" eaLnBrk="1" hangingPunct="1">
              <a:lnSpc>
                <a:spcPct val="80000"/>
              </a:lnSpc>
              <a:buFont typeface="Wingdings" panose="05000000000000000000" pitchFamily="2" charset="2"/>
              <a:buNone/>
            </a:pPr>
            <a:r>
              <a:rPr sz="2800" b="1" dirty="0"/>
              <a:t>Peristiwa </a:t>
            </a:r>
            <a:r>
              <a:rPr sz="2800" b="1" i="1" dirty="0"/>
              <a:t>Independent</a:t>
            </a:r>
            <a:r>
              <a:rPr sz="2800" b="1" dirty="0"/>
              <a:t> (Bebas)</a:t>
            </a:r>
            <a:r>
              <a:rPr sz="2800" dirty="0"/>
              <a:t>     </a:t>
            </a:r>
            <a:endParaRPr lang="id-ID" altLang="x-none" sz="2800" dirty="0"/>
          </a:p>
          <a:p>
            <a:pPr marL="609600" indent="-609600" algn="ctr" eaLnBrk="1" hangingPunct="1">
              <a:lnSpc>
                <a:spcPct val="80000"/>
              </a:lnSpc>
              <a:buFont typeface="Wingdings" panose="05000000000000000000" pitchFamily="2" charset="2"/>
              <a:buNone/>
            </a:pPr>
            <a:r>
              <a:rPr sz="2800" dirty="0"/>
              <a:t>   </a:t>
            </a:r>
            <a:endParaRPr lang="id-ID" altLang="x-none" sz="2800" dirty="0"/>
          </a:p>
          <a:p>
            <a:pPr marL="609600" indent="-609600" eaLnBrk="1" hangingPunct="1">
              <a:lnSpc>
                <a:spcPct val="80000"/>
              </a:lnSpc>
              <a:buFont typeface="Wingdings" panose="05000000000000000000" pitchFamily="2" charset="2"/>
              <a:buNone/>
            </a:pPr>
            <a:r>
              <a:rPr sz="2000" dirty="0"/>
              <a:t> Dua peristiwa dikatakan independent jika terjadinya suatu peristiwa tidak mempengaruhi dan tidak dipengaruhi oleh peristiwa yang lain.</a:t>
            </a:r>
          </a:p>
          <a:p>
            <a:pPr marL="609600" indent="-609600" eaLnBrk="1" hangingPunct="1">
              <a:lnSpc>
                <a:spcPct val="80000"/>
              </a:lnSpc>
              <a:buFont typeface="Wingdings" panose="05000000000000000000" pitchFamily="2" charset="2"/>
              <a:buNone/>
            </a:pPr>
            <a:endParaRPr sz="2000" dirty="0"/>
          </a:p>
          <a:p>
            <a:pPr marL="609600" indent="-609600" eaLnBrk="1" hangingPunct="1">
              <a:lnSpc>
                <a:spcPct val="80000"/>
              </a:lnSpc>
              <a:buFont typeface="Wingdings" panose="05000000000000000000" pitchFamily="2" charset="2"/>
              <a:buNone/>
            </a:pPr>
            <a:r>
              <a:rPr sz="2000" dirty="0"/>
              <a:t>         Bila A dan B adalah dua peristiwa yang independent, maka probabilitas bahwa keduanya akan terjadi bersama-sama, adalah:</a:t>
            </a:r>
          </a:p>
          <a:p>
            <a:pPr marL="609600" indent="-609600" eaLnBrk="1" hangingPunct="1">
              <a:lnSpc>
                <a:spcPct val="80000"/>
              </a:lnSpc>
              <a:buFont typeface="Wingdings" panose="05000000000000000000" pitchFamily="2" charset="2"/>
              <a:buNone/>
            </a:pPr>
            <a:endParaRPr sz="2000" dirty="0"/>
          </a:p>
          <a:p>
            <a:pPr marL="609600" indent="-609600" eaLnBrk="1" hangingPunct="1">
              <a:lnSpc>
                <a:spcPct val="80000"/>
              </a:lnSpc>
              <a:buFont typeface="Wingdings" panose="05000000000000000000" pitchFamily="2" charset="2"/>
              <a:buNone/>
            </a:pPr>
            <a:r>
              <a:rPr sz="2000" dirty="0"/>
              <a:t>P(A ∩ B) = P (A) x P (B)</a:t>
            </a:r>
          </a:p>
          <a:p>
            <a:pPr marL="609600" indent="-609600" eaLnBrk="1" hangingPunct="1">
              <a:lnSpc>
                <a:spcPct val="80000"/>
              </a:lnSpc>
              <a:buFont typeface="Wingdings" panose="05000000000000000000" pitchFamily="2" charset="2"/>
              <a:buNone/>
            </a:pPr>
            <a:endParaRPr sz="2000" dirty="0"/>
          </a:p>
          <a:p>
            <a:pPr marL="609600" indent="-609600" eaLnBrk="1" hangingPunct="1">
              <a:lnSpc>
                <a:spcPct val="80000"/>
              </a:lnSpc>
              <a:buFont typeface="Wingdings" panose="05000000000000000000" pitchFamily="2" charset="2"/>
              <a:buNone/>
            </a:pPr>
            <a:r>
              <a:rPr sz="2000" dirty="0"/>
              <a:t>Keterangan:</a:t>
            </a:r>
          </a:p>
          <a:p>
            <a:pPr marL="609600" indent="-609600" eaLnBrk="1" hangingPunct="1">
              <a:lnSpc>
                <a:spcPct val="80000"/>
              </a:lnSpc>
              <a:buFont typeface="Wingdings" panose="05000000000000000000" pitchFamily="2" charset="2"/>
              <a:buNone/>
            </a:pPr>
            <a:r>
              <a:rPr sz="2000" dirty="0"/>
              <a:t>P(A ∩ B): probabilitas terjadinya peristiwa A dan B</a:t>
            </a:r>
          </a:p>
          <a:p>
            <a:pPr marL="609600" indent="-609600" eaLnBrk="1" hangingPunct="1">
              <a:lnSpc>
                <a:spcPct val="80000"/>
              </a:lnSpc>
              <a:buFont typeface="Wingdings" panose="05000000000000000000" pitchFamily="2" charset="2"/>
              <a:buNone/>
            </a:pPr>
            <a:r>
              <a:rPr sz="2000" dirty="0"/>
              <a:t>P(A)		: probabilitas terjadinya peristiwa A </a:t>
            </a:r>
          </a:p>
          <a:p>
            <a:pPr marL="609600" indent="-609600" eaLnBrk="1" hangingPunct="1">
              <a:lnSpc>
                <a:spcPct val="80000"/>
              </a:lnSpc>
              <a:buFont typeface="Wingdings" panose="05000000000000000000" pitchFamily="2" charset="2"/>
              <a:buNone/>
            </a:pPr>
            <a:r>
              <a:rPr sz="2000" dirty="0"/>
              <a:t>P(B)		: probabilitas terjadinya peristiwa  B</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3555" name="Rectangle 1"/>
          <p:cNvSpPr/>
          <p:nvPr/>
        </p:nvSpPr>
        <p:spPr>
          <a:xfrm>
            <a:off x="152400" y="609600"/>
            <a:ext cx="8991600" cy="5940425"/>
          </a:xfrm>
          <a:prstGeom prst="rect">
            <a:avLst/>
          </a:prstGeom>
          <a:noFill/>
          <a:ln w="9525">
            <a:noFill/>
          </a:ln>
        </p:spPr>
        <p:txBody>
          <a:bodyPr anchor="ctr">
            <a:spAutoFit/>
          </a:bodyPr>
          <a:lstStyle/>
          <a:p>
            <a:r>
              <a:rPr sz="2000" b="1" dirty="0">
                <a:latin typeface="Arial" panose="020B0604020202020204" pitchFamily="34" charset="0"/>
                <a:cs typeface="Calibri" panose="020F0502020204030204" pitchFamily="34" charset="0"/>
              </a:rPr>
              <a:t>Contoh :</a:t>
            </a:r>
            <a:endParaRPr sz="2000" dirty="0">
              <a:latin typeface="Arial" panose="020B0604020202020204" pitchFamily="34" charset="0"/>
              <a:cs typeface="Calibri" panose="020F0502020204030204" pitchFamily="34" charset="0"/>
            </a:endParaRPr>
          </a:p>
          <a:p>
            <a:r>
              <a:rPr sz="2000" dirty="0">
                <a:latin typeface="Arial" panose="020B0604020202020204" pitchFamily="34" charset="0"/>
                <a:cs typeface="Calibri" panose="020F0502020204030204" pitchFamily="34" charset="0"/>
              </a:rPr>
              <a:t>9. Jika diketahui dua kejadian A dan B saling bebas dengan P(A) = 0.3 dan 		P(B) = 0.4, berlaku</a:t>
            </a:r>
          </a:p>
          <a:p>
            <a:r>
              <a:rPr lang="id-ID" altLang="x-none" sz="2000" b="1" dirty="0">
                <a:latin typeface="Arial" panose="020B0604020202020204" pitchFamily="34" charset="0"/>
                <a:cs typeface="Calibri" panose="020F0502020204030204" pitchFamily="34" charset="0"/>
              </a:rPr>
              <a:t>   </a:t>
            </a:r>
            <a:r>
              <a:rPr sz="2000" b="1" dirty="0">
                <a:latin typeface="Arial" panose="020B0604020202020204" pitchFamily="34" charset="0"/>
                <a:cs typeface="Calibri" panose="020F0502020204030204" pitchFamily="34" charset="0"/>
              </a:rPr>
              <a:t>Jawab</a:t>
            </a:r>
            <a:r>
              <a:rPr lang="id-ID" altLang="x-none" sz="2000" b="1" dirty="0">
                <a:latin typeface="Arial" panose="020B0604020202020204" pitchFamily="34" charset="0"/>
                <a:cs typeface="Calibri" panose="020F0502020204030204" pitchFamily="34" charset="0"/>
              </a:rPr>
              <a:t>:  </a:t>
            </a:r>
            <a:r>
              <a:rPr sz="2000" dirty="0">
                <a:latin typeface="Arial" panose="020B0604020202020204" pitchFamily="34" charset="0"/>
                <a:cs typeface="Calibri" panose="020F0502020204030204" pitchFamily="34" charset="0"/>
              </a:rPr>
              <a:t>P(A n B) = P(A) . P(B) = 0.3 . 0.4  = 0.12</a:t>
            </a:r>
          </a:p>
          <a:p>
            <a:endParaRPr sz="2000" dirty="0">
              <a:latin typeface="Arial" panose="020B0604020202020204" pitchFamily="34" charset="0"/>
              <a:cs typeface="Calibri" panose="020F0502020204030204" pitchFamily="34" charset="0"/>
            </a:endParaRPr>
          </a:p>
          <a:p>
            <a:r>
              <a:rPr sz="2000" dirty="0">
                <a:latin typeface="Arial" panose="020B0604020202020204" pitchFamily="34" charset="0"/>
                <a:cs typeface="Calibri" panose="020F0502020204030204" pitchFamily="34" charset="0"/>
              </a:rPr>
              <a:t>10. Pada pelemparan dua buah dadu, apakah kejadian munculnya muka </a:t>
            </a:r>
            <a:r>
              <a:rPr lang="id-ID" altLang="x-none" sz="2000" dirty="0">
                <a:latin typeface="Arial" panose="020B0604020202020204" pitchFamily="34" charset="0"/>
                <a:cs typeface="Calibri" panose="020F0502020204030204" pitchFamily="34" charset="0"/>
              </a:rPr>
              <a:t>                 </a:t>
            </a:r>
            <a:r>
              <a:rPr sz="2000" dirty="0">
                <a:latin typeface="Arial" panose="020B0604020202020204" pitchFamily="34" charset="0"/>
                <a:cs typeface="Calibri" panose="020F0502020204030204" pitchFamily="34" charset="0"/>
              </a:rPr>
              <a:t>X ≤ 3 dadu 1 dan kejadian munculnya Y ≥ 5 dadu 2 adalah saling bebas?</a:t>
            </a:r>
          </a:p>
          <a:p>
            <a:r>
              <a:rPr sz="2000" b="1" dirty="0">
                <a:latin typeface="Arial" panose="020B0604020202020204" pitchFamily="34" charset="0"/>
                <a:cs typeface="Calibri" panose="020F0502020204030204" pitchFamily="34" charset="0"/>
              </a:rPr>
              <a:t>Jawab</a:t>
            </a:r>
            <a:r>
              <a:rPr lang="id-ID" altLang="x-none" sz="2000" b="1" dirty="0">
                <a:latin typeface="Arial" panose="020B0604020202020204" pitchFamily="34" charset="0"/>
                <a:cs typeface="Calibri" panose="020F0502020204030204" pitchFamily="34" charset="0"/>
              </a:rPr>
              <a:t> :  </a:t>
            </a:r>
            <a:r>
              <a:rPr sz="2000" dirty="0">
                <a:latin typeface="Arial" panose="020B0604020202020204" pitchFamily="34" charset="0"/>
                <a:cs typeface="Calibri" panose="020F0502020204030204" pitchFamily="34" charset="0"/>
              </a:rPr>
              <a:t>Misalkan A = kejadian munculnya muka X ≤ 3 dadu 1</a:t>
            </a:r>
          </a:p>
          <a:p>
            <a:r>
              <a:rPr sz="2000" dirty="0">
                <a:latin typeface="Arial" panose="020B0604020202020204" pitchFamily="34" charset="0"/>
                <a:cs typeface="Calibri" panose="020F0502020204030204" pitchFamily="34" charset="0"/>
              </a:rPr>
              <a:t>	               </a:t>
            </a:r>
            <a:r>
              <a:rPr lang="id-ID" altLang="x-none" sz="2000" dirty="0">
                <a:latin typeface="Arial" panose="020B0604020202020204" pitchFamily="34" charset="0"/>
                <a:cs typeface="Calibri" panose="020F0502020204030204" pitchFamily="34" charset="0"/>
              </a:rPr>
              <a:t>  </a:t>
            </a:r>
            <a:r>
              <a:rPr sz="2000" dirty="0">
                <a:latin typeface="Arial" panose="020B0604020202020204" pitchFamily="34" charset="0"/>
                <a:cs typeface="Calibri" panose="020F0502020204030204" pitchFamily="34" charset="0"/>
              </a:rPr>
              <a:t>B = kejadian munculnya muka Y ≥ 5 dadu 2</a:t>
            </a:r>
          </a:p>
          <a:p>
            <a:r>
              <a:rPr sz="2000" dirty="0">
                <a:latin typeface="Arial" panose="020B0604020202020204" pitchFamily="34" charset="0"/>
                <a:cs typeface="Calibri" panose="020F0502020204030204" pitchFamily="34" charset="0"/>
              </a:rPr>
              <a:t>	P(A) = {(1,1), (1,2), (1,3), (1,4), (1,5), (1,6), (2,1), (2,2), (2,3), (2,4), 		(2,5), (2,6), (3,1), (3,2), (3,3), (3,4), (3,5), (3,6)}</a:t>
            </a:r>
            <a:r>
              <a:rPr lang="id-ID" altLang="x-none" sz="2000" dirty="0">
                <a:latin typeface="Arial" panose="020B0604020202020204" pitchFamily="34" charset="0"/>
                <a:cs typeface="Calibri" panose="020F0502020204030204" pitchFamily="34" charset="0"/>
              </a:rPr>
              <a:t> </a:t>
            </a:r>
            <a:r>
              <a:rPr sz="2000" dirty="0">
                <a:latin typeface="Arial" panose="020B0604020202020204" pitchFamily="34" charset="0"/>
                <a:cs typeface="Calibri" panose="020F0502020204030204" pitchFamily="34" charset="0"/>
              </a:rPr>
              <a:t>= 18/36 = 1/2</a:t>
            </a:r>
          </a:p>
          <a:p>
            <a:r>
              <a:rPr sz="2000" dirty="0">
                <a:latin typeface="Arial" panose="020B0604020202020204" pitchFamily="34" charset="0"/>
                <a:cs typeface="Calibri" panose="020F0502020204030204" pitchFamily="34" charset="0"/>
              </a:rPr>
              <a:t>	P(B) = {(1,5), (1,6), (2,5), (2,6), (3,5), (3,6), (4,5), (4,6), (5,5), (5,6), 		(6,5), (6,6)} = 12/36 = 1/3</a:t>
            </a:r>
          </a:p>
          <a:p>
            <a:r>
              <a:rPr sz="2000" dirty="0">
                <a:latin typeface="Arial" panose="020B0604020202020204" pitchFamily="34" charset="0"/>
                <a:cs typeface="Calibri" panose="020F0502020204030204" pitchFamily="34" charset="0"/>
              </a:rPr>
              <a:t>	P(A n B) = {(1.5), (1,6), (2,5), (2,6), (3,5), (3,6)} = 6/36 = 1/6</a:t>
            </a:r>
          </a:p>
          <a:p>
            <a:r>
              <a:rPr sz="2000" dirty="0">
                <a:latin typeface="Arial" panose="020B0604020202020204" pitchFamily="34" charset="0"/>
                <a:cs typeface="Calibri" panose="020F0502020204030204" pitchFamily="34" charset="0"/>
              </a:rPr>
              <a:t>	Maka diperoleh</a:t>
            </a:r>
          </a:p>
          <a:p>
            <a:r>
              <a:rPr sz="2000" dirty="0">
                <a:latin typeface="Arial" panose="020B0604020202020204" pitchFamily="34" charset="0"/>
                <a:cs typeface="Calibri" panose="020F0502020204030204" pitchFamily="34" charset="0"/>
              </a:rPr>
              <a:t>	P(A n B) = P(A) . P(B)</a:t>
            </a:r>
          </a:p>
          <a:p>
            <a:r>
              <a:rPr sz="2000" dirty="0">
                <a:latin typeface="Arial" panose="020B0604020202020204" pitchFamily="34" charset="0"/>
                <a:cs typeface="Calibri" panose="020F0502020204030204" pitchFamily="34" charset="0"/>
              </a:rPr>
              <a:t>               	 = 1/2 . 1/3 = 1/6</a:t>
            </a:r>
          </a:p>
          <a:p>
            <a:r>
              <a:rPr sz="2000" dirty="0">
                <a:latin typeface="Arial" panose="020B0604020202020204" pitchFamily="34" charset="0"/>
                <a:cs typeface="Calibri" panose="020F0502020204030204" pitchFamily="34" charset="0"/>
              </a:rPr>
              <a:t>	Sehingga nilai P(A n B) = P(A) . P(B) yang berarti kejadian A dan B 	adalah saling bebas</a:t>
            </a:r>
            <a:endParaRPr dirty="0">
              <a:latin typeface="Arial" panose="020B0604020202020204" pitchFamily="34" charset="0"/>
              <a:ea typeface="Calibri" panose="020F0502020204030204" pitchFamily="34" charset="0"/>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4579" name="Rectangle 3"/>
          <p:cNvSpPr>
            <a:spLocks noGrp="1"/>
          </p:cNvSpPr>
          <p:nvPr>
            <p:ph idx="1"/>
          </p:nvPr>
        </p:nvSpPr>
        <p:spPr>
          <a:xfrm>
            <a:off x="152400" y="685800"/>
            <a:ext cx="8991600" cy="6172200"/>
          </a:xfrm>
          <a:ln/>
        </p:spPr>
        <p:txBody>
          <a:bodyPr vert="horz" wrap="square" lIns="91440" tIns="45720" rIns="91440" bIns="45720" anchor="t"/>
          <a:lstStyle/>
          <a:p>
            <a:pPr marL="609600" indent="-609600" algn="ctr" eaLnBrk="1" hangingPunct="1">
              <a:lnSpc>
                <a:spcPct val="80000"/>
              </a:lnSpc>
              <a:buFont typeface="Wingdings" panose="05000000000000000000" pitchFamily="2" charset="2"/>
              <a:buNone/>
            </a:pPr>
            <a:r>
              <a:rPr sz="2800" b="1" dirty="0"/>
              <a:t>Peristiwa </a:t>
            </a:r>
            <a:r>
              <a:rPr sz="2800" b="1" i="1" dirty="0"/>
              <a:t>Dependent</a:t>
            </a:r>
            <a:r>
              <a:rPr sz="2800" b="1" dirty="0"/>
              <a:t>  (Bersyarat)=Conditional probability</a:t>
            </a:r>
            <a:r>
              <a:rPr sz="2800" dirty="0"/>
              <a:t> </a:t>
            </a:r>
            <a:endParaRPr lang="id-ID" altLang="x-none" sz="2800" dirty="0"/>
          </a:p>
          <a:p>
            <a:pPr marL="609600" indent="-609600" eaLnBrk="1" hangingPunct="1">
              <a:lnSpc>
                <a:spcPct val="80000"/>
              </a:lnSpc>
              <a:buFont typeface="Wingdings" panose="05000000000000000000" pitchFamily="2" charset="2"/>
              <a:buNone/>
            </a:pPr>
            <a:endParaRPr lang="id-ID" altLang="x-none" sz="2400" dirty="0"/>
          </a:p>
          <a:p>
            <a:pPr marL="609600" indent="-609600" eaLnBrk="1" hangingPunct="1">
              <a:lnSpc>
                <a:spcPct val="80000"/>
              </a:lnSpc>
              <a:buFont typeface="Wingdings" panose="05000000000000000000" pitchFamily="2" charset="2"/>
              <a:buNone/>
            </a:pPr>
            <a:r>
              <a:rPr sz="2400" dirty="0"/>
              <a:t>Dua peristiwa dikatakan dependen jika terjadinya peristiwa yang satu mempengaruhi atau merupakan syarat  terjadinya peristiwa yang lain.</a:t>
            </a:r>
          </a:p>
          <a:p>
            <a:pPr marL="609600" indent="-609600" eaLnBrk="1" hangingPunct="1">
              <a:lnSpc>
                <a:spcPct val="80000"/>
              </a:lnSpc>
              <a:buFont typeface="Wingdings" panose="05000000000000000000" pitchFamily="2" charset="2"/>
              <a:buNone/>
            </a:pPr>
            <a:r>
              <a:rPr sz="2400" dirty="0"/>
              <a:t>Probabilitas bahwa B akan terjadi bila diketahui bahwa A telah terjadi, dilambangkan:  P (B/A) dibaca:  B setelah A</a:t>
            </a:r>
          </a:p>
          <a:p>
            <a:pPr marL="609600" indent="-609600" eaLnBrk="1" hangingPunct="1">
              <a:lnSpc>
                <a:spcPct val="80000"/>
              </a:lnSpc>
              <a:buNone/>
            </a:pPr>
            <a:r>
              <a:rPr sz="2400" dirty="0"/>
              <a:t>	Dimana      P(B/A) = P(A ∩ B) / P(A), P(A) &gt; 0</a:t>
            </a:r>
          </a:p>
          <a:p>
            <a:pPr marL="609600" indent="-609600" eaLnBrk="1" hangingPunct="1">
              <a:lnSpc>
                <a:spcPct val="80000"/>
              </a:lnSpc>
              <a:buFont typeface="Wingdings" panose="05000000000000000000" pitchFamily="2" charset="2"/>
              <a:buNone/>
            </a:pPr>
            <a:endParaRPr sz="2400" dirty="0"/>
          </a:p>
          <a:p>
            <a:pPr marL="609600" indent="-609600" eaLnBrk="1" hangingPunct="1">
              <a:lnSpc>
                <a:spcPct val="80000"/>
              </a:lnSpc>
              <a:buFont typeface="Wingdings" panose="05000000000000000000" pitchFamily="2" charset="2"/>
              <a:buNone/>
            </a:pPr>
            <a:r>
              <a:rPr sz="2400" dirty="0"/>
              <a:t>Probabilitas bahwa A dan B akan terjadi adalah:</a:t>
            </a:r>
          </a:p>
          <a:p>
            <a:pPr marL="609600" indent="-609600" eaLnBrk="1" hangingPunct="1">
              <a:lnSpc>
                <a:spcPct val="80000"/>
              </a:lnSpc>
              <a:buFont typeface="Wingdings" panose="05000000000000000000" pitchFamily="2" charset="2"/>
              <a:buNone/>
            </a:pPr>
            <a:r>
              <a:rPr lang="id-ID" altLang="x-none" sz="2400" dirty="0"/>
              <a:t>				</a:t>
            </a:r>
            <a:r>
              <a:rPr sz="2400" dirty="0"/>
              <a:t>P(A ∩ B) = P (A) x P (B/A)</a:t>
            </a:r>
          </a:p>
          <a:p>
            <a:pPr marL="609600" indent="-609600" eaLnBrk="1" hangingPunct="1">
              <a:lnSpc>
                <a:spcPct val="80000"/>
              </a:lnSpc>
              <a:buFont typeface="Wingdings" panose="05000000000000000000" pitchFamily="2" charset="2"/>
              <a:buNone/>
            </a:pPr>
            <a:r>
              <a:rPr sz="2400" dirty="0"/>
              <a:t>Keterangan:</a:t>
            </a:r>
          </a:p>
          <a:p>
            <a:pPr marL="609600" indent="-609600" eaLnBrk="1" hangingPunct="1">
              <a:lnSpc>
                <a:spcPct val="80000"/>
              </a:lnSpc>
              <a:buFont typeface="Wingdings" panose="05000000000000000000" pitchFamily="2" charset="2"/>
              <a:buNone/>
            </a:pPr>
            <a:r>
              <a:rPr sz="2400" dirty="0"/>
              <a:t>P(A ∩ B): probabilitas terjadinya peristiwa A dan B</a:t>
            </a:r>
          </a:p>
          <a:p>
            <a:pPr marL="609600" indent="-609600" eaLnBrk="1" hangingPunct="1">
              <a:lnSpc>
                <a:spcPct val="80000"/>
              </a:lnSpc>
              <a:buFont typeface="Wingdings" panose="05000000000000000000" pitchFamily="2" charset="2"/>
              <a:buNone/>
            </a:pPr>
            <a:r>
              <a:rPr sz="2400" dirty="0"/>
              <a:t>P(A)		: probabilitas terjadinya peristiwa A </a:t>
            </a:r>
          </a:p>
          <a:p>
            <a:pPr marL="609600" indent="-609600" eaLnBrk="1" hangingPunct="1">
              <a:lnSpc>
                <a:spcPct val="80000"/>
              </a:lnSpc>
              <a:buFont typeface="Wingdings" panose="05000000000000000000" pitchFamily="2" charset="2"/>
              <a:buNone/>
            </a:pPr>
            <a:r>
              <a:rPr sz="2400" dirty="0"/>
              <a:t>P(B/A)	: probabilitas terjadinya peristiwa  B yang didahului </a:t>
            </a:r>
          </a:p>
          <a:p>
            <a:pPr marL="609600" indent="-609600" eaLnBrk="1" hangingPunct="1">
              <a:lnSpc>
                <a:spcPct val="80000"/>
              </a:lnSpc>
              <a:buFont typeface="Wingdings" panose="05000000000000000000" pitchFamily="2" charset="2"/>
              <a:buNone/>
            </a:pPr>
            <a:r>
              <a:rPr sz="2400" dirty="0"/>
              <a:t>                 peristiwa A</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5603" name="Rectangle 1"/>
          <p:cNvSpPr/>
          <p:nvPr/>
        </p:nvSpPr>
        <p:spPr>
          <a:xfrm>
            <a:off x="152400" y="609600"/>
            <a:ext cx="8686800" cy="5694363"/>
          </a:xfrm>
          <a:prstGeom prst="rect">
            <a:avLst/>
          </a:prstGeom>
          <a:noFill/>
          <a:ln w="9525">
            <a:noFill/>
          </a:ln>
        </p:spPr>
        <p:txBody>
          <a:bodyPr anchor="ctr">
            <a:spAutoFit/>
          </a:bodyPr>
          <a:lstStyle/>
          <a:p>
            <a:pPr algn="just"/>
            <a:r>
              <a:rPr sz="2000" b="1" dirty="0">
                <a:latin typeface="Arial" panose="020B0604020202020204" pitchFamily="34" charset="0"/>
                <a:cs typeface="Calibri" panose="020F0502020204030204" pitchFamily="34" charset="0"/>
              </a:rPr>
              <a:t>Contoh</a:t>
            </a:r>
            <a:endParaRPr sz="2000" dirty="0">
              <a:latin typeface="Arial" panose="020B0604020202020204" pitchFamily="34" charset="0"/>
              <a:cs typeface="Calibri" panose="020F0502020204030204" pitchFamily="34" charset="0"/>
            </a:endParaRPr>
          </a:p>
          <a:p>
            <a:pPr algn="just"/>
            <a:r>
              <a:rPr sz="2000" dirty="0">
                <a:latin typeface="Arial" panose="020B0604020202020204" pitchFamily="34" charset="0"/>
                <a:cs typeface="Calibri" panose="020F0502020204030204" pitchFamily="34" charset="0"/>
              </a:rPr>
              <a:t>11. Misalkan sebuah dadu dilemparkan, B = kejadian munculnya bilangan 	kuadrat murni, dan diketahui bahwa peluang munculnya bilangan 	ganjil = 1/9 dan peluang munculnya bilangan genap = 2/9/ Bila 	diketahui A = {4,5,6} telah terjadi, tentukanlah P(A / B)</a:t>
            </a:r>
          </a:p>
          <a:p>
            <a:pPr algn="just"/>
            <a:r>
              <a:rPr sz="2000" b="1" dirty="0">
                <a:latin typeface="Arial" panose="020B0604020202020204" pitchFamily="34" charset="0"/>
                <a:cs typeface="Calibri" panose="020F0502020204030204" pitchFamily="34" charset="0"/>
              </a:rPr>
              <a:t>Jawab </a:t>
            </a:r>
            <a:endParaRPr sz="2000" dirty="0">
              <a:latin typeface="Arial" panose="020B0604020202020204" pitchFamily="34" charset="0"/>
              <a:cs typeface="Calibri" panose="020F0502020204030204" pitchFamily="34" charset="0"/>
            </a:endParaRPr>
          </a:p>
          <a:p>
            <a:pPr algn="just"/>
            <a:r>
              <a:rPr sz="2000" dirty="0">
                <a:latin typeface="Arial" panose="020B0604020202020204" pitchFamily="34" charset="0"/>
                <a:cs typeface="Calibri" panose="020F0502020204030204" pitchFamily="34" charset="0"/>
              </a:rPr>
              <a:t>	S = {1,2,3,4,5,6}</a:t>
            </a:r>
            <a:r>
              <a:rPr lang="id-ID" altLang="x-none" sz="2000" dirty="0">
                <a:latin typeface="Arial" panose="020B0604020202020204" pitchFamily="34" charset="0"/>
                <a:cs typeface="Calibri" panose="020F0502020204030204" pitchFamily="34" charset="0"/>
              </a:rPr>
              <a:t> ; </a:t>
            </a:r>
            <a:r>
              <a:rPr sz="2000" dirty="0">
                <a:latin typeface="Arial" panose="020B0604020202020204" pitchFamily="34" charset="0"/>
                <a:cs typeface="Calibri" panose="020F0502020204030204" pitchFamily="34" charset="0"/>
              </a:rPr>
              <a:t> P(ganjil) = 1/9</a:t>
            </a:r>
            <a:r>
              <a:rPr lang="id-ID" altLang="x-none" sz="2000" dirty="0">
                <a:latin typeface="Arial" panose="020B0604020202020204" pitchFamily="34" charset="0"/>
                <a:cs typeface="Calibri" panose="020F0502020204030204" pitchFamily="34" charset="0"/>
              </a:rPr>
              <a:t>; </a:t>
            </a:r>
            <a:r>
              <a:rPr sz="2000" dirty="0">
                <a:latin typeface="Arial" panose="020B0604020202020204" pitchFamily="34" charset="0"/>
                <a:cs typeface="Calibri" panose="020F0502020204030204" pitchFamily="34" charset="0"/>
              </a:rPr>
              <a:t>P(genap) = 2/9</a:t>
            </a:r>
          </a:p>
          <a:p>
            <a:pPr algn="just"/>
            <a:r>
              <a:rPr sz="2000" dirty="0">
                <a:latin typeface="Arial" panose="020B0604020202020204" pitchFamily="34" charset="0"/>
                <a:cs typeface="Calibri" panose="020F0502020204030204" pitchFamily="34" charset="0"/>
              </a:rPr>
              <a:t>	B = {1,4}</a:t>
            </a:r>
          </a:p>
          <a:p>
            <a:pPr algn="just"/>
            <a:r>
              <a:rPr sz="2000" dirty="0">
                <a:latin typeface="Arial" panose="020B0604020202020204" pitchFamily="34" charset="0"/>
                <a:cs typeface="Calibri" panose="020F0502020204030204" pitchFamily="34" charset="0"/>
              </a:rPr>
              <a:t>	A = {4,5,6} = 2/9 + 1/9 + 2/9 = 5/9</a:t>
            </a:r>
            <a:r>
              <a:rPr lang="id-ID" altLang="x-none" sz="2000" dirty="0">
                <a:latin typeface="Arial" panose="020B0604020202020204" pitchFamily="34" charset="0"/>
                <a:cs typeface="Calibri" panose="020F0502020204030204" pitchFamily="34" charset="0"/>
              </a:rPr>
              <a:t>;   </a:t>
            </a:r>
            <a:r>
              <a:rPr sz="2000" dirty="0">
                <a:latin typeface="Arial" panose="020B0604020202020204" pitchFamily="34" charset="0"/>
                <a:cs typeface="Calibri" panose="020F0502020204030204" pitchFamily="34" charset="0"/>
              </a:rPr>
              <a:t>maka P(A) = 5/9</a:t>
            </a:r>
          </a:p>
          <a:p>
            <a:pPr algn="just"/>
            <a:r>
              <a:rPr sz="2000" dirty="0">
                <a:latin typeface="Arial" panose="020B0604020202020204" pitchFamily="34" charset="0"/>
                <a:cs typeface="Calibri" panose="020F0502020204030204" pitchFamily="34" charset="0"/>
              </a:rPr>
              <a:t>	A ∩ B = {4} = 2/9 maka P(A n B) = 2/9</a:t>
            </a:r>
          </a:p>
          <a:p>
            <a:pPr algn="just"/>
            <a:r>
              <a:rPr sz="2000" dirty="0">
                <a:latin typeface="Arial" panose="020B0604020202020204" pitchFamily="34" charset="0"/>
                <a:cs typeface="Calibri" panose="020F0502020204030204" pitchFamily="34" charset="0"/>
              </a:rPr>
              <a:t>	P(B / A) = P(A n B) / P(A)</a:t>
            </a:r>
          </a:p>
          <a:p>
            <a:pPr algn="just"/>
            <a:r>
              <a:rPr sz="2000" dirty="0">
                <a:latin typeface="Arial" panose="020B0604020202020204" pitchFamily="34" charset="0"/>
                <a:cs typeface="Calibri" panose="020F0502020204030204" pitchFamily="34" charset="0"/>
              </a:rPr>
              <a:t>             	 	= (2/9) / (5/9) = 2/5</a:t>
            </a:r>
            <a:endParaRPr lang="id-ID" altLang="x-none" sz="2000" dirty="0">
              <a:latin typeface="Arial" panose="020B0604020202020204" pitchFamily="34" charset="0"/>
              <a:cs typeface="Calibri" panose="020F0502020204030204" pitchFamily="34" charset="0"/>
            </a:endParaRPr>
          </a:p>
          <a:p>
            <a:pPr algn="just"/>
            <a:r>
              <a:rPr sz="2000" dirty="0">
                <a:latin typeface="Arial" panose="020B0604020202020204" pitchFamily="34" charset="0"/>
                <a:cs typeface="Calibri" panose="020F0502020204030204" pitchFamily="34" charset="0"/>
              </a:rPr>
              <a:t>12. Pada saat menerima barang dari penyalur, biasanya pembeli memeriksa barang-barang tersebut. Dari 100 barang yang diterima ternyata ada 10 barang yang rusak. Apabila diambil dua barang secara acak dari 100 barang yang datang, berapa probabilitas bahwa kedua barang yang diambil tersebut rusak (pengambilan dilakukan tanpa pengembalian)</a:t>
            </a:r>
            <a:endParaRPr sz="2000" dirty="0">
              <a:latin typeface="Arial" panose="020B0604020202020204" pitchFamily="34" charset="0"/>
            </a:endParaRPr>
          </a:p>
          <a:p>
            <a:pPr algn="just"/>
            <a:endParaRPr sz="2000" dirty="0">
              <a:latin typeface="Arial" panose="020B0604020202020204" pitchFamily="34" charset="0"/>
              <a:ea typeface="Calibri" panose="020F0502020204030204" pitchFamily="34" charset="0"/>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6627" name="Rectangle 3"/>
          <p:cNvSpPr/>
          <p:nvPr/>
        </p:nvSpPr>
        <p:spPr>
          <a:xfrm>
            <a:off x="381000" y="838200"/>
            <a:ext cx="8534400" cy="2308225"/>
          </a:xfrm>
          <a:prstGeom prst="rect">
            <a:avLst/>
          </a:prstGeom>
          <a:noFill/>
          <a:ln w="9525">
            <a:noFill/>
          </a:ln>
        </p:spPr>
        <p:txBody>
          <a:bodyPr>
            <a:spAutoFit/>
          </a:bodyPr>
          <a:lstStyle/>
          <a:p>
            <a:pPr algn="just"/>
            <a:r>
              <a:rPr b="1" dirty="0">
                <a:latin typeface="Arial" panose="020B0604020202020204" pitchFamily="34" charset="0"/>
                <a:cs typeface="Calibri" panose="020F0502020204030204" pitchFamily="34" charset="0"/>
              </a:rPr>
              <a:t>Jawab</a:t>
            </a:r>
            <a:endParaRPr dirty="0">
              <a:latin typeface="Arial" panose="020B0604020202020204" pitchFamily="34" charset="0"/>
              <a:cs typeface="Calibri" panose="020F0502020204030204" pitchFamily="34" charset="0"/>
            </a:endParaRPr>
          </a:p>
          <a:p>
            <a:pPr algn="just"/>
            <a:r>
              <a:rPr dirty="0">
                <a:latin typeface="Arial" panose="020B0604020202020204" pitchFamily="34" charset="0"/>
                <a:cs typeface="Calibri" panose="020F0502020204030204" pitchFamily="34" charset="0"/>
              </a:rPr>
              <a:t>Misalkan A adalah peristiwa terambilnya barang yang rusak pada pengambilan pertama dan B adalah peristiwa terambilnya barang yang rusak pada pengambilan kedua</a:t>
            </a:r>
          </a:p>
          <a:p>
            <a:pPr algn="just"/>
            <a:r>
              <a:rPr dirty="0">
                <a:latin typeface="Arial" panose="020B0604020202020204" pitchFamily="34" charset="0"/>
                <a:cs typeface="Calibri" panose="020F0502020204030204" pitchFamily="34" charset="0"/>
              </a:rPr>
              <a:t>P(A) = 10/100, maka P(B/A) = 9/99</a:t>
            </a:r>
          </a:p>
          <a:p>
            <a:pPr algn="just"/>
            <a:r>
              <a:rPr dirty="0">
                <a:latin typeface="Arial" panose="020B0604020202020204" pitchFamily="34" charset="0"/>
                <a:cs typeface="Calibri" panose="020F0502020204030204" pitchFamily="34" charset="0"/>
              </a:rPr>
              <a:t>Karena pengambilan dilakukan tanpa pengembalian, probabilitas terambil keduanya rusak adalah</a:t>
            </a:r>
          </a:p>
          <a:p>
            <a:pPr algn="just"/>
            <a:r>
              <a:rPr dirty="0">
                <a:latin typeface="Arial" panose="020B0604020202020204" pitchFamily="34" charset="0"/>
                <a:cs typeface="Calibri" panose="020F0502020204030204" pitchFamily="34" charset="0"/>
              </a:rPr>
              <a:t>P(A n B) = P(B / A) . P(A) = 9/99 . 10/100 = 90/9900 = 1/110</a:t>
            </a:r>
            <a:endParaRPr dirty="0">
              <a:latin typeface="Arial" panose="020B0604020202020204" pitchFamily="34" charset="0"/>
              <a:ea typeface="Calibri" panose="020F0502020204030204" pitchFamily="34" charset="0"/>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7651" name="Rectangle 1"/>
          <p:cNvSpPr/>
          <p:nvPr/>
        </p:nvSpPr>
        <p:spPr>
          <a:xfrm>
            <a:off x="533400" y="533400"/>
            <a:ext cx="8610600" cy="5754688"/>
          </a:xfrm>
          <a:prstGeom prst="rect">
            <a:avLst/>
          </a:prstGeom>
          <a:noFill/>
          <a:ln w="9525">
            <a:noFill/>
          </a:ln>
        </p:spPr>
        <p:txBody>
          <a:bodyPr anchor="ctr">
            <a:spAutoFit/>
          </a:bodyPr>
          <a:lstStyle/>
          <a:p>
            <a:pPr algn="ctr"/>
            <a:r>
              <a:rPr sz="2800" b="1" dirty="0">
                <a:latin typeface="Arial" panose="020B0604020202020204" pitchFamily="34" charset="0"/>
                <a:cs typeface="Calibri" panose="020F0502020204030204" pitchFamily="34" charset="0"/>
              </a:rPr>
              <a:t>Probabilitas Kejadian Marginal (Marginal Probability) dan Teorema Bayes</a:t>
            </a:r>
          </a:p>
          <a:p>
            <a:pPr algn="ctr"/>
            <a:endParaRPr sz="2400" dirty="0">
              <a:latin typeface="Arial" panose="020B0604020202020204" pitchFamily="34" charset="0"/>
              <a:cs typeface="Calibri" panose="020F0502020204030204" pitchFamily="34" charset="0"/>
            </a:endParaRPr>
          </a:p>
          <a:p>
            <a:r>
              <a:rPr sz="2400" dirty="0">
                <a:latin typeface="Arial" panose="020B0604020202020204" pitchFamily="34" charset="0"/>
                <a:cs typeface="Calibri" panose="020F0502020204030204" pitchFamily="34" charset="0"/>
              </a:rPr>
              <a:t>Probabilitas marginal suatu peristiwa dapat diperoleh dari probabilitas gabungan. Misalnya A1, A2 dan A3 adalah tiga kejadian saling lepas dalam ruang sampel S dan B adalah kejadian sembarang lainnya dalam S. Maka probabilitas marginal dapat dirumuskan sebagai berikut :</a:t>
            </a:r>
          </a:p>
          <a:p>
            <a:r>
              <a:rPr sz="2400" dirty="0">
                <a:latin typeface="Arial" panose="020B0604020202020204" pitchFamily="34" charset="0"/>
                <a:cs typeface="Calibri" panose="020F0502020204030204" pitchFamily="34" charset="0"/>
              </a:rPr>
              <a:t>P(B) = P(B/A1). P(A1) + P(B/A2). P(A2) + P(B/A3). P(A3)</a:t>
            </a:r>
          </a:p>
          <a:p>
            <a:endParaRPr lang="id-ID" altLang="x-none" sz="2400" dirty="0">
              <a:latin typeface="Arial" panose="020B0604020202020204" pitchFamily="34" charset="0"/>
              <a:cs typeface="Calibri" panose="020F0502020204030204" pitchFamily="34" charset="0"/>
            </a:endParaRPr>
          </a:p>
          <a:p>
            <a:r>
              <a:rPr sz="2400" dirty="0">
                <a:latin typeface="Arial" panose="020B0604020202020204" pitchFamily="34" charset="0"/>
                <a:cs typeface="Calibri" panose="020F0502020204030204" pitchFamily="34" charset="0"/>
              </a:rPr>
              <a:t>Berdasarkan rumus di atas, kita dapat menentukan probabilitas kejadian bersyarat A1/B, A2/B dan A3/B dengan cara berikut </a:t>
            </a:r>
          </a:p>
          <a:p>
            <a:endParaRPr sz="2400" b="1" dirty="0">
              <a:latin typeface="Arial" panose="020B0604020202020204" pitchFamily="34" charset="0"/>
              <a:cs typeface="Calibri" panose="020F0502020204030204" pitchFamily="34" charset="0"/>
            </a:endParaRPr>
          </a:p>
          <a:p>
            <a:r>
              <a:rPr sz="2400" dirty="0">
                <a:latin typeface="Arial" panose="020B0604020202020204" pitchFamily="34" charset="0"/>
                <a:cs typeface="Calibri" panose="020F0502020204030204" pitchFamily="34" charset="0"/>
              </a:rPr>
              <a:t>P(A1 / B) = P(B ∩ A1) / P(B) = P(B/A1) P(A1) / Σ P(B / Ai)P(Ai)</a:t>
            </a:r>
            <a:endParaRPr sz="2400" dirty="0">
              <a:latin typeface="Arial" panose="020B0604020202020204" pitchFamily="34" charset="0"/>
              <a:ea typeface="Calibri" panose="020F0502020204030204" pitchFamily="34" charset="0"/>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8675" name="Rectangle 1"/>
          <p:cNvSpPr/>
          <p:nvPr/>
        </p:nvSpPr>
        <p:spPr>
          <a:xfrm>
            <a:off x="304800" y="533400"/>
            <a:ext cx="8534400" cy="6002338"/>
          </a:xfrm>
          <a:prstGeom prst="rect">
            <a:avLst/>
          </a:prstGeom>
          <a:noFill/>
          <a:ln w="9525">
            <a:noFill/>
          </a:ln>
        </p:spPr>
        <p:txBody>
          <a:bodyPr anchor="ctr">
            <a:spAutoFit/>
          </a:bodyPr>
          <a:lstStyle/>
          <a:p>
            <a:r>
              <a:rPr sz="2400" dirty="0">
                <a:latin typeface="Arial" panose="020B0604020202020204" pitchFamily="34" charset="0"/>
                <a:cs typeface="Calibri" panose="020F0502020204030204" pitchFamily="34" charset="0"/>
              </a:rPr>
              <a:t>Probabilitas bersyarat memperhitungkan informasi yang diperoleh dari suatu peristiwa untuk memperkirakan probabilitas peristiwa yang lain. </a:t>
            </a:r>
          </a:p>
          <a:p>
            <a:r>
              <a:rPr sz="2400" dirty="0">
                <a:latin typeface="Arial" panose="020B0604020202020204" pitchFamily="34" charset="0"/>
                <a:cs typeface="Calibri" panose="020F0502020204030204" pitchFamily="34" charset="0"/>
              </a:rPr>
              <a:t>Konsep ini dapat dikembangkan untuk merevisi probabilitas berdasarkan informasi baru dan untuk menentukan probabilitas sebagai akibat suatu pengaruh tertentu. </a:t>
            </a:r>
          </a:p>
          <a:p>
            <a:endParaRPr sz="2400" dirty="0">
              <a:latin typeface="Arial" panose="020B0604020202020204" pitchFamily="34" charset="0"/>
              <a:cs typeface="Calibri" panose="020F0502020204030204" pitchFamily="34" charset="0"/>
            </a:endParaRPr>
          </a:p>
          <a:p>
            <a:r>
              <a:rPr sz="2400" dirty="0">
                <a:latin typeface="Arial" panose="020B0604020202020204" pitchFamily="34" charset="0"/>
                <a:cs typeface="Calibri" panose="020F0502020204030204" pitchFamily="34" charset="0"/>
              </a:rPr>
              <a:t>Prosedur untuk merevisi probabilitas ini dikenal sebagai teorema Bayes. Secara umum, bila A1, A2, A3, …, An kejadian saling lepas dalam ruang sampel S dan B kejadian lain yang sembarang dalam S, probabilitas kejadian bersyarat Ai / B dirumuskan sebagai berikut :</a:t>
            </a:r>
          </a:p>
          <a:p>
            <a:endParaRPr sz="2400" dirty="0">
              <a:latin typeface="Arial" panose="020B0604020202020204" pitchFamily="34" charset="0"/>
              <a:cs typeface="Calibri" panose="020F0502020204030204" pitchFamily="34" charset="0"/>
            </a:endParaRPr>
          </a:p>
          <a:p>
            <a:r>
              <a:rPr sz="2400" b="1" dirty="0">
                <a:latin typeface="Arial" panose="020B0604020202020204" pitchFamily="34" charset="0"/>
                <a:cs typeface="Calibri" panose="020F0502020204030204" pitchFamily="34" charset="0"/>
              </a:rPr>
              <a:t>	P(Ai / B) = P(B n Ai) / P(B) 						    = P(B / Ai) P(Ai) / Σ </a:t>
            </a:r>
            <a:r>
              <a:rPr lang="id-ID" altLang="x-none" sz="2400" b="1" dirty="0">
                <a:latin typeface="Arial" panose="020B0604020202020204" pitchFamily="34" charset="0"/>
                <a:cs typeface="Calibri" panose="020F0502020204030204" pitchFamily="34" charset="0"/>
              </a:rPr>
              <a:t>i</a:t>
            </a:r>
            <a:r>
              <a:rPr sz="2400" b="1" dirty="0">
                <a:latin typeface="Arial" panose="020B0604020202020204" pitchFamily="34" charset="0"/>
                <a:cs typeface="Calibri" panose="020F0502020204030204" pitchFamily="34" charset="0"/>
              </a:rPr>
              <a:t>						    =1-n P(B / Ai) P(Ai)</a:t>
            </a:r>
            <a:endParaRPr sz="2400" dirty="0">
              <a:latin typeface="Arial" panose="020B0604020202020204" pitchFamily="34" charset="0"/>
              <a:ea typeface="Calibri" panose="020F0502020204030204" pitchFamily="34" charset="0"/>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9699" name="Rectangle 1"/>
          <p:cNvSpPr/>
          <p:nvPr/>
        </p:nvSpPr>
        <p:spPr>
          <a:xfrm>
            <a:off x="304800" y="609600"/>
            <a:ext cx="8610600" cy="6740525"/>
          </a:xfrm>
          <a:prstGeom prst="rect">
            <a:avLst/>
          </a:prstGeom>
          <a:noFill/>
          <a:ln w="9525">
            <a:noFill/>
          </a:ln>
        </p:spPr>
        <p:txBody>
          <a:bodyPr anchor="ctr">
            <a:spAutoFit/>
          </a:bodyPr>
          <a:lstStyle/>
          <a:p>
            <a:pPr algn="just"/>
            <a:r>
              <a:rPr sz="2400" dirty="0">
                <a:latin typeface="Arial" panose="020B0604020202020204" pitchFamily="34" charset="0"/>
                <a:cs typeface="Calibri" panose="020F0502020204030204" pitchFamily="34" charset="0"/>
              </a:rPr>
              <a:t>Contoh :</a:t>
            </a:r>
          </a:p>
          <a:p>
            <a:r>
              <a:rPr sz="2400" dirty="0">
                <a:latin typeface="Arial" panose="020B0604020202020204" pitchFamily="34" charset="0"/>
                <a:cs typeface="Calibri" panose="020F0502020204030204" pitchFamily="34" charset="0"/>
              </a:rPr>
              <a:t>13. Misalkan ada tiga kotak masing-masing berisi 2 bola. 	Kotak 1 berisi 2 bola merah, kotak 2 berisi 1 bola 	merah dan 1 bola putih, dan kotak 3 berisi 2 bola putih. 	Dengan mata tertutup, anda diminta mengambil 1 kotak 	secara acak dan kemudian mengambil 1 bola secara 	acak dari kotak yang terambil itu. Anda diberitahu 	bahwa bola yang terambil ternyata berwarna merah. 	Berapakah peluang bola tersebut terambil dari kotak 1, 	kotak 2 dan kotak 3?</a:t>
            </a:r>
          </a:p>
          <a:p>
            <a:r>
              <a:rPr sz="2400" b="1" dirty="0">
                <a:latin typeface="Arial" panose="020B0604020202020204" pitchFamily="34" charset="0"/>
                <a:cs typeface="Calibri" panose="020F0502020204030204" pitchFamily="34" charset="0"/>
              </a:rPr>
              <a:t>Jawab</a:t>
            </a:r>
          </a:p>
          <a:p>
            <a:r>
              <a:rPr sz="2400" dirty="0">
                <a:latin typeface="Arial" panose="020B0604020202020204" pitchFamily="34" charset="0"/>
                <a:cs typeface="Calibri" panose="020F0502020204030204" pitchFamily="34" charset="0"/>
              </a:rPr>
              <a:t>	Mis.	A1 = kejadian terambilnya kotak 1; </a:t>
            </a:r>
          </a:p>
          <a:p>
            <a:r>
              <a:rPr sz="2400" dirty="0">
                <a:latin typeface="Arial" panose="020B0604020202020204" pitchFamily="34" charset="0"/>
                <a:cs typeface="Calibri" panose="020F0502020204030204" pitchFamily="34" charset="0"/>
              </a:rPr>
              <a:t>		A2 = kejadian terambilnya kotak 2</a:t>
            </a:r>
          </a:p>
          <a:p>
            <a:r>
              <a:rPr sz="2400" dirty="0">
                <a:latin typeface="Arial" panose="020B0604020202020204" pitchFamily="34" charset="0"/>
                <a:cs typeface="Calibri" panose="020F0502020204030204" pitchFamily="34" charset="0"/>
              </a:rPr>
              <a:t>        		A3 = kejadian terambilnya kotak 3;  </a:t>
            </a:r>
          </a:p>
          <a:p>
            <a:r>
              <a:rPr sz="2400" dirty="0">
                <a:latin typeface="Arial" panose="020B0604020202020204" pitchFamily="34" charset="0"/>
                <a:cs typeface="Calibri" panose="020F0502020204030204" pitchFamily="34" charset="0"/>
              </a:rPr>
              <a:t>		B = kejadian terambilnya bola merah</a:t>
            </a:r>
          </a:p>
          <a:p>
            <a:r>
              <a:rPr sz="2400" dirty="0">
                <a:latin typeface="Arial" panose="020B0604020202020204" pitchFamily="34" charset="0"/>
                <a:cs typeface="Calibri" panose="020F0502020204030204" pitchFamily="34" charset="0"/>
              </a:rPr>
              <a:t>	Ditanya P(A1 / B), P(A2 / B) dan P(A3 / B)</a:t>
            </a:r>
          </a:p>
          <a:p>
            <a:r>
              <a:rPr sz="2400" dirty="0">
                <a:latin typeface="Arial" panose="020B0604020202020204" pitchFamily="34" charset="0"/>
                <a:cs typeface="Calibri" panose="020F0502020204030204" pitchFamily="34" charset="0"/>
              </a:rPr>
              <a:t>	</a:t>
            </a:r>
          </a:p>
          <a:p>
            <a:endParaRPr sz="2400" dirty="0">
              <a:latin typeface="Arial" panose="020B0604020202020204" pitchFamily="34" charset="0"/>
              <a:ea typeface="Calibri" panose="020F0502020204030204" pitchFamily="34" charset="0"/>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0723" name="Rectangle 4"/>
          <p:cNvSpPr/>
          <p:nvPr/>
        </p:nvSpPr>
        <p:spPr>
          <a:xfrm>
            <a:off x="685800" y="685800"/>
            <a:ext cx="8153400" cy="5632450"/>
          </a:xfrm>
          <a:prstGeom prst="rect">
            <a:avLst/>
          </a:prstGeom>
          <a:noFill/>
          <a:ln w="9525">
            <a:noFill/>
          </a:ln>
        </p:spPr>
        <p:txBody>
          <a:bodyPr>
            <a:spAutoFit/>
          </a:bodyPr>
          <a:lstStyle/>
          <a:p>
            <a:r>
              <a:rPr sz="2400" dirty="0">
                <a:latin typeface="Arial" panose="020B0604020202020204" pitchFamily="34" charset="0"/>
                <a:cs typeface="Calibri" panose="020F0502020204030204" pitchFamily="34" charset="0"/>
              </a:rPr>
              <a:t>P(B / A1) = 1; </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P(B / A2) = </a:t>
            </a:r>
            <a:r>
              <a:rPr sz="2400" dirty="0">
                <a:latin typeface="Arial" panose="020B0604020202020204" pitchFamily="34" charset="0"/>
                <a:ea typeface="Calibri" panose="020F0502020204030204" pitchFamily="34" charset="0"/>
              </a:rPr>
              <a:t>½</a:t>
            </a:r>
            <a:r>
              <a:rPr sz="2400" dirty="0">
                <a:latin typeface="Arial" panose="020B0604020202020204" pitchFamily="34" charset="0"/>
                <a:cs typeface="Calibri" panose="020F0502020204030204" pitchFamily="34" charset="0"/>
              </a:rPr>
              <a:t>; 	P(B / A3) = 0</a:t>
            </a:r>
            <a:r>
              <a:rPr lang="id-ID" altLang="x-none" sz="2400" dirty="0">
                <a:latin typeface="Arial" panose="020B0604020202020204" pitchFamily="34" charset="0"/>
                <a:cs typeface="Calibri" panose="020F0502020204030204" pitchFamily="34" charset="0"/>
              </a:rPr>
              <a:t>;</a:t>
            </a:r>
            <a:r>
              <a:rPr sz="2400" dirty="0">
                <a:latin typeface="Arial" panose="020B0604020202020204" pitchFamily="34" charset="0"/>
                <a:cs typeface="Calibri" panose="020F0502020204030204" pitchFamily="34" charset="0"/>
              </a:rPr>
              <a:t>	</a:t>
            </a:r>
          </a:p>
          <a:p>
            <a:r>
              <a:rPr sz="2400" dirty="0">
                <a:latin typeface="Arial" panose="020B0604020202020204" pitchFamily="34" charset="0"/>
                <a:cs typeface="Calibri" panose="020F0502020204030204" pitchFamily="34" charset="0"/>
              </a:rPr>
              <a:t>n(A1) = 2/6; P(A1) = 1/3</a:t>
            </a:r>
            <a:endParaRPr sz="2400" dirty="0">
              <a:latin typeface="Arial" panose="020B0604020202020204" pitchFamily="34" charset="0"/>
            </a:endParaRPr>
          </a:p>
          <a:p>
            <a:r>
              <a:rPr sz="2400" dirty="0">
                <a:latin typeface="Arial" panose="020B0604020202020204" pitchFamily="34" charset="0"/>
                <a:cs typeface="Calibri" panose="020F0502020204030204" pitchFamily="34" charset="0"/>
              </a:rPr>
              <a:t>n(A2) = 2/6; P(A1) = 1/3</a:t>
            </a:r>
            <a:endParaRPr sz="2400" dirty="0">
              <a:latin typeface="Arial" panose="020B0604020202020204" pitchFamily="34" charset="0"/>
            </a:endParaRPr>
          </a:p>
          <a:p>
            <a:r>
              <a:rPr sz="2400" dirty="0">
                <a:latin typeface="Arial" panose="020B0604020202020204" pitchFamily="34" charset="0"/>
                <a:cs typeface="Calibri" panose="020F0502020204030204" pitchFamily="34" charset="0"/>
              </a:rPr>
              <a:t>n(A2) = 2/6; P(A1) = 1/3</a:t>
            </a:r>
            <a:endParaRPr sz="2400" dirty="0">
              <a:latin typeface="Arial" panose="020B0604020202020204" pitchFamily="34" charset="0"/>
            </a:endParaRPr>
          </a:p>
          <a:p>
            <a:r>
              <a:rPr sz="2400" dirty="0">
                <a:latin typeface="Arial" panose="020B0604020202020204" pitchFamily="34" charset="0"/>
                <a:cs typeface="Calibri" panose="020F0502020204030204" pitchFamily="34" charset="0"/>
              </a:rPr>
              <a:t>P(B) = P(B/A1) . P(A1) +  P(B/A2) . P(A2) + P(B/A3) .P(A3)</a:t>
            </a:r>
            <a:endParaRPr sz="2400" dirty="0">
              <a:latin typeface="Arial" panose="020B0604020202020204" pitchFamily="34" charset="0"/>
            </a:endParaRPr>
          </a:p>
          <a:p>
            <a:r>
              <a:rPr sz="2400" dirty="0">
                <a:latin typeface="Arial" panose="020B0604020202020204" pitchFamily="34" charset="0"/>
                <a:cs typeface="Calibri" panose="020F0502020204030204" pitchFamily="34" charset="0"/>
              </a:rPr>
              <a:t>        = 1 . 1/3 + 1/2 . 1/3 + 0 . 1/3 = 1/2</a:t>
            </a:r>
            <a:endParaRPr sz="2400" dirty="0">
              <a:latin typeface="Arial" panose="020B0604020202020204" pitchFamily="34" charset="0"/>
            </a:endParaRPr>
          </a:p>
          <a:p>
            <a:r>
              <a:rPr sz="2400" dirty="0">
                <a:latin typeface="Arial" panose="020B0604020202020204" pitchFamily="34" charset="0"/>
                <a:cs typeface="Calibri" panose="020F0502020204030204" pitchFamily="34" charset="0"/>
              </a:rPr>
              <a:t>Jadi</a:t>
            </a:r>
            <a:endParaRPr sz="2400" dirty="0">
              <a:latin typeface="Arial" panose="020B0604020202020204" pitchFamily="34" charset="0"/>
            </a:endParaRPr>
          </a:p>
          <a:p>
            <a:r>
              <a:rPr sz="2400" dirty="0">
                <a:latin typeface="Arial" panose="020B0604020202020204" pitchFamily="34" charset="0"/>
                <a:cs typeface="Calibri" panose="020F0502020204030204" pitchFamily="34" charset="0"/>
              </a:rPr>
              <a:t>	P(A1 / B) = P(B n A1) / P(B) </a:t>
            </a:r>
          </a:p>
          <a:p>
            <a:r>
              <a:rPr sz="2400" dirty="0">
                <a:latin typeface="Arial" panose="020B0604020202020204" pitchFamily="34" charset="0"/>
                <a:cs typeface="Calibri" panose="020F0502020204030204" pitchFamily="34" charset="0"/>
              </a:rPr>
              <a:t>                          = P(B / A1) . P(A1) / P(B) </a:t>
            </a:r>
          </a:p>
          <a:p>
            <a:r>
              <a:rPr sz="2400" dirty="0">
                <a:latin typeface="Arial" panose="020B0604020202020204" pitchFamily="34" charset="0"/>
                <a:cs typeface="Calibri" panose="020F0502020204030204" pitchFamily="34" charset="0"/>
              </a:rPr>
              <a:t>                          = (1 . 1/3) / (1/2) = 2/3</a:t>
            </a:r>
            <a:endParaRPr sz="2400" dirty="0">
              <a:latin typeface="Arial" panose="020B0604020202020204" pitchFamily="34" charset="0"/>
            </a:endParaRPr>
          </a:p>
          <a:p>
            <a:r>
              <a:rPr sz="2400" dirty="0">
                <a:latin typeface="Arial" panose="020B0604020202020204" pitchFamily="34" charset="0"/>
                <a:cs typeface="Calibri" panose="020F0502020204030204" pitchFamily="34" charset="0"/>
              </a:rPr>
              <a:t>	P(A2 / B) = P(B n A2) / P(B) </a:t>
            </a:r>
          </a:p>
          <a:p>
            <a:r>
              <a:rPr sz="2400" dirty="0">
                <a:latin typeface="Arial" panose="020B0604020202020204" pitchFamily="34" charset="0"/>
                <a:cs typeface="Calibri" panose="020F0502020204030204" pitchFamily="34" charset="0"/>
              </a:rPr>
              <a:t>                           = P(B / A2) . P(A2) / P(B) </a:t>
            </a:r>
          </a:p>
          <a:p>
            <a:r>
              <a:rPr sz="2400" dirty="0">
                <a:latin typeface="Arial" panose="020B0604020202020204" pitchFamily="34" charset="0"/>
                <a:cs typeface="Calibri" panose="020F0502020204030204" pitchFamily="34" charset="0"/>
              </a:rPr>
              <a:t>                           = (1/2 . 1/3) / (1/2) =1/3</a:t>
            </a:r>
            <a:endParaRPr sz="2400" dirty="0">
              <a:latin typeface="Arial" panose="020B0604020202020204" pitchFamily="34" charset="0"/>
            </a:endParaRPr>
          </a:p>
          <a:p>
            <a:r>
              <a:rPr sz="2400" dirty="0">
                <a:latin typeface="Arial" panose="020B0604020202020204" pitchFamily="34" charset="0"/>
                <a:cs typeface="Calibri" panose="020F0502020204030204" pitchFamily="34" charset="0"/>
              </a:rPr>
              <a:t>P(A3 / B) = P(B n A3) / P(B) = P(B / A3) . P(A3) / P(B) 		     = (0. 1/3) / (1/2) = 0</a:t>
            </a:r>
            <a:endParaRPr sz="2400" dirty="0">
              <a:latin typeface="Arial" panose="020B0604020202020204"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stretch>
            <a:fillRect/>
          </a:stretch>
        </p:blipFill>
        <p:spPr>
          <a:xfrm>
            <a:off x="-228600" y="0"/>
            <a:ext cx="9144000" cy="6858000"/>
          </a:xfrm>
          <a:prstGeom prst="rect">
            <a:avLst/>
          </a:prstGeom>
          <a:noFill/>
          <a:ln w="9525">
            <a:noFill/>
          </a:ln>
        </p:spPr>
      </p:pic>
      <p:sp>
        <p:nvSpPr>
          <p:cNvPr id="6" name="Rectangle 5"/>
          <p:cNvSpPr/>
          <p:nvPr/>
        </p:nvSpPr>
        <p:spPr>
          <a:xfrm>
            <a:off x="3000375" y="2525713"/>
            <a:ext cx="3238500" cy="460375"/>
          </a:xfrm>
          <a:prstGeom prst="rect">
            <a:avLst/>
          </a:prstGeom>
          <a:noFill/>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Sebelum</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02. </a:t>
            </a:r>
            <a:r>
              <a:rPr kumimoji="0" lang="id-ID"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Probabilitas</a:t>
            </a:r>
            <a:endParaRPr kumimoji="0" lang="en-US" sz="1400" b="1"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07. </a:t>
            </a:r>
            <a:r>
              <a:rPr kumimoji="0" lang="en-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H</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ipotesis</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03.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diskrit</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9" name="Rectangle 28"/>
          <p:cNvSpPr/>
          <p:nvPr/>
        </p:nvSpPr>
        <p:spPr>
          <a:xfrm>
            <a:off x="3647207" y="4402291"/>
            <a:ext cx="5105400" cy="523220"/>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04.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kontinu</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05.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a:t>
            </a:r>
            <a:r>
              <a:rPr kumimoji="0" lang="id-ID"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Sampling</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endParaRPr kumimoji="0" lang="en-US"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06.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Estimasi</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01.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Pengertian dan Deskripsi Data</a:t>
            </a: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1747" name="Content Placeholder 2"/>
          <p:cNvSpPr>
            <a:spLocks noGrp="1"/>
          </p:cNvSpPr>
          <p:nvPr>
            <p:ph idx="1"/>
          </p:nvPr>
        </p:nvSpPr>
        <p:spPr>
          <a:xfrm>
            <a:off x="152400" y="762000"/>
            <a:ext cx="8991600" cy="5867400"/>
          </a:xfrm>
          <a:ln/>
        </p:spPr>
        <p:txBody>
          <a:bodyPr vert="horz" wrap="square" lIns="91440" tIns="45720" rIns="91440" bIns="45720" anchor="t"/>
          <a:lstStyle/>
          <a:p>
            <a:pPr algn="ctr" eaLnBrk="1" hangingPunct="1">
              <a:buNone/>
            </a:pPr>
            <a:r>
              <a:rPr sz="2400" b="1" dirty="0">
                <a:latin typeface="Arial" panose="020B0604020202020204" pitchFamily="34" charset="0"/>
                <a:cs typeface="Arial" panose="020B0604020202020204" pitchFamily="34" charset="0"/>
              </a:rPr>
              <a:t>PENCACAHAN TITIK CONTOH </a:t>
            </a:r>
            <a:endParaRPr lang="id-ID" altLang="x-none" sz="2400" b="1" dirty="0">
              <a:latin typeface="Arial" panose="020B0604020202020204" pitchFamily="34" charset="0"/>
              <a:cs typeface="Arial" panose="020B0604020202020204" pitchFamily="34" charset="0"/>
            </a:endParaRPr>
          </a:p>
          <a:p>
            <a:pPr eaLnBrk="1" hangingPunct="1">
              <a:buNone/>
            </a:pPr>
            <a:r>
              <a:rPr sz="2400" dirty="0">
                <a:latin typeface="Arial" panose="020B0604020202020204" pitchFamily="34" charset="0"/>
                <a:cs typeface="Arial" panose="020B0604020202020204" pitchFamily="34" charset="0"/>
              </a:rPr>
              <a:t>Penyelesaian probabilitas yang sangat rumit dapat dilakukan dengan menghitung kemungkinan-kemungkinan yang akan terjadi dalam ruang contoh atau ruang sampel. </a:t>
            </a:r>
          </a:p>
          <a:p>
            <a:pPr eaLnBrk="1" hangingPunct="1">
              <a:buNone/>
            </a:pPr>
            <a:endParaRPr sz="2400" dirty="0">
              <a:latin typeface="Arial" panose="020B0604020202020204" pitchFamily="34" charset="0"/>
              <a:cs typeface="Arial" panose="020B0604020202020204" pitchFamily="34" charset="0"/>
            </a:endParaRPr>
          </a:p>
          <a:p>
            <a:pPr eaLnBrk="1" hangingPunct="1">
              <a:buNone/>
            </a:pPr>
            <a:r>
              <a:rPr sz="2400" b="1" dirty="0">
                <a:latin typeface="Arial" panose="020B0604020202020204" pitchFamily="34" charset="0"/>
                <a:cs typeface="Arial" panose="020B0604020202020204" pitchFamily="34" charset="0"/>
              </a:rPr>
              <a:t>Kaidah Pencacahan</a:t>
            </a:r>
            <a:endParaRPr sz="2400" dirty="0">
              <a:latin typeface="Arial" panose="020B0604020202020204" pitchFamily="34" charset="0"/>
              <a:cs typeface="Arial" panose="020B0604020202020204" pitchFamily="34" charset="0"/>
            </a:endParaRPr>
          </a:p>
          <a:p>
            <a:pPr eaLnBrk="1" hangingPunct="1"/>
            <a:r>
              <a:rPr sz="2400" dirty="0">
                <a:latin typeface="Arial" panose="020B0604020202020204" pitchFamily="34" charset="0"/>
                <a:cs typeface="Arial" panose="020B0604020202020204" pitchFamily="34" charset="0"/>
              </a:rPr>
              <a:t>Bila ada n1 cara untuk mengerjakan suatu hal dan ada n2 cara untuk mengerjakan hal lain, akan terdapat n1 x n2 cara untuk mengerjakan kedua hal tersebut bersama-sama. </a:t>
            </a:r>
          </a:p>
          <a:p>
            <a:pPr eaLnBrk="1" hangingPunct="1">
              <a:buNone/>
            </a:pPr>
            <a:endParaRPr sz="2400" dirty="0">
              <a:latin typeface="Arial" panose="020B0604020202020204" pitchFamily="34" charset="0"/>
              <a:cs typeface="Arial" panose="020B0604020202020204" pitchFamily="34" charset="0"/>
            </a:endParaRPr>
          </a:p>
          <a:p>
            <a:pPr eaLnBrk="1" hangingPunct="1"/>
            <a:r>
              <a:rPr sz="2400" dirty="0">
                <a:latin typeface="Arial" panose="020B0604020202020204" pitchFamily="34" charset="0"/>
                <a:cs typeface="Arial" panose="020B0604020202020204" pitchFamily="34" charset="0"/>
              </a:rPr>
              <a:t>Jika ada n1 cara untuk melakukan pekerjaan pertama dan ada n2 cara untuk melakukan pekerjaan kedua serta ada n3 cara untuk melakukan pekerjaan ketiga, terdapat n1 x n2 x n3 cara untuk melakukan ketiga pekerjaan tersebut bersama-sama. </a:t>
            </a:r>
          </a:p>
          <a:p>
            <a:pPr eaLnBrk="1" hangingPunct="1">
              <a:buNone/>
            </a:pPr>
            <a:endParaRPr sz="2400" dirty="0">
              <a:latin typeface="Arial" panose="020B0604020202020204" pitchFamily="34" charset="0"/>
              <a:cs typeface="Arial" panose="020B0604020202020204" pitchFamily="34" charset="0"/>
            </a:endParaRPr>
          </a:p>
          <a:p>
            <a:pPr eaLnBrk="1" hangingPunct="1"/>
            <a:endParaRPr dirty="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1"/>
          <p:cNvSpPr>
            <a:spLocks noChangeArrowheads="1"/>
          </p:cNvSpPr>
          <p:nvPr/>
        </p:nvSpPr>
        <p:spPr bwMode="auto">
          <a:xfrm>
            <a:off x="228600" y="609600"/>
            <a:ext cx="8686800" cy="5632450"/>
          </a:xfrm>
          <a:prstGeom prst="rect">
            <a:avLst/>
          </a:prstGeom>
          <a:noFill/>
          <a:ln w="9525">
            <a:noFill/>
            <a:miter lim="800000"/>
          </a:ln>
        </p:spPr>
        <p:txBody>
          <a:bodyPr anchor="ctr">
            <a:spAutoFit/>
          </a:bodyPr>
          <a:lstStyle/>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Jika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ada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n1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cara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untuk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melakukan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pekerjaan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pertama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n2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cara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untuk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melakukan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pekerjaan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kedua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seterusnya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akhirnya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ada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cara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untuk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melakukan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pekerjaan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ke</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k,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ada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n1, n2, …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cara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untuk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melakukan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pekerjaan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pertama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hingga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pekerjaan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ke</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k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bersama-sama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Contoh</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13.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Pengembang</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real estate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menawarkan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kepada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konsumen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tipe</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rumah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tipe</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anggrek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dahlia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tulip), 2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macam</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bentuk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garasi</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macam</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sistem</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pemanasan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Berapa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macam</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rancangan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rumah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yang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tersedia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bagi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konsumen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Jawab</a:t>
            </a:r>
            <a:r>
              <a:rPr kumimoji="0" lang="id-ID" sz="24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Tipe</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rumah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n1=3,bentuk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garasi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n2=2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sistem</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pemanasan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n3=3.</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Jadi</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banyaknya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macam</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rancangan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rumah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adalah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n = n1 x n2 x n3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3 x 2 x 3 = 18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rancangan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Calibri" panose="020F0502020204030204" pitchFamily="34" charset="0"/>
              </a:rPr>
              <a:t>rumah</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1"/>
          <p:cNvSpPr>
            <a:spLocks noChangeArrowheads="1"/>
          </p:cNvSpPr>
          <p:nvPr/>
        </p:nvSpPr>
        <p:spPr bwMode="auto">
          <a:xfrm>
            <a:off x="304800" y="609600"/>
            <a:ext cx="8610600" cy="6002338"/>
          </a:xfrm>
          <a:prstGeom prst="rect">
            <a:avLst/>
          </a:prstGeom>
          <a:noFill/>
          <a:ln w="9525">
            <a:noFill/>
            <a:miter lim="800000"/>
          </a:ln>
          <a:effectLst/>
        </p:spPr>
        <p:txBody>
          <a:bodyPr anchor="ctr">
            <a:spAutoFit/>
          </a:bodyPr>
          <a:lstStyle/>
          <a:p>
            <a:pPr marL="0" marR="0" lvl="0" indent="36068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Permutasi</a:t>
            </a: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360680" algn="just"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360680" algn="just" defTabSz="914400" rtl="0" eaLnBrk="0" fontAlgn="base" latinLnBrk="0" hangingPunct="0">
              <a:lnSpc>
                <a:spcPct val="100000"/>
              </a:lnSpc>
              <a:spcBef>
                <a:spcPct val="0"/>
              </a:spcBef>
              <a:spcAft>
                <a:spcPct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Merupakan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susunan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urutan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yang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dapat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dibentuk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dari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suatu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kumpulan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benda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yang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diambil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sebagian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atau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seluruhnya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Banyak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permutasi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n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benda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yang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berlainan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adalah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n!. </a:t>
            </a:r>
            <a:endPar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360680" algn="just" defTabSz="914400" rtl="0" eaLnBrk="0" fontAlgn="base" latinLnBrk="0" hangingPunct="0">
              <a:lnSpc>
                <a:spcPct val="100000"/>
              </a:lnSpc>
              <a:spcBef>
                <a:spcPct val="0"/>
              </a:spcBef>
              <a:spcAft>
                <a:spcPct val="0"/>
              </a:spcAft>
              <a:buClrTx/>
              <a:buSzTx/>
              <a:buFontTx/>
              <a:buNone/>
              <a:defRPr/>
            </a:pP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Misal hi</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mpunan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 b, c}</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memiliki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tiga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anggota</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b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c</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atau 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K</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ita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dapat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mengambil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seluruh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atau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sebagian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dari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anggota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himpunan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tersebut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Katakanlah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ambil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seluruhnya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(r = 3),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ambil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dua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(r = 2),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ambil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satu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(r = 1)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atau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tidak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diambil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(r = 0). Dari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susunan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atau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rangkaian</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letak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anggota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pada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susunan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tersebut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diperoleh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jenis-jenis</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susunan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yang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ditentukan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oleh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urutan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letak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anggota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himpunan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tersebut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pada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setiap</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susunan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2500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25000" noProof="0" dirty="0" err="1">
                <a:ln>
                  <a:noFill/>
                </a:ln>
                <a:solidFill>
                  <a:schemeClr val="tx1"/>
                </a:solidFill>
                <a:effectLst/>
                <a:uLnTx/>
                <a:uFillTx/>
                <a:latin typeface="Arial" panose="020B0604020202020204" pitchFamily="34" charset="0"/>
                <a:ea typeface="+mn-ea"/>
                <a:cs typeface="+mn-cs"/>
              </a:rPr>
              <a:t>n</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a:t>
            </a:r>
            <a:r>
              <a:rPr kumimoji="0" lang="en-US" sz="2400" b="1" i="0" u="none" strike="noStrike" kern="1200" cap="none" spc="0" normalizeH="0" baseline="-25000" noProof="0" dirty="0" err="1">
                <a:ln>
                  <a:noFill/>
                </a:ln>
                <a:solidFill>
                  <a:schemeClr val="tx1"/>
                </a:solidFill>
                <a:effectLst/>
                <a:uLnTx/>
                <a:uFillTx/>
                <a:latin typeface="Arial" panose="020B0604020202020204" pitchFamily="34" charset="0"/>
                <a:ea typeface="+mn-ea"/>
                <a:cs typeface="+mn-cs"/>
              </a:rPr>
              <a:t>r</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 n! / (n-r)!</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cara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lain yang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dipakai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untuk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menuliskan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25000" noProof="0" dirty="0" err="1">
                <a:ln>
                  <a:noFill/>
                </a:ln>
                <a:solidFill>
                  <a:schemeClr val="tx1"/>
                </a:solidFill>
                <a:effectLst/>
                <a:uLnTx/>
                <a:uFillTx/>
                <a:latin typeface="Arial" panose="020B0604020202020204" pitchFamily="34" charset="0"/>
                <a:ea typeface="+mn-ea"/>
                <a:cs typeface="+mn-cs"/>
              </a:rPr>
              <a:t>n</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a:t>
            </a:r>
            <a:r>
              <a:rPr kumimoji="0" lang="en-US" sz="2400" b="0" i="0" u="none" strike="noStrike" kern="1200" cap="none" spc="0" normalizeH="0" baseline="-25000" noProof="0" dirty="0" err="1">
                <a:ln>
                  <a:noFill/>
                </a:ln>
                <a:solidFill>
                  <a:schemeClr val="tx1"/>
                </a:solidFill>
                <a:effectLst/>
                <a:uLnTx/>
                <a:uFillTx/>
                <a:latin typeface="Arial" panose="020B0604020202020204" pitchFamily="34" charset="0"/>
                <a:ea typeface="+mn-ea"/>
                <a:cs typeface="+mn-cs"/>
              </a:rPr>
              <a:t>r</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adalah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P(</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n,r</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p>
          <a:p>
            <a:pPr marL="0" marR="0" lvl="0" indent="360680" algn="just"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4819" name="Rectangle 1"/>
          <p:cNvSpPr/>
          <p:nvPr/>
        </p:nvSpPr>
        <p:spPr>
          <a:xfrm>
            <a:off x="0" y="533400"/>
            <a:ext cx="9144000" cy="6308725"/>
          </a:xfrm>
          <a:prstGeom prst="rect">
            <a:avLst/>
          </a:prstGeom>
          <a:noFill/>
          <a:ln w="9525">
            <a:noFill/>
          </a:ln>
        </p:spPr>
        <p:txBody>
          <a:bodyPr anchor="ctr">
            <a:spAutoFit/>
          </a:bodyPr>
          <a:lstStyle/>
          <a:p>
            <a:pPr algn="just"/>
            <a:r>
              <a:rPr sz="2400" b="1" dirty="0">
                <a:latin typeface="Arial" panose="020B0604020202020204" pitchFamily="34" charset="0"/>
                <a:cs typeface="Calibri" panose="020F0502020204030204" pitchFamily="34" charset="0"/>
              </a:rPr>
              <a:t>Contoh :</a:t>
            </a:r>
            <a:endParaRPr sz="2400" dirty="0">
              <a:latin typeface="Arial" panose="020B0604020202020204" pitchFamily="34" charset="0"/>
              <a:cs typeface="Calibri" panose="020F0502020204030204" pitchFamily="34" charset="0"/>
            </a:endParaRPr>
          </a:p>
          <a:p>
            <a:pPr algn="just"/>
            <a:r>
              <a:rPr sz="2400" dirty="0">
                <a:latin typeface="Arial" panose="020B0604020202020204" pitchFamily="34" charset="0"/>
                <a:cs typeface="Calibri" panose="020F0502020204030204" pitchFamily="34" charset="0"/>
              </a:rPr>
              <a:t>14	Bila n = 4 dan r = 2, maka</a:t>
            </a:r>
          </a:p>
          <a:p>
            <a:pPr algn="just"/>
            <a:r>
              <a:rPr sz="2400" baseline="-30000" dirty="0">
                <a:latin typeface="Arial" panose="020B0604020202020204" pitchFamily="34" charset="0"/>
                <a:cs typeface="Calibri" panose="020F0502020204030204" pitchFamily="34" charset="0"/>
              </a:rPr>
              <a:t>	4</a:t>
            </a:r>
            <a:r>
              <a:rPr sz="2400" dirty="0">
                <a:latin typeface="Arial" panose="020B0604020202020204" pitchFamily="34" charset="0"/>
                <a:cs typeface="Calibri" panose="020F0502020204030204" pitchFamily="34" charset="0"/>
              </a:rPr>
              <a:t>P</a:t>
            </a:r>
            <a:r>
              <a:rPr sz="2400" baseline="-30000" dirty="0">
                <a:latin typeface="Arial" panose="020B0604020202020204" pitchFamily="34" charset="0"/>
                <a:cs typeface="Calibri" panose="020F0502020204030204" pitchFamily="34" charset="0"/>
              </a:rPr>
              <a:t>2 = </a:t>
            </a:r>
            <a:r>
              <a:rPr sz="2400" dirty="0">
                <a:latin typeface="Arial" panose="020B0604020202020204" pitchFamily="34" charset="0"/>
                <a:cs typeface="Calibri" panose="020F0502020204030204" pitchFamily="34" charset="0"/>
              </a:rPr>
              <a:t>P(4,2) = 4! / (4-2)! = 4! / 2! = 4.3.2! / 2! = 4.3 = 12</a:t>
            </a:r>
          </a:p>
          <a:p>
            <a:pPr algn="just"/>
            <a:endParaRPr sz="2400" dirty="0">
              <a:latin typeface="Arial" panose="020B0604020202020204" pitchFamily="34" charset="0"/>
              <a:cs typeface="Calibri" panose="020F0502020204030204" pitchFamily="34" charset="0"/>
            </a:endParaRPr>
          </a:p>
          <a:p>
            <a:pPr algn="just"/>
            <a:r>
              <a:rPr sz="2400" dirty="0">
                <a:latin typeface="Arial" panose="020B0604020202020204" pitchFamily="34" charset="0"/>
                <a:cs typeface="Calibri" panose="020F0502020204030204" pitchFamily="34" charset="0"/>
              </a:rPr>
              <a:t>15.	 Bila n = 5 dan r = 3, maka</a:t>
            </a:r>
          </a:p>
          <a:p>
            <a:pPr algn="just"/>
            <a:r>
              <a:rPr sz="2400" baseline="-30000" dirty="0">
                <a:latin typeface="Arial" panose="020B0604020202020204" pitchFamily="34" charset="0"/>
                <a:cs typeface="Calibri" panose="020F0502020204030204" pitchFamily="34" charset="0"/>
              </a:rPr>
              <a:t>	5</a:t>
            </a:r>
            <a:r>
              <a:rPr sz="2400" dirty="0">
                <a:latin typeface="Arial" panose="020B0604020202020204" pitchFamily="34" charset="0"/>
                <a:cs typeface="Calibri" panose="020F0502020204030204" pitchFamily="34" charset="0"/>
              </a:rPr>
              <a:t>P</a:t>
            </a:r>
            <a:r>
              <a:rPr sz="2400" baseline="-30000" dirty="0">
                <a:latin typeface="Arial" panose="020B0604020202020204" pitchFamily="34" charset="0"/>
                <a:cs typeface="Calibri" panose="020F0502020204030204" pitchFamily="34" charset="0"/>
              </a:rPr>
              <a:t>3 </a:t>
            </a:r>
            <a:r>
              <a:rPr sz="2400" dirty="0">
                <a:latin typeface="Arial" panose="020B0604020202020204" pitchFamily="34" charset="0"/>
                <a:cs typeface="Calibri" panose="020F0502020204030204" pitchFamily="34" charset="0"/>
              </a:rPr>
              <a:t>= P(5,3) = 5! / (5-3)! = 5! / 2! = 5.4.3.2! / 2! = 5.4.3 = 60</a:t>
            </a:r>
          </a:p>
          <a:p>
            <a:pPr algn="just"/>
            <a:endParaRPr sz="2400" dirty="0">
              <a:latin typeface="Arial" panose="020B0604020202020204" pitchFamily="34" charset="0"/>
              <a:cs typeface="Calibri" panose="020F0502020204030204" pitchFamily="34" charset="0"/>
            </a:endParaRPr>
          </a:p>
          <a:p>
            <a:r>
              <a:rPr sz="2400" dirty="0">
                <a:latin typeface="Arial" panose="020B0604020202020204" pitchFamily="34" charset="0"/>
                <a:cs typeface="Calibri" panose="020F0502020204030204" pitchFamily="34" charset="0"/>
              </a:rPr>
              <a:t>16. 	Kamar di klinik bersalin Harapan Ibu hanya bisa 	menampung 3 pasien yang akan melahirkan. Bila pada hari 	itu datang 6 pasien yang akan melahirkan, dalam berapa 	cara dapat disusun kemungkinan keenam pasien bisa 	dirawat inap?</a:t>
            </a:r>
          </a:p>
          <a:p>
            <a:r>
              <a:rPr sz="2400" b="1" dirty="0">
                <a:latin typeface="Arial" panose="020B0604020202020204" pitchFamily="34" charset="0"/>
                <a:cs typeface="Calibri" panose="020F0502020204030204" pitchFamily="34" charset="0"/>
              </a:rPr>
              <a:t>Jawab</a:t>
            </a:r>
            <a:r>
              <a:rPr lang="id-ID" altLang="x-none" sz="2400" b="1"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Banyaknya cara penerimaan 3 pasien rawat inap dari 6 pasien yang 	datang. Disini r = 3 dan n = 6, sehingga permutasi yang dapat disusun dari 3 pasien yang diambil secara acak dari 6 pasien adalah: </a:t>
            </a:r>
            <a:r>
              <a:rPr sz="2400" baseline="-25000" dirty="0">
                <a:latin typeface="Arial" panose="020B0604020202020204" pitchFamily="34" charset="0"/>
                <a:cs typeface="Calibri" panose="020F0502020204030204" pitchFamily="34" charset="0"/>
              </a:rPr>
              <a:t>6</a:t>
            </a:r>
            <a:r>
              <a:rPr sz="2400" dirty="0">
                <a:latin typeface="Arial" panose="020B0604020202020204" pitchFamily="34" charset="0"/>
                <a:cs typeface="Calibri" panose="020F0502020204030204" pitchFamily="34" charset="0"/>
              </a:rPr>
              <a:t>P</a:t>
            </a:r>
            <a:r>
              <a:rPr sz="2400" baseline="-25000" dirty="0">
                <a:latin typeface="Arial" panose="020B0604020202020204" pitchFamily="34" charset="0"/>
                <a:cs typeface="Calibri" panose="020F0502020204030204" pitchFamily="34" charset="0"/>
              </a:rPr>
              <a:t>3</a:t>
            </a:r>
            <a:r>
              <a:rPr sz="2400" dirty="0">
                <a:latin typeface="Arial" panose="020B0604020202020204" pitchFamily="34" charset="0"/>
                <a:cs typeface="Calibri" panose="020F0502020204030204" pitchFamily="34" charset="0"/>
              </a:rPr>
              <a:t> = 6! / (6-3)! = 6!/3! = 6 x 5 x 4 = 120 cara</a:t>
            </a:r>
          </a:p>
          <a:p>
            <a:pPr algn="just"/>
            <a:endParaRPr sz="2000" dirty="0">
              <a:latin typeface="Arial" panose="020B0604020202020204" pitchFamily="34" charset="0"/>
              <a:ea typeface="Calibri" panose="020F0502020204030204" pitchFamily="34" charset="0"/>
            </a:endParaRP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5843" name="Content Placeholder 2"/>
          <p:cNvSpPr>
            <a:spLocks noGrp="1"/>
          </p:cNvSpPr>
          <p:nvPr>
            <p:ph idx="1"/>
          </p:nvPr>
        </p:nvSpPr>
        <p:spPr>
          <a:xfrm>
            <a:off x="381000" y="685800"/>
            <a:ext cx="8534400" cy="4525963"/>
          </a:xfrm>
          <a:ln/>
        </p:spPr>
        <p:txBody>
          <a:bodyPr vert="horz" wrap="square" lIns="91440" tIns="45720" rIns="91440" bIns="45720" anchor="t"/>
          <a:lstStyle/>
          <a:p>
            <a:pPr algn="ctr" eaLnBrk="1" hangingPunct="1">
              <a:buNone/>
            </a:pPr>
            <a:r>
              <a:rPr sz="2400" b="1" dirty="0">
                <a:latin typeface="Arial" panose="020B0604020202020204" pitchFamily="34" charset="0"/>
                <a:cs typeface="Arial" panose="020B0604020202020204" pitchFamily="34" charset="0"/>
              </a:rPr>
              <a:t>Kombinasi</a:t>
            </a:r>
          </a:p>
          <a:p>
            <a:pPr eaLnBrk="1" hangingPunct="1"/>
            <a:r>
              <a:rPr sz="2400" dirty="0">
                <a:latin typeface="Arial" panose="020B0604020202020204" pitchFamily="34" charset="0"/>
                <a:cs typeface="Arial" panose="020B0604020202020204" pitchFamily="34" charset="0"/>
              </a:rPr>
              <a:t>Banyaknya kombinasi r elemen dari n elemen yang berbeda yang berkaitan dengan banyaknya permutasi tanpa memperhatikan urutan disebut kombinasi. Bila himpunan itu terdiri atas n anggota dan diambil sebanyak r, dimana r ≤ n, banyaknya susunan yang diperoleh dengan cara kombinasi adalah:</a:t>
            </a:r>
          </a:p>
          <a:p>
            <a:pPr eaLnBrk="1" hangingPunct="1">
              <a:buNone/>
            </a:pPr>
            <a:r>
              <a:rPr sz="2400" b="1" baseline="-25000" dirty="0">
                <a:latin typeface="Arial" panose="020B0604020202020204" pitchFamily="34" charset="0"/>
                <a:cs typeface="Arial" panose="020B0604020202020204" pitchFamily="34" charset="0"/>
              </a:rPr>
              <a:t>			n</a:t>
            </a:r>
            <a:r>
              <a:rPr sz="2400" b="1" dirty="0">
                <a:latin typeface="Arial" panose="020B0604020202020204" pitchFamily="34" charset="0"/>
                <a:cs typeface="Arial" panose="020B0604020202020204" pitchFamily="34" charset="0"/>
              </a:rPr>
              <a:t>C</a:t>
            </a:r>
            <a:r>
              <a:rPr sz="2400" b="1" baseline="-25000" dirty="0">
                <a:latin typeface="Arial" panose="020B0604020202020204" pitchFamily="34" charset="0"/>
                <a:cs typeface="Arial" panose="020B0604020202020204" pitchFamily="34" charset="0"/>
              </a:rPr>
              <a:t>r</a:t>
            </a:r>
            <a:r>
              <a:rPr sz="2400" b="1" dirty="0">
                <a:latin typeface="Arial" panose="020B0604020202020204" pitchFamily="34" charset="0"/>
                <a:cs typeface="Arial" panose="020B0604020202020204" pitchFamily="34" charset="0"/>
              </a:rPr>
              <a:t> = (n r) = n! / r! (n – r)!</a:t>
            </a:r>
            <a:endParaRPr sz="2400" dirty="0">
              <a:latin typeface="Arial" panose="020B0604020202020204" pitchFamily="34" charset="0"/>
              <a:cs typeface="Arial" panose="020B0604020202020204" pitchFamily="34" charset="0"/>
            </a:endParaRPr>
          </a:p>
          <a:p>
            <a:pPr eaLnBrk="1" hangingPunct="1"/>
            <a:r>
              <a:rPr sz="2400" dirty="0">
                <a:latin typeface="Arial" panose="020B0604020202020204" pitchFamily="34" charset="0"/>
                <a:cs typeface="Arial" panose="020B0604020202020204" pitchFamily="34" charset="0"/>
              </a:rPr>
              <a:t>kombinasi juga ditulis dengan cara C (</a:t>
            </a:r>
            <a:r>
              <a:rPr sz="2400" baseline="-25000" dirty="0">
                <a:latin typeface="Arial" panose="020B0604020202020204" pitchFamily="34" charset="0"/>
                <a:cs typeface="Arial" panose="020B0604020202020204" pitchFamily="34" charset="0"/>
              </a:rPr>
              <a:t>n,r</a:t>
            </a:r>
            <a:r>
              <a:rPr sz="2400" dirty="0">
                <a:latin typeface="Arial" panose="020B0604020202020204" pitchFamily="34" charset="0"/>
                <a:cs typeface="Arial" panose="020B0604020202020204" pitchFamily="34" charset="0"/>
              </a:rPr>
              <a:t>) atau C </a:t>
            </a:r>
            <a:r>
              <a:rPr sz="2400" baseline="-25000" dirty="0">
                <a:latin typeface="Arial" panose="020B0604020202020204" pitchFamily="34" charset="0"/>
                <a:cs typeface="Arial" panose="020B0604020202020204" pitchFamily="34" charset="0"/>
              </a:rPr>
              <a:t>n,r</a:t>
            </a:r>
            <a:endParaRPr sz="2400" dirty="0">
              <a:latin typeface="Arial" panose="020B0604020202020204" pitchFamily="34" charset="0"/>
              <a:cs typeface="Arial" panose="020B0604020202020204" pitchFamily="34" charset="0"/>
            </a:endParaRPr>
          </a:p>
          <a:p>
            <a:pPr eaLnBrk="1" hangingPunct="1"/>
            <a:endParaRPr dirty="0"/>
          </a:p>
          <a:p>
            <a:pPr eaLnBrk="1" hangingPunct="1"/>
            <a:endParaRPr dirty="0"/>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6867" name="Rectangle 1"/>
          <p:cNvSpPr/>
          <p:nvPr/>
        </p:nvSpPr>
        <p:spPr>
          <a:xfrm>
            <a:off x="304800" y="1295400"/>
            <a:ext cx="8686800" cy="3416300"/>
          </a:xfrm>
          <a:prstGeom prst="rect">
            <a:avLst/>
          </a:prstGeom>
          <a:noFill/>
          <a:ln w="9525">
            <a:noFill/>
          </a:ln>
        </p:spPr>
        <p:txBody>
          <a:bodyPr anchor="ctr">
            <a:spAutoFit/>
          </a:bodyPr>
          <a:lstStyle/>
          <a:p>
            <a:pPr algn="just"/>
            <a:r>
              <a:rPr sz="2400" b="1" dirty="0">
                <a:latin typeface="Arial" panose="020B0604020202020204" pitchFamily="34" charset="0"/>
                <a:cs typeface="Calibri" panose="020F0502020204030204" pitchFamily="34" charset="0"/>
              </a:rPr>
              <a:t>Contoh :</a:t>
            </a:r>
          </a:p>
          <a:p>
            <a:pPr algn="just"/>
            <a:r>
              <a:rPr sz="2400" b="1" dirty="0">
                <a:latin typeface="Arial" panose="020B0604020202020204" pitchFamily="34" charset="0"/>
                <a:cs typeface="Calibri" panose="020F0502020204030204" pitchFamily="34" charset="0"/>
              </a:rPr>
              <a:t>17. </a:t>
            </a:r>
            <a:r>
              <a:rPr sz="2400" baseline="-30000" dirty="0">
                <a:latin typeface="Arial" panose="020B0604020202020204" pitchFamily="34" charset="0"/>
                <a:cs typeface="Calibri" panose="020F0502020204030204" pitchFamily="34" charset="0"/>
              </a:rPr>
              <a:t>6</a:t>
            </a:r>
            <a:r>
              <a:rPr sz="2400" dirty="0">
                <a:latin typeface="Arial" panose="020B0604020202020204" pitchFamily="34" charset="0"/>
                <a:cs typeface="Calibri" panose="020F0502020204030204" pitchFamily="34" charset="0"/>
              </a:rPr>
              <a:t>C</a:t>
            </a:r>
            <a:r>
              <a:rPr sz="2400" baseline="-30000" dirty="0">
                <a:latin typeface="Arial" panose="020B0604020202020204" pitchFamily="34" charset="0"/>
                <a:cs typeface="Calibri" panose="020F0502020204030204" pitchFamily="34" charset="0"/>
              </a:rPr>
              <a:t>2</a:t>
            </a:r>
            <a:r>
              <a:rPr sz="2400" dirty="0">
                <a:latin typeface="Arial" panose="020B0604020202020204" pitchFamily="34" charset="0"/>
                <a:cs typeface="Calibri" panose="020F0502020204030204" pitchFamily="34" charset="0"/>
              </a:rPr>
              <a:t> = (6 2) = 6! / 2! (6-2)! = 6! / 2! 4! = 15</a:t>
            </a:r>
          </a:p>
          <a:p>
            <a:pPr algn="just"/>
            <a:r>
              <a:rPr sz="2400" dirty="0">
                <a:latin typeface="Arial" panose="020B0604020202020204" pitchFamily="34" charset="0"/>
                <a:cs typeface="Calibri" panose="020F0502020204030204" pitchFamily="34" charset="0"/>
              </a:rPr>
              <a:t>	Bila dari {a, b, c, d} diambil 3 objek, banyaknya 	permutasi dan kombinasi yang diperoleh adalah</a:t>
            </a:r>
          </a:p>
          <a:p>
            <a:pPr algn="just"/>
            <a:r>
              <a:rPr sz="2400" b="1" dirty="0">
                <a:latin typeface="Arial" panose="020B0604020202020204" pitchFamily="34" charset="0"/>
                <a:cs typeface="Calibri" panose="020F0502020204030204" pitchFamily="34" charset="0"/>
              </a:rPr>
              <a:t>Jawab </a:t>
            </a:r>
            <a:endParaRPr sz="2400" dirty="0">
              <a:latin typeface="Arial" panose="020B0604020202020204" pitchFamily="34" charset="0"/>
              <a:cs typeface="Calibri" panose="020F0502020204030204" pitchFamily="34" charset="0"/>
            </a:endParaRPr>
          </a:p>
          <a:p>
            <a:pPr algn="just"/>
            <a:r>
              <a:rPr sz="2400" dirty="0">
                <a:latin typeface="Arial" panose="020B0604020202020204" pitchFamily="34" charset="0"/>
                <a:cs typeface="Calibri" panose="020F0502020204030204" pitchFamily="34" charset="0"/>
              </a:rPr>
              <a:t>Permutasi </a:t>
            </a:r>
            <a:r>
              <a:rPr sz="2400" baseline="-30000" dirty="0">
                <a:latin typeface="Arial" panose="020B0604020202020204" pitchFamily="34" charset="0"/>
                <a:cs typeface="Calibri" panose="020F0502020204030204" pitchFamily="34" charset="0"/>
              </a:rPr>
              <a:t>4</a:t>
            </a:r>
            <a:r>
              <a:rPr sz="2400" dirty="0">
                <a:latin typeface="Arial" panose="020B0604020202020204" pitchFamily="34" charset="0"/>
                <a:cs typeface="Calibri" panose="020F0502020204030204" pitchFamily="34" charset="0"/>
              </a:rPr>
              <a:t>P</a:t>
            </a:r>
            <a:r>
              <a:rPr sz="2400" baseline="-30000" dirty="0">
                <a:latin typeface="Arial" panose="020B0604020202020204" pitchFamily="34" charset="0"/>
                <a:cs typeface="Calibri" panose="020F0502020204030204" pitchFamily="34" charset="0"/>
              </a:rPr>
              <a:t>3 </a:t>
            </a:r>
            <a:r>
              <a:rPr sz="2400" dirty="0">
                <a:latin typeface="Arial" panose="020B0604020202020204" pitchFamily="34" charset="0"/>
                <a:cs typeface="Calibri" panose="020F0502020204030204" pitchFamily="34" charset="0"/>
              </a:rPr>
              <a:t>= 4! / (4 – 3)! = 4! / 1! = 24 cara</a:t>
            </a:r>
          </a:p>
          <a:p>
            <a:pPr algn="just"/>
            <a:r>
              <a:rPr sz="2400" dirty="0">
                <a:latin typeface="Arial" panose="020B0604020202020204" pitchFamily="34" charset="0"/>
                <a:cs typeface="Calibri" panose="020F0502020204030204" pitchFamily="34" charset="0"/>
              </a:rPr>
              <a:t>Kombinasi </a:t>
            </a:r>
            <a:r>
              <a:rPr sz="2400" baseline="-30000" dirty="0">
                <a:latin typeface="Arial" panose="020B0604020202020204" pitchFamily="34" charset="0"/>
                <a:cs typeface="Calibri" panose="020F0502020204030204" pitchFamily="34" charset="0"/>
              </a:rPr>
              <a:t>4</a:t>
            </a:r>
            <a:r>
              <a:rPr sz="2400" dirty="0">
                <a:latin typeface="Arial" panose="020B0604020202020204" pitchFamily="34" charset="0"/>
                <a:cs typeface="Calibri" panose="020F0502020204030204" pitchFamily="34" charset="0"/>
              </a:rPr>
              <a:t>C</a:t>
            </a:r>
            <a:r>
              <a:rPr sz="2400" baseline="-30000" dirty="0">
                <a:latin typeface="Arial" panose="020B0604020202020204" pitchFamily="34" charset="0"/>
                <a:cs typeface="Calibri" panose="020F0502020204030204" pitchFamily="34" charset="0"/>
              </a:rPr>
              <a:t>3</a:t>
            </a:r>
            <a:r>
              <a:rPr sz="2400" dirty="0">
                <a:latin typeface="Arial" panose="020B0604020202020204" pitchFamily="34" charset="0"/>
                <a:cs typeface="Calibri" panose="020F0502020204030204" pitchFamily="34" charset="0"/>
              </a:rPr>
              <a:t> = 4! / 3! (4 -3)! = 4! / 3! 1! = 4 cara</a:t>
            </a:r>
          </a:p>
          <a:p>
            <a:pPr algn="just"/>
            <a:r>
              <a:rPr sz="2400" dirty="0">
                <a:latin typeface="Arial" panose="020B0604020202020204" pitchFamily="34" charset="0"/>
                <a:cs typeface="Calibri" panose="020F0502020204030204" pitchFamily="34" charset="0"/>
              </a:rPr>
              <a:t>Jelas bahwa banyaknya susunan yang diperoleh dengan cara 	kombinasi jauh lebih sedikit dari permutasi</a:t>
            </a:r>
            <a:endParaRPr sz="2400" dirty="0">
              <a:latin typeface="Arial" panose="020B0604020202020204" pitchFamily="34" charset="0"/>
              <a:ea typeface="Calibri" panose="020F0502020204030204" pitchFamily="34" charset="0"/>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1"/>
          <p:cNvSpPr>
            <a:spLocks noChangeArrowheads="1"/>
          </p:cNvSpPr>
          <p:nvPr/>
        </p:nvSpPr>
        <p:spPr bwMode="auto">
          <a:xfrm>
            <a:off x="533400" y="609600"/>
            <a:ext cx="8382000" cy="6370638"/>
          </a:xfrm>
          <a:prstGeom prst="rect">
            <a:avLst/>
          </a:prstGeom>
          <a:noFill/>
          <a:ln w="9525">
            <a:noFill/>
            <a:miter lim="800000"/>
          </a:ln>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TUGAS</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1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Sebuah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kotak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berisi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8 bola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merah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7 bola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putih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5 bola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biru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Jika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diambil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1 bola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secara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acak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tentukanlah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probabilitas</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terpilihnya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Bola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merah</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Bola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biru</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Bola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putih</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Bola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merah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atau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biru</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Peluang</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seorang</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pria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hidup</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selama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25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tahun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adalah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3/5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peluang</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istrinya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hidup</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selama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25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tahun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adalah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2/3.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Tentukanlah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peluang</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Keduanya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hidup</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selama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25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tahun</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Hanya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pria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yang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hidup</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selama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25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tahun</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Hanya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istri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yang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hidup</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selama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25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tahun</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Paling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sedikit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salah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satu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dari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mereka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suami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istri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hisup</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selama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25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tahun</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Content Placeholder 2"/>
          <p:cNvSpPr>
            <a:spLocks noGrp="1"/>
          </p:cNvSpPr>
          <p:nvPr>
            <p:ph idx="1"/>
          </p:nvPr>
        </p:nvSpPr>
        <p:spPr>
          <a:xfrm>
            <a:off x="228600" y="609600"/>
            <a:ext cx="8839200" cy="6248400"/>
          </a:xfrm>
        </p:spPr>
        <p:txBody>
          <a:bodyPr vert="horz" wrap="square" lIns="91440" tIns="45720" rIns="91440" bIns="45720" numCol="1" anchor="t" anchorCtr="0" compatLnSpc="1"/>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3"/>
              <a:defRPr/>
            </a:pP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Tiga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wanita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dipilih</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secara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acak</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untuk</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ditanya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apakah</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mereka</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mencuci</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pakaian</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dengan</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detergen</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Tentukanlah</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pPr marL="400050" marR="0" lvl="1" indent="0" algn="l" defTabSz="914400" rtl="0" eaLnBrk="0" fontAlgn="base" latinLnBrk="0" hangingPunct="0">
              <a:lnSpc>
                <a:spcPct val="100000"/>
              </a:lnSpc>
              <a:spcBef>
                <a:spcPct val="0"/>
              </a:spcBef>
              <a:spcAft>
                <a:spcPct val="0"/>
              </a:spcAft>
              <a:buClrTx/>
              <a:buSzTx/>
              <a:buFontTx/>
              <a:buChar char="•"/>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Anggota</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ruang</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sampel</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S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dengan</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memakai</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huruf</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Y =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ya</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T =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tidak</a:t>
            </a:r>
            <a:endPar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pPr marL="400050" marR="0" lvl="1" indent="0" algn="l" defTabSz="914400" rtl="0" eaLnBrk="0" fontAlgn="base" latinLnBrk="0" hangingPunct="0">
              <a:lnSpc>
                <a:spcPct val="100000"/>
              </a:lnSpc>
              <a:spcBef>
                <a:spcPct val="0"/>
              </a:spcBef>
              <a:spcAft>
                <a:spcPct val="0"/>
              </a:spcAft>
              <a:buClrTx/>
              <a:buSzTx/>
              <a:buFontTx/>
              <a:buChar char="•"/>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Tulislah</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anggota</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kejadian</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E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dalam</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S yang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menyatakan</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bahwa</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paling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sedikit</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dua</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wanita</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memakai</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detergen</a:t>
            </a:r>
            <a:endPar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pPr marL="400050" marR="0" lvl="1" indent="0" algn="l" defTabSz="914400" rtl="0" eaLnBrk="0" fontAlgn="base" latinLnBrk="0" hangingPunct="0">
              <a:lnSpc>
                <a:spcPct val="100000"/>
              </a:lnSpc>
              <a:spcBef>
                <a:spcPct val="0"/>
              </a:spcBef>
              <a:spcAft>
                <a:spcPct val="0"/>
              </a:spcAft>
              <a:buClrTx/>
              <a:buSzTx/>
              <a:buFontTx/>
              <a:buChar char="•"/>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Hitunglah</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P(E)</a:t>
            </a:r>
            <a:endPar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Dalam</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pengumpulan</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nilai</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probabilitas</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statistika</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mahasiswa</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id-ID"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jurusan</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id-ID"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 </a:t>
            </a:r>
            <a:r>
              <a:rPr kumimoji="0" lang="id-ID"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UEU</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diperoleh</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daftar</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nilai</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sebagai</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berikut</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Jika</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kita</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mengambil</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1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nilai</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secara</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random,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berapa</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probabilitas</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dari</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pPr marL="400050" marR="0" lvl="1" indent="0" algn="l" defTabSz="914400" rtl="0" eaLnBrk="0" fontAlgn="base" latinLnBrk="0" hangingPunct="0">
              <a:lnSpc>
                <a:spcPct val="100000"/>
              </a:lnSpc>
              <a:spcBef>
                <a:spcPct val="0"/>
              </a:spcBef>
              <a:spcAft>
                <a:spcPct val="0"/>
              </a:spcAft>
              <a:buClrTx/>
              <a:buSzTx/>
              <a:buFontTx/>
              <a:buChar char="•"/>
              <a:defRPr/>
            </a:pP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Mahasiswa</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yang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memperoleh</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nilai</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diatas</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60</a:t>
            </a:r>
            <a:endPar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pPr marL="400050" marR="0" lvl="1" indent="0" algn="l" defTabSz="914400" rtl="0" eaLnBrk="0" fontAlgn="base" latinLnBrk="0" hangingPunct="0">
              <a:lnSpc>
                <a:spcPct val="100000"/>
              </a:lnSpc>
              <a:spcBef>
                <a:spcPct val="0"/>
              </a:spcBef>
              <a:spcAft>
                <a:spcPct val="0"/>
              </a:spcAft>
              <a:buClrTx/>
              <a:buSzTx/>
              <a:buFontTx/>
              <a:buChar char="•"/>
              <a:defRPr/>
            </a:pP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Mahasiswa</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yang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memperoleh</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nilai</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antara</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60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dan</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80 (60 &lt; </a:t>
            </a:r>
            <a:r>
              <a:rPr kumimoji="0" lang="en-US" sz="22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nilai</a:t>
            </a:r>
            <a:r>
              <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&lt; 80) </a:t>
            </a:r>
            <a:endParaRPr kumimoji="0" lang="en-US" sz="2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Content Placeholder 3"/>
          <p:cNvGraphicFramePr/>
          <p:nvPr/>
        </p:nvGraphicFramePr>
        <p:xfrm>
          <a:off x="914400" y="3505200"/>
          <a:ext cx="6324600" cy="914400"/>
        </p:xfrm>
        <a:graphic>
          <a:graphicData uri="http://schemas.openxmlformats.org/drawingml/2006/table">
            <a:tbl>
              <a:tblPr/>
              <a:tblGrid>
                <a:gridCol w="1447800"/>
                <a:gridCol w="762000"/>
                <a:gridCol w="685800"/>
                <a:gridCol w="685800"/>
                <a:gridCol w="685800"/>
                <a:gridCol w="685800"/>
                <a:gridCol w="685800"/>
                <a:gridCol w="685800"/>
              </a:tblGrid>
              <a:tr h="0">
                <a:tc>
                  <a:txBody>
                    <a:bodyPr/>
                    <a:lstStyle/>
                    <a:p>
                      <a:pPr marL="0" marR="0" algn="just">
                        <a:lnSpc>
                          <a:spcPct val="150000"/>
                        </a:lnSpc>
                        <a:spcBef>
                          <a:spcPts val="0"/>
                        </a:spcBef>
                        <a:spcAft>
                          <a:spcPts val="0"/>
                        </a:spcAft>
                      </a:pPr>
                      <a:r>
                        <a:rPr lang="en-US" sz="2000" dirty="0" err="1">
                          <a:latin typeface="Arial" panose="020B0604020202020204"/>
                          <a:ea typeface="Calibri" panose="020F0502020204030204"/>
                          <a:cs typeface="Times New Roman" panose="02020603050405020304"/>
                        </a:rPr>
                        <a:t>Nilai</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40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50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60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70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80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90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100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0"/>
                        </a:spcAft>
                      </a:pPr>
                      <a:r>
                        <a:rPr lang="en-US" sz="2000" dirty="0" err="1">
                          <a:latin typeface="Arial" panose="020B0604020202020204"/>
                          <a:ea typeface="Calibri" panose="020F0502020204030204"/>
                          <a:cs typeface="Times New Roman" panose="02020603050405020304"/>
                        </a:rPr>
                        <a:t>Frekuensi</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3</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4</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5</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8</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2</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2</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1</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9939" name="Rectangle 1"/>
          <p:cNvSpPr/>
          <p:nvPr/>
        </p:nvSpPr>
        <p:spPr>
          <a:xfrm>
            <a:off x="228600" y="609600"/>
            <a:ext cx="8610600" cy="8956675"/>
          </a:xfrm>
          <a:prstGeom prst="rect">
            <a:avLst/>
          </a:prstGeom>
          <a:noFill/>
          <a:ln w="9525">
            <a:noFill/>
          </a:ln>
        </p:spPr>
        <p:txBody>
          <a:bodyPr anchor="ctr">
            <a:spAutoFit/>
          </a:bodyPr>
          <a:lstStyle/>
          <a:p>
            <a:pPr algn="just"/>
            <a:r>
              <a:rPr sz="2400" dirty="0">
                <a:latin typeface="Arial" panose="020B0604020202020204" pitchFamily="34" charset="0"/>
                <a:cs typeface="Calibri" panose="020F0502020204030204" pitchFamily="34" charset="0"/>
              </a:rPr>
              <a:t>5. Pada pelemparan 3 uang logam, tunjukkanlah bahwa 	munculnya muka dari 3 uang logam saling bebas</a:t>
            </a:r>
          </a:p>
          <a:p>
            <a:pPr algn="just"/>
            <a:r>
              <a:rPr sz="2400" dirty="0">
                <a:latin typeface="Arial" panose="020B0604020202020204" pitchFamily="34" charset="0"/>
                <a:cs typeface="Calibri" panose="020F0502020204030204" pitchFamily="34" charset="0"/>
              </a:rPr>
              <a:t>6. Diberikan populasi sarjana disuatu kota yang dibagi 	menurut jenis kelamin dan status pekerjaan sebagai 	berikut:</a:t>
            </a:r>
          </a:p>
          <a:p>
            <a:pPr algn="just"/>
            <a:endParaRPr sz="2400" dirty="0">
              <a:latin typeface="Arial" panose="020B0604020202020204" pitchFamily="34" charset="0"/>
              <a:cs typeface="Calibri" panose="020F0502020204030204" pitchFamily="34" charset="0"/>
            </a:endParaRPr>
          </a:p>
          <a:p>
            <a:pPr algn="just"/>
            <a:endParaRPr sz="2400" dirty="0">
              <a:latin typeface="Arial" panose="020B0604020202020204" pitchFamily="34" charset="0"/>
              <a:cs typeface="Calibri" panose="020F0502020204030204" pitchFamily="34" charset="0"/>
            </a:endParaRPr>
          </a:p>
          <a:p>
            <a:pPr algn="just"/>
            <a:endParaRPr sz="2400" dirty="0">
              <a:latin typeface="Arial" panose="020B0604020202020204" pitchFamily="34" charset="0"/>
              <a:cs typeface="Calibri" panose="020F0502020204030204" pitchFamily="34" charset="0"/>
            </a:endParaRPr>
          </a:p>
          <a:p>
            <a:pPr algn="just"/>
            <a:endParaRPr lang="id-ID" altLang="x-none" sz="2400" dirty="0">
              <a:latin typeface="Arial" panose="020B0604020202020204" pitchFamily="34" charset="0"/>
              <a:cs typeface="Calibri" panose="020F0502020204030204" pitchFamily="34" charset="0"/>
            </a:endParaRPr>
          </a:p>
          <a:p>
            <a:pPr algn="just"/>
            <a:endParaRPr sz="2400" dirty="0">
              <a:latin typeface="Arial" panose="020B0604020202020204" pitchFamily="34" charset="0"/>
              <a:cs typeface="Calibri" panose="020F0502020204030204" pitchFamily="34" charset="0"/>
            </a:endParaRPr>
          </a:p>
          <a:p>
            <a:r>
              <a:rPr sz="2400" dirty="0">
                <a:latin typeface="Arial" panose="020B0604020202020204" pitchFamily="34" charset="0"/>
                <a:cs typeface="Calibri" panose="020F0502020204030204" pitchFamily="34" charset="0"/>
              </a:rPr>
              <a:t>Misalnya diambil seorang dari mereka untuk ditugaskan melakukan promosi barang dikota tersebut. Bila ternyata yang terpilih adalah orang yang telah bekerja, berapakah probabilitasnya bahwa dia</a:t>
            </a:r>
          </a:p>
          <a:p>
            <a:r>
              <a:rPr sz="2400" dirty="0">
                <a:latin typeface="Arial" panose="020B0604020202020204" pitchFamily="34" charset="0"/>
                <a:cs typeface="Calibri" panose="020F0502020204030204" pitchFamily="34" charset="0"/>
              </a:rPr>
              <a:t>(a). Laki-laki</a:t>
            </a:r>
            <a:r>
              <a:rPr lang="id-ID" altLang="x-none" sz="2400" dirty="0">
                <a:latin typeface="Arial" panose="020B0604020202020204" pitchFamily="34" charset="0"/>
                <a:cs typeface="Calibri" panose="020F0502020204030204" pitchFamily="34" charset="0"/>
              </a:rPr>
              <a:t>; </a:t>
            </a:r>
            <a:r>
              <a:rPr sz="2400" dirty="0">
                <a:latin typeface="Arial" panose="020B0604020202020204" pitchFamily="34" charset="0"/>
                <a:cs typeface="Calibri" panose="020F0502020204030204" pitchFamily="34" charset="0"/>
              </a:rPr>
              <a:t>(b). Wanita </a:t>
            </a:r>
          </a:p>
          <a:p>
            <a:pPr algn="just"/>
            <a:endParaRPr sz="2400" dirty="0">
              <a:latin typeface="Arial" panose="020B0604020202020204" pitchFamily="34" charset="0"/>
              <a:cs typeface="Calibri" panose="020F0502020204030204" pitchFamily="34" charset="0"/>
            </a:endParaRPr>
          </a:p>
          <a:p>
            <a:pPr algn="just"/>
            <a:endParaRPr sz="2400" dirty="0">
              <a:latin typeface="Arial" panose="020B0604020202020204" pitchFamily="34" charset="0"/>
              <a:cs typeface="Calibri" panose="020F0502020204030204" pitchFamily="34" charset="0"/>
            </a:endParaRPr>
          </a:p>
          <a:p>
            <a:pPr algn="just"/>
            <a:endParaRPr sz="2400" dirty="0">
              <a:latin typeface="Arial" panose="020B0604020202020204" pitchFamily="34" charset="0"/>
              <a:cs typeface="Calibri" panose="020F0502020204030204" pitchFamily="34" charset="0"/>
            </a:endParaRPr>
          </a:p>
          <a:p>
            <a:pPr algn="just"/>
            <a:endParaRPr sz="2400" dirty="0">
              <a:latin typeface="Arial" panose="020B0604020202020204" pitchFamily="34" charset="0"/>
              <a:cs typeface="Calibri" panose="020F0502020204030204" pitchFamily="34" charset="0"/>
            </a:endParaRPr>
          </a:p>
          <a:p>
            <a:pPr algn="just"/>
            <a:endParaRPr sz="2400" dirty="0">
              <a:latin typeface="Arial" panose="020B0604020202020204" pitchFamily="34" charset="0"/>
              <a:cs typeface="Calibri" panose="020F0502020204030204" pitchFamily="34" charset="0"/>
            </a:endParaRPr>
          </a:p>
          <a:p>
            <a:pPr algn="just"/>
            <a:endParaRPr sz="2400" dirty="0">
              <a:latin typeface="Arial" panose="020B0604020202020204" pitchFamily="34" charset="0"/>
              <a:cs typeface="Calibri" panose="020F0502020204030204" pitchFamily="34" charset="0"/>
            </a:endParaRPr>
          </a:p>
          <a:p>
            <a:pPr algn="just"/>
            <a:endParaRPr sz="2400" dirty="0">
              <a:latin typeface="Arial" panose="020B0604020202020204" pitchFamily="34" charset="0"/>
              <a:cs typeface="Calibri" panose="020F0502020204030204" pitchFamily="34" charset="0"/>
            </a:endParaRPr>
          </a:p>
          <a:p>
            <a:pPr algn="just"/>
            <a:endParaRPr sz="2400" dirty="0">
              <a:latin typeface="Arial" panose="020B0604020202020204" pitchFamily="34" charset="0"/>
              <a:cs typeface="Calibri" panose="020F0502020204030204" pitchFamily="34" charset="0"/>
            </a:endParaRPr>
          </a:p>
          <a:p>
            <a:pPr algn="just"/>
            <a:endParaRPr sz="2400" dirty="0">
              <a:latin typeface="Arial" panose="020B0604020202020204" pitchFamily="34" charset="0"/>
              <a:ea typeface="Calibri" panose="020F0502020204030204" pitchFamily="34" charset="0"/>
            </a:endParaRPr>
          </a:p>
        </p:txBody>
      </p:sp>
      <p:graphicFrame>
        <p:nvGraphicFramePr>
          <p:cNvPr id="6" name="Table 5"/>
          <p:cNvGraphicFramePr>
            <a:graphicFrameLocks noGrp="1"/>
          </p:cNvGraphicFramePr>
          <p:nvPr/>
        </p:nvGraphicFramePr>
        <p:xfrm>
          <a:off x="2438400" y="2362200"/>
          <a:ext cx="5389563" cy="1828800"/>
        </p:xfrm>
        <a:graphic>
          <a:graphicData uri="http://schemas.openxmlformats.org/drawingml/2006/table">
            <a:tbl>
              <a:tblPr/>
              <a:tblGrid>
                <a:gridCol w="1346835"/>
                <a:gridCol w="1347470"/>
                <a:gridCol w="1600518"/>
                <a:gridCol w="1094422"/>
              </a:tblGrid>
              <a:tr h="0">
                <a:tc>
                  <a:txBody>
                    <a:bodyPr/>
                    <a:lstStyle/>
                    <a:p>
                      <a:pPr marL="0" marR="0" algn="just">
                        <a:lnSpc>
                          <a:spcPct val="150000"/>
                        </a:lnSpc>
                        <a:spcBef>
                          <a:spcPts val="0"/>
                        </a:spcBef>
                        <a:spcAft>
                          <a:spcPts val="0"/>
                        </a:spcAft>
                      </a:pPr>
                      <a:endParaRPr lang="en-US" sz="2000" dirty="0">
                        <a:latin typeface="Arial" panose="020B060402020202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Bekerja</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Menganggur</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Jumlah</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0"/>
                        </a:spcAft>
                      </a:pPr>
                      <a:r>
                        <a:rPr lang="en-US" sz="2000" dirty="0" err="1">
                          <a:latin typeface="Arial" panose="020B0604020202020204"/>
                          <a:ea typeface="Calibri" panose="020F0502020204030204"/>
                          <a:cs typeface="Times New Roman" panose="02020603050405020304"/>
                        </a:rPr>
                        <a:t>Laki-laki</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460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40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500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0"/>
                        </a:spcAft>
                      </a:pPr>
                      <a:r>
                        <a:rPr lang="en-US" sz="2000">
                          <a:latin typeface="Arial" panose="020B0604020202020204"/>
                          <a:ea typeface="Calibri" panose="020F0502020204030204"/>
                          <a:cs typeface="Times New Roman" panose="02020603050405020304"/>
                        </a:rPr>
                        <a:t>Wanita</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140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260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Arial" panose="020B0604020202020204"/>
                          <a:ea typeface="Calibri" panose="020F0502020204030204"/>
                          <a:cs typeface="Times New Roman" panose="02020603050405020304"/>
                        </a:rPr>
                        <a:t>400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0"/>
                        </a:spcAft>
                      </a:pPr>
                      <a:r>
                        <a:rPr lang="en-US" sz="2000" dirty="0" err="1">
                          <a:latin typeface="Arial" panose="020B0604020202020204"/>
                          <a:ea typeface="Calibri" panose="020F0502020204030204"/>
                          <a:cs typeface="Times New Roman" panose="02020603050405020304"/>
                        </a:rPr>
                        <a:t>Jumlah</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600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300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Arial" panose="020B0604020202020204"/>
                          <a:ea typeface="Calibri" panose="020F0502020204030204"/>
                          <a:cs typeface="Times New Roman" panose="02020603050405020304"/>
                        </a:rPr>
                        <a:t>900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0963" name="Content Placeholder 2"/>
          <p:cNvSpPr>
            <a:spLocks noGrp="1"/>
          </p:cNvSpPr>
          <p:nvPr>
            <p:ph idx="1"/>
          </p:nvPr>
        </p:nvSpPr>
        <p:spPr>
          <a:xfrm>
            <a:off x="381000" y="762000"/>
            <a:ext cx="8610600" cy="4525963"/>
          </a:xfrm>
          <a:ln/>
        </p:spPr>
        <p:txBody>
          <a:bodyPr vert="horz" wrap="square" lIns="91440" tIns="45720" rIns="91440" bIns="45720" anchor="t"/>
          <a:lstStyle/>
          <a:p>
            <a:pPr eaLnBrk="1" hangingPunct="1">
              <a:buNone/>
            </a:pPr>
            <a:r>
              <a:rPr sz="2400" dirty="0">
                <a:latin typeface="Arial" panose="020B0604020202020204" pitchFamily="34" charset="0"/>
                <a:cs typeface="Arial" panose="020B0604020202020204" pitchFamily="34" charset="0"/>
              </a:rPr>
              <a:t>7. Sebanyak 3 kupon diambil dari 5 buah kupon untuk menentukan hadiah pertama, kedua, dan ketiga. Hitunglah banyaknya titik contoh dalam ruang contohnya</a:t>
            </a:r>
          </a:p>
          <a:p>
            <a:pPr eaLnBrk="1" hangingPunct="1">
              <a:buNone/>
            </a:pPr>
            <a:endParaRPr sz="2400" dirty="0">
              <a:latin typeface="Arial" panose="020B0604020202020204" pitchFamily="34" charset="0"/>
              <a:cs typeface="Arial" panose="020B0604020202020204" pitchFamily="34" charset="0"/>
            </a:endParaRPr>
          </a:p>
          <a:p>
            <a:pPr eaLnBrk="1" hangingPunct="1">
              <a:buNone/>
            </a:pPr>
            <a:endParaRPr sz="24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stretch>
            <a:fillRect/>
          </a:stretch>
        </p:blipFill>
        <p:spPr>
          <a:xfrm>
            <a:off x="11113" y="-4762"/>
            <a:ext cx="9144000" cy="6858000"/>
          </a:xfrm>
          <a:prstGeom prst="rect">
            <a:avLst/>
          </a:prstGeom>
          <a:noFill/>
          <a:ln w="9525">
            <a:noFill/>
          </a:ln>
        </p:spPr>
      </p:pic>
      <p:sp>
        <p:nvSpPr>
          <p:cNvPr id="6" name="Rectangle 5"/>
          <p:cNvSpPr/>
          <p:nvPr/>
        </p:nvSpPr>
        <p:spPr>
          <a:xfrm>
            <a:off x="3224213" y="2520950"/>
            <a:ext cx="3238500" cy="461963"/>
          </a:xfrm>
          <a:prstGeom prst="rect">
            <a:avLst/>
          </a:prstGeom>
          <a:noFill/>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Setelah</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09.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Regressi dan Korelasi Sederhana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14.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uji komparatif dan asosiatif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10.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egressi dan Korelasi Ganda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28"/>
          <p:cNvSpPr/>
          <p:nvPr/>
        </p:nvSpPr>
        <p:spPr>
          <a:xfrm>
            <a:off x="3647207" y="4402291"/>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11.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Distribusi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Chi-Square</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dan analisis frekuensi</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12</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non-</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Parametrik</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13.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Parametrik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08.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Analysis of Variance</a:t>
            </a:r>
            <a:endParaRPr kumimoji="0" lang="en-US"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1987" name="Title 2"/>
          <p:cNvSpPr>
            <a:spLocks noGrp="1"/>
          </p:cNvSpPr>
          <p:nvPr>
            <p:ph type="title"/>
          </p:nvPr>
        </p:nvSpPr>
        <p:spPr>
          <a:xfrm>
            <a:off x="457200" y="609600"/>
            <a:ext cx="8229600" cy="1143000"/>
          </a:xfrm>
          <a:ln/>
        </p:spPr>
        <p:txBody>
          <a:bodyPr vert="horz" wrap="square" lIns="91440" tIns="45720" rIns="91440" bIns="45720" anchor="ctr"/>
          <a:lstStyle/>
          <a:p>
            <a:r>
              <a:rPr sz="2800" b="1" dirty="0">
                <a:latin typeface="Arial" panose="020B0604020202020204" pitchFamily="34" charset="0"/>
                <a:cs typeface="Arial" panose="020B0604020202020204" pitchFamily="34" charset="0"/>
              </a:rPr>
              <a:t>Kesimpulan:</a:t>
            </a:r>
            <a:br>
              <a:rPr sz="2800" b="1" dirty="0">
                <a:latin typeface="Arial" panose="020B0604020202020204" pitchFamily="34" charset="0"/>
                <a:cs typeface="Arial" panose="020B0604020202020204" pitchFamily="34" charset="0"/>
              </a:rPr>
            </a:br>
            <a:endParaRPr lang="en-ID" altLang="x-none" sz="2800" dirty="0"/>
          </a:p>
        </p:txBody>
      </p:sp>
      <p:sp>
        <p:nvSpPr>
          <p:cNvPr id="41988" name="Rectangle 4"/>
          <p:cNvSpPr/>
          <p:nvPr/>
        </p:nvSpPr>
        <p:spPr>
          <a:xfrm>
            <a:off x="838200" y="1676400"/>
            <a:ext cx="8001000" cy="1938338"/>
          </a:xfrm>
          <a:prstGeom prst="rect">
            <a:avLst/>
          </a:prstGeom>
          <a:noFill/>
          <a:ln w="9525">
            <a:noFill/>
          </a:ln>
        </p:spPr>
        <p:txBody>
          <a:bodyPr>
            <a:spAutoFit/>
          </a:bodyPr>
          <a:lstStyle/>
          <a:p>
            <a:pPr marL="457200" indent="-457200" eaLnBrk="1" hangingPunct="1">
              <a:buFont typeface="Calibri" panose="020F0502020204030204" pitchFamily="34" charset="0"/>
              <a:buAutoNum type="arabicPeriod"/>
            </a:pPr>
            <a:r>
              <a:rPr sz="2400" dirty="0">
                <a:latin typeface="Arial" panose="020B0604020202020204" pitchFamily="34" charset="0"/>
                <a:cs typeface="Arial" panose="020B0604020202020204" pitchFamily="34" charset="0"/>
              </a:rPr>
              <a:t>Probabilitas merupakan cara untuk memahami cara menganalisis kejadian yang digunakan sebagai data dalam suatau proses pengambilan data itu sendiri.</a:t>
            </a:r>
          </a:p>
          <a:p>
            <a:pPr marL="457200" indent="-457200" eaLnBrk="1" hangingPunct="1">
              <a:buFont typeface="Calibri" panose="020F0502020204030204" pitchFamily="34" charset="0"/>
              <a:buAutoNum type="arabicPeriod"/>
            </a:pPr>
            <a:r>
              <a:rPr sz="2400" dirty="0">
                <a:latin typeface="Arial" panose="020B0604020202020204" pitchFamily="34" charset="0"/>
                <a:cs typeface="Arial" panose="020B0604020202020204" pitchFamily="34" charset="0"/>
              </a:rPr>
              <a:t>Dalam proses analisis, peristiwa kejadian pertama bisa berakibat pada kejadia</a:t>
            </a:r>
            <a:r>
              <a:rPr lang="id-ID" altLang="x-none" sz="2400"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 selanjutnya.  </a:t>
            </a:r>
            <a:endParaRPr sz="24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3011" name="Title 5"/>
          <p:cNvSpPr>
            <a:spLocks noGrp="1"/>
          </p:cNvSpPr>
          <p:nvPr>
            <p:ph type="title"/>
          </p:nvPr>
        </p:nvSpPr>
        <p:spPr>
          <a:xfrm>
            <a:off x="533400" y="685800"/>
            <a:ext cx="8229600" cy="685800"/>
          </a:xfrm>
          <a:ln/>
        </p:spPr>
        <p:txBody>
          <a:bodyPr vert="horz" wrap="square" lIns="91440" tIns="45720" rIns="91440" bIns="45720" anchor="ctr"/>
          <a:lstStyle/>
          <a:p>
            <a:pPr>
              <a:spcBef>
                <a:spcPct val="50000"/>
              </a:spcBef>
            </a:pPr>
            <a:r>
              <a:rPr lang="en-US" altLang="en-US" sz="2800" b="1" dirty="0">
                <a:latin typeface="Arial" panose="020B0604020202020204" pitchFamily="34" charset="0"/>
                <a:cs typeface="Arial" panose="020B0604020202020204" pitchFamily="34" charset="0"/>
              </a:rPr>
              <a:t>KEMAMPUAN AKHIR YANG DIHARAPKAN</a:t>
            </a:r>
            <a:endParaRPr lang="en-US" altLang="en-US" sz="2800" b="1" dirty="0">
              <a:latin typeface="Arial" panose="020B0604020202020204" pitchFamily="34" charset="0"/>
              <a:ea typeface="Arial" panose="020B0604020202020204" pitchFamily="34" charset="0"/>
            </a:endParaRPr>
          </a:p>
        </p:txBody>
      </p:sp>
      <p:sp>
        <p:nvSpPr>
          <p:cNvPr id="43012" name="Content Placeholder 5"/>
          <p:cNvSpPr>
            <a:spLocks noGrp="1"/>
          </p:cNvSpPr>
          <p:nvPr>
            <p:ph idx="1"/>
          </p:nvPr>
        </p:nvSpPr>
        <p:spPr>
          <a:xfrm>
            <a:off x="457200" y="1524000"/>
            <a:ext cx="8229600" cy="4602163"/>
          </a:xfrm>
          <a:ln/>
        </p:spPr>
        <p:txBody>
          <a:bodyPr vert="horz" wrap="square" lIns="91440" tIns="45720" rIns="91440" bIns="45720" anchor="t"/>
          <a:lstStyle/>
          <a:p>
            <a:pPr algn="ctr">
              <a:buNone/>
            </a:pPr>
            <a:r>
              <a:rPr lang="id-ID" altLang="x-none" sz="2400" dirty="0"/>
              <a:t>Mahasiswa mampu menguasai konsep dasar probabilitas</a:t>
            </a:r>
            <a:endParaRPr lang="id-ID" altLang="en-US"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4035" name="Title 5"/>
          <p:cNvSpPr>
            <a:spLocks noGrp="1"/>
          </p:cNvSpPr>
          <p:nvPr>
            <p:ph type="title"/>
          </p:nvPr>
        </p:nvSpPr>
        <p:spPr>
          <a:xfrm>
            <a:off x="609600" y="609600"/>
            <a:ext cx="8229600" cy="685800"/>
          </a:xfrm>
          <a:ln/>
        </p:spPr>
        <p:txBody>
          <a:bodyPr vert="horz" wrap="square" lIns="91440" tIns="45720" rIns="91440" bIns="45720" anchor="ctr"/>
          <a:lstStyle/>
          <a:p>
            <a:pPr>
              <a:spcBef>
                <a:spcPct val="50000"/>
              </a:spcBef>
            </a:pPr>
            <a:r>
              <a:rPr lang="en-US" altLang="en-US" sz="3200" dirty="0">
                <a:latin typeface="Arial" panose="020B0604020202020204" pitchFamily="34" charset="0"/>
                <a:cs typeface="Arial" panose="020B0604020202020204" pitchFamily="34" charset="0"/>
              </a:rPr>
              <a:t>Daftar Pustaka</a:t>
            </a:r>
            <a:endParaRPr lang="en-US" altLang="en-US" sz="3200" dirty="0">
              <a:latin typeface="Arial" panose="020B0604020202020204" pitchFamily="34" charset="0"/>
              <a:ea typeface="Arial" panose="020B0604020202020204" pitchFamily="34" charset="0"/>
            </a:endParaRPr>
          </a:p>
        </p:txBody>
      </p:sp>
      <p:sp>
        <p:nvSpPr>
          <p:cNvPr id="5" name="Rectangle 1"/>
          <p:cNvSpPr>
            <a:spLocks noChangeArrowheads="1"/>
          </p:cNvSpPr>
          <p:nvPr/>
        </p:nvSpPr>
        <p:spPr bwMode="auto">
          <a:xfrm>
            <a:off x="381000" y="1143000"/>
            <a:ext cx="8501063" cy="5262563"/>
          </a:xfrm>
          <a:prstGeom prst="rect">
            <a:avLst/>
          </a:prstGeom>
          <a:noFill/>
          <a:ln w="9525">
            <a:noFill/>
            <a:miter lim="800000"/>
          </a:ln>
          <a:effectLst/>
        </p:spPr>
        <p:txBody>
          <a:bodyPr anchor="ctr">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Ronald E. Walpole, Raymond H. Myers, Sharon L. Myers and Keying Ye,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 </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Probabilitiy</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and Statistics for Engineers and Scientists,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8th edition, Pearson Prentice Hall</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Sharma,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Subhash</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1996,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Techniques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John Willey &amp; Son, Inc., USA.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Johson</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&amp;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Wichern</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statistical analysis</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Upper Saddle River: Pearson Prentice Hall.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J. Supranto, M.A.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2001,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Statistika Teor</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i</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dan Aplikasi</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Erlangga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Jakarta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Douglas C. Montgomery, George C. Runger, 2003,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Statistic and Probability for Engineer</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third edition, John Wiley and Son Inc.</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Singgih Santoso, 2014,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Panduan Lengkap SPSSversi 20</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Alex Media Komputindo.</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0244" name="Title 2"/>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d-ID"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02 P</a:t>
            </a: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ROBABILITAS</a:t>
            </a:r>
            <a:endParaRPr kumimoji="0" lang="en-ID"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4"/>
          <p:cNvSpPr txBox="1">
            <a:spLocks noChangeArrowheads="1"/>
          </p:cNvSpPr>
          <p:nvPr/>
        </p:nvSpPr>
        <p:spPr bwMode="auto">
          <a:xfrm>
            <a:off x="838200" y="1524000"/>
            <a:ext cx="7620000" cy="1524000"/>
          </a:xfrm>
          <a:prstGeom prst="rect">
            <a:avLst/>
          </a:prstGeom>
          <a:noFill/>
          <a:ln w="9525">
            <a:noFill/>
            <a:miter lim="800000"/>
          </a:ln>
        </p:spPr>
        <p:txBody>
          <a:bodyPr anchor="ctr">
            <a:normAutofit/>
          </a:bodyPr>
          <a:lstStyle/>
          <a:p>
            <a:pPr marR="0" defTabSz="914400" eaLnBrk="1" fontAlgn="auto" hangingPunct="1">
              <a:spcAft>
                <a:spcPts val="0"/>
              </a:spcAft>
              <a:buClrTx/>
              <a:buSzTx/>
              <a:buFontTx/>
              <a:buNone/>
              <a:defRPr/>
            </a:pPr>
            <a:r>
              <a:rPr kumimoji="0" lang="en-US" sz="2400" b="1" kern="1200" cap="none" spc="0" normalizeH="0" baseline="0" noProof="0" dirty="0" err="1">
                <a:latin typeface="+mj-lt"/>
                <a:ea typeface="+mj-ea"/>
                <a:cs typeface="+mj-cs"/>
              </a:rPr>
              <a:t>Tujuan</a:t>
            </a:r>
            <a:r>
              <a:rPr kumimoji="0" lang="en-US" sz="2400" b="1" kern="1200" cap="none" spc="0" normalizeH="0" baseline="0" noProof="0" dirty="0">
                <a:latin typeface="+mj-lt"/>
                <a:ea typeface="+mj-ea"/>
                <a:cs typeface="+mj-cs"/>
              </a:rPr>
              <a:t>:</a:t>
            </a:r>
            <a:r>
              <a:rPr kumimoji="0" lang="en-US" sz="2400" kern="1200" cap="none" spc="0" normalizeH="0" baseline="0" noProof="0" dirty="0">
                <a:latin typeface="+mj-lt"/>
                <a:ea typeface="+mj-ea"/>
                <a:cs typeface="+mj-cs"/>
              </a:rPr>
              <a:t> </a:t>
            </a:r>
            <a:r>
              <a:rPr kumimoji="0" lang="en-US" sz="2400" kern="1200" cap="none" spc="0" normalizeH="0" baseline="0" noProof="0" dirty="0" err="1">
                <a:latin typeface="+mj-lt"/>
                <a:ea typeface="+mj-ea"/>
                <a:cs typeface="+mj-cs"/>
              </a:rPr>
              <a:t>memahami</a:t>
            </a:r>
            <a:r>
              <a:rPr kumimoji="0" lang="en-US" sz="2400" kern="1200" cap="none" spc="0" normalizeH="0" baseline="0" noProof="0" dirty="0">
                <a:latin typeface="+mj-lt"/>
                <a:ea typeface="+mj-ea"/>
                <a:cs typeface="+mj-cs"/>
              </a:rPr>
              <a:t> </a:t>
            </a:r>
            <a:r>
              <a:rPr kumimoji="0" lang="en-US" sz="2400" kern="1200" cap="none" spc="0" normalizeH="0" baseline="0" noProof="0" dirty="0" err="1">
                <a:latin typeface="+mj-lt"/>
                <a:ea typeface="+mj-ea"/>
                <a:cs typeface="+mj-cs"/>
              </a:rPr>
              <a:t>ukuran</a:t>
            </a:r>
            <a:r>
              <a:rPr kumimoji="0" lang="en-US" sz="2400" kern="1200" cap="none" spc="0" normalizeH="0" baseline="0" noProof="0" dirty="0">
                <a:latin typeface="+mj-lt"/>
                <a:ea typeface="+mj-ea"/>
                <a:cs typeface="+mj-cs"/>
              </a:rPr>
              <a:t> </a:t>
            </a:r>
            <a:r>
              <a:rPr kumimoji="0" lang="en-US" sz="2400" kern="1200" cap="none" spc="0" normalizeH="0" baseline="0" noProof="0" dirty="0" err="1">
                <a:latin typeface="+mj-lt"/>
                <a:ea typeface="+mj-ea"/>
                <a:cs typeface="+mj-cs"/>
              </a:rPr>
              <a:t>atau</a:t>
            </a:r>
            <a:r>
              <a:rPr kumimoji="0" lang="en-US" sz="2400" kern="1200" cap="none" spc="0" normalizeH="0" baseline="0" noProof="0" dirty="0">
                <a:latin typeface="+mj-lt"/>
                <a:ea typeface="+mj-ea"/>
                <a:cs typeface="+mj-cs"/>
              </a:rPr>
              <a:t> </a:t>
            </a:r>
            <a:r>
              <a:rPr kumimoji="0" lang="en-US" sz="2400" kern="1200" cap="none" spc="0" normalizeH="0" baseline="0" noProof="0" dirty="0" err="1">
                <a:latin typeface="+mj-lt"/>
                <a:ea typeface="+mj-ea"/>
                <a:cs typeface="+mj-cs"/>
              </a:rPr>
              <a:t>derajat</a:t>
            </a:r>
            <a:r>
              <a:rPr kumimoji="0" lang="en-US" sz="2400" kern="1200" cap="none" spc="0" normalizeH="0" baseline="0" noProof="0" dirty="0">
                <a:latin typeface="+mj-lt"/>
                <a:ea typeface="+mj-ea"/>
                <a:cs typeface="+mj-cs"/>
              </a:rPr>
              <a:t> </a:t>
            </a:r>
            <a:r>
              <a:rPr kumimoji="0" lang="en-US" sz="2400" kern="1200" cap="none" spc="0" normalizeH="0" baseline="0" noProof="0" dirty="0" err="1">
                <a:latin typeface="+mj-lt"/>
                <a:ea typeface="+mj-ea"/>
                <a:cs typeface="+mj-cs"/>
              </a:rPr>
              <a:t>kemungkinan</a:t>
            </a:r>
            <a:r>
              <a:rPr kumimoji="0" lang="en-US" sz="2400" kern="1200" cap="none" spc="0" normalizeH="0" baseline="0" noProof="0" dirty="0">
                <a:latin typeface="+mj-lt"/>
                <a:ea typeface="+mj-ea"/>
                <a:cs typeface="+mj-cs"/>
              </a:rPr>
              <a:t> </a:t>
            </a:r>
            <a:r>
              <a:rPr kumimoji="0" lang="en-US" sz="2400" kern="1200" cap="none" spc="0" normalizeH="0" baseline="0" noProof="0" dirty="0" err="1">
                <a:latin typeface="+mj-lt"/>
                <a:ea typeface="+mj-ea"/>
                <a:cs typeface="+mj-cs"/>
              </a:rPr>
              <a:t>suatu</a:t>
            </a:r>
            <a:r>
              <a:rPr kumimoji="0" lang="en-US" sz="2400" kern="1200" cap="none" spc="0" normalizeH="0" baseline="0" noProof="0" dirty="0">
                <a:latin typeface="+mj-lt"/>
                <a:ea typeface="+mj-ea"/>
                <a:cs typeface="+mj-cs"/>
              </a:rPr>
              <a:t> </a:t>
            </a:r>
            <a:r>
              <a:rPr kumimoji="0" lang="id-ID" sz="2400" kern="1200" cap="none" spc="0" normalizeH="0" baseline="0" noProof="0" dirty="0">
                <a:latin typeface="+mj-lt"/>
                <a:ea typeface="+mj-ea"/>
                <a:cs typeface="+mj-cs"/>
              </a:rPr>
              <a:t>	</a:t>
            </a:r>
            <a:r>
              <a:rPr kumimoji="0" lang="en-US" sz="2400" kern="1200" cap="none" spc="0" normalizeH="0" baseline="0" noProof="0" dirty="0" err="1">
                <a:latin typeface="+mj-lt"/>
                <a:ea typeface="+mj-ea"/>
                <a:cs typeface="+mj-cs"/>
              </a:rPr>
              <a:t>peristiwa</a:t>
            </a:r>
            <a:r>
              <a:rPr kumimoji="0" lang="en-US" sz="2400" kern="1200" cap="none" spc="0" normalizeH="0" baseline="0" noProof="0" dirty="0">
                <a:latin typeface="+mj-lt"/>
                <a:ea typeface="+mj-ea"/>
                <a:cs typeface="+mj-cs"/>
              </a:rPr>
              <a:t> </a:t>
            </a:r>
            <a:r>
              <a:rPr kumimoji="0" lang="en-US" sz="2400" kern="1200" cap="none" spc="0" normalizeH="0" baseline="0" noProof="0" dirty="0" err="1">
                <a:latin typeface="+mj-lt"/>
                <a:ea typeface="+mj-ea"/>
                <a:cs typeface="+mj-cs"/>
              </a:rPr>
              <a:t>dapat</a:t>
            </a:r>
            <a:r>
              <a:rPr kumimoji="0" lang="en-US" sz="2400" kern="1200" cap="none" spc="0" normalizeH="0" baseline="0" noProof="0" dirty="0">
                <a:latin typeface="+mj-lt"/>
                <a:ea typeface="+mj-ea"/>
                <a:cs typeface="+mj-cs"/>
              </a:rPr>
              <a:t> </a:t>
            </a:r>
            <a:r>
              <a:rPr kumimoji="0" lang="en-US" sz="2400" kern="1200" cap="none" spc="0" normalizeH="0" baseline="0" noProof="0" dirty="0" err="1">
                <a:latin typeface="+mj-lt"/>
                <a:ea typeface="+mj-ea"/>
                <a:cs typeface="+mj-cs"/>
              </a:rPr>
              <a:t>terjadi</a:t>
            </a:r>
            <a:r>
              <a:rPr kumimoji="0" lang="en-US" sz="2400" kern="1200" cap="none" spc="0" normalizeH="0" baseline="0" noProof="0" dirty="0">
                <a:latin typeface="+mj-lt"/>
                <a:ea typeface="+mj-ea"/>
                <a:cs typeface="+mj-cs"/>
              </a:rPr>
              <a:t>. </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p:cNvPicPr>
          <p:nvPr/>
        </p:nvPicPr>
        <p:blipFill>
          <a:blip r:embed="rId3"/>
          <a:stretch>
            <a:fillRect/>
          </a:stretch>
        </p:blipFill>
        <p:spPr>
          <a:xfrm>
            <a:off x="-28575" y="0"/>
            <a:ext cx="9172575" cy="6858000"/>
          </a:xfrm>
          <a:prstGeom prst="rect">
            <a:avLst/>
          </a:prstGeom>
          <a:noFill/>
          <a:ln w="9525">
            <a:noFill/>
          </a:ln>
        </p:spPr>
      </p:pic>
      <p:sp>
        <p:nvSpPr>
          <p:cNvPr id="7171" name="Rectangle 2"/>
          <p:cNvSpPr/>
          <p:nvPr/>
        </p:nvSpPr>
        <p:spPr>
          <a:xfrm>
            <a:off x="609600" y="685800"/>
            <a:ext cx="8305800" cy="5632450"/>
          </a:xfrm>
          <a:prstGeom prst="rect">
            <a:avLst/>
          </a:prstGeom>
          <a:noFill/>
          <a:ln w="9525">
            <a:noFill/>
          </a:ln>
        </p:spPr>
        <p:txBody>
          <a:bodyPr>
            <a:spAutoFit/>
          </a:bodyPr>
          <a:lstStyle/>
          <a:p>
            <a:r>
              <a:rPr sz="2400" b="1" dirty="0">
                <a:latin typeface="Arial" panose="020B0604020202020204" pitchFamily="34" charset="0"/>
              </a:rPr>
              <a:t>KONSEP PROBABILITAS</a:t>
            </a:r>
            <a:r>
              <a:rPr sz="2400" dirty="0">
                <a:latin typeface="Arial" panose="020B0604020202020204" pitchFamily="34" charset="0"/>
              </a:rPr>
              <a:t> </a:t>
            </a:r>
          </a:p>
          <a:p>
            <a:endParaRPr sz="2400" dirty="0">
              <a:latin typeface="Arial" panose="020B0604020202020204" pitchFamily="34" charset="0"/>
            </a:endParaRPr>
          </a:p>
          <a:p>
            <a:r>
              <a:rPr sz="2400" dirty="0">
                <a:latin typeface="Arial" panose="020B0604020202020204" pitchFamily="34" charset="0"/>
              </a:rPr>
              <a:t>Dalam kehidupan sehari-hari, banyak kejadian sulit diketahui dengan pasti, sepert</a:t>
            </a:r>
            <a:r>
              <a:rPr lang="id-ID" altLang="x-none" sz="2400" dirty="0">
                <a:latin typeface="Arial" panose="020B0604020202020204" pitchFamily="34" charset="0"/>
              </a:rPr>
              <a:t>i</a:t>
            </a:r>
            <a:r>
              <a:rPr sz="2400" dirty="0">
                <a:latin typeface="Arial" panose="020B0604020202020204" pitchFamily="34" charset="0"/>
              </a:rPr>
              <a:t>:</a:t>
            </a:r>
          </a:p>
          <a:p>
            <a:pPr lvl="1"/>
            <a:r>
              <a:rPr sz="2400" dirty="0">
                <a:latin typeface="Arial" panose="020B0604020202020204" pitchFamily="34" charset="0"/>
              </a:rPr>
              <a:t>Apakah nanti malam akan turun hujan?</a:t>
            </a:r>
          </a:p>
          <a:p>
            <a:pPr lvl="1"/>
            <a:r>
              <a:rPr sz="2400" dirty="0">
                <a:latin typeface="Arial" panose="020B0604020202020204" pitchFamily="34" charset="0"/>
              </a:rPr>
              <a:t>Apakah pesawat Garuda datang tepat waktu?</a:t>
            </a:r>
          </a:p>
          <a:p>
            <a:pPr lvl="1"/>
            <a:r>
              <a:rPr sz="2400" dirty="0">
                <a:latin typeface="Arial" panose="020B0604020202020204" pitchFamily="34" charset="0"/>
              </a:rPr>
              <a:t>Apakah nanti saya tiba tepat waktu di kampus ?</a:t>
            </a:r>
          </a:p>
          <a:p>
            <a:endParaRPr sz="2400" dirty="0">
              <a:latin typeface="Arial" panose="020B0604020202020204" pitchFamily="34" charset="0"/>
            </a:endParaRPr>
          </a:p>
          <a:p>
            <a:r>
              <a:rPr sz="2400" dirty="0">
                <a:latin typeface="Arial" panose="020B0604020202020204" pitchFamily="34" charset="0"/>
              </a:rPr>
              <a:t>Begitu juga dalam percobaan statistika, tidak bisa diketahui dengan pasti hasil yang akan muncul, misalnya:</a:t>
            </a:r>
          </a:p>
          <a:p>
            <a:pPr lvl="1"/>
            <a:r>
              <a:rPr sz="2400" dirty="0">
                <a:latin typeface="Arial" panose="020B0604020202020204" pitchFamily="34" charset="0"/>
              </a:rPr>
              <a:t>Pada pelemparan sebuah uang logam, tidak dapat diketahui sisi mana yang akan muncul, muka atau belakang?</a:t>
            </a:r>
          </a:p>
          <a:p>
            <a:pPr lvl="1"/>
            <a:r>
              <a:rPr sz="2400" dirty="0">
                <a:latin typeface="Arial" panose="020B0604020202020204" pitchFamily="34" charset="0"/>
              </a:rPr>
              <a:t>Pada pelemparan dua buah dadu, juga tidak bisa diketahui muka mana yang keluar,: 1, 2, 3, 4, 5 atau 6?</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 name="Rectangle 4"/>
          <p:cNvSpPr/>
          <p:nvPr/>
        </p:nvSpPr>
        <p:spPr>
          <a:xfrm>
            <a:off x="609600" y="533400"/>
            <a:ext cx="8305800" cy="630872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PERUMUSAN PROBABILITAS</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r>
            <a:b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b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PERUMUSAN</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KLASIK</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Bila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kejadian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E (EVENT)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terjadi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dalam</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m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cara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dari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seluruh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n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cara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yang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mungkin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terjadi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maka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probabilitas</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dari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 = P(E): m/n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asumsi</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setiap</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kejadian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contoh</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memiliki</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id-ID"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peluang</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muncul</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yang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sama</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Contoh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1: </a:t>
            </a:r>
          </a:p>
          <a:p>
            <a:pPr marL="914400" marR="0" lvl="1" indent="-45720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jika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sebuah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uang</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logam</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dilemparkan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berapa</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peluang</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probabilitas</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munculnya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sisi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muka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m</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uka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=m,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belakang</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 n=2; P(m) = P(b) = ½</a:t>
            </a:r>
          </a:p>
          <a:p>
            <a:pPr marL="914400" marR="0" lvl="1" indent="-45720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Jika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sebuah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dadu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dilempar</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berapa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peluang</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munculnya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salah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satu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muka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p>
          <a:p>
            <a:pPr marL="457200" marR="0" lvl="1"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P(E) = P(1) = P(2) = P(3) = P(4) = P(5) = P(6) = 1/6</a:t>
            </a:r>
          </a:p>
          <a:p>
            <a:pPr marL="457200" marR="0" lvl="0" indent="-45720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9219" name="Content Placeholder 5"/>
          <p:cNvSpPr>
            <a:spLocks noGrp="1"/>
          </p:cNvSpPr>
          <p:nvPr>
            <p:ph idx="1"/>
          </p:nvPr>
        </p:nvSpPr>
        <p:spPr>
          <a:xfrm>
            <a:off x="457200" y="1524000"/>
            <a:ext cx="8229600" cy="4602163"/>
          </a:xfrm>
          <a:ln/>
        </p:spPr>
        <p:txBody>
          <a:bodyPr vert="horz" wrap="square" lIns="91440" tIns="45720" rIns="91440" bIns="45720" anchor="ctr"/>
          <a:lstStyle/>
          <a:p>
            <a:endParaRPr lang="id-ID" altLang="en-US" sz="2400" dirty="0">
              <a:latin typeface="Segoe UI" panose="020B0502040204020203" pitchFamily="34" charset="0"/>
              <a:ea typeface="Segoe UI" panose="020B0502040204020203" pitchFamily="34" charset="0"/>
            </a:endParaRPr>
          </a:p>
        </p:txBody>
      </p:sp>
      <p:sp>
        <p:nvSpPr>
          <p:cNvPr id="9220" name="Title 2"/>
          <p:cNvSpPr>
            <a:spLocks noGrp="1"/>
          </p:cNvSpPr>
          <p:nvPr>
            <p:ph type="title"/>
          </p:nvPr>
        </p:nvSpPr>
        <p:spPr>
          <a:ln/>
        </p:spPr>
        <p:txBody>
          <a:bodyPr vert="horz" wrap="square" lIns="91440" tIns="45720" rIns="91440" bIns="45720" anchor="ctr"/>
          <a:lstStyle/>
          <a:p>
            <a:endParaRPr lang="en-ID" altLang="x-none" dirty="0"/>
          </a:p>
        </p:txBody>
      </p:sp>
      <p:sp>
        <p:nvSpPr>
          <p:cNvPr id="9221" name="Rectangle 3"/>
          <p:cNvSpPr/>
          <p:nvPr/>
        </p:nvSpPr>
        <p:spPr>
          <a:xfrm>
            <a:off x="381000" y="838200"/>
            <a:ext cx="8153400" cy="1962150"/>
          </a:xfrm>
          <a:prstGeom prst="rect">
            <a:avLst/>
          </a:prstGeom>
          <a:noFill/>
          <a:ln w="9525">
            <a:noFill/>
          </a:ln>
        </p:spPr>
        <p:txBody>
          <a:bodyPr>
            <a:spAutoFit/>
          </a:bodyPr>
          <a:lstStyle/>
          <a:p>
            <a:pPr marL="914400" lvl="1" indent="-457200"/>
            <a:r>
              <a:rPr sz="2400" dirty="0">
                <a:latin typeface="Arial" panose="020B0604020202020204" pitchFamily="34" charset="0"/>
              </a:rPr>
              <a:t>*  Hitung peluang memperoleh kartu hati bila sebuah kartu diambil secara acak dari semua kartu?</a:t>
            </a:r>
          </a:p>
          <a:p>
            <a:pPr marL="914400" lvl="1" indent="-457200"/>
            <a:r>
              <a:rPr sz="2400" dirty="0">
                <a:latin typeface="Arial" panose="020B0604020202020204" pitchFamily="34" charset="0"/>
              </a:rPr>
              <a:t>	Jumlah seluruh kartu: n = 52</a:t>
            </a:r>
          </a:p>
          <a:p>
            <a:pPr marL="914400" lvl="1" indent="-457200"/>
            <a:r>
              <a:rPr sz="2400" dirty="0">
                <a:latin typeface="Arial" panose="020B0604020202020204" pitchFamily="34" charset="0"/>
              </a:rPr>
              <a:t>	Jumlah kartu hati: m = 13</a:t>
            </a:r>
          </a:p>
          <a:p>
            <a:pPr marL="914400" lvl="1" indent="-457200"/>
            <a:r>
              <a:rPr sz="2400" dirty="0">
                <a:latin typeface="Arial" panose="020B0604020202020204" pitchFamily="34" charset="0"/>
              </a:rPr>
              <a:t>	Maka P(E) = 13/52</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0243" name="Rectangle 3"/>
          <p:cNvSpPr/>
          <p:nvPr/>
        </p:nvSpPr>
        <p:spPr>
          <a:xfrm>
            <a:off x="381000" y="914400"/>
            <a:ext cx="8534400" cy="5200650"/>
          </a:xfrm>
          <a:prstGeom prst="rect">
            <a:avLst/>
          </a:prstGeom>
          <a:noFill/>
          <a:ln w="9525">
            <a:noFill/>
          </a:ln>
        </p:spPr>
        <p:txBody>
          <a:bodyPr>
            <a:spAutoFit/>
          </a:bodyPr>
          <a:lstStyle/>
          <a:p>
            <a:r>
              <a:rPr sz="2400" b="1" dirty="0">
                <a:latin typeface="Arial" panose="020B0604020202020204" pitchFamily="34" charset="0"/>
              </a:rPr>
              <a:t>PERUMUSAN D</a:t>
            </a:r>
            <a:r>
              <a:rPr lang="id-ID" altLang="x-none" sz="2400" b="1" dirty="0">
                <a:latin typeface="Arial" panose="020B0604020202020204" pitchFamily="34" charset="0"/>
              </a:rPr>
              <a:t>engan</a:t>
            </a:r>
            <a:r>
              <a:rPr sz="2400" b="1" dirty="0">
                <a:latin typeface="Arial" panose="020B0604020202020204" pitchFamily="34" charset="0"/>
              </a:rPr>
              <a:t> FREKUENSI RELATIF</a:t>
            </a:r>
            <a:r>
              <a:rPr sz="2400" dirty="0">
                <a:latin typeface="Arial" panose="020B0604020202020204" pitchFamily="34" charset="0"/>
              </a:rPr>
              <a:t/>
            </a:r>
            <a:br>
              <a:rPr sz="2400" dirty="0">
                <a:latin typeface="Arial" panose="020B0604020202020204" pitchFamily="34" charset="0"/>
              </a:rPr>
            </a:br>
            <a:endParaRPr sz="2400" dirty="0">
              <a:latin typeface="Arial" panose="020B0604020202020204" pitchFamily="34" charset="0"/>
            </a:endParaRPr>
          </a:p>
          <a:p>
            <a:r>
              <a:rPr sz="2400" dirty="0">
                <a:latin typeface="Arial" panose="020B0604020202020204" pitchFamily="34" charset="0"/>
              </a:rPr>
              <a:t>Jika kejadian E terjadi sebanyak f kali dari seluruh pengamatan sebanyak n, dimana n mendekati tak berhingga, maka probabilitasnya:</a:t>
            </a:r>
          </a:p>
          <a:p>
            <a:r>
              <a:rPr sz="2400" dirty="0">
                <a:latin typeface="Arial" panose="020B0604020202020204" pitchFamily="34" charset="0"/>
              </a:rPr>
              <a:t>			P(E) =</a:t>
            </a:r>
          </a:p>
          <a:p>
            <a:endParaRPr sz="2400" dirty="0">
              <a:latin typeface="Arial" panose="020B0604020202020204" pitchFamily="34" charset="0"/>
            </a:endParaRPr>
          </a:p>
          <a:p>
            <a:r>
              <a:rPr sz="2400" dirty="0">
                <a:latin typeface="Arial" panose="020B0604020202020204" pitchFamily="34" charset="0"/>
              </a:rPr>
              <a:t>Pada pelemparan sebuah dadu sebanyak 1000 kali, frekuensi munculnya muka dadu adalah sbb:</a:t>
            </a:r>
          </a:p>
          <a:p>
            <a:endParaRPr sz="2400" dirty="0">
              <a:latin typeface="Arial" panose="020B0604020202020204" pitchFamily="34" charset="0"/>
            </a:endParaRPr>
          </a:p>
          <a:p>
            <a:endParaRPr sz="2400" dirty="0">
              <a:latin typeface="Arial" panose="020B0604020202020204" pitchFamily="34" charset="0"/>
            </a:endParaRPr>
          </a:p>
          <a:p>
            <a:endParaRPr sz="2400" dirty="0">
              <a:latin typeface="Arial" panose="020B0604020202020204" pitchFamily="34" charset="0"/>
            </a:endParaRPr>
          </a:p>
          <a:p>
            <a:endParaRPr sz="2000" dirty="0">
              <a:latin typeface="Arial" panose="020B0604020202020204" pitchFamily="34" charset="0"/>
            </a:endParaRPr>
          </a:p>
          <a:p>
            <a:r>
              <a:rPr sz="2400" dirty="0">
                <a:latin typeface="Arial" panose="020B0604020202020204" pitchFamily="34" charset="0"/>
              </a:rPr>
              <a:t>P(E) = P(1) = 164/1000,    P(2) = 165/1000, dst…</a:t>
            </a:r>
          </a:p>
        </p:txBody>
      </p:sp>
      <p:pic>
        <p:nvPicPr>
          <p:cNvPr id="10244" name="Picture 3"/>
          <p:cNvPicPr>
            <a:picLocks noChangeAspect="1"/>
          </p:cNvPicPr>
          <p:nvPr/>
        </p:nvPicPr>
        <p:blipFill>
          <a:blip r:embed="rId4">
            <a:clrChange>
              <a:clrFrom>
                <a:srgbClr val="FFFFFF"/>
              </a:clrFrom>
              <a:clrTo>
                <a:srgbClr val="FFFFFF">
                  <a:alpha val="0"/>
                </a:srgbClr>
              </a:clrTo>
            </a:clrChange>
          </a:blip>
          <a:stretch>
            <a:fillRect/>
          </a:stretch>
        </p:blipFill>
        <p:spPr>
          <a:xfrm>
            <a:off x="4191000" y="2743200"/>
            <a:ext cx="1584325" cy="609600"/>
          </a:xfrm>
          <a:prstGeom prst="rect">
            <a:avLst/>
          </a:prstGeom>
          <a:noFill/>
          <a:ln w="9525">
            <a:noFill/>
          </a:ln>
        </p:spPr>
      </p:pic>
      <p:graphicFrame>
        <p:nvGraphicFramePr>
          <p:cNvPr id="7" name="Table 6"/>
          <p:cNvGraphicFramePr>
            <a:graphicFrameLocks noGrp="1"/>
          </p:cNvGraphicFramePr>
          <p:nvPr/>
        </p:nvGraphicFramePr>
        <p:xfrm>
          <a:off x="1371600" y="4343400"/>
          <a:ext cx="6705600" cy="741363"/>
        </p:xfrm>
        <a:graphic>
          <a:graphicData uri="http://schemas.openxmlformats.org/drawingml/2006/table">
            <a:tbl>
              <a:tblPr firstRow="1" bandRow="1">
                <a:tableStyleId>{5C22544A-7EE6-4342-B048-85BDC9FD1C3A}</a:tableStyleId>
              </a:tblPr>
              <a:tblGrid>
                <a:gridCol w="2362200"/>
                <a:gridCol w="762000"/>
                <a:gridCol w="762000"/>
                <a:gridCol w="762000"/>
                <a:gridCol w="762000"/>
                <a:gridCol w="685800"/>
                <a:gridCol w="609600"/>
              </a:tblGrid>
              <a:tr h="370840">
                <a:tc>
                  <a:txBody>
                    <a:bodyPr/>
                    <a:lstStyle/>
                    <a:p>
                      <a:r>
                        <a:rPr lang="en-US" dirty="0" err="1" smtClean="0"/>
                        <a:t>Muka</a:t>
                      </a:r>
                      <a:r>
                        <a:rPr lang="en-US" dirty="0" smtClean="0"/>
                        <a:t> </a:t>
                      </a:r>
                      <a:r>
                        <a:rPr lang="en-US" dirty="0" err="1" smtClean="0"/>
                        <a:t>Dadu</a:t>
                      </a:r>
                      <a:r>
                        <a:rPr lang="en-US" dirty="0" smtClean="0"/>
                        <a:t> (X)</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r>
              <a:tr h="370840">
                <a:tc>
                  <a:txBody>
                    <a:bodyPr/>
                    <a:lstStyle/>
                    <a:p>
                      <a:r>
                        <a:rPr lang="en-US" dirty="0" err="1" smtClean="0"/>
                        <a:t>Frekuensi</a:t>
                      </a:r>
                      <a:r>
                        <a:rPr lang="en-US" dirty="0" smtClean="0"/>
                        <a:t> (f)</a:t>
                      </a:r>
                      <a:endParaRPr lang="en-US" dirty="0"/>
                    </a:p>
                  </a:txBody>
                  <a:tcPr/>
                </a:tc>
                <a:tc>
                  <a:txBody>
                    <a:bodyPr/>
                    <a:lstStyle/>
                    <a:p>
                      <a:r>
                        <a:rPr lang="en-US" dirty="0" smtClean="0"/>
                        <a:t>164</a:t>
                      </a:r>
                      <a:endParaRPr lang="en-US" dirty="0"/>
                    </a:p>
                  </a:txBody>
                  <a:tcPr/>
                </a:tc>
                <a:tc>
                  <a:txBody>
                    <a:bodyPr/>
                    <a:lstStyle/>
                    <a:p>
                      <a:r>
                        <a:rPr lang="en-US" dirty="0" smtClean="0"/>
                        <a:t>165</a:t>
                      </a:r>
                      <a:endParaRPr lang="en-US" dirty="0"/>
                    </a:p>
                  </a:txBody>
                  <a:tcPr/>
                </a:tc>
                <a:tc>
                  <a:txBody>
                    <a:bodyPr/>
                    <a:lstStyle/>
                    <a:p>
                      <a:r>
                        <a:rPr lang="en-US" dirty="0" smtClean="0"/>
                        <a:t>169</a:t>
                      </a:r>
                      <a:endParaRPr lang="en-US" dirty="0"/>
                    </a:p>
                  </a:txBody>
                  <a:tcPr/>
                </a:tc>
                <a:tc>
                  <a:txBody>
                    <a:bodyPr/>
                    <a:lstStyle/>
                    <a:p>
                      <a:r>
                        <a:rPr lang="en-US" dirty="0" smtClean="0"/>
                        <a:t>166</a:t>
                      </a:r>
                      <a:endParaRPr lang="en-US" dirty="0"/>
                    </a:p>
                  </a:txBody>
                  <a:tcPr/>
                </a:tc>
                <a:tc>
                  <a:txBody>
                    <a:bodyPr/>
                    <a:lstStyle/>
                    <a:p>
                      <a:r>
                        <a:rPr lang="en-US" dirty="0" smtClean="0"/>
                        <a:t>167</a:t>
                      </a:r>
                      <a:endParaRPr lang="en-US" dirty="0"/>
                    </a:p>
                  </a:txBody>
                  <a:tcPr/>
                </a:tc>
                <a:tc>
                  <a:txBody>
                    <a:bodyPr/>
                    <a:lstStyle/>
                    <a:p>
                      <a:r>
                        <a:rPr lang="en-US" dirty="0" smtClean="0"/>
                        <a:t>169</a:t>
                      </a:r>
                      <a:endParaRPr lang="en-US" dirty="0"/>
                    </a:p>
                  </a:txBody>
                  <a:tcPr/>
                </a:tc>
              </a:tr>
            </a:tbl>
          </a:graphicData>
        </a:graphic>
      </p:graphicFrame>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1993</Words>
  <Application>Microsoft Office PowerPoint</Application>
  <PresentationFormat>On-screen Show (4:3)</PresentationFormat>
  <Paragraphs>453</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02 PROBABILITAS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Kesimpulan: </vt:lpstr>
      <vt:lpstr>KEMAMPUAN AKHIR YANG DIHARAPKAN</vt:lpstr>
      <vt:lpstr>Daftar Pustaka</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Windows User</cp:lastModifiedBy>
  <cp:revision>247</cp:revision>
  <dcterms:created xsi:type="dcterms:W3CDTF">2010-08-24T06:47:44Z</dcterms:created>
  <dcterms:modified xsi:type="dcterms:W3CDTF">2017-09-12T03:02:58Z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