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23" r:id="rId2"/>
    <p:sldId id="324" r:id="rId3"/>
    <p:sldId id="325" r:id="rId4"/>
    <p:sldId id="326" r:id="rId5"/>
    <p:sldId id="327" r:id="rId6"/>
    <p:sldId id="332" r:id="rId7"/>
    <p:sldId id="333" r:id="rId8"/>
    <p:sldId id="344" r:id="rId9"/>
    <p:sldId id="343" r:id="rId10"/>
    <p:sldId id="342" r:id="rId11"/>
    <p:sldId id="341" r:id="rId12"/>
    <p:sldId id="340" r:id="rId13"/>
    <p:sldId id="339" r:id="rId14"/>
    <p:sldId id="338" r:id="rId15"/>
    <p:sldId id="336" r:id="rId16"/>
    <p:sldId id="337" r:id="rId17"/>
    <p:sldId id="335" r:id="rId18"/>
    <p:sldId id="334" r:id="rId19"/>
    <p:sldId id="345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9" r:id="rId29"/>
    <p:sldId id="318" r:id="rId30"/>
    <p:sldId id="316" r:id="rId31"/>
    <p:sldId id="299" r:id="rId32"/>
    <p:sldId id="300" r:id="rId33"/>
    <p:sldId id="301" r:id="rId34"/>
    <p:sldId id="306" r:id="rId35"/>
    <p:sldId id="282" r:id="rId36"/>
    <p:sldId id="302" r:id="rId37"/>
    <p:sldId id="328" r:id="rId38"/>
    <p:sldId id="329" r:id="rId39"/>
    <p:sldId id="330" r:id="rId4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15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3492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2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11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12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13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14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15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16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17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18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29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x-none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35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cs typeface="Arial" panose="020B0604020202020204" pitchFamily="34" charset="0"/>
              </a:rPr>
              <a:t>3</a:t>
            </a:fld>
            <a:endParaRPr lang="id-ID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18788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37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19812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38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20836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39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cs typeface="Arial" panose="020B0604020202020204" pitchFamily="34" charset="0"/>
              </a:rPr>
              <a:t>4</a:t>
            </a:fld>
            <a:endParaRPr lang="id-ID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5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6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7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8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9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10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musstatistik.com/2013/07/varian-dan-standar-deviasi-simpangan.html" TargetMode="External"/><Relationship Id="rId5" Type="http://schemas.openxmlformats.org/officeDocument/2006/relationships/hyperlink" Target="http://www.rumusstatistik.com/2013/07/rata-rata-mean-atau-rataan.html" TargetMode="External"/><Relationship Id="rId4" Type="http://schemas.openxmlformats.org/officeDocument/2006/relationships/hyperlink" Target="http://www.rumusstatistik.com/2013/07/rumus-distribusi-gamm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rumusstatistik.com/2012/06/rumus-faktorial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uoEZH3XHTFw/T5oNxqRnY7I/AAAAAAAAAH8/4_DD9eAFjhk/s1600/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3.bp.blogspot.com/-gO8hkC7brvY/UsKWm6A5TLI/AAAAAAAAAAs/1DHhMGbyj7c/s1600/f-distr.png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2.bp.blogspot.com/-l3qHBZ9ROw8/T5oOV1z5laI/AAAAAAAAAIM/ER3mOYUnPc0/s1600/3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8qo_Ef_Ovpc/URETVI7ADgI/AAAAAAAAAFE/ZeUyO_Hqdik/s1600/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musstatistik.com/2013/07/varian-dan-standar-deviasi-simpangan.html" TargetMode="External"/><Relationship Id="rId4" Type="http://schemas.openxmlformats.org/officeDocument/2006/relationships/hyperlink" Target="http://www.rumusstatistik.com/2013/07/rata-rata-mean-atau-rataa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rumusstatistik.com/2013/07/rumus-distribusi-gamm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1"/>
          <p:cNvSpPr txBox="1"/>
          <p:nvPr/>
        </p:nvSpPr>
        <p:spPr>
          <a:xfrm>
            <a:off x="3048000" y="3744913"/>
            <a:ext cx="60960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ID" altLang="en-US" sz="1600" b="1" dirty="0">
                <a:solidFill>
                  <a:schemeClr val="bg1"/>
                </a:solidFill>
              </a:rPr>
              <a:t>STATISTIK  (ESA </a:t>
            </a:r>
            <a:r>
              <a:rPr lang="en-US" altLang="en-US" sz="1600" b="1" dirty="0">
                <a:solidFill>
                  <a:schemeClr val="bg1"/>
                </a:solidFill>
              </a:rPr>
              <a:t>310</a:t>
            </a:r>
            <a:r>
              <a:rPr lang="en-ID" altLang="en-US" sz="16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&lt;TEAM DOSEN&gt;</a:t>
            </a:r>
          </a:p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PROGRAM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STUDI TEKNIK INFORMATIKA 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FAKULTAS ILMU KOMPUTER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/>
          <p:nvPr/>
        </p:nvSpPr>
        <p:spPr>
          <a:xfrm>
            <a:off x="762000" y="533400"/>
            <a:ext cx="29686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Turunan terhadap </a:t>
            </a:r>
            <a:r>
              <a:rPr lang="el-GR" altLang="x-none" sz="2400" i="1" dirty="0">
                <a:latin typeface="Arial" panose="020B0604020202020204" pitchFamily="34" charset="0"/>
              </a:rPr>
              <a:t>β</a:t>
            </a:r>
            <a:r>
              <a:rPr lang="el-GR" altLang="x-none" sz="2400" dirty="0">
                <a:latin typeface="Arial" panose="020B0604020202020204" pitchFamily="34" charset="0"/>
              </a:rPr>
              <a:t>:</a:t>
            </a: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1268" name="Picture 2" descr="http://2.bp.blogspot.com/-34eMQoz6U9U/VRK4szKM3GI/AAAAAAAAAZY/0E-GL3Rf0iM/s1600/image0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32432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5"/>
          <p:cNvSpPr/>
          <p:nvPr/>
        </p:nvSpPr>
        <p:spPr>
          <a:xfrm>
            <a:off x="457200" y="2286000"/>
            <a:ext cx="792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Calibri" panose="020F0502020204030204" pitchFamily="34" charset="0"/>
              <a:buAutoNum type="arabicPeriod" startAt="4"/>
            </a:pPr>
            <a:r>
              <a:rPr dirty="0">
                <a:latin typeface="Arial" panose="020B0604020202020204" pitchFamily="34" charset="0"/>
              </a:rPr>
              <a:t>Dari turunan parsial terhadap </a:t>
            </a:r>
            <a:r>
              <a:rPr lang="el-GR" altLang="x-none" i="1" dirty="0">
                <a:latin typeface="Arial" panose="020B0604020202020204" pitchFamily="34" charset="0"/>
              </a:rPr>
              <a:t>β</a:t>
            </a:r>
            <a:r>
              <a:rPr lang="el-GR" altLang="x-none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bisa diperoleh nilai </a:t>
            </a:r>
            <a:r>
              <a:rPr lang="el-GR" altLang="x-none" i="1" dirty="0">
                <a:latin typeface="Arial" panose="020B0604020202020204" pitchFamily="34" charset="0"/>
              </a:rPr>
              <a:t>β</a:t>
            </a:r>
            <a:r>
              <a:rPr lang="el-GR" altLang="x-none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sebagai berikut.</a:t>
            </a:r>
          </a:p>
        </p:txBody>
      </p:sp>
      <p:pic>
        <p:nvPicPr>
          <p:cNvPr id="11270" name="Picture 4" descr="http://4.bp.blogspot.com/-wbgokh0guiU/VRK4tZgjbaI/AAAAAAAAAZw/KycpFUywjxU/s1600/image0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819400"/>
            <a:ext cx="176212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/>
          <p:nvPr/>
        </p:nvSpPr>
        <p:spPr>
          <a:xfrm>
            <a:off x="381000" y="3657600"/>
            <a:ext cx="838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 startAt="5"/>
            </a:pPr>
            <a:r>
              <a:rPr sz="2400" dirty="0">
                <a:latin typeface="Arial" panose="020B0604020202020204" pitchFamily="34" charset="0"/>
              </a:rPr>
              <a:t>Hasil dari </a:t>
            </a:r>
            <a:r>
              <a:rPr lang="el-GR" altLang="x-none" sz="2400" i="1" dirty="0">
                <a:latin typeface="Arial" panose="020B0604020202020204" pitchFamily="34" charset="0"/>
              </a:rPr>
              <a:t>β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disubsitusikan ke dalam persamaan turunan parsial terhadap 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. </a:t>
            </a:r>
            <a:r>
              <a:rPr sz="2400" dirty="0">
                <a:latin typeface="Arial" panose="020B0604020202020204" pitchFamily="34" charset="0"/>
              </a:rPr>
              <a:t>Hasilnya adalah sebagai berikut.</a:t>
            </a:r>
          </a:p>
        </p:txBody>
      </p:sp>
      <p:pic>
        <p:nvPicPr>
          <p:cNvPr id="11272" name="Picture 6" descr="http://4.bp.blogspot.com/-rVD1PPZMrd0/VRK4tm8MNsI/AAAAAAAAAZs/etyLzyC_vbI/s1600/image0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648200"/>
            <a:ext cx="2814638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9"/>
          <p:cNvSpPr/>
          <p:nvPr/>
        </p:nvSpPr>
        <p:spPr>
          <a:xfrm>
            <a:off x="381000" y="5410200"/>
            <a:ext cx="8534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Persamaan di atas tidak berbentuk </a:t>
            </a:r>
            <a:r>
              <a:rPr sz="2400" i="1" dirty="0">
                <a:latin typeface="Arial" panose="020B0604020202020204" pitchFamily="34" charset="0"/>
              </a:rPr>
              <a:t>closed-form</a:t>
            </a:r>
            <a:r>
              <a:rPr sz="2400" dirty="0">
                <a:latin typeface="Arial" panose="020B0604020202020204" pitchFamily="34" charset="0"/>
              </a:rPr>
              <a:t>. Penyelesaiannya bisa dilakukan secara numerik misalnya dengan metode Newton-Raphson.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/>
          <p:nvPr/>
        </p:nvSpPr>
        <p:spPr>
          <a:xfrm>
            <a:off x="304800" y="533400"/>
            <a:ext cx="84582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Nilai Harapan Distribusi Gamma </a:t>
            </a:r>
          </a:p>
          <a:p>
            <a:r>
              <a:rPr sz="2400" dirty="0">
                <a:latin typeface="Arial" panose="020B0604020202020204" pitchFamily="34" charset="0"/>
              </a:rPr>
              <a:t>Penjelasan singkat mengenai distribusi gamma dapat dilihat di artikel “</a:t>
            </a:r>
            <a:r>
              <a:rPr sz="2400" dirty="0">
                <a:latin typeface="Arial" panose="020B0604020202020204" pitchFamily="34" charset="0"/>
                <a:hlinkClick r:id="rId4"/>
              </a:rPr>
              <a:t>Distribusi Gamma</a:t>
            </a:r>
            <a:r>
              <a:rPr sz="2400" dirty="0">
                <a:latin typeface="Arial" panose="020B0604020202020204" pitchFamily="34" charset="0"/>
              </a:rPr>
              <a:t>”. Artikel ini akan membahas tentang nilai harapan dari distribusi gamma. Nilai harapan yang dibahas adalah nilai harapan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dirty="0">
                <a:latin typeface="Arial" panose="020B0604020202020204" pitchFamily="34" charset="0"/>
              </a:rPr>
              <a:t>,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baseline="30000" dirty="0">
                <a:latin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</a:rPr>
              <a:t> dan </a:t>
            </a:r>
            <a:r>
              <a:rPr sz="2400" i="1" dirty="0">
                <a:latin typeface="Arial" panose="020B0604020202020204" pitchFamily="34" charset="0"/>
              </a:rPr>
              <a:t>(X–E(X))</a:t>
            </a:r>
            <a:r>
              <a:rPr sz="2400" baseline="30000" dirty="0">
                <a:latin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</a:rPr>
              <a:t>. Sebagai informasi, nilai harapan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dirty="0">
                <a:latin typeface="Arial" panose="020B0604020202020204" pitchFamily="34" charset="0"/>
              </a:rPr>
              <a:t> merupakan </a:t>
            </a:r>
            <a:r>
              <a:rPr sz="2400" dirty="0">
                <a:latin typeface="Arial" panose="020B0604020202020204" pitchFamily="34" charset="0"/>
                <a:hlinkClick r:id="rId5"/>
              </a:rPr>
              <a:t>rata-rata (mean)</a:t>
            </a:r>
            <a:r>
              <a:rPr sz="2400" dirty="0">
                <a:latin typeface="Arial" panose="020B0604020202020204" pitchFamily="34" charset="0"/>
              </a:rPr>
              <a:t> dan nilai harapan </a:t>
            </a:r>
            <a:r>
              <a:rPr sz="2400" i="1" dirty="0">
                <a:latin typeface="Arial" panose="020B0604020202020204" pitchFamily="34" charset="0"/>
              </a:rPr>
              <a:t>(X – E (X))</a:t>
            </a:r>
            <a:r>
              <a:rPr sz="2400" baseline="30000" dirty="0">
                <a:latin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</a:rPr>
              <a:t> merupakan </a:t>
            </a:r>
            <a:r>
              <a:rPr sz="2400" dirty="0">
                <a:latin typeface="Arial" panose="020B0604020202020204" pitchFamily="34" charset="0"/>
                <a:hlinkClick r:id="rId6"/>
              </a:rPr>
              <a:t>varian</a:t>
            </a:r>
            <a:r>
              <a:rPr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2" name="Rectangle 1"/>
          <p:cNvSpPr/>
          <p:nvPr/>
        </p:nvSpPr>
        <p:spPr>
          <a:xfrm>
            <a:off x="609600" y="3581400"/>
            <a:ext cx="7391400" cy="2200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b="1" dirty="0">
                <a:latin typeface="Arial" panose="020B0604020202020204" pitchFamily="34" charset="0"/>
              </a:rPr>
              <a:t>Nilai Harapan </a:t>
            </a:r>
            <a:r>
              <a:rPr b="1" i="1" dirty="0">
                <a:latin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  <a:p>
            <a:pPr eaLnBrk="0" fontAlgn="t" hangingPunct="0"/>
            <a:r>
              <a:rPr dirty="0">
                <a:latin typeface="Arial" panose="020B0604020202020204" pitchFamily="34" charset="0"/>
              </a:rPr>
              <a:t>  </a:t>
            </a:r>
            <a:r>
              <a:rPr sz="10700" dirty="0">
                <a:latin typeface="Arial" panose="020B0604020202020204" pitchFamily="34" charset="0"/>
              </a:rPr>
              <a:t> </a:t>
            </a:r>
            <a:r>
              <a:rPr dirty="0">
                <a:latin typeface="Arial" panose="020B0604020202020204" pitchFamily="34" charset="0"/>
              </a:rPr>
              <a:t>                                  </a:t>
            </a:r>
          </a:p>
        </p:txBody>
      </p:sp>
      <p:pic>
        <p:nvPicPr>
          <p:cNvPr id="12293" name="Picture 2" descr="https://1.bp.blogspot.com/-gS1QMn50zPc/VyXEXAUKhyI/AAAAAAAAA_E/1sNj6sNyaFwTUFiwLip9l21FrHv_SOj_ACLcB/s1600/nilai%2Bharapan%2Bdistribusi%2Bgamma%2B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505200"/>
            <a:ext cx="343058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3"/>
          <p:cNvSpPr/>
          <p:nvPr/>
        </p:nvSpPr>
        <p:spPr>
          <a:xfrm>
            <a:off x="762000" y="914400"/>
            <a:ext cx="4572000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2000" dirty="0">
                <a:latin typeface="Arial" panose="020B0604020202020204" pitchFamily="34" charset="0"/>
              </a:rPr>
              <a:t>Jika dimisalkan</a:t>
            </a:r>
            <a:br>
              <a:rPr sz="2000" dirty="0">
                <a:latin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000" dirty="0">
                <a:latin typeface="Arial" panose="020B0604020202020204" pitchFamily="34" charset="0"/>
              </a:rPr>
              <a:t>         </a:t>
            </a:r>
          </a:p>
          <a:p>
            <a:pPr eaLnBrk="0" hangingPunct="0"/>
            <a:r>
              <a:rPr sz="2000" dirty="0">
                <a:latin typeface="Arial" panose="020B0604020202020204" pitchFamily="34" charset="0"/>
              </a:rPr>
              <a:t>maka</a:t>
            </a:r>
          </a:p>
        </p:txBody>
      </p:sp>
      <p:pic>
        <p:nvPicPr>
          <p:cNvPr id="13316" name="Picture 3" descr="https://2.bp.blogspot.com/-VTMIgp9i0yg/VyXEtHZMT_I/AAAAAAAAA_I/PgeWE08jaNQmcKARoehpjkzwbhok69lewCLcB/s1600/nilai%2Bharapan%2Bdistribusi%2Bgamma%2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685800"/>
            <a:ext cx="1017588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" descr="https://2.bp.blogspot.com/-0IAgYbfW8dg/VyXFCCNCc3I/AAAAAAAAA_Q/KmdOIqXUogoJZdusYhCQkYZQVw-PD9Z2gCLcB/s1600/nilai%2Bharapan%2Bdistribusi%2Bgamma%2B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752600"/>
            <a:ext cx="1252538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Rectangle 2"/>
          <p:cNvSpPr/>
          <p:nvPr/>
        </p:nvSpPr>
        <p:spPr>
          <a:xfrm>
            <a:off x="762000" y="2514600"/>
            <a:ext cx="7162800" cy="1816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sz="2000" dirty="0">
                <a:latin typeface="Arial" panose="020B0604020202020204" pitchFamily="34" charset="0"/>
              </a:rPr>
              <a:t>selanjutnya</a:t>
            </a:r>
            <a:br>
              <a:rPr sz="2000" dirty="0">
                <a:latin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000" dirty="0">
                <a:latin typeface="Arial" panose="020B0604020202020204" pitchFamily="34" charset="0"/>
              </a:rPr>
              <a:t>              </a:t>
            </a:r>
          </a:p>
          <a:p>
            <a:pPr eaLnBrk="0" hangingPunct="0"/>
            <a:r>
              <a:rPr sz="2000" dirty="0">
                <a:latin typeface="Arial" panose="020B0604020202020204" pitchFamily="34" charset="0"/>
              </a:rPr>
              <a:t>sehingga</a:t>
            </a:r>
            <a:br>
              <a:rPr sz="2000" dirty="0">
                <a:latin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</a:endParaRPr>
          </a:p>
          <a:p>
            <a:pPr eaLnBrk="0" hangingPunct="0"/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9" name="Picture 3" descr="https://2.bp.blogspot.com/-u2fhjStfGRQ/VyXFWbLNoOI/AAAAAAAAA_Y/SLWrHnusdw4Pm5CEa80kMdA0uMI6HkTvACLcB/s1600/nilai%2Bharapan%2Bdistribusi%2Bgamma%2B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514600"/>
            <a:ext cx="15176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5" descr="https://1.bp.blogspot.com/-BUEeYU-BRqc/VyXFt8L0s3I/AAAAAAAAA_g/Mhl8HeAaK08KtdE7E22x2-Vmv52isnCgQCLcB/s1600/nilai%2Bharapan%2Bdistribusi%2Bgamma%2B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352800"/>
            <a:ext cx="343058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1"/>
          <p:cNvSpPr/>
          <p:nvPr/>
        </p:nvSpPr>
        <p:spPr>
          <a:xfrm>
            <a:off x="609600" y="914400"/>
            <a:ext cx="7086600" cy="2492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dirty="0">
                <a:latin typeface="Arial" panose="020B0604020202020204" pitchFamily="34" charset="0"/>
              </a:rPr>
              <a:t>Jika dimisalkan                         maka</a:t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  <a:p>
            <a:pPr eaLnBrk="0" fontAlgn="t" hangingPunct="0"/>
            <a:r>
              <a:rPr dirty="0">
                <a:latin typeface="Arial" panose="020B0604020202020204" pitchFamily="34" charset="0"/>
              </a:rPr>
              <a:t>  </a:t>
            </a:r>
            <a:r>
              <a:rPr sz="1300" dirty="0">
                <a:latin typeface="Arial" panose="020B0604020202020204" pitchFamily="34" charset="0"/>
              </a:rPr>
              <a:t> </a:t>
            </a:r>
            <a:r>
              <a:rPr dirty="0">
                <a:latin typeface="Arial" panose="020B0604020202020204" pitchFamily="34" charset="0"/>
              </a:rPr>
              <a:t>        </a:t>
            </a:r>
          </a:p>
          <a:p>
            <a:pPr eaLnBrk="0" hangingPunct="0"/>
            <a:r>
              <a:rPr dirty="0">
                <a:latin typeface="Arial" panose="020B0604020202020204" pitchFamily="34" charset="0"/>
              </a:rPr>
              <a:t>selanjutnya</a:t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  <a:p>
            <a:pPr eaLnBrk="0" fontAlgn="t" hangingPunct="0"/>
            <a:r>
              <a:rPr dirty="0">
                <a:latin typeface="Arial" panose="020B0604020202020204" pitchFamily="34" charset="0"/>
              </a:rPr>
              <a:t>  </a:t>
            </a:r>
            <a:r>
              <a:rPr sz="1500" dirty="0">
                <a:latin typeface="Arial" panose="020B0604020202020204" pitchFamily="34" charset="0"/>
              </a:rPr>
              <a:t> </a:t>
            </a:r>
            <a:r>
              <a:rPr dirty="0">
                <a:latin typeface="Arial" panose="020B0604020202020204" pitchFamily="34" charset="0"/>
              </a:rPr>
              <a:t>           </a:t>
            </a:r>
          </a:p>
          <a:p>
            <a:pPr eaLnBrk="0" hangingPunct="0"/>
            <a:r>
              <a:rPr dirty="0">
                <a:latin typeface="Arial" panose="020B0604020202020204" pitchFamily="34" charset="0"/>
              </a:rPr>
              <a:t>sehingga</a:t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  <a:p>
            <a:pPr eaLnBrk="0" hangingPunct="0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4340" name="Group 5"/>
          <p:cNvGrpSpPr/>
          <p:nvPr/>
        </p:nvGrpSpPr>
        <p:grpSpPr>
          <a:xfrm>
            <a:off x="2209800" y="762000"/>
            <a:ext cx="4022725" cy="4343400"/>
            <a:chOff x="2209800" y="381000"/>
            <a:chExt cx="4022725" cy="4343400"/>
          </a:xfrm>
        </p:grpSpPr>
        <p:pic>
          <p:nvPicPr>
            <p:cNvPr id="14341" name="Picture 2" descr="https://4.bp.blogspot.com/-VTMIgp9i0yg/VyXEtHZMT_I/AAAAAAAAA_U/jqtL2pgRD-kbswkjdsZtz38WQtXtpDi5gCKgB/s1600/nilai%2Bharapan%2Bdistribusi%2Bgamma%2B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381000"/>
              <a:ext cx="692150" cy="636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3" descr="https://1.bp.blogspot.com/-0IAgYbfW8dg/VyXFCCNCc3I/AAAAAAAAA_c/RIVITQITPMEZgTfamee5skW8F7JehX1ZQCKgB/s1600/nilai%2Bharapan%2Bdistribusi%2Bgamma%2B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533400"/>
              <a:ext cx="1066800" cy="3889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4" descr="https://3.bp.blogspot.com/-u2fhjStfGRQ/VyXFWbLNoOI/AAAAAAAAA_k/kWEuzEp-ZE8rSABFu_SElcQHl1MmOOvqQCKgB/s1600/nilai%2Bharapan%2Bdistribusi%2Bgamma%2B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0" y="1295400"/>
              <a:ext cx="1219200" cy="366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Picture 6" descr="https://1.bp.blogspot.com/-o9fiPGf8EfM/VyXHJ4nadUI/AAAAAAAAA_4/BypDy3YBWpw-7aFUsNRlYXQncpnRE38egCLcB/s1600/nilai%2Bharapan%2Bdistribusi%2Bgamma%2B7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81200"/>
              <a:ext cx="4022725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4"/>
          <p:cNvSpPr/>
          <p:nvPr/>
        </p:nvSpPr>
        <p:spPr>
          <a:xfrm>
            <a:off x="1295400" y="762000"/>
            <a:ext cx="37179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Nilai Harapan </a:t>
            </a:r>
            <a:r>
              <a:rPr sz="2400" b="1" i="1" dirty="0">
                <a:latin typeface="Arial" panose="020B0604020202020204" pitchFamily="34" charset="0"/>
              </a:rPr>
              <a:t>(X – E(X))</a:t>
            </a:r>
            <a:r>
              <a:rPr sz="2400" b="1" baseline="30000" dirty="0">
                <a:latin typeface="Arial" panose="020B0604020202020204" pitchFamily="34" charset="0"/>
              </a:rPr>
              <a:t>2</a:t>
            </a: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5364" name="Picture 2" descr="https://4.bp.blogspot.com/-UQ8Huy2R8-4/VyXHgJjoZlI/AAAAAAAAA_8/xPYH-amHS4MRFu3cIDKgAaECEl_E4v98gCLcB/s1600/nilai%2Bharapan%2Bdistribusi%2Bgamma%2B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95400"/>
            <a:ext cx="5145088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5"/>
          <p:cNvSpPr/>
          <p:nvPr/>
        </p:nvSpPr>
        <p:spPr>
          <a:xfrm>
            <a:off x="1295400" y="4114800"/>
            <a:ext cx="6248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sv-SE" altLang="x-none" dirty="0">
                <a:latin typeface="Arial" panose="020B0604020202020204" pitchFamily="34" charset="0"/>
              </a:rPr>
              <a:t>Keterangan: Γ(.) merupakan fungsi gamma.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1"/>
          <p:cNvSpPr/>
          <p:nvPr/>
        </p:nvSpPr>
        <p:spPr>
          <a:xfrm>
            <a:off x="381000" y="838200"/>
            <a:ext cx="8382000" cy="5170488"/>
          </a:xfrm>
          <a:prstGeom prst="rect">
            <a:avLst/>
          </a:prstGeom>
          <a:noFill/>
          <a:ln w="9525">
            <a:noFill/>
          </a:ln>
        </p:spPr>
        <p:txBody>
          <a:bodyPr lIns="-66654" tIns="0" rIns="-66654" bIns="0" anchor="ctr">
            <a:spAutoFit/>
          </a:bodyPr>
          <a:lstStyle/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latin typeface="Arial" panose="020B0604020202020204" pitchFamily="34" charset="0"/>
              </a:rPr>
              <a:t>Contoh : </a:t>
            </a: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latin typeface="Arial" panose="020B0604020202020204" pitchFamily="34" charset="0"/>
              </a:rPr>
              <a:t>Variable acak kontinu x yang menyatakan ketahanan suatu bantalan peluru</a:t>
            </a:r>
            <a:r>
              <a:rPr sz="2400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</a:rPr>
              <a:t>(dalam ribaun jam) yang diberi pembebanan dinamis pada suatu putaran kerja tertentu mengikuti suatu distribusi gamma dengan </a:t>
            </a:r>
            <a:r>
              <a:rPr lang="sv-SE" altLang="x-none"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sz="2400" dirty="0">
                <a:latin typeface="Arial" panose="020B0604020202020204" pitchFamily="34" charset="0"/>
              </a:rPr>
              <a:t> = 8 dan 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sz="2400" dirty="0">
                <a:latin typeface="Arial" panose="020B0604020202020204" pitchFamily="34" charset="0"/>
              </a:rPr>
              <a:t> = 15, Tentukan, probabilitas sebuah bantalan peluru dapat digunakan selama 60 ribu-120 ribu jam dengan pembebanan dinamik pada putaran kerja tersebut! </a:t>
            </a:r>
            <a:endParaRPr sz="2400" dirty="0">
              <a:solidFill>
                <a:srgbClr val="222222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Jawab : </a:t>
            </a:r>
          </a:p>
          <a:p>
            <a:pPr algn="just" defTabSz="0" eaLnBrk="0" fontAlgn="t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 (60 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sz="2400" dirty="0">
                <a:latin typeface="Arial" panose="020B0604020202020204" pitchFamily="34" charset="0"/>
              </a:rPr>
              <a:t> 120) 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= P (x 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sz="2400" dirty="0">
                <a:latin typeface="Arial" panose="020B0604020202020204" pitchFamily="34" charset="0"/>
              </a:rPr>
              <a:t> 120) – P (x 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sz="2400" dirty="0">
                <a:latin typeface="Arial" panose="020B0604020202020204" pitchFamily="34" charset="0"/>
              </a:rPr>
              <a:t> 60) </a:t>
            </a:r>
            <a:endParaRPr sz="2400" dirty="0">
              <a:solidFill>
                <a:srgbClr val="222222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=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(120; 8 , 15)  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-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(60 ; 8, 15 )</a:t>
            </a: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=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(120/15 ; 8) -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(60/15; 8) </a:t>
            </a: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sz="2400" dirty="0">
                <a:latin typeface="Times New Roman" panose="02020603050405020304" pitchFamily="18" charset="0"/>
                <a:sym typeface="Symbol" panose="05050102010706020507" pitchFamily="18" charset="2"/>
              </a:rPr>
              <a:t>=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(8 ;8) - F</a:t>
            </a:r>
            <a:r>
              <a:rPr sz="2400" baseline="-300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(4 ; 8) </a:t>
            </a:r>
          </a:p>
          <a:p>
            <a:pPr algn="just" defTabSz="0" eaLnBrk="0" hangingPunct="0">
              <a:tabLst>
                <a:tab pos="1219200" algn="l"/>
                <a:tab pos="1600200" algn="l"/>
              </a:tabLst>
            </a:pPr>
            <a:r>
              <a:rPr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sv-SE" altLang="x-none" sz="2400" dirty="0">
                <a:solidFill>
                  <a:srgbClr val="22222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 0,5470 – 0,0511 = 0,4959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609600" y="685800"/>
            <a:ext cx="8077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Fungsi Gamma </a:t>
            </a:r>
          </a:p>
          <a:p>
            <a:r>
              <a:rPr sz="2400" dirty="0">
                <a:latin typeface="Arial" panose="020B0604020202020204" pitchFamily="34" charset="0"/>
              </a:rPr>
              <a:t>Fungsi gamma adalah perluasan dari fungsi </a:t>
            </a:r>
            <a:r>
              <a:rPr sz="2400" dirty="0">
                <a:latin typeface="Arial" panose="020B0604020202020204" pitchFamily="34" charset="0"/>
                <a:hlinkClick r:id="rId4"/>
              </a:rPr>
              <a:t>faktorial</a:t>
            </a:r>
            <a:r>
              <a:rPr sz="2400" dirty="0">
                <a:latin typeface="Arial" panose="020B0604020202020204" pitchFamily="34" charset="0"/>
              </a:rPr>
              <a:t>. Fungsi ini termasuk fungsi yang istimewa karena sering muncul dalam persamaan-persamaan peluang dan statistika. Fungsi gamma didefinisikan dalam bentuk</a:t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7412" name="Picture 2" descr="https://3.bp.blogspot.com/-b2WGFmwNwls/VyW8nUekOSI/AAAAAAAAA94/zoIrXOimBfkR71-qkxUhTzwddf-ZJg-QQCLcB/s1600/fungsi%2Bgamma%2B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514600"/>
            <a:ext cx="3717925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3"/>
          <p:cNvSpPr/>
          <p:nvPr/>
        </p:nvSpPr>
        <p:spPr>
          <a:xfrm>
            <a:off x="685800" y="3429000"/>
            <a:ext cx="7772400" cy="3600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sz="2400" dirty="0">
                <a:latin typeface="Arial" panose="020B0604020202020204" pitchFamily="34" charset="0"/>
              </a:rPr>
              <a:t>Fungsi gamma dapat diselesaikan dengan memisalkan</a:t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400" dirty="0">
                <a:latin typeface="Arial" panose="020B0604020202020204" pitchFamily="34" charset="0"/>
              </a:rPr>
              <a:t>                        </a:t>
            </a: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dan</a:t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400" dirty="0">
                <a:latin typeface="Arial" panose="020B0604020202020204" pitchFamily="34" charset="0"/>
              </a:rPr>
              <a:t> </a:t>
            </a:r>
          </a:p>
          <a:p>
            <a:pPr eaLnBrk="0" fontAlgn="t" hangingPunct="0"/>
            <a:r>
              <a:rPr sz="2400" dirty="0">
                <a:latin typeface="Arial" panose="020B0604020202020204" pitchFamily="34" charset="0"/>
              </a:rPr>
              <a:t>               </a:t>
            </a: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selanjutnya</a:t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eaLnBrk="0" fontAlgn="t" hangingPunct="0"/>
            <a:r>
              <a:rPr dirty="0">
                <a:latin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</a:rPr>
              <a:t> </a:t>
            </a:r>
            <a:r>
              <a:rPr dirty="0">
                <a:latin typeface="Arial" panose="020B0604020202020204" pitchFamily="34" charset="0"/>
              </a:rPr>
              <a:t>          </a:t>
            </a:r>
          </a:p>
        </p:txBody>
      </p:sp>
      <p:grpSp>
        <p:nvGrpSpPr>
          <p:cNvPr id="17414" name="Group 7"/>
          <p:cNvGrpSpPr/>
          <p:nvPr/>
        </p:nvGrpSpPr>
        <p:grpSpPr>
          <a:xfrm>
            <a:off x="2590800" y="3962400"/>
            <a:ext cx="2525713" cy="2584450"/>
            <a:chOff x="2590800" y="3962400"/>
            <a:chExt cx="2525713" cy="2584450"/>
          </a:xfrm>
        </p:grpSpPr>
        <p:pic>
          <p:nvPicPr>
            <p:cNvPr id="17415" name="Picture 5" descr="https://1.bp.blogspot.com/-igt9RKf_wwI/VyW9pwl6TiI/AAAAAAAAA-E/uvoaF4-A-KkcSX8-dNB_4IS9OczjfLkRACLcB/s1600/fungsi%2Bgamma%2B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4800600"/>
              <a:ext cx="1736725" cy="609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6" descr="https://2.bp.blogspot.com/-QdUNdC2Aqk0/VyW-Fk3wQGI/AAAAAAAAA-Q/VgS7iSWbv4UEc9ZOjrieL3dcuQeY8odgACLcB/s1600/fungsi%2Bgamma%2B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7000" y="6019800"/>
              <a:ext cx="1447800" cy="5270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Picture 8" descr="https://1.bp.blogspot.com/-WJwzgCnFWJw/VyW9K_gpiMI/AAAAAAAAA-A/V8i8_ICqTpEEAbt8NuICuFyTHBaN7YzZQCLcB/s1600/fungsi%2Bgamma%2B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7000" y="3962400"/>
              <a:ext cx="2449513" cy="838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5" name="Group 3"/>
          <p:cNvGrpSpPr/>
          <p:nvPr/>
        </p:nvGrpSpPr>
        <p:grpSpPr>
          <a:xfrm>
            <a:off x="1676400" y="609600"/>
            <a:ext cx="5105400" cy="5791200"/>
            <a:chOff x="914400" y="457200"/>
            <a:chExt cx="5105400" cy="5791200"/>
          </a:xfrm>
        </p:grpSpPr>
        <p:pic>
          <p:nvPicPr>
            <p:cNvPr id="18436" name="Picture 2" descr="https://1.bp.blogspot.com/-aisXDzju3HU/VyW-xrh7mJI/AAAAAAAAA-c/Rhnmlh3vdTstWJCEp5o1fVo3GZcqKQ35ACLcB/s1600/fungsi%2Bgamma%2B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838200"/>
              <a:ext cx="4946650" cy="2743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7" name="Rectangle 5"/>
            <p:cNvSpPr/>
            <p:nvPr/>
          </p:nvSpPr>
          <p:spPr>
            <a:xfrm>
              <a:off x="914400" y="457200"/>
              <a:ext cx="4562475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dirty="0">
                  <a:latin typeface="Arial" panose="020B0604020202020204" pitchFamily="34" charset="0"/>
                </a:rPr>
                <a:t>Maka penyelesaian integralnya adalah</a:t>
              </a:r>
            </a:p>
          </p:txBody>
        </p:sp>
        <p:sp>
          <p:nvSpPr>
            <p:cNvPr id="18438" name="Rectangle 6"/>
            <p:cNvSpPr/>
            <p:nvPr/>
          </p:nvSpPr>
          <p:spPr>
            <a:xfrm>
              <a:off x="1066800" y="3657600"/>
              <a:ext cx="2181225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dirty="0">
                  <a:latin typeface="Arial" panose="020B0604020202020204" pitchFamily="34" charset="0"/>
                </a:rPr>
                <a:t>Dengan demikian</a:t>
              </a:r>
            </a:p>
          </p:txBody>
        </p:sp>
        <p:pic>
          <p:nvPicPr>
            <p:cNvPr id="18439" name="Picture 4" descr="https://4.bp.blogspot.com/-L0b9b2kpYgk/VyW_U3w9YlI/AAAAAAAAA-k/eZ737IdLeagGGDTwTxQf2Gb4y-SuFoNtQCLcB/s1600/fungsi%2Bgamma%2B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4038600"/>
              <a:ext cx="4876800" cy="1219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0" name="Rectangle 5"/>
            <p:cNvSpPr/>
            <p:nvPr/>
          </p:nvSpPr>
          <p:spPr>
            <a:xfrm>
              <a:off x="1066800" y="5410200"/>
              <a:ext cx="38100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sz="2400" dirty="0">
                  <a:latin typeface="Arial" panose="020B0604020202020204" pitchFamily="34" charset="0"/>
                </a:rPr>
                <a:t>dan seterusnya, sehingga</a:t>
              </a:r>
            </a:p>
            <a:p>
              <a:pPr eaLnBrk="0" fontAlgn="t" hangingPunct="0"/>
              <a:r>
                <a:rPr dirty="0">
                  <a:latin typeface="Arial" panose="020B0604020202020204" pitchFamily="34" charset="0"/>
                </a:rPr>
                <a:t>  </a:t>
              </a:r>
              <a:r>
                <a:rPr sz="1700" dirty="0">
                  <a:latin typeface="Arial" panose="020B0604020202020204" pitchFamily="34" charset="0"/>
                </a:rPr>
                <a:t> </a:t>
              </a:r>
              <a:r>
                <a:rPr dirty="0">
                  <a:latin typeface="Arial" panose="020B0604020202020204" pitchFamily="34" charset="0"/>
                </a:rPr>
                <a:t>                </a:t>
              </a:r>
            </a:p>
          </p:txBody>
        </p:sp>
        <p:pic>
          <p:nvPicPr>
            <p:cNvPr id="18441" name="Picture 6" descr="https://2.bp.blogspot.com/-h8YkxH8rXKc/VyW_wq0pzOI/AAAAAAAAA-o/rXYwwgJsn4MCSi_hWzvX47eUrYp8D9FOwCKgB/s1600/fungsi%2Bgamma%2B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5400" y="5715000"/>
              <a:ext cx="2189163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Group 5"/>
          <p:cNvGrpSpPr/>
          <p:nvPr/>
        </p:nvGrpSpPr>
        <p:grpSpPr>
          <a:xfrm>
            <a:off x="304800" y="685800"/>
            <a:ext cx="8588375" cy="6172200"/>
            <a:chOff x="228600" y="228600"/>
            <a:chExt cx="8588375" cy="6172200"/>
          </a:xfrm>
        </p:grpSpPr>
        <p:pic>
          <p:nvPicPr>
            <p:cNvPr id="19460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228600"/>
              <a:ext cx="4191000" cy="36750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685800"/>
              <a:ext cx="2330450" cy="2438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3949700"/>
              <a:ext cx="4800600" cy="2451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3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4114800"/>
              <a:ext cx="3787775" cy="2133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0484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3"/>
          <p:cNvSpPr/>
          <p:nvPr/>
        </p:nvSpPr>
        <p:spPr>
          <a:xfrm>
            <a:off x="457200" y="838200"/>
            <a:ext cx="81534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Distribusi Khi-Kuadrat (Chi Square) </a:t>
            </a: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dirty="0">
                <a:latin typeface="Arial" panose="020B0604020202020204" pitchFamily="34" charset="0"/>
              </a:rPr>
              <a:t>Jika parameter 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pada distribusi gamma diganti menjadi 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>/2, dan </a:t>
            </a:r>
            <a:r>
              <a:rPr lang="el-GR" altLang="x-none" sz="2400" i="1" dirty="0">
                <a:latin typeface="Arial" panose="020B0604020202020204" pitchFamily="34" charset="0"/>
              </a:rPr>
              <a:t>β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diganti menjadi 2, dimana 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> adalah bilangan bulat positif, maka distribusi gamma tersebut akan menjadi </a:t>
            </a:r>
            <a:r>
              <a:rPr sz="2400" b="1" dirty="0">
                <a:latin typeface="Arial" panose="020B0604020202020204" pitchFamily="34" charset="0"/>
              </a:rPr>
              <a:t>distribusi khi-kuadrat.</a:t>
            </a:r>
          </a:p>
          <a:p>
            <a:r>
              <a:rPr sz="2400" dirty="0">
                <a:latin typeface="Arial" panose="020B0604020202020204" pitchFamily="34" charset="0"/>
              </a:rPr>
              <a:t>Distribusi khi-kuadrat ini memiliki parameter tunggal yaitu 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>, atau disebut juga dengan derajat kebebasan.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b="1" dirty="0">
                <a:latin typeface="Arial" panose="020B0604020202020204" pitchFamily="34" charset="0"/>
              </a:rPr>
              <a:t>Fungsi Kepadatan Peluang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r>
              <a:rPr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486" name="Picture 2" descr="https://3.bp.blogspot.com/-UMS-YS_yuBQ/Uevu3l-pP8I/AAAAAAAABpg/8AqTLef8LKw/s1600/Distribusi+Khi-Kuadr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53000"/>
            <a:ext cx="582612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  <a:ln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/>
          <p:nvPr/>
        </p:nvSpPr>
        <p:spPr>
          <a:xfrm>
            <a:off x="609600" y="685800"/>
            <a:ext cx="4572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Mean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i="1" dirty="0">
                <a:latin typeface="Arial" panose="020B0604020202020204" pitchFamily="34" charset="0"/>
              </a:rPr>
              <a:t>µ</a:t>
            </a:r>
            <a:r>
              <a:rPr sz="2400" dirty="0">
                <a:latin typeface="Arial" panose="020B0604020202020204" pitchFamily="34" charset="0"/>
              </a:rPr>
              <a:t> = 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i="1" dirty="0">
                <a:latin typeface="Arial" panose="020B0604020202020204" pitchFamily="34" charset="0"/>
              </a:rPr>
              <a:t/>
            </a:r>
            <a:br>
              <a:rPr sz="2400" i="1" dirty="0">
                <a:latin typeface="Arial" panose="020B0604020202020204" pitchFamily="34" charset="0"/>
              </a:rPr>
            </a:br>
            <a:r>
              <a:rPr sz="2400" b="1" dirty="0">
                <a:latin typeface="Arial" panose="020B0604020202020204" pitchFamily="34" charset="0"/>
              </a:rPr>
              <a:t>Varian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lang="el-GR" altLang="x-none" sz="2400" i="1" dirty="0">
                <a:latin typeface="Arial" panose="020B0604020202020204" pitchFamily="34" charset="0"/>
              </a:rPr>
              <a:t>σ</a:t>
            </a:r>
            <a:r>
              <a:rPr lang="el-GR" altLang="x-none" sz="2400" baseline="30000" dirty="0">
                <a:latin typeface="Arial" panose="020B0604020202020204" pitchFamily="34" charset="0"/>
              </a:rPr>
              <a:t>2</a:t>
            </a:r>
            <a:r>
              <a:rPr lang="el-GR" altLang="x-none" sz="2400" dirty="0">
                <a:latin typeface="Arial" panose="020B0604020202020204" pitchFamily="34" charset="0"/>
              </a:rPr>
              <a:t> = 2</a:t>
            </a:r>
            <a:r>
              <a:rPr sz="2400" i="1" dirty="0">
                <a:latin typeface="Arial" panose="020B0604020202020204" pitchFamily="34" charset="0"/>
              </a:rPr>
              <a:t>v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609600" y="2590800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Fungsi Pembangkit Momen (MGF)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i="1" dirty="0">
                <a:latin typeface="Arial" panose="020B0604020202020204" pitchFamily="34" charset="0"/>
              </a:rPr>
              <a:t>Mx(t)</a:t>
            </a:r>
            <a:r>
              <a:rPr sz="2400" dirty="0">
                <a:latin typeface="Arial" panose="020B0604020202020204" pitchFamily="34" charset="0"/>
              </a:rPr>
              <a:t> = (1 – 2</a:t>
            </a:r>
            <a:r>
              <a:rPr sz="2400" i="1" dirty="0">
                <a:latin typeface="Arial" panose="020B0604020202020204" pitchFamily="34" charset="0"/>
              </a:rPr>
              <a:t>t</a:t>
            </a:r>
            <a:r>
              <a:rPr sz="2400" dirty="0">
                <a:latin typeface="Arial" panose="020B0604020202020204" pitchFamily="34" charset="0"/>
              </a:rPr>
              <a:t>)</a:t>
            </a:r>
            <a:r>
              <a:rPr sz="2400" baseline="30000" dirty="0">
                <a:latin typeface="Arial" panose="020B0604020202020204" pitchFamily="34" charset="0"/>
              </a:rPr>
              <a:t>-</a:t>
            </a:r>
            <a:r>
              <a:rPr sz="2400" i="1" baseline="30000" dirty="0">
                <a:latin typeface="Arial" panose="020B0604020202020204" pitchFamily="34" charset="0"/>
              </a:rPr>
              <a:t>v</a:t>
            </a:r>
            <a:r>
              <a:rPr sz="2400" baseline="30000" dirty="0">
                <a:latin typeface="Arial" panose="020B0604020202020204" pitchFamily="34" charset="0"/>
              </a:rPr>
              <a:t>/2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21509" name="Rectangle 5"/>
          <p:cNvSpPr/>
          <p:nvPr/>
        </p:nvSpPr>
        <p:spPr>
          <a:xfrm>
            <a:off x="533400" y="4038600"/>
            <a:ext cx="5867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Fungsi Karakteristik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i="1" dirty="0">
                <a:latin typeface="Arial" panose="020B0604020202020204" pitchFamily="34" charset="0"/>
              </a:rPr>
              <a:t>Cx(t) = (</a:t>
            </a:r>
            <a:r>
              <a:rPr sz="2400" dirty="0">
                <a:latin typeface="Arial" panose="020B0604020202020204" pitchFamily="34" charset="0"/>
              </a:rPr>
              <a:t>1</a:t>
            </a:r>
            <a:r>
              <a:rPr sz="2400" i="1" dirty="0">
                <a:latin typeface="Arial" panose="020B0604020202020204" pitchFamily="34" charset="0"/>
              </a:rPr>
              <a:t> – </a:t>
            </a:r>
            <a:r>
              <a:rPr sz="2400" dirty="0">
                <a:latin typeface="Arial" panose="020B0604020202020204" pitchFamily="34" charset="0"/>
              </a:rPr>
              <a:t>2</a:t>
            </a:r>
            <a:r>
              <a:rPr sz="2400" i="1" dirty="0">
                <a:latin typeface="Arial" panose="020B0604020202020204" pitchFamily="34" charset="0"/>
              </a:rPr>
              <a:t>it)</a:t>
            </a:r>
            <a:r>
              <a:rPr sz="2400" i="1" baseline="30000" dirty="0">
                <a:latin typeface="Arial" panose="020B0604020202020204" pitchFamily="34" charset="0"/>
              </a:rPr>
              <a:t>-v/2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b="1" dirty="0">
                <a:latin typeface="Arial" panose="020B0604020202020204" pitchFamily="34" charset="0"/>
              </a:rPr>
              <a:t/>
            </a:r>
            <a:br>
              <a:rPr sz="2400" b="1" dirty="0">
                <a:latin typeface="Arial" panose="020B0604020202020204" pitchFamily="34" charset="0"/>
              </a:rPr>
            </a:br>
            <a:r>
              <a:rPr sz="2400" b="1" dirty="0">
                <a:latin typeface="Arial" panose="020B0604020202020204" pitchFamily="34" charset="0"/>
              </a:rPr>
              <a:t>Fungsi Pembangkit Peluang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i="1" dirty="0">
                <a:latin typeface="Arial" panose="020B0604020202020204" pitchFamily="34" charset="0"/>
              </a:rPr>
              <a:t>Gx(t)</a:t>
            </a:r>
            <a:r>
              <a:rPr sz="2400" dirty="0">
                <a:latin typeface="Arial" panose="020B0604020202020204" pitchFamily="34" charset="0"/>
              </a:rPr>
              <a:t> = (1 – 2 </a:t>
            </a:r>
            <a:r>
              <a:rPr sz="2400" i="1" dirty="0">
                <a:latin typeface="Arial" panose="020B0604020202020204" pitchFamily="34" charset="0"/>
              </a:rPr>
              <a:t>ln t</a:t>
            </a:r>
            <a:r>
              <a:rPr sz="2400" dirty="0">
                <a:latin typeface="Arial" panose="020B0604020202020204" pitchFamily="34" charset="0"/>
              </a:rPr>
              <a:t>)</a:t>
            </a:r>
            <a:r>
              <a:rPr sz="2400" baseline="30000" dirty="0">
                <a:latin typeface="Arial" panose="020B0604020202020204" pitchFamily="34" charset="0"/>
              </a:rPr>
              <a:t>-</a:t>
            </a:r>
            <a:r>
              <a:rPr sz="2400" i="1" baseline="30000" dirty="0">
                <a:latin typeface="Arial" panose="020B0604020202020204" pitchFamily="34" charset="0"/>
              </a:rPr>
              <a:t>v</a:t>
            </a:r>
            <a:r>
              <a:rPr sz="2400" baseline="30000" dirty="0">
                <a:latin typeface="Arial" panose="020B0604020202020204" pitchFamily="34" charset="0"/>
              </a:rPr>
              <a:t>/2</a:t>
            </a: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/>
          <p:nvPr/>
        </p:nvSpPr>
        <p:spPr>
          <a:xfrm>
            <a:off x="609600" y="3200400"/>
            <a:ext cx="792480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sz="2400" dirty="0">
                <a:latin typeface="Arial" panose="020B0604020202020204" pitchFamily="34" charset="0"/>
              </a:rPr>
              <a:t>                                                   </a:t>
            </a:r>
          </a:p>
        </p:txBody>
      </p:sp>
      <p:pic>
        <p:nvPicPr>
          <p:cNvPr id="22531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Rectangle 1"/>
          <p:cNvSpPr/>
          <p:nvPr/>
        </p:nvSpPr>
        <p:spPr>
          <a:xfrm>
            <a:off x="533400" y="5334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sz="2400" dirty="0">
                <a:latin typeface="Arial" panose="020B0604020202020204" pitchFamily="34" charset="0"/>
              </a:rPr>
              <a:t>Sehingga nilai harapan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dirty="0">
                <a:latin typeface="Arial" panose="020B0604020202020204" pitchFamily="34" charset="0"/>
              </a:rPr>
              <a:t> distribusi khi kuadrat menjadi</a:t>
            </a: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Sehingga nilai harapan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baseline="30000" dirty="0">
                <a:latin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</a:rPr>
              <a:t> distribusi khi kuadrat menjadi</a:t>
            </a: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b="1" dirty="0">
              <a:latin typeface="Arial" panose="020B0604020202020204" pitchFamily="34" charset="0"/>
            </a:endParaRPr>
          </a:p>
          <a:p>
            <a:pPr eaLnBrk="0" hangingPunct="0"/>
            <a:r>
              <a:rPr sz="2400" b="1" dirty="0">
                <a:latin typeface="Arial" panose="020B0604020202020204" pitchFamily="34" charset="0"/>
              </a:rPr>
              <a:t>Nilai Harapan </a:t>
            </a:r>
            <a:r>
              <a:rPr sz="2400" b="1" i="1" dirty="0">
                <a:latin typeface="Arial" panose="020B0604020202020204" pitchFamily="34" charset="0"/>
              </a:rPr>
              <a:t>(X – E(X))</a:t>
            </a:r>
            <a:r>
              <a:rPr sz="2400" b="1" baseline="30000" dirty="0">
                <a:latin typeface="Arial" panose="020B0604020202020204" pitchFamily="34" charset="0"/>
              </a:rPr>
              <a:t>2</a:t>
            </a:r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400" dirty="0">
                <a:latin typeface="Arial" panose="020B0604020202020204" pitchFamily="34" charset="0"/>
              </a:rPr>
              <a:t>                          </a:t>
            </a:r>
          </a:p>
        </p:txBody>
      </p:sp>
      <p:grpSp>
        <p:nvGrpSpPr>
          <p:cNvPr id="22533" name="Group 6"/>
          <p:cNvGrpSpPr/>
          <p:nvPr/>
        </p:nvGrpSpPr>
        <p:grpSpPr>
          <a:xfrm>
            <a:off x="2133600" y="1066800"/>
            <a:ext cx="5200650" cy="6019800"/>
            <a:chOff x="2057400" y="838200"/>
            <a:chExt cx="5200650" cy="6019800"/>
          </a:xfrm>
        </p:grpSpPr>
        <p:pic>
          <p:nvPicPr>
            <p:cNvPr id="22534" name="Picture 2" descr="https://2.bp.blogspot.com/-nDMaKoMHPDw/V5Xjuwi9tUI/AAAAAAAABGw/XYQ8pkJwWxMI0ZmzmIf6fTtumLDHHzXIACLcB/s1600/nilai%2Bharapan%2Bkhi%2Bkuadrat%2B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838200"/>
              <a:ext cx="2609850" cy="923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4" descr="https://4.bp.blogspot.com/-nh-sPFc1Pos/V5Xj9niIQeI/AAAAAAAABG4/0orEY5tg35kCk0utZGBSkBcrS5zEeHI4QCLcB/s1600/nilai%2Bharapan%2Bkhi%2Bkuadrat%2B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2209800"/>
              <a:ext cx="3536950" cy="14954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6" descr="https://1.bp.blogspot.com/-B53eledxuaw/V5XkE50AvSI/AAAAAAAABG8/Ud65fCXacZ0wZ8ubguheXuwdSbPToz9hwCLcB/s1600/nilai%2Bharapan%2Bkhi%2Bkuadrat%2B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4495800"/>
              <a:ext cx="4819650" cy="2362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7150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2400" dirty="0"/>
              <a:t>Grafik Distribusi Chi-Square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  <a:p>
            <a:pPr>
              <a:buNone/>
            </a:pPr>
            <a:r>
              <a:rPr sz="2400" dirty="0"/>
              <a:t>Berdasarka tabel diatas terlihat bentuk dari distribusi chi-squared. Pada area hitam diatas merupakan daerah tolak hipotesis sedangkan yang putih untuk keputusan terima hipotesis awal. Garis pemisah antar dua daerah tersebut adalah gambaran dari tabel chi-square</a:t>
            </a:r>
          </a:p>
        </p:txBody>
      </p:sp>
      <p:pic>
        <p:nvPicPr>
          <p:cNvPr id="23556" name="Picture 2" descr="tabel dstribusi chi-squar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3962400" cy="271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/>
          <p:nvPr/>
        </p:nvSpPr>
        <p:spPr>
          <a:xfrm>
            <a:off x="381000" y="1752600"/>
            <a:ext cx="8382000" cy="7381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fontAlgn="t" hangingPunct="0"/>
            <a:r>
              <a:rPr sz="2400" dirty="0">
                <a:latin typeface="Arial" panose="020B0604020202020204" pitchFamily="34" charset="0"/>
              </a:rPr>
              <a:t>                                   </a:t>
            </a:r>
          </a:p>
        </p:txBody>
      </p:sp>
      <p:pic>
        <p:nvPicPr>
          <p:cNvPr id="24579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3"/>
          <p:cNvSpPr/>
          <p:nvPr/>
        </p:nvSpPr>
        <p:spPr>
          <a:xfrm>
            <a:off x="304800" y="838200"/>
            <a:ext cx="85344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Bagian-bagian dari tabel chi-squared</a:t>
            </a: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Titik kritis (alpha)</a:t>
            </a:r>
            <a:r>
              <a:rPr sz="2400" dirty="0">
                <a:latin typeface="Arial" panose="020B0604020202020204" pitchFamily="34" charset="0"/>
              </a:rPr>
              <a:t>, merupakan nilai peluang dari tingkat kesalahan yang dapat diterima. Nilai yang sering digunakan yaitu 0.05 (5%). nilai ini ditentukan oleh peneliti sebelumnya</a:t>
            </a:r>
          </a:p>
          <a:p>
            <a:r>
              <a:rPr sz="2400" dirty="0">
                <a:latin typeface="Arial" panose="020B0604020202020204" pitchFamily="34" charset="0"/>
              </a:rPr>
              <a:t>.</a:t>
            </a:r>
          </a:p>
          <a:p>
            <a:r>
              <a:rPr sz="2400" b="1" dirty="0">
                <a:latin typeface="Arial" panose="020B0604020202020204" pitchFamily="34" charset="0"/>
              </a:rPr>
              <a:t>Degree of freedom (df)</a:t>
            </a:r>
            <a:r>
              <a:rPr sz="2400" dirty="0">
                <a:latin typeface="Arial" panose="020B0604020202020204" pitchFamily="34" charset="0"/>
              </a:rPr>
              <a:t>, atau derajat kebebasan. menentukan nilai degree of freedom ini berbeda-beda tiap metode yang digunakan. tapi umumnya jumlah sampel(n)-1.</a:t>
            </a:r>
          </a:p>
          <a:p>
            <a:endParaRPr sz="2400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Nilai tabel chi-square</a:t>
            </a:r>
            <a:r>
              <a:rPr sz="2400" dirty="0">
                <a:latin typeface="Arial" panose="020B0604020202020204" pitchFamily="34" charset="0"/>
              </a:rPr>
              <a:t>. Merupakan nilai batas tolak atau terima hipotesis awal. Inilah yang akan dicari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5603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Rectangle 1"/>
          <p:cNvSpPr/>
          <p:nvPr/>
        </p:nvSpPr>
        <p:spPr>
          <a:xfrm>
            <a:off x="457200" y="762000"/>
            <a:ext cx="8305800" cy="2492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66654" bIns="0" anchor="ctr">
            <a:spAutoFit/>
          </a:bodyPr>
          <a:lstStyle/>
          <a:p>
            <a:pPr eaLnBrk="0" hangingPunct="0"/>
            <a:r>
              <a:rPr sz="2400" dirty="0">
                <a:latin typeface="Arial" panose="020B0604020202020204" pitchFamily="34" charset="0"/>
              </a:rPr>
              <a:t>Tertulis X2(0.05,5), artinya: chi-squared dengan alpha 5% dan derajat bebas 5.</a:t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algn="ctr" eaLnBrk="0" fontAlgn="t" hangingPunct="0"/>
            <a:r>
              <a:rPr dirty="0">
                <a:latin typeface="Arial" panose="020B0604020202020204" pitchFamily="34" charset="0"/>
              </a:rPr>
              <a:t>  </a:t>
            </a:r>
            <a:endParaRPr sz="9000" dirty="0">
              <a:latin typeface="Arial" panose="020B0604020202020204" pitchFamily="34" charset="0"/>
            </a:endParaRPr>
          </a:p>
        </p:txBody>
      </p:sp>
      <p:pic>
        <p:nvPicPr>
          <p:cNvPr id="25605" name="Picture 2" descr="contoh tabel chi-squ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8550275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Rectangle 6"/>
          <p:cNvSpPr/>
          <p:nvPr/>
        </p:nvSpPr>
        <p:spPr>
          <a:xfrm>
            <a:off x="304800" y="3962400"/>
            <a:ext cx="8839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sz="2400" dirty="0">
                <a:latin typeface="Arial" panose="020B0604020202020204" pitchFamily="34" charset="0"/>
              </a:rPr>
              <a:t> menunjukkan bahwa tabel chi-square dengan titik kritis alpha.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Kolom df: nilai df yang digunakan, misalnya 5.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Baris Alpha, menujukkan alpha yang digunakan. 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Nilai chi-square tabel (pertemuan baris alpha dengan kolom df): nilai yang dicari.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5"/>
          <p:cNvSpPr/>
          <p:nvPr/>
        </p:nvSpPr>
        <p:spPr>
          <a:xfrm>
            <a:off x="609600" y="609600"/>
            <a:ext cx="80772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DISTRIBUSI F</a:t>
            </a:r>
          </a:p>
          <a:p>
            <a:r>
              <a:rPr lang="id-ID" altLang="x-none" sz="2400" dirty="0">
                <a:latin typeface="Arial" panose="020B0604020202020204" pitchFamily="34" charset="0"/>
              </a:rPr>
              <a:t>Distribusi ini juga mempunyai variabel acak yang kontinu. Fungsi identiatasnya mempunyai persamaan:</a:t>
            </a:r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endParaRPr lang="id-ID" altLang="x-none"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26628" name="Picture 44" descr="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2743200" cy="113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Rectangle 45"/>
          <p:cNvSpPr/>
          <p:nvPr/>
        </p:nvSpPr>
        <p:spPr>
          <a:xfrm>
            <a:off x="3810000" y="2667000"/>
            <a:ext cx="51054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id-ID" altLang="x-none" sz="2000" dirty="0">
                <a:latin typeface="Arial" panose="020B0604020202020204" pitchFamily="34" charset="0"/>
              </a:rPr>
              <a:t>Dengan variabel acak F memenuhi batas F &gt; 0, </a:t>
            </a:r>
            <a:endParaRPr sz="2000" dirty="0">
              <a:latin typeface="Arial" panose="020B0604020202020204" pitchFamily="34" charset="0"/>
            </a:endParaRPr>
          </a:p>
          <a:p>
            <a:r>
              <a:rPr lang="id-ID" altLang="x-none" sz="2000" dirty="0">
                <a:latin typeface="Arial" panose="020B0604020202020204" pitchFamily="34" charset="0"/>
              </a:rPr>
              <a:t>K = bilangan yang tetap harganya bergantung pada v1 dan v2 . sedemikian sehingga luas dibawah kurva sama dengan satu, v1= dk</a:t>
            </a:r>
            <a:r>
              <a:rPr sz="2000" dirty="0">
                <a:latin typeface="Arial" panose="020B0604020202020204" pitchFamily="34" charset="0"/>
              </a:rPr>
              <a:t> (derajat kebebasan)</a:t>
            </a:r>
            <a:r>
              <a:rPr lang="id-ID" altLang="x-none" sz="2000" dirty="0">
                <a:latin typeface="Arial" panose="020B0604020202020204" pitchFamily="34" charset="0"/>
              </a:rPr>
              <a:t> pembilang dan v2= dk penyebut.</a:t>
            </a:r>
            <a:endParaRPr sz="2000" dirty="0">
              <a:latin typeface="Arial" panose="020B0604020202020204" pitchFamily="34" charset="0"/>
            </a:endParaRPr>
          </a:p>
          <a:p>
            <a:r>
              <a:rPr lang="id-ID" altLang="x-none" sz="2000" dirty="0">
                <a:latin typeface="Arial" panose="020B0604020202020204" pitchFamily="34" charset="0"/>
              </a:rPr>
              <a:t>Grafik distribusi F tidak simetrik dan umumnya sedikit positif seperti juga distribusi lainya, untuk keperluan penghitungan dengan distribusi F,</a:t>
            </a:r>
          </a:p>
        </p:txBody>
      </p:sp>
      <p:pic>
        <p:nvPicPr>
          <p:cNvPr id="26630" name="Picture 47" descr="http://3.bp.blogspot.com/-gO8hkC7brvY/UsKWm6A5TLI/AAAAAAAAAAs/1DHhMGbyj7c/s320/f-distr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124200"/>
            <a:ext cx="280035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0"/>
            <a:ext cx="5334000" cy="373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" descr="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800"/>
            <a:ext cx="2286000" cy="85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763000" cy="16002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Misal, jumlah sampel=12 dan dengan 3 variabel. Maka untuk mencari F tabel kita mengunakan rumus diatas tadi yaitu :  </a:t>
            </a:r>
          </a:p>
          <a:p>
            <a:pPr>
              <a:buNone/>
            </a:pPr>
            <a:r>
              <a:rPr lang="sv-SE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	df1= k-1 sedangkan df2 = n – k</a:t>
            </a:r>
          </a:p>
          <a:p>
            <a:pPr>
              <a:buNone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Maka :    </a:t>
            </a:r>
            <a:r>
              <a:rPr lang="sv-SE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df1= k-1 = 3 (jumlah variabel) – 1 = 2 sedangkan</a:t>
            </a:r>
          </a:p>
          <a:p>
            <a:pPr>
              <a:buNone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	      df2 = n – k = 12 (jumlah sampel) – 3 = 9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381000" y="914400"/>
            <a:ext cx="8458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Jika pengujian dilakukan pada </a:t>
            </a:r>
            <a:r>
              <a:rPr sz="2000" dirty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sz="2000" dirty="0">
                <a:latin typeface="Arial" panose="020B0604020202020204" pitchFamily="34" charset="0"/>
              </a:rPr>
              <a:t> = 5%, maka nilai f tabelnya adalah 4,26. Lihat pada N1=2 dan  </a:t>
            </a:r>
            <a:r>
              <a:rPr lang="sv-SE" altLang="x-none" sz="2000" dirty="0">
                <a:latin typeface="Arial" panose="020B0604020202020204" pitchFamily="34" charset="0"/>
              </a:rPr>
              <a:t>N2= 9 pada tabel 2 diatas. </a:t>
            </a: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Perlu diketahui bahwa kasus diatas kita menggunakan probabilitas 5 %.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457200" y="914400"/>
            <a:ext cx="83058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id-ID" altLang="x-none" sz="2400" dirty="0">
                <a:latin typeface="Arial" panose="020B0604020202020204" pitchFamily="34" charset="0"/>
              </a:rPr>
              <a:t>Daftar tersebut berisikan nilai-nilai F untuk peluang 0,01 dan 0,05 dengan derajat kebebasan v1 dan v2. Peluang ini sama dengan luas daerah ujung kanan yang diarsir, sedangkan dk=v1 ada pada baris paling atas dan dk=v2 pada kolom paling kiri. </a:t>
            </a:r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r>
              <a:rPr lang="id-ID" altLang="x-none" sz="2400" dirty="0">
                <a:latin typeface="Arial" panose="020B0604020202020204" pitchFamily="34" charset="0"/>
              </a:rPr>
              <a:t>Untuk tiap pasang dk,v1 dan v2,daftar berisikan harga-harga Fdengan luas kedua ini (0,01 atau 0,05)</a:t>
            </a:r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30723" name="Picture 5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Rectangle 3"/>
          <p:cNvSpPr/>
          <p:nvPr/>
        </p:nvSpPr>
        <p:spPr>
          <a:xfrm>
            <a:off x="533400" y="533400"/>
            <a:ext cx="8077200" cy="4894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Distribusi Weibull </a:t>
            </a:r>
          </a:p>
          <a:p>
            <a:r>
              <a:rPr sz="2400" dirty="0">
                <a:latin typeface="Arial" panose="020B0604020202020204" pitchFamily="34" charset="0"/>
              </a:rPr>
              <a:t>Distribusi Weibull biasanya digunakan untuk menyelesaikan masalah-masalah yang menyangkut lama waktu (umur) suatu objek yang mampu bertahan hingga akhirnya objek tersebut tidak berfungsi sebagaimana mestinya (rusak atau mati).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Distribusi Weibull memiliki parameter </a:t>
            </a:r>
            <a:r>
              <a:rPr lang="el-GR" altLang="x-none" sz="2400" i="1" dirty="0">
                <a:latin typeface="Arial" panose="020B0604020202020204" pitchFamily="34" charset="0"/>
              </a:rPr>
              <a:t>λ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dan </a:t>
            </a:r>
            <a:r>
              <a:rPr sz="2400" i="1" dirty="0">
                <a:latin typeface="Arial" panose="020B0604020202020204" pitchFamily="34" charset="0"/>
              </a:rPr>
              <a:t>k</a:t>
            </a:r>
            <a:r>
              <a:rPr sz="2400" dirty="0">
                <a:latin typeface="Arial" panose="020B0604020202020204" pitchFamily="34" charset="0"/>
              </a:rPr>
              <a:t>, dimana parameter </a:t>
            </a:r>
            <a:r>
              <a:rPr lang="el-GR" altLang="x-none" sz="2400" i="1" dirty="0">
                <a:latin typeface="Arial" panose="020B0604020202020204" pitchFamily="34" charset="0"/>
              </a:rPr>
              <a:t>λ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dan </a:t>
            </a:r>
            <a:r>
              <a:rPr sz="2400" i="1" dirty="0">
                <a:latin typeface="Arial" panose="020B0604020202020204" pitchFamily="34" charset="0"/>
              </a:rPr>
              <a:t>k</a:t>
            </a:r>
            <a:r>
              <a:rPr sz="2400" dirty="0">
                <a:latin typeface="Arial" panose="020B0604020202020204" pitchFamily="34" charset="0"/>
              </a:rPr>
              <a:t> tersebut lebih besar dari 0.</a:t>
            </a:r>
          </a:p>
          <a:p>
            <a:pPr eaLnBrk="0" hangingPunct="0"/>
            <a:endParaRPr sz="2400" b="1" dirty="0">
              <a:latin typeface="Arial" panose="020B0604020202020204" pitchFamily="34" charset="0"/>
            </a:endParaRPr>
          </a:p>
          <a:p>
            <a:pPr eaLnBrk="0" hangingPunct="0"/>
            <a:r>
              <a:rPr sz="2400" b="1" dirty="0">
                <a:latin typeface="Arial" panose="020B0604020202020204" pitchFamily="34" charset="0"/>
              </a:rPr>
              <a:t>Fungsi Kepadatan Peluang</a:t>
            </a:r>
            <a:endParaRPr sz="2400" dirty="0">
              <a:latin typeface="Arial" panose="020B0604020202020204" pitchFamily="34" charset="0"/>
            </a:endParaRP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Fungsi distribusi kumulatif dari distribusi Weibull adalah</a:t>
            </a:r>
          </a:p>
          <a:p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30725" name="Picture 3" descr="https://4.bp.blogspot.com/-vO4TfIZRAmk/WFp2HBVAUGI/AAAAAAAABjY/dt2g0NWuUBk4n2UeBKlb6to67BO5qtuvQCLcB/s1600/fungsi-kumulatif-distribusi-weib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105400"/>
            <a:ext cx="3646488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375" y="2525713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Sebelum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02.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Probabilitas</a:t>
            </a:r>
            <a:endParaRPr kumimoji="0" lang="en-US" sz="1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07.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ipotesis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03.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diskrit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04.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kontinu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05.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Sampling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06.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Pengertian dan Deskripsi Data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1"/>
          <p:cNvSpPr/>
          <p:nvPr/>
        </p:nvSpPr>
        <p:spPr>
          <a:xfrm>
            <a:off x="609600" y="533400"/>
            <a:ext cx="8153400" cy="5908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sz="2400" dirty="0">
                <a:latin typeface="Arial" panose="020B0604020202020204" pitchFamily="34" charset="0"/>
              </a:rPr>
              <a:t>dimana </a:t>
            </a:r>
            <a:r>
              <a:rPr sz="2400" i="1" dirty="0">
                <a:latin typeface="Arial" panose="020B0604020202020204" pitchFamily="34" charset="0"/>
              </a:rPr>
              <a:t>λ</a:t>
            </a:r>
            <a:r>
              <a:rPr sz="2400" dirty="0">
                <a:latin typeface="Arial" panose="020B0604020202020204" pitchFamily="34" charset="0"/>
              </a:rPr>
              <a:t> &gt; 0 adalah parameter bentuk dan </a:t>
            </a:r>
            <a:r>
              <a:rPr sz="2400" i="1" dirty="0">
                <a:latin typeface="Arial" panose="020B0604020202020204" pitchFamily="34" charset="0"/>
              </a:rPr>
              <a:t>k</a:t>
            </a:r>
            <a:r>
              <a:rPr sz="2400" dirty="0">
                <a:latin typeface="Arial" panose="020B0604020202020204" pitchFamily="34" charset="0"/>
              </a:rPr>
              <a:t> &gt; 0 adalah parameter skala. Fungsi kepadatan peluangnya adalah turunan dari fungsi distribusi kumulatifnya tersebut.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  </a:t>
            </a: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endParaRPr sz="2400" dirty="0">
              <a:latin typeface="Arial" panose="020B0604020202020204" pitchFamily="34" charset="0"/>
            </a:endParaRPr>
          </a:p>
          <a:p>
            <a:pPr eaLnBrk="0" hangingPunct="0"/>
            <a:r>
              <a:rPr sz="2400" dirty="0">
                <a:latin typeface="Arial" panose="020B0604020202020204" pitchFamily="34" charset="0"/>
              </a:rPr>
              <a:t>dengan demikian dapat didefinisikan fungsi kepadatan peluangnya adalah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  <a:p>
            <a:pPr algn="ctr" eaLnBrk="0" hangingPunct="0"/>
            <a:r>
              <a:rPr sz="2400" dirty="0"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31748" name="Group 5"/>
          <p:cNvGrpSpPr/>
          <p:nvPr/>
        </p:nvGrpSpPr>
        <p:grpSpPr>
          <a:xfrm>
            <a:off x="2362200" y="1676400"/>
            <a:ext cx="3895725" cy="4648200"/>
            <a:chOff x="2366963" y="1905000"/>
            <a:chExt cx="3895725" cy="4648200"/>
          </a:xfrm>
        </p:grpSpPr>
        <p:pic>
          <p:nvPicPr>
            <p:cNvPr id="31749" name="Picture 2" descr="https://3.bp.blogspot.com/-j1w5i6Jv4eI/WFp2wmJCR2I/AAAAAAAABjc/gU19xTvK2FMVQ9R6C7F83gIf0Lr8BmOOACLcB/s1600/turunan-fungsi-kumulatif-distribusi-weibu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905000"/>
              <a:ext cx="3352800" cy="2182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0" name="Picture 3" descr="https://4.bp.blogspot.com/-UhkOsY8kajc/WFp3gcbDgqI/AAAAAAAABjk/OG2-X-JUQfMmgf8wJcCQ7qhmRy4TLVIZwCLcB/s1600/fungsi-padat-peluang-distribusi-weibu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963" y="5562600"/>
              <a:ext cx="3895725" cy="990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1"/>
          <p:cNvSpPr/>
          <p:nvPr/>
        </p:nvSpPr>
        <p:spPr>
          <a:xfrm>
            <a:off x="914400" y="685800"/>
            <a:ext cx="5699125" cy="1724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sz="2400" dirty="0">
                <a:latin typeface="Arial" panose="020B0604020202020204" pitchFamily="34" charset="0"/>
              </a:rPr>
              <a:t>Mean dan varian distribusi Weibull adalah</a:t>
            </a:r>
            <a:br>
              <a:rPr sz="2400"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  <a:p>
            <a:pPr algn="ctr" eaLnBrk="0" hangingPunct="0"/>
            <a:r>
              <a:rPr dirty="0">
                <a:latin typeface="Arial" panose="020B0604020202020204" pitchFamily="34" charset="0"/>
              </a:rPr>
              <a:t>  </a:t>
            </a:r>
            <a:endParaRPr sz="5200" dirty="0">
              <a:latin typeface="Arial" panose="020B0604020202020204" pitchFamily="34" charset="0"/>
            </a:endParaRPr>
          </a:p>
        </p:txBody>
      </p:sp>
      <p:pic>
        <p:nvPicPr>
          <p:cNvPr id="32772" name="Picture 2" descr="https://2.bp.blogspot.com/-kcFwJvcT1B4/WFp4IMEr2UI/AAAAAAAABjs/zp_9L1T37FER8ExVYAA-d_i4WfCpCcsoACLcB/s1600/mean-dan-varian-distribusi-weib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4222750" cy="159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3"/>
          <p:cNvSpPr/>
          <p:nvPr/>
        </p:nvSpPr>
        <p:spPr>
          <a:xfrm>
            <a:off x="533400" y="762000"/>
            <a:ext cx="82296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/>
            <a:r>
              <a:rPr sz="2400" dirty="0">
                <a:latin typeface="Arial" panose="020B0604020202020204" pitchFamily="34" charset="0"/>
              </a:rPr>
              <a:t>Ruang lingkup kegunaan analisa weibull antara lain adalah: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1. Perencanaan kegiatan pemeliharaan dan biaya penggantian yang efektif.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2. Pengevaluasian rencana-rencana kegiatan pemeliharaan perbaikan.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3. Perencanaan pengamanan spare part.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4. prediksi kerusakan.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5. Dan lain sebagainya.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61722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id-ID" altLang="x-none" sz="2400" b="1" dirty="0"/>
              <a:t>DISTRIBUSI STUDENT t </a:t>
            </a:r>
            <a:r>
              <a:rPr lang="id-ID" altLang="x-none" sz="2400" dirty="0"/>
              <a:t/>
            </a:r>
            <a:br>
              <a:rPr lang="id-ID" altLang="x-none" sz="2400" dirty="0"/>
            </a:br>
            <a:r>
              <a:rPr lang="id-ID" altLang="x-none" sz="2400" dirty="0"/>
              <a:t/>
            </a:r>
            <a:br>
              <a:rPr lang="id-ID" altLang="x-none" sz="2400" dirty="0"/>
            </a:br>
            <a:r>
              <a:rPr lang="id-ID" altLang="x-none" sz="2400" dirty="0"/>
              <a:t>Distribusi Student atau distribusi t, ialah Distribusi dengan variabel acak kontinu lainnya, selain daripada distribusi normal dengan fungsi densitasnya adalah :</a:t>
            </a:r>
            <a:br>
              <a:rPr lang="id-ID" altLang="x-none" sz="2400" dirty="0"/>
            </a:br>
            <a:r>
              <a:rPr lang="id-ID" altLang="x-none" sz="2400" dirty="0"/>
              <a:t>Untuk harga-harga n yang besar, biasanya n ≥ 30, distribusi t mendekati distribusi normal baku.</a:t>
            </a:r>
            <a:br>
              <a:rPr lang="id-ID" altLang="x-none" sz="2400" dirty="0"/>
            </a:br>
            <a:r>
              <a:rPr lang="id-ID" altLang="x-none" sz="2400" dirty="0"/>
              <a:t>Distribusi probabilitas t-Student diturunkan dari distribusi probabilitas normal baku, dalam bentuk yang berkaitan dengan distribusi probabilitas khi-kuadrat, yakni :</a:t>
            </a:r>
          </a:p>
          <a:p>
            <a:pPr>
              <a:buNone/>
            </a:pPr>
            <a:endParaRPr lang="id-ID" altLang="x-none" sz="2400" dirty="0"/>
          </a:p>
          <a:p>
            <a:pPr>
              <a:buNone/>
            </a:pPr>
            <a:endParaRPr lang="id-ID" altLang="x-none" sz="2400" dirty="0"/>
          </a:p>
          <a:p>
            <a:pPr>
              <a:buNone/>
            </a:pPr>
            <a:r>
              <a:rPr lang="id-ID" altLang="x-none" sz="2400" dirty="0"/>
              <a:t>	dengan z</a:t>
            </a:r>
            <a:r>
              <a:rPr lang="id-ID" altLang="x-none" sz="2400" baseline="-25000" dirty="0"/>
              <a:t>1</a:t>
            </a:r>
            <a:r>
              <a:rPr lang="id-ID" altLang="x-none" sz="2400" dirty="0"/>
              <a:t>, z</a:t>
            </a:r>
            <a:r>
              <a:rPr lang="id-ID" altLang="x-none" sz="2400" baseline="-25000" dirty="0"/>
              <a:t>2</a:t>
            </a:r>
            <a:r>
              <a:rPr lang="id-ID" altLang="x-none" sz="2400" dirty="0"/>
              <a:t>, z</a:t>
            </a:r>
            <a:r>
              <a:rPr lang="id-ID" altLang="x-none" sz="2400" baseline="-25000" dirty="0"/>
              <a:t>3</a:t>
            </a:r>
            <a:r>
              <a:rPr lang="id-ID" altLang="x-none" sz="2400" dirty="0"/>
              <a:t>, . . . sebagai distribusi probabilitas normal baku dan</a:t>
            </a:r>
            <a:r>
              <a:rPr sz="2400" dirty="0"/>
              <a:t>  </a:t>
            </a:r>
            <a:r>
              <a:rPr lang="el-GR" altLang="x-none" sz="2400" dirty="0"/>
              <a:t>χ</a:t>
            </a:r>
            <a:r>
              <a:rPr lang="id-ID" altLang="x-none" sz="2400" baseline="30000" dirty="0"/>
              <a:t>2</a:t>
            </a:r>
            <a:r>
              <a:rPr lang="id-ID" altLang="x-none" sz="2400" baseline="-25000" dirty="0"/>
              <a:t>n</a:t>
            </a:r>
            <a:r>
              <a:rPr lang="id-ID" altLang="x-none" sz="2400" dirty="0"/>
              <a:t>= z</a:t>
            </a:r>
            <a:r>
              <a:rPr lang="id-ID" altLang="x-none" sz="2400" baseline="30000" dirty="0"/>
              <a:t>2</a:t>
            </a:r>
            <a:r>
              <a:rPr lang="id-ID" altLang="x-none" sz="2400" baseline="-25000" dirty="0"/>
              <a:t>1</a:t>
            </a:r>
            <a:r>
              <a:rPr lang="id-ID" altLang="x-none" sz="2400" dirty="0"/>
              <a:t> + z</a:t>
            </a:r>
            <a:r>
              <a:rPr lang="id-ID" altLang="x-none" sz="2400" baseline="30000" dirty="0"/>
              <a:t>2</a:t>
            </a:r>
            <a:r>
              <a:rPr lang="id-ID" altLang="x-none" sz="2400" baseline="-25000" dirty="0"/>
              <a:t>2 </a:t>
            </a:r>
            <a:r>
              <a:rPr lang="id-ID" altLang="x-none" sz="2400" dirty="0"/>
              <a:t>+ z</a:t>
            </a:r>
            <a:r>
              <a:rPr lang="id-ID" altLang="x-none" sz="2400" baseline="30000" dirty="0"/>
              <a:t>2</a:t>
            </a:r>
            <a:r>
              <a:rPr lang="id-ID" altLang="x-none" sz="2400" baseline="-25000" dirty="0"/>
              <a:t>3</a:t>
            </a:r>
            <a:r>
              <a:rPr lang="id-ID" altLang="x-none" sz="2400" dirty="0"/>
              <a:t> + . . . + z</a:t>
            </a:r>
            <a:r>
              <a:rPr lang="id-ID" altLang="x-none" sz="2400" baseline="30000" dirty="0"/>
              <a:t>2</a:t>
            </a:r>
            <a:r>
              <a:rPr lang="id-ID" altLang="x-none" sz="2400" baseline="-25000" dirty="0"/>
              <a:t>n</a:t>
            </a:r>
            <a:r>
              <a:rPr lang="id-ID" altLang="x-none" sz="2400" dirty="0"/>
              <a:t/>
            </a:r>
            <a:br>
              <a:rPr lang="id-ID" altLang="x-none" sz="2400" dirty="0"/>
            </a:br>
            <a:r>
              <a:rPr lang="id-ID" altLang="x-none" sz="2400" dirty="0"/>
              <a:t>dari distribusi probabilitas khi-kuadrat.</a:t>
            </a:r>
          </a:p>
          <a:p>
            <a:pPr>
              <a:buNone/>
            </a:pPr>
            <a:endParaRPr lang="id-ID" altLang="x-none" sz="2400" dirty="0"/>
          </a:p>
          <a:p>
            <a:pPr>
              <a:buNone/>
            </a:pPr>
            <a:r>
              <a:rPr lang="id-ID" altLang="x-none" sz="2400" dirty="0"/>
              <a:t> </a:t>
            </a:r>
          </a:p>
          <a:p>
            <a:endParaRPr lang="id-ID" altLang="x-none" sz="2400" dirty="0"/>
          </a:p>
        </p:txBody>
      </p:sp>
      <p:pic>
        <p:nvPicPr>
          <p:cNvPr id="34820" name="Picture 1" descr="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038600"/>
            <a:ext cx="1141413" cy="130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3"/>
          <p:cNvSpPr/>
          <p:nvPr/>
        </p:nvSpPr>
        <p:spPr>
          <a:xfrm>
            <a:off x="609600" y="609600"/>
            <a:ext cx="8153400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Tabel T Distribusi t-Student </a:t>
            </a:r>
          </a:p>
          <a:p>
            <a:r>
              <a:rPr sz="2400" dirty="0">
                <a:latin typeface="Arial" panose="020B0604020202020204" pitchFamily="34" charset="0"/>
              </a:rPr>
              <a:t>Tabel t biasanya digunakan ketika varian populasi </a:t>
            </a:r>
            <a:r>
              <a:rPr lang="el-GR" altLang="x-none" sz="2400" i="1" dirty="0">
                <a:latin typeface="Arial" panose="020B0604020202020204" pitchFamily="34" charset="0"/>
              </a:rPr>
              <a:t>σ</a:t>
            </a:r>
            <a:r>
              <a:rPr lang="el-GR" altLang="x-none" sz="2400" baseline="30000" dirty="0">
                <a:latin typeface="Arial" panose="020B0604020202020204" pitchFamily="34" charset="0"/>
              </a:rPr>
              <a:t>2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tidak diketahui dan ukuran sampel kurang dari 30. Pada proses penghitungan, nilai rata-rata dan varian diperkirakan dari sampel. Penentuan nilai pada tabel t menggunakan tingkat signifikansi (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) </a:t>
            </a:r>
            <a:r>
              <a:rPr sz="2400" dirty="0">
                <a:latin typeface="Arial" panose="020B0604020202020204" pitchFamily="34" charset="0"/>
              </a:rPr>
              <a:t>dan derajat bebas (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>).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>Pada kondisi ukuran sampel lebih besar dari 30, distribusi t-student akan mendekati distribusi normal. Oleh karena itu jika kita tidak mempunyai tabel t yang menyediakan derajat bebas lebih dari 30, maka tabel z distribusi normal bisa digunakan.</a:t>
            </a:r>
            <a:br>
              <a:rPr sz="2400"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724400"/>
            <a:ext cx="3657600" cy="178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"/>
          <p:cNvSpPr/>
          <p:nvPr/>
        </p:nvSpPr>
        <p:spPr>
          <a:xfrm>
            <a:off x="457200" y="533400"/>
            <a:ext cx="815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Di bawah ini disajikan tabel t untuk derajat bebas (</a:t>
            </a:r>
            <a:r>
              <a:rPr sz="2400" i="1" dirty="0">
                <a:latin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</a:rPr>
              <a:t>) 1 sampai dengan 30 dengan tingkat signifikansi (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) 0.005, 0.01, 0.025, 0.05 </a:t>
            </a:r>
            <a:r>
              <a:rPr sz="2400" dirty="0">
                <a:latin typeface="Arial" panose="020B0604020202020204" pitchFamily="34" charset="0"/>
              </a:rPr>
              <a:t>dan 0.1. </a:t>
            </a: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460500"/>
            <a:ext cx="3763963" cy="539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menyatakan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ketahanan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bantalan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peluru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ribaun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jam)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pembebanan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dinamis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mengikuti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gamma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/>
              </a:rPr>
              <a:t>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8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/>
              </a:rPr>
              <a:t>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15,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bantalan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peluru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 ribu-120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pembebanan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dinamik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Gamma)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utntutk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= 0.05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berjumlah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sebanyak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/>
              </a:rPr>
              <a:t>=0,05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Kesimpulan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merupakan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matematik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menghubungkan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random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terjadinya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direpresentasikan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dianggap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frekuensi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jangka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panjang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diskrit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maupun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kontinu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9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sz="2400" dirty="0"/>
              <a:t>Mahasiswa mampu menguasai konsep distribusi probabilitas </a:t>
            </a:r>
            <a:endParaRPr lang="id-ID" alt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Daftar Pustaka</a:t>
            </a: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Ronald E. Walpole, Raymond H. Myers, Sharon L. Myers and Keying Ye,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Probabilitiy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Statistics for Engineers and Scientists,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8th edition, Pearson Prentice Hall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Sharma,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Subhash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1996,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Techniques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John Willey &amp; Son, Inc., USA.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Johson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Wichern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statistical analysis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Upper Saddle River: Pearson Prentice Hall.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J. Supranto, M.A. 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2001,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Statistika Teor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dan Aplikasi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Erlangga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Jakarta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Douglas C. Montgomery, George C. Runger, 2003,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Statistic and Probability for Engineer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third edition, John Wiley and Son Inc.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Singgih Santoso, 2014,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Panduan Lengkap SPSSversi 20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Alex Media Komputindo.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24213" y="25209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Regressi dan Korelasi Sederhana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uji komparatif dan asosiatif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egressi dan Korelasi Ganda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Chi-Square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analisis frekuensi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12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Parametrik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Parametrik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Variance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04. </a:t>
            </a:r>
            <a:r>
              <a:rPr kumimoji="0" lang="id-ID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Distribusi Probabilitas: Peubah acak kontinu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</a:br>
            <a:endParaRPr kumimoji="0" lang="en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4"/>
          <p:cNvSpPr txBox="1"/>
          <p:nvPr/>
        </p:nvSpPr>
        <p:spPr>
          <a:xfrm>
            <a:off x="914400" y="2590800"/>
            <a:ext cx="7620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id-ID" altLang="x-none" sz="2400" dirty="0">
                <a:latin typeface="Arial" panose="020B0604020202020204" pitchFamily="34" charset="0"/>
              </a:rPr>
              <a:t>Tujuan: Memahami konsep distribusi probabilitas </a:t>
            </a:r>
            <a:r>
              <a:rPr sz="2400" dirty="0">
                <a:latin typeface="Arial" panose="020B0604020202020204" pitchFamily="34" charset="0"/>
              </a:rPr>
              <a:t>	</a:t>
            </a:r>
            <a:r>
              <a:rPr lang="id-ID" altLang="x-none" sz="2400" dirty="0">
                <a:latin typeface="Arial" panose="020B0604020202020204" pitchFamily="34" charset="0"/>
              </a:rPr>
              <a:t>dengan peubah acak dalam bentuk kontinu</a:t>
            </a: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/>
          <p:nvPr/>
        </p:nvSpPr>
        <p:spPr>
          <a:xfrm>
            <a:off x="609600" y="762000"/>
            <a:ext cx="792480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Distribusi Gamma </a:t>
            </a:r>
          </a:p>
          <a:p>
            <a:r>
              <a:rPr sz="2400" dirty="0">
                <a:latin typeface="Arial" panose="020B0604020202020204" pitchFamily="34" charset="0"/>
              </a:rPr>
              <a:t>Distribusi gamma diaplikasikan dalam lamanya waktu untuk menyelesaikan pekerjaan. Distribusi gamma sering diterapkan dalam teori antrian dan teori reabilitas.</a:t>
            </a:r>
            <a:br>
              <a:rPr sz="2400" dirty="0">
                <a:latin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</a:rPr>
            </a:br>
            <a:r>
              <a:rPr sz="2400" b="1" dirty="0">
                <a:latin typeface="Arial" panose="020B0604020202020204" pitchFamily="34" charset="0"/>
              </a:rPr>
              <a:t>Fungsi Padat Peluang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7172" name="Picture 4" descr="http://4.bp.blogspot.com/-xqaCyGopIQg/UeMln-tLyeI/AAAAAAAABmw/Se6GGTtAmLk/s1600/Rumus+Distribusi+Gam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276600"/>
            <a:ext cx="673576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8"/>
          <p:cNvSpPr/>
          <p:nvPr/>
        </p:nvSpPr>
        <p:spPr>
          <a:xfrm>
            <a:off x="762000" y="4724400"/>
            <a:ext cx="457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dimana 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 &gt; 0 </a:t>
            </a:r>
            <a:r>
              <a:rPr sz="2400" dirty="0">
                <a:latin typeface="Arial" panose="020B0604020202020204" pitchFamily="34" charset="0"/>
              </a:rPr>
              <a:t>dan </a:t>
            </a:r>
            <a:r>
              <a:rPr lang="el-GR" altLang="x-none" sz="2400" i="1" dirty="0">
                <a:latin typeface="Arial" panose="020B0604020202020204" pitchFamily="34" charset="0"/>
              </a:rPr>
              <a:t>β</a:t>
            </a:r>
            <a:r>
              <a:rPr lang="el-GR" altLang="x-none" sz="2400" dirty="0">
                <a:latin typeface="Arial" panose="020B0604020202020204" pitchFamily="34" charset="0"/>
              </a:rPr>
              <a:t> &gt; 0</a:t>
            </a:r>
            <a:br>
              <a:rPr lang="el-GR" altLang="x-none"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1143000" y="990600"/>
            <a:ext cx="6019800" cy="424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  <a:hlinkClick r:id="rId4"/>
              </a:rPr>
              <a:t>Mean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>E(X) =</a:t>
            </a:r>
            <a:r>
              <a:rPr i="1" dirty="0">
                <a:latin typeface="Arial" panose="020B0604020202020204" pitchFamily="34" charset="0"/>
              </a:rPr>
              <a:t> </a:t>
            </a:r>
            <a:r>
              <a:rPr lang="el-GR" altLang="x-none" i="1" dirty="0">
                <a:latin typeface="Arial" panose="020B0604020202020204" pitchFamily="34" charset="0"/>
              </a:rPr>
              <a:t>αβ</a:t>
            </a: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  <a:hlinkClick r:id="rId5"/>
              </a:rPr>
              <a:t>Varian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>Var(X) = </a:t>
            </a:r>
            <a:r>
              <a:rPr lang="el-GR" altLang="x-none" i="1" dirty="0">
                <a:latin typeface="Arial" panose="020B0604020202020204" pitchFamily="34" charset="0"/>
              </a:rPr>
              <a:t>αβ</a:t>
            </a:r>
            <a:r>
              <a:rPr lang="el-GR" altLang="x-none" baseline="30000" dirty="0">
                <a:latin typeface="Arial" panose="020B0604020202020204" pitchFamily="34" charset="0"/>
              </a:rPr>
              <a:t>2</a:t>
            </a: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</a:rPr>
              <a:t>Fungsi Pembangkit Momen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>M</a:t>
            </a:r>
            <a:r>
              <a:rPr i="1" dirty="0">
                <a:latin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</a:rPr>
              <a:t>(</a:t>
            </a:r>
            <a:r>
              <a:rPr i="1" dirty="0">
                <a:latin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</a:rPr>
              <a:t>) = (1 – </a:t>
            </a:r>
            <a:r>
              <a:rPr lang="el-GR" altLang="x-none" i="1" dirty="0">
                <a:latin typeface="Arial" panose="020B0604020202020204" pitchFamily="34" charset="0"/>
              </a:rPr>
              <a:t>β</a:t>
            </a:r>
            <a:r>
              <a:rPr i="1" dirty="0">
                <a:latin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</a:rPr>
              <a:t>)</a:t>
            </a:r>
            <a:r>
              <a:rPr baseline="30000" dirty="0">
                <a:latin typeface="Arial" panose="020B0604020202020204" pitchFamily="34" charset="0"/>
              </a:rPr>
              <a:t>-</a:t>
            </a:r>
            <a:r>
              <a:rPr lang="el-GR" altLang="x-none" i="1" baseline="30000" dirty="0">
                <a:latin typeface="Arial" panose="020B0604020202020204" pitchFamily="34" charset="0"/>
              </a:rPr>
              <a:t>α</a:t>
            </a: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</a:rPr>
              <a:t>Fungsi Karakteristik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>C</a:t>
            </a:r>
            <a:r>
              <a:rPr i="1" dirty="0">
                <a:latin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</a:rPr>
              <a:t>(</a:t>
            </a:r>
            <a:r>
              <a:rPr i="1" dirty="0">
                <a:latin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</a:rPr>
              <a:t>) = (1 – </a:t>
            </a:r>
            <a:r>
              <a:rPr lang="el-GR" altLang="x-none" i="1" dirty="0">
                <a:latin typeface="Arial" panose="020B0604020202020204" pitchFamily="34" charset="0"/>
              </a:rPr>
              <a:t>β</a:t>
            </a:r>
            <a:r>
              <a:rPr i="1" dirty="0">
                <a:latin typeface="Arial" panose="020B0604020202020204" pitchFamily="34" charset="0"/>
              </a:rPr>
              <a:t>it</a:t>
            </a:r>
            <a:r>
              <a:rPr dirty="0">
                <a:latin typeface="Arial" panose="020B0604020202020204" pitchFamily="34" charset="0"/>
              </a:rPr>
              <a:t>)</a:t>
            </a:r>
            <a:r>
              <a:rPr baseline="30000" dirty="0">
                <a:latin typeface="Arial" panose="020B0604020202020204" pitchFamily="34" charset="0"/>
              </a:rPr>
              <a:t>-</a:t>
            </a:r>
            <a:r>
              <a:rPr lang="el-GR" altLang="x-none" i="1" baseline="30000" dirty="0">
                <a:latin typeface="Arial" panose="020B0604020202020204" pitchFamily="34" charset="0"/>
              </a:rPr>
              <a:t>α</a:t>
            </a: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lang="el-GR" altLang="x-none" dirty="0">
                <a:latin typeface="Arial" panose="020B0604020202020204" pitchFamily="34" charset="0"/>
              </a:rPr>
              <a:t/>
            </a:r>
            <a:br>
              <a:rPr lang="el-GR" altLang="x-none" dirty="0">
                <a:latin typeface="Arial" panose="020B0604020202020204" pitchFamily="34" charset="0"/>
              </a:rPr>
            </a:br>
            <a:r>
              <a:rPr b="1" dirty="0">
                <a:latin typeface="Arial" panose="020B0604020202020204" pitchFamily="34" charset="0"/>
              </a:rPr>
              <a:t>Fungsi Pembangkit Peluang</a:t>
            </a:r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</a:rPr>
              <a:t>G</a:t>
            </a:r>
            <a:r>
              <a:rPr i="1" dirty="0">
                <a:latin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</a:rPr>
              <a:t>(</a:t>
            </a:r>
            <a:r>
              <a:rPr i="1" dirty="0">
                <a:latin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</a:rPr>
              <a:t>) = (1 – </a:t>
            </a:r>
            <a:r>
              <a:rPr lang="el-GR" altLang="x-none" i="1" dirty="0">
                <a:latin typeface="Arial" panose="020B0604020202020204" pitchFamily="34" charset="0"/>
              </a:rPr>
              <a:t>β</a:t>
            </a:r>
            <a:r>
              <a:rPr lang="el-GR" altLang="x-none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ln </a:t>
            </a:r>
            <a:r>
              <a:rPr i="1" dirty="0">
                <a:latin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</a:rPr>
              <a:t>)</a:t>
            </a:r>
            <a:r>
              <a:rPr baseline="30000" dirty="0">
                <a:latin typeface="Arial" panose="020B0604020202020204" pitchFamily="34" charset="0"/>
              </a:rPr>
              <a:t>-</a:t>
            </a:r>
            <a:r>
              <a:rPr lang="el-GR" altLang="x-none" i="1" baseline="30000" dirty="0">
                <a:latin typeface="Arial" panose="020B0604020202020204" pitchFamily="34" charset="0"/>
              </a:rPr>
              <a:t>α</a:t>
            </a:r>
            <a:endParaRPr lang="el-GR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3"/>
          <p:cNvSpPr/>
          <p:nvPr/>
        </p:nvSpPr>
        <p:spPr>
          <a:xfrm>
            <a:off x="457200" y="609600"/>
            <a:ext cx="8305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Estimasi Parameter pada Distribusi Gamma dengan Metode MLE </a:t>
            </a:r>
          </a:p>
          <a:p>
            <a:r>
              <a:rPr sz="2400" dirty="0">
                <a:latin typeface="Arial" panose="020B0604020202020204" pitchFamily="34" charset="0"/>
              </a:rPr>
              <a:t>Misalkan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dirty="0">
                <a:latin typeface="Arial" panose="020B0604020202020204" pitchFamily="34" charset="0"/>
              </a:rPr>
              <a:t>1, </a:t>
            </a:r>
            <a:r>
              <a:rPr sz="2400" i="1" dirty="0">
                <a:latin typeface="Arial" panose="020B0604020202020204" pitchFamily="34" charset="0"/>
              </a:rPr>
              <a:t>X</a:t>
            </a:r>
            <a:r>
              <a:rPr sz="2400" dirty="0">
                <a:latin typeface="Arial" panose="020B0604020202020204" pitchFamily="34" charset="0"/>
              </a:rPr>
              <a:t>2, ... , </a:t>
            </a:r>
            <a:r>
              <a:rPr sz="2400" i="1" dirty="0">
                <a:latin typeface="Arial" panose="020B0604020202020204" pitchFamily="34" charset="0"/>
              </a:rPr>
              <a:t>Xn</a:t>
            </a:r>
            <a:r>
              <a:rPr sz="2400" dirty="0">
                <a:latin typeface="Arial" panose="020B0604020202020204" pitchFamily="34" charset="0"/>
              </a:rPr>
              <a:t>, adalah sampel acak dari suatu populasi yang ber-</a:t>
            </a:r>
            <a:r>
              <a:rPr sz="2400" dirty="0">
                <a:latin typeface="Arial" panose="020B0604020202020204" pitchFamily="34" charset="0"/>
                <a:hlinkClick r:id="rId4"/>
              </a:rPr>
              <a:t>Distribusi Gamma</a:t>
            </a:r>
            <a:r>
              <a:rPr sz="2400" dirty="0">
                <a:latin typeface="Arial" panose="020B0604020202020204" pitchFamily="34" charset="0"/>
              </a:rPr>
              <a:t> dengan parameter </a:t>
            </a:r>
            <a:r>
              <a:rPr lang="el-GR" altLang="x-none" sz="2400" i="1" dirty="0">
                <a:latin typeface="Arial" panose="020B0604020202020204" pitchFamily="34" charset="0"/>
              </a:rPr>
              <a:t>α</a:t>
            </a:r>
            <a:r>
              <a:rPr lang="el-GR" altLang="x-none" sz="2400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dan </a:t>
            </a:r>
            <a:r>
              <a:rPr lang="el-GR" altLang="x-none" sz="2400" i="1" dirty="0">
                <a:latin typeface="Arial" panose="020B0604020202020204" pitchFamily="34" charset="0"/>
              </a:rPr>
              <a:t>β</a:t>
            </a:r>
            <a:r>
              <a:rPr lang="el-GR" altLang="x-none" sz="2400" dirty="0">
                <a:latin typeface="Arial" panose="020B0604020202020204" pitchFamily="34" charset="0"/>
              </a:rPr>
              <a:t>, </a:t>
            </a:r>
            <a:r>
              <a:rPr sz="2400" dirty="0">
                <a:latin typeface="Arial" panose="020B0604020202020204" pitchFamily="34" charset="0"/>
              </a:rPr>
              <a:t>fungsi kepadatan peluang untuk distribusi gamma adalah sebagai berikut.</a:t>
            </a:r>
          </a:p>
        </p:txBody>
      </p:sp>
      <p:pic>
        <p:nvPicPr>
          <p:cNvPr id="9220" name="Picture 2" descr="http://2.bp.blogspot.com/-rA6M-SDU3u4/VRK4qyGwpzI/AAAAAAAAAY8/kxrEjygtT0Y/s1600/image0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71800"/>
            <a:ext cx="6197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4114800"/>
            <a:ext cx="80772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Langkah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langkah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menetukan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estimator parameter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Maximum Likelihood Estimation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sebagai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berikut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Membuat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likelihood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gamma,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yaitu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sebagai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berikut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9222" name="Picture 4" descr="http://1.bp.blogspot.com/-bMADUsUW_ns/VRK4rOhjePI/AAAAAAAAAZA/m8Rt2g1cmwY/s1600/image0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562600"/>
            <a:ext cx="3302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http://4.bp.blogspot.com/-IwOUZZH4Ju0/VRK4rM_a2dI/AAAAAAAAAZE/NTG_QeJ9FJA/s1600/image0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685800"/>
            <a:ext cx="4876800" cy="85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3"/>
          <p:cNvSpPr/>
          <p:nvPr/>
        </p:nvSpPr>
        <p:spPr>
          <a:xfrm>
            <a:off x="685800" y="1752600"/>
            <a:ext cx="5791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 startAt="2"/>
            </a:pPr>
            <a:r>
              <a:rPr lang="sv-SE" altLang="x-none" sz="2400" dirty="0">
                <a:latin typeface="Arial" panose="020B0604020202020204" pitchFamily="34" charset="0"/>
              </a:rPr>
              <a:t>Membuat fungsi tersebut dalam bentuk </a:t>
            </a:r>
            <a:r>
              <a:rPr lang="sv-SE" altLang="x-none" sz="2400" i="1" dirty="0">
                <a:latin typeface="Arial" panose="020B0604020202020204" pitchFamily="34" charset="0"/>
              </a:rPr>
              <a:t>ln</a:t>
            </a:r>
            <a:r>
              <a:rPr lang="sv-SE" altLang="x-none" sz="2400" dirty="0">
                <a:latin typeface="Arial" panose="020B0604020202020204" pitchFamily="34" charset="0"/>
              </a:rPr>
              <a:t>.</a:t>
            </a:r>
            <a:br>
              <a:rPr lang="sv-SE" altLang="x-none" sz="2400" dirty="0">
                <a:latin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0245" name="Picture 4" descr="http://1.bp.blogspot.com/-JK0tjh60RMU/VRK4sn_CQuI/AAAAAAAAAZU/d8r0kbj13Ag/s1600/image0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819400"/>
            <a:ext cx="611187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6"/>
          <p:cNvSpPr/>
          <p:nvPr/>
        </p:nvSpPr>
        <p:spPr>
          <a:xfrm>
            <a:off x="762000" y="3733800"/>
            <a:ext cx="7924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Calibri" panose="020F0502020204030204" pitchFamily="34" charset="0"/>
              <a:buAutoNum type="arabicPeriod" startAt="3"/>
            </a:pPr>
            <a:r>
              <a:rPr lang="nn-NO" altLang="x-none" sz="2400" dirty="0">
                <a:latin typeface="Arial" panose="020B0604020202020204" pitchFamily="34" charset="0"/>
              </a:rPr>
              <a:t>Membuat turunan secara parsial terhadap parameter </a:t>
            </a:r>
            <a:r>
              <a:rPr lang="nn-NO" altLang="x-none" sz="2400" i="1" dirty="0">
                <a:latin typeface="Arial" panose="020B0604020202020204" pitchFamily="34" charset="0"/>
              </a:rPr>
              <a:t>α</a:t>
            </a:r>
            <a:r>
              <a:rPr lang="nn-NO" altLang="x-none" sz="2400" dirty="0">
                <a:latin typeface="Arial" panose="020B0604020202020204" pitchFamily="34" charset="0"/>
              </a:rPr>
              <a:t> dan </a:t>
            </a:r>
            <a:r>
              <a:rPr lang="nn-NO" altLang="x-none" sz="2400" i="1" dirty="0">
                <a:latin typeface="Arial" panose="020B0604020202020204" pitchFamily="34" charset="0"/>
              </a:rPr>
              <a:t>β</a:t>
            </a:r>
            <a:r>
              <a:rPr lang="nn-NO" altLang="x-none" sz="2400" dirty="0">
                <a:latin typeface="Arial" panose="020B0604020202020204" pitchFamily="34" charset="0"/>
              </a:rPr>
              <a:t> dan menyamakannya dengan nol.</a:t>
            </a:r>
            <a:br>
              <a:rPr lang="nn-NO" altLang="x-none" sz="2400" dirty="0">
                <a:latin typeface="Arial" panose="020B0604020202020204" pitchFamily="34" charset="0"/>
              </a:rPr>
            </a:br>
            <a:r>
              <a:rPr lang="nn-NO" altLang="x-none" sz="2400" dirty="0">
                <a:latin typeface="Arial" panose="020B0604020202020204" pitchFamily="34" charset="0"/>
              </a:rPr>
              <a:t>Turunan terhadap </a:t>
            </a:r>
            <a:r>
              <a:rPr lang="nn-NO" altLang="x-none" sz="2400" i="1" dirty="0">
                <a:latin typeface="Arial" panose="020B0604020202020204" pitchFamily="34" charset="0"/>
              </a:rPr>
              <a:t>α</a:t>
            </a:r>
            <a:r>
              <a:rPr lang="nn-NO" altLang="x-none" sz="2400" dirty="0">
                <a:latin typeface="Arial" panose="020B0604020202020204" pitchFamily="34" charset="0"/>
              </a:rPr>
              <a:t>:</a:t>
            </a: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0247" name="Picture 6" descr="http://3.bp.blogspot.com/-xIvG9b3MRR0/VRK4siCKXwI/AAAAAAAAAZc/fkIHpBhRx48/s1600/image0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05400"/>
            <a:ext cx="47783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On-screen Show (4:3)</PresentationFormat>
  <Paragraphs>204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04. Distribusi Probabilitas: Peubah acak kontinu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Daftar Pustaka</vt:lpstr>
    </vt:vector>
  </TitlesOfParts>
  <Company>Cengger Ayam 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Peubah Acak Kontinu</dc:title>
  <dc:creator>Natasha &amp; Farisi</dc:creator>
  <cp:lastModifiedBy>Windows User</cp:lastModifiedBy>
  <cp:revision>50</cp:revision>
  <dcterms:created xsi:type="dcterms:W3CDTF">2011-04-12T22:29:05Z</dcterms:created>
  <dcterms:modified xsi:type="dcterms:W3CDTF">2017-09-12T03:03:06Z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