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7"/>
  </p:notesMasterIdLst>
  <p:handoutMasterIdLst>
    <p:handoutMasterId r:id="rId48"/>
  </p:handoutMasterIdLst>
  <p:sldIdLst>
    <p:sldId id="334" r:id="rId2"/>
    <p:sldId id="335" r:id="rId3"/>
    <p:sldId id="336" r:id="rId4"/>
    <p:sldId id="337" r:id="rId5"/>
    <p:sldId id="341" r:id="rId6"/>
    <p:sldId id="342" r:id="rId7"/>
    <p:sldId id="302" r:id="rId8"/>
    <p:sldId id="303" r:id="rId9"/>
    <p:sldId id="304" r:id="rId10"/>
    <p:sldId id="343" r:id="rId11"/>
    <p:sldId id="305" r:id="rId12"/>
    <p:sldId id="306" r:id="rId13"/>
    <p:sldId id="307" r:id="rId14"/>
    <p:sldId id="308" r:id="rId15"/>
    <p:sldId id="309" r:id="rId16"/>
    <p:sldId id="344" r:id="rId17"/>
    <p:sldId id="310" r:id="rId18"/>
    <p:sldId id="345" r:id="rId19"/>
    <p:sldId id="346" r:id="rId20"/>
    <p:sldId id="311" r:id="rId21"/>
    <p:sldId id="312" r:id="rId22"/>
    <p:sldId id="313" r:id="rId23"/>
    <p:sldId id="314" r:id="rId24"/>
    <p:sldId id="315" r:id="rId25"/>
    <p:sldId id="347" r:id="rId26"/>
    <p:sldId id="316" r:id="rId27"/>
    <p:sldId id="317" r:id="rId28"/>
    <p:sldId id="318" r:id="rId29"/>
    <p:sldId id="319" r:id="rId30"/>
    <p:sldId id="320" r:id="rId31"/>
    <p:sldId id="321" r:id="rId32"/>
    <p:sldId id="348" r:id="rId33"/>
    <p:sldId id="349" r:id="rId34"/>
    <p:sldId id="322" r:id="rId35"/>
    <p:sldId id="323" r:id="rId36"/>
    <p:sldId id="324" r:id="rId37"/>
    <p:sldId id="325" r:id="rId38"/>
    <p:sldId id="326" r:id="rId39"/>
    <p:sldId id="327" r:id="rId40"/>
    <p:sldId id="328" r:id="rId41"/>
    <p:sldId id="329" r:id="rId42"/>
    <p:sldId id="330" r:id="rId43"/>
    <p:sldId id="340" r:id="rId44"/>
    <p:sldId id="339" r:id="rId45"/>
    <p:sldId id="338" r:id="rId46"/>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Tahoma" panose="020B060403050404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Tahoma" panose="020B060403050404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Tahoma" panose="020B060403050404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Tahoma" panose="020B060403050404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Tahoma" panose="020B060403050404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Tahoma" panose="020B060403050404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Tahoma" panose="020B060403050404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Tahoma" panose="020B060403050404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Tahoma" panose="020B060403050404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98099B"/>
    <a:srgbClr val="13110F"/>
    <a:srgbClr val="666699"/>
    <a:srgbClr val="A50021"/>
    <a:srgbClr val="F0EFE0"/>
    <a:srgbClr val="1F4081"/>
    <a:srgbClr val="2F14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09"/>
    <p:restoredTop sz="94407"/>
  </p:normalViewPr>
  <p:slideViewPr>
    <p:cSldViewPr showGuides="1">
      <p:cViewPr varScale="1">
        <p:scale>
          <a:sx n="59" d="100"/>
          <a:sy n="59" d="100"/>
        </p:scale>
        <p:origin x="-35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7778"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hangingPunct="1">
              <a:defRPr sz="1200">
                <a:latin typeface="Times New Roman" panose="02020603050405020304"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87779" name="Rectangle 3"/>
          <p:cNvSpPr>
            <a:spLocks noGrp="1" noChangeArrowheads="1"/>
          </p:cNvSpPr>
          <p:nvPr>
            <p:ph type="dt" sz="quarter" idx="1"/>
          </p:nvPr>
        </p:nvSpPr>
        <p:spPr bwMode="auto">
          <a:xfrm>
            <a:off x="3886200"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a:latin typeface="Times New Roman" panose="02020603050405020304" pitchFamily="18"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87780" name="Rectangle 4"/>
          <p:cNvSpPr>
            <a:spLocks noGrp="1" noChangeArrowheads="1"/>
          </p:cNvSpPr>
          <p:nvPr>
            <p:ph type="ftr" sz="quarter" idx="2"/>
          </p:nvPr>
        </p:nvSpPr>
        <p:spPr bwMode="auto">
          <a:xfrm>
            <a:off x="0" y="8686800"/>
            <a:ext cx="2971800" cy="457200"/>
          </a:xfrm>
          <a:prstGeom prst="rect">
            <a:avLst/>
          </a:prstGeom>
          <a:noFill/>
          <a:ln w="9525">
            <a:noFill/>
            <a:miter lim="800000"/>
          </a:ln>
          <a:effectLst/>
        </p:spPr>
        <p:txBody>
          <a:bodyPr vert="horz" wrap="square" lIns="91440" tIns="45720" rIns="91440" bIns="45720" numCol="1" anchor="b" anchorCtr="0" compatLnSpc="1"/>
          <a:lstStyle>
            <a:lvl1pPr eaLnBrk="1" hangingPunct="1">
              <a:defRPr sz="1200">
                <a:latin typeface="Times New Roman" panose="02020603050405020304"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87781" name="Rectangle 5"/>
          <p:cNvSpPr>
            <a:spLocks noGrp="1" noChangeArrowheads="1"/>
          </p:cNvSpPr>
          <p:nvPr>
            <p:ph type="sldNum" sz="quarter" idx="3"/>
          </p:nvPr>
        </p:nvSpPr>
        <p:spPr bwMode="auto">
          <a:xfrm>
            <a:off x="3886200" y="8686800"/>
            <a:ext cx="2971800" cy="457200"/>
          </a:xfrm>
          <a:prstGeom prst="rect">
            <a:avLst/>
          </a:prstGeom>
          <a:noFill/>
          <a:ln w="9525">
            <a:noFill/>
            <a:miter lim="800000"/>
          </a:ln>
          <a:effectLst/>
        </p:spPr>
        <p:txBody>
          <a:bodyPr vert="horz" wrap="square" lIns="91440" tIns="45720" rIns="91440" bIns="45720" numCol="1" anchor="b" anchorCtr="0" compatLnSpc="1"/>
          <a:lstStyle/>
          <a:p>
            <a:pPr lvl="0" algn="r" eaLnBrk="1" hangingPunct="1"/>
            <a:fld id="{9A0DB2DC-4C9A-4742-B13C-FB6460FD3503}" type="slidenum">
              <a:rPr lang="en-US" sz="1200" dirty="0">
                <a:latin typeface="Times New Roman" panose="02020603050405020304" pitchFamily="18" charset="0"/>
              </a:rPr>
              <a:t>‹#›</a:t>
            </a:fld>
            <a:endParaRPr lang="en-US" sz="1200" dirty="0">
              <a:latin typeface="Times New Roman" panose="02020603050405020304" pitchFamily="18" charset="0"/>
            </a:endParaRPr>
          </a:p>
        </p:txBody>
      </p:sp>
    </p:spTree>
    <p:extLst>
      <p:ext uri="{BB962C8B-B14F-4D97-AF65-F5344CB8AC3E}">
        <p14:creationId xmlns:p14="http://schemas.microsoft.com/office/powerpoint/2010/main" val="4517966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Tahoma" panose="020B0604030504040204" pitchFamily="34" charset="0"/>
              <a:ea typeface="+mn-ea"/>
              <a:cs typeface="+mn-cs"/>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Tahoma" panose="020B0604030504040204" pitchFamily="34" charset="0"/>
              <a:ea typeface="+mn-ea"/>
              <a:cs typeface="+mn-cs"/>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Tahoma" panose="020B0604030504040204" pitchFamily="34" charset="0"/>
              <a:ea typeface="+mn-ea"/>
              <a:cs typeface="+mn-cs"/>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p>
            <a:pPr lvl="0" algn="r"/>
            <a:fld id="{9A0DB2DC-4C9A-4742-B13C-FB6460FD3503}" type="slidenum">
              <a:rPr lang="en-US" sz="1200" dirty="0"/>
              <a:t>‹#›</a:t>
            </a:fld>
            <a:endParaRPr lang="en-US" sz="1200" dirty="0"/>
          </a:p>
        </p:txBody>
      </p:sp>
    </p:spTree>
    <p:extLst>
      <p:ext uri="{BB962C8B-B14F-4D97-AF65-F5344CB8AC3E}">
        <p14:creationId xmlns:p14="http://schemas.microsoft.com/office/powerpoint/2010/main" val="36003310"/>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a:solidFill>
              <a:srgbClr val="000000">
                <a:alpha val="100000"/>
              </a:srgbClr>
            </a:solidFill>
            <a:miter lim="800000"/>
          </a:ln>
        </p:spPr>
      </p:sp>
      <p:sp>
        <p:nvSpPr>
          <p:cNvPr id="49155"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4915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id-ID" altLang="en-US" sz="1200" dirty="0"/>
              <a:t>2</a:t>
            </a:fld>
            <a:endParaRPr lang="id-ID"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a:solidFill>
              <a:srgbClr val="000000">
                <a:alpha val="100000"/>
              </a:srgbClr>
            </a:solidFill>
            <a:miter lim="800000"/>
          </a:ln>
        </p:spPr>
      </p:sp>
      <p:sp>
        <p:nvSpPr>
          <p:cNvPr id="50179"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en-US" altLang="en-US" dirty="0"/>
          </a:p>
        </p:txBody>
      </p:sp>
      <p:sp>
        <p:nvSpPr>
          <p:cNvPr id="5018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id-ID" altLang="en-US" sz="1200" dirty="0">
                <a:latin typeface="Arial" panose="020B0604020202020204" pitchFamily="34" charset="0"/>
                <a:cs typeface="Arial" panose="020B0604020202020204" pitchFamily="34" charset="0"/>
              </a:rPr>
              <a:t>3</a:t>
            </a:fld>
            <a:endParaRPr lang="id-ID" altLang="en-US" sz="1200" dirty="0">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a:solidFill>
              <a:srgbClr val="000000">
                <a:alpha val="100000"/>
              </a:srgbClr>
            </a:solidFill>
            <a:miter lim="800000"/>
          </a:ln>
        </p:spPr>
      </p:sp>
      <p:sp>
        <p:nvSpPr>
          <p:cNvPr id="51203"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5120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id-ID" altLang="en-US" sz="1200" dirty="0"/>
              <a:t>4</a:t>
            </a:fld>
            <a:endParaRPr lang="id-ID"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a:solidFill>
              <a:srgbClr val="000000">
                <a:alpha val="100000"/>
              </a:srgbClr>
            </a:solidFill>
            <a:miter lim="800000"/>
          </a:ln>
        </p:spPr>
      </p:sp>
      <p:sp>
        <p:nvSpPr>
          <p:cNvPr id="52227"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5222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id-ID" altLang="en-US" sz="1200" dirty="0"/>
              <a:t>43</a:t>
            </a:fld>
            <a:endParaRPr lang="id-ID" alt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a:solidFill>
              <a:srgbClr val="000000">
                <a:alpha val="100000"/>
              </a:srgbClr>
            </a:solidFill>
            <a:miter lim="800000"/>
          </a:ln>
        </p:spPr>
      </p:sp>
      <p:sp>
        <p:nvSpPr>
          <p:cNvPr id="53251"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5325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id-ID" altLang="en-US" sz="1200" dirty="0"/>
              <a:t>44</a:t>
            </a:fld>
            <a:endParaRPr lang="id-ID" alt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a:solidFill>
              <a:srgbClr val="000000">
                <a:alpha val="100000"/>
              </a:srgbClr>
            </a:solidFill>
            <a:miter lim="800000"/>
          </a:ln>
        </p:spPr>
      </p:sp>
      <p:sp>
        <p:nvSpPr>
          <p:cNvPr id="54275" name="Notes Placeholder 2"/>
          <p:cNvSpPr>
            <a:spLocks noGrp="1"/>
          </p:cNvSpPr>
          <p:nvPr>
            <p:ph type="body" idx="1"/>
          </p:nvPr>
        </p:nvSpPr>
        <p:spPr>
          <a:noFill/>
          <a:ln>
            <a:noFill/>
          </a:ln>
        </p:spPr>
        <p:txBody>
          <a:bodyPr wrap="square" lIns="91440" tIns="45720" rIns="91440" bIns="45720" anchor="t"/>
          <a:lstStyle/>
          <a:p>
            <a:pPr lvl="0"/>
            <a:endParaRPr lang="id-ID" altLang="en-US" dirty="0"/>
          </a:p>
        </p:txBody>
      </p:sp>
      <p:sp>
        <p:nvSpPr>
          <p:cNvPr id="5427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id-ID" altLang="en-US" sz="1200" dirty="0"/>
              <a:t>45</a:t>
            </a:fld>
            <a:endParaRPr lang="id-ID"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ahoma" panose="020B060403050404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Tahoma" panose="020B0604030504040204" pitchFamily="34" charset="0"/>
                <a:ea typeface="+mn-ea"/>
                <a:cs typeface="+mn-cs"/>
              </a:rPr>
              <a:t>Statistics UEU 2017</a:t>
            </a:r>
          </a:p>
        </p:txBody>
      </p:sp>
      <p:sp>
        <p:nvSpPr>
          <p:cNvPr id="6" name="Slide Number Placeholder 5"/>
          <p:cNvSpPr>
            <a:spLocks noGrp="1"/>
          </p:cNvSpPr>
          <p:nvPr>
            <p:ph type="sldNum" sz="quarter" idx="12"/>
          </p:nvPr>
        </p:nvSpPr>
        <p:spPr/>
        <p:txBody>
          <a:bodyPr/>
          <a:lstStyle/>
          <a:p>
            <a:pPr lvl="0"/>
            <a:fld id="{9A0DB2DC-4C9A-4742-B13C-FB6460FD3503}" type="slidenum">
              <a:rPr lang="en-US" dirty="0">
                <a:latin typeface="Tahoma" panose="020B0604030504040204" pitchFamily="34" charset="0"/>
              </a:rPr>
              <a:t>‹#›</a:t>
            </a:fld>
            <a:endParaRPr lang="en-US" dirty="0">
              <a:latin typeface="Tahoma"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ahoma" panose="020B060403050404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Tahoma" panose="020B0604030504040204" pitchFamily="34" charset="0"/>
                <a:ea typeface="+mn-ea"/>
                <a:cs typeface="+mn-cs"/>
              </a:rPr>
              <a:t>Statistics UEU 2017</a:t>
            </a:r>
          </a:p>
        </p:txBody>
      </p:sp>
      <p:sp>
        <p:nvSpPr>
          <p:cNvPr id="6" name="Slide Number Placeholder 5"/>
          <p:cNvSpPr>
            <a:spLocks noGrp="1"/>
          </p:cNvSpPr>
          <p:nvPr>
            <p:ph type="sldNum" sz="quarter" idx="12"/>
          </p:nvPr>
        </p:nvSpPr>
        <p:spPr/>
        <p:txBody>
          <a:bodyPr/>
          <a:lstStyle/>
          <a:p>
            <a:pPr lvl="0"/>
            <a:fld id="{9A0DB2DC-4C9A-4742-B13C-FB6460FD3503}" type="slidenum">
              <a:rPr lang="en-US" dirty="0">
                <a:latin typeface="Tahoma" panose="020B0604030504040204" pitchFamily="34" charset="0"/>
              </a:rPr>
              <a:t>‹#›</a:t>
            </a:fld>
            <a:endParaRPr lang="en-US" dirty="0">
              <a:latin typeface="Tahoma" panose="020B060403050404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ahoma" panose="020B060403050404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Tahoma" panose="020B0604030504040204" pitchFamily="34" charset="0"/>
                <a:ea typeface="+mn-ea"/>
                <a:cs typeface="+mn-cs"/>
              </a:rPr>
              <a:t>Statistics UEU 2017</a:t>
            </a:r>
          </a:p>
        </p:txBody>
      </p:sp>
      <p:sp>
        <p:nvSpPr>
          <p:cNvPr id="6" name="Slide Number Placeholder 5"/>
          <p:cNvSpPr>
            <a:spLocks noGrp="1"/>
          </p:cNvSpPr>
          <p:nvPr>
            <p:ph type="sldNum" sz="quarter" idx="12"/>
          </p:nvPr>
        </p:nvSpPr>
        <p:spPr/>
        <p:txBody>
          <a:bodyPr/>
          <a:lstStyle/>
          <a:p>
            <a:pPr lvl="0"/>
            <a:fld id="{9A0DB2DC-4C9A-4742-B13C-FB6460FD3503}" type="slidenum">
              <a:rPr lang="en-US" dirty="0">
                <a:latin typeface="Tahoma" panose="020B0604030504040204" pitchFamily="34" charset="0"/>
              </a:rPr>
              <a:t>‹#›</a:t>
            </a:fld>
            <a:endParaRPr lang="en-US" dirty="0">
              <a:latin typeface="Tahoma" panose="020B060403050404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ahoma" panose="020B060403050404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Tahoma" panose="020B0604030504040204" pitchFamily="34" charset="0"/>
                <a:ea typeface="+mn-ea"/>
                <a:cs typeface="+mn-cs"/>
              </a:rPr>
              <a:t>Statistics UEU 2017</a:t>
            </a:r>
          </a:p>
        </p:txBody>
      </p:sp>
      <p:sp>
        <p:nvSpPr>
          <p:cNvPr id="6" name="Slide Number Placeholder 5"/>
          <p:cNvSpPr>
            <a:spLocks noGrp="1"/>
          </p:cNvSpPr>
          <p:nvPr>
            <p:ph type="sldNum" sz="quarter" idx="12"/>
          </p:nvPr>
        </p:nvSpPr>
        <p:spPr/>
        <p:txBody>
          <a:bodyPr/>
          <a:lstStyle/>
          <a:p>
            <a:pPr lvl="0"/>
            <a:fld id="{9A0DB2DC-4C9A-4742-B13C-FB6460FD3503}" type="slidenum">
              <a:rPr lang="en-US" dirty="0">
                <a:latin typeface="Tahoma" panose="020B0604030504040204" pitchFamily="34" charset="0"/>
              </a:rPr>
              <a:t>‹#›</a:t>
            </a:fld>
            <a:endParaRPr lang="en-US" dirty="0">
              <a:latin typeface="Tahoma"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ahoma" panose="020B060403050404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Tahoma" panose="020B0604030504040204" pitchFamily="34" charset="0"/>
                <a:ea typeface="+mn-ea"/>
                <a:cs typeface="+mn-cs"/>
              </a:rPr>
              <a:t>Statistics UEU 2017</a:t>
            </a:r>
          </a:p>
        </p:txBody>
      </p:sp>
      <p:sp>
        <p:nvSpPr>
          <p:cNvPr id="6" name="Slide Number Placeholder 5"/>
          <p:cNvSpPr>
            <a:spLocks noGrp="1"/>
          </p:cNvSpPr>
          <p:nvPr>
            <p:ph type="sldNum" sz="quarter" idx="12"/>
          </p:nvPr>
        </p:nvSpPr>
        <p:spPr/>
        <p:txBody>
          <a:bodyPr/>
          <a:lstStyle/>
          <a:p>
            <a:pPr lvl="0"/>
            <a:fld id="{9A0DB2DC-4C9A-4742-B13C-FB6460FD3503}" type="slidenum">
              <a:rPr lang="en-US" dirty="0">
                <a:latin typeface="Tahoma" panose="020B0604030504040204" pitchFamily="34" charset="0"/>
              </a:rPr>
              <a:t>‹#›</a:t>
            </a:fld>
            <a:endParaRPr lang="en-US" dirty="0">
              <a:latin typeface="Tahoma" panose="020B060403050404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ahoma" panose="020B060403050404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Tahoma" panose="020B0604030504040204" pitchFamily="34" charset="0"/>
                <a:ea typeface="+mn-ea"/>
                <a:cs typeface="+mn-cs"/>
              </a:rPr>
              <a:t>Statistics UEU 2017</a:t>
            </a:r>
          </a:p>
        </p:txBody>
      </p:sp>
      <p:sp>
        <p:nvSpPr>
          <p:cNvPr id="7" name="Slide Number Placeholder 6"/>
          <p:cNvSpPr>
            <a:spLocks noGrp="1"/>
          </p:cNvSpPr>
          <p:nvPr>
            <p:ph type="sldNum" sz="quarter" idx="12"/>
          </p:nvPr>
        </p:nvSpPr>
        <p:spPr/>
        <p:txBody>
          <a:bodyPr/>
          <a:lstStyle/>
          <a:p>
            <a:pPr lvl="0"/>
            <a:fld id="{9A0DB2DC-4C9A-4742-B13C-FB6460FD3503}" type="slidenum">
              <a:rPr lang="en-US" dirty="0">
                <a:latin typeface="Tahoma" panose="020B0604030504040204" pitchFamily="34" charset="0"/>
              </a:rPr>
              <a:t>‹#›</a:t>
            </a:fld>
            <a:endParaRPr lang="en-US" dirty="0">
              <a:latin typeface="Tahoma"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ahoma" panose="020B060403050404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Tahoma" panose="020B0604030504040204" pitchFamily="34" charset="0"/>
                <a:ea typeface="+mn-ea"/>
                <a:cs typeface="+mn-cs"/>
              </a:rPr>
              <a:t>Statistics UEU 2017</a:t>
            </a:r>
          </a:p>
        </p:txBody>
      </p:sp>
      <p:sp>
        <p:nvSpPr>
          <p:cNvPr id="9" name="Slide Number Placeholder 8"/>
          <p:cNvSpPr>
            <a:spLocks noGrp="1"/>
          </p:cNvSpPr>
          <p:nvPr>
            <p:ph type="sldNum" sz="quarter" idx="12"/>
          </p:nvPr>
        </p:nvSpPr>
        <p:spPr/>
        <p:txBody>
          <a:bodyPr/>
          <a:lstStyle/>
          <a:p>
            <a:pPr lvl="0"/>
            <a:fld id="{9A0DB2DC-4C9A-4742-B13C-FB6460FD3503}" type="slidenum">
              <a:rPr lang="en-US" dirty="0">
                <a:latin typeface="Tahoma" panose="020B0604030504040204" pitchFamily="34" charset="0"/>
              </a:rPr>
              <a:t>‹#›</a:t>
            </a:fld>
            <a:endParaRPr lang="en-US" dirty="0">
              <a:latin typeface="Tahoma" panose="020B060403050404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ahoma" panose="020B060403050404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Tahoma" panose="020B0604030504040204" pitchFamily="34" charset="0"/>
                <a:ea typeface="+mn-ea"/>
                <a:cs typeface="+mn-cs"/>
              </a:rPr>
              <a:t>Statistics UEU 2017</a:t>
            </a:r>
          </a:p>
        </p:txBody>
      </p:sp>
      <p:sp>
        <p:nvSpPr>
          <p:cNvPr id="5" name="Slide Number Placeholder 4"/>
          <p:cNvSpPr>
            <a:spLocks noGrp="1"/>
          </p:cNvSpPr>
          <p:nvPr>
            <p:ph type="sldNum" sz="quarter" idx="12"/>
          </p:nvPr>
        </p:nvSpPr>
        <p:spPr/>
        <p:txBody>
          <a:bodyPr/>
          <a:lstStyle/>
          <a:p>
            <a:pPr lvl="0"/>
            <a:fld id="{9A0DB2DC-4C9A-4742-B13C-FB6460FD3503}" type="slidenum">
              <a:rPr lang="en-US" dirty="0">
                <a:latin typeface="Tahoma" panose="020B0604030504040204" pitchFamily="34" charset="0"/>
              </a:rPr>
              <a:t>‹#›</a:t>
            </a:fld>
            <a:endParaRPr lang="en-US" dirty="0">
              <a:latin typeface="Tahoma"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ahoma" panose="020B060403050404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Tahoma" panose="020B0604030504040204" pitchFamily="34" charset="0"/>
                <a:ea typeface="+mn-ea"/>
                <a:cs typeface="+mn-cs"/>
              </a:rPr>
              <a:t>Statistics UEU 2017</a:t>
            </a:r>
          </a:p>
        </p:txBody>
      </p:sp>
      <p:sp>
        <p:nvSpPr>
          <p:cNvPr id="4" name="Slide Number Placeholder 3"/>
          <p:cNvSpPr>
            <a:spLocks noGrp="1"/>
          </p:cNvSpPr>
          <p:nvPr>
            <p:ph type="sldNum" sz="quarter" idx="12"/>
          </p:nvPr>
        </p:nvSpPr>
        <p:spPr/>
        <p:txBody>
          <a:bodyPr/>
          <a:lstStyle/>
          <a:p>
            <a:pPr lvl="0"/>
            <a:fld id="{9A0DB2DC-4C9A-4742-B13C-FB6460FD3503}" type="slidenum">
              <a:rPr lang="en-US" dirty="0">
                <a:latin typeface="Tahoma" panose="020B0604030504040204" pitchFamily="34" charset="0"/>
              </a:rPr>
              <a:t>‹#›</a:t>
            </a:fld>
            <a:endParaRPr lang="en-US" dirty="0">
              <a:latin typeface="Tahoma" panose="020B060403050404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ahoma" panose="020B060403050404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Tahoma" panose="020B0604030504040204" pitchFamily="34" charset="0"/>
                <a:ea typeface="+mn-ea"/>
                <a:cs typeface="+mn-cs"/>
              </a:rPr>
              <a:t>Statistics UEU 2017</a:t>
            </a:r>
          </a:p>
        </p:txBody>
      </p:sp>
      <p:sp>
        <p:nvSpPr>
          <p:cNvPr id="7" name="Slide Number Placeholder 6"/>
          <p:cNvSpPr>
            <a:spLocks noGrp="1"/>
          </p:cNvSpPr>
          <p:nvPr>
            <p:ph type="sldNum" sz="quarter" idx="12"/>
          </p:nvPr>
        </p:nvSpPr>
        <p:spPr/>
        <p:txBody>
          <a:bodyPr/>
          <a:lstStyle/>
          <a:p>
            <a:pPr lvl="0"/>
            <a:fld id="{9A0DB2DC-4C9A-4742-B13C-FB6460FD3503}" type="slidenum">
              <a:rPr lang="en-US" dirty="0">
                <a:latin typeface="Tahoma" panose="020B0604030504040204" pitchFamily="34" charset="0"/>
              </a:rPr>
              <a:t>‹#›</a:t>
            </a:fld>
            <a:endParaRPr lang="en-US" dirty="0">
              <a:latin typeface="Tahoma" panose="020B060403050404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ahoma" panose="020B060403050404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Tahoma" panose="020B0604030504040204" pitchFamily="34" charset="0"/>
                <a:ea typeface="+mn-ea"/>
                <a:cs typeface="+mn-cs"/>
              </a:rPr>
              <a:t>Statistics UEU 2017</a:t>
            </a:r>
          </a:p>
        </p:txBody>
      </p:sp>
      <p:sp>
        <p:nvSpPr>
          <p:cNvPr id="7" name="Slide Number Placeholder 6"/>
          <p:cNvSpPr>
            <a:spLocks noGrp="1"/>
          </p:cNvSpPr>
          <p:nvPr>
            <p:ph type="sldNum" sz="quarter" idx="12"/>
          </p:nvPr>
        </p:nvSpPr>
        <p:spPr/>
        <p:txBody>
          <a:bodyPr/>
          <a:lstStyle/>
          <a:p>
            <a:pPr lvl="0"/>
            <a:fld id="{9A0DB2DC-4C9A-4742-B13C-FB6460FD3503}" type="slidenum">
              <a:rPr lang="en-US" dirty="0">
                <a:latin typeface="Tahoma" panose="020B0604030504040204" pitchFamily="34" charset="0"/>
              </a:rPr>
              <a:t>‹#›</a:t>
            </a:fld>
            <a:endParaRPr lang="en-US" dirty="0">
              <a:latin typeface="Tahoma" panose="020B060403050404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a:xfrm>
            <a:off x="457200" y="274638"/>
            <a:ext cx="8229600" cy="1143000"/>
          </a:xfrm>
          <a:prstGeom prst="rect">
            <a:avLst/>
          </a:prstGeom>
          <a:noFill/>
          <a:ln w="9525">
            <a:noFill/>
          </a:ln>
        </p:spPr>
        <p:txBody>
          <a:bodyPr anchor="ctr"/>
          <a:lstStyle/>
          <a:p>
            <a:pPr lvl="0"/>
            <a:r>
              <a:rPr dirty="0"/>
              <a:t>Click to edit Master title style</a:t>
            </a:r>
          </a:p>
        </p:txBody>
      </p:sp>
      <p:sp>
        <p:nvSpPr>
          <p:cNvPr id="2051" name="Text Placeholder 2"/>
          <p:cNvSpPr>
            <a:spLocks noGrp="1"/>
          </p:cNvSpPr>
          <p:nvPr>
            <p:ph type="body" idx="1"/>
          </p:nvPr>
        </p:nvSpPr>
        <p:spPr>
          <a:xfrm>
            <a:off x="457200" y="1600200"/>
            <a:ext cx="8229600" cy="4525963"/>
          </a:xfrm>
          <a:prstGeom prst="rect">
            <a:avLst/>
          </a:prstGeom>
          <a:noFill/>
          <a:ln w="9525">
            <a:noFill/>
          </a:ln>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ahoma" panose="020B0604030504040204" pitchFamily="34" charset="0"/>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Tahoma" panose="020B0604030504040204" pitchFamily="34" charset="0"/>
                <a:ea typeface="+mn-ea"/>
                <a:cs typeface="+mn-cs"/>
              </a:rPr>
              <a:t>Statistics UEU 2017</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898989"/>
                </a:solidFill>
              </a:defRPr>
            </a:lvl1pPr>
          </a:lstStyle>
          <a:p>
            <a:pPr lvl="0"/>
            <a:fld id="{9A0DB2DC-4C9A-4742-B13C-FB6460FD3503}" type="slidenum">
              <a:rPr lang="en-US" dirty="0">
                <a:latin typeface="Tahoma" panose="020B0604030504040204" pitchFamily="34" charset="0"/>
              </a:rPr>
              <a:t>‹#›</a:t>
            </a:fld>
            <a:endParaRPr lang="en-US" dirty="0">
              <a:latin typeface="Tahom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jpeg"/><Relationship Id="rId4" Type="http://schemas.openxmlformats.org/officeDocument/2006/relationships/image" Target="../media/image5.wmf"/></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jpg"/>
          <p:cNvPicPr>
            <a:picLocks noChangeAspect="1"/>
          </p:cNvPicPr>
          <p:nvPr/>
        </p:nvPicPr>
        <p:blipFill>
          <a:blip r:embed="rId2"/>
          <a:srcRect l="1051" r="800" b="504"/>
          <a:stretch>
            <a:fillRect/>
          </a:stretch>
        </p:blipFill>
        <p:spPr>
          <a:xfrm>
            <a:off x="0" y="304800"/>
            <a:ext cx="9144000" cy="6840538"/>
          </a:xfrm>
          <a:prstGeom prst="rect">
            <a:avLst/>
          </a:prstGeom>
          <a:noFill/>
          <a:ln w="9525">
            <a:noFill/>
          </a:ln>
        </p:spPr>
      </p:pic>
      <p:sp>
        <p:nvSpPr>
          <p:cNvPr id="3075" name="TextBox 1"/>
          <p:cNvSpPr txBox="1"/>
          <p:nvPr/>
        </p:nvSpPr>
        <p:spPr>
          <a:xfrm>
            <a:off x="3048000" y="3744913"/>
            <a:ext cx="6096000" cy="1322387"/>
          </a:xfrm>
          <a:prstGeom prst="rect">
            <a:avLst/>
          </a:prstGeom>
          <a:noFill/>
          <a:ln w="9525">
            <a:noFill/>
          </a:ln>
        </p:spPr>
        <p:txBody>
          <a:bodyPr>
            <a:spAutoFit/>
          </a:bodyPr>
          <a:lstStyle/>
          <a:p>
            <a:pPr algn="ctr" eaLnBrk="1" hangingPunct="1"/>
            <a:r>
              <a:rPr lang="en-ID" altLang="en-US" sz="1600" b="1" dirty="0">
                <a:solidFill>
                  <a:schemeClr val="bg1"/>
                </a:solidFill>
                <a:latin typeface="Arial" panose="020B0604020202020204" pitchFamily="34" charset="0"/>
              </a:rPr>
              <a:t>STATISTIK  (ESA </a:t>
            </a:r>
            <a:r>
              <a:rPr lang="en-US" altLang="en-US" sz="1600" b="1" dirty="0">
                <a:solidFill>
                  <a:schemeClr val="bg1"/>
                </a:solidFill>
                <a:latin typeface="Arial" panose="020B0604020202020204" pitchFamily="34" charset="0"/>
              </a:rPr>
              <a:t>310</a:t>
            </a:r>
            <a:r>
              <a:rPr lang="en-ID" altLang="en-US" sz="1600" b="1">
                <a:solidFill>
                  <a:schemeClr val="bg1"/>
                </a:solidFill>
                <a:latin typeface="Arial" panose="020B0604020202020204" pitchFamily="34" charset="0"/>
              </a:rPr>
              <a:t>)</a:t>
            </a:r>
          </a:p>
          <a:p>
            <a:pPr algn="ctr" eaLnBrk="1" hangingPunct="1"/>
            <a:r>
              <a:rPr lang="en-US" altLang="en-US" sz="1600" b="1" smtClean="0">
                <a:solidFill>
                  <a:schemeClr val="bg1"/>
                </a:solidFill>
                <a:latin typeface="Tahoma" panose="020B0604030504040204" pitchFamily="34" charset="0"/>
              </a:rPr>
              <a:t>PERTEMUAN </a:t>
            </a:r>
            <a:r>
              <a:rPr lang="en-US" altLang="en-US" sz="1600" b="1" dirty="0">
                <a:solidFill>
                  <a:schemeClr val="bg1"/>
                </a:solidFill>
                <a:latin typeface="Tahoma" panose="020B0604030504040204" pitchFamily="34" charset="0"/>
              </a:rPr>
              <a:t>5</a:t>
            </a:r>
          </a:p>
          <a:p>
            <a:pPr algn="ctr"/>
            <a:r>
              <a:rPr lang="en-US" altLang="en-US" sz="1600" b="1" dirty="0">
                <a:solidFill>
                  <a:schemeClr val="bg1"/>
                </a:solidFill>
                <a:latin typeface="Arial" panose="020B0604020202020204" pitchFamily="34" charset="0"/>
              </a:rPr>
              <a:t>&lt;TEAM DOSEN&gt;</a:t>
            </a:r>
          </a:p>
          <a:p>
            <a:pPr algn="ctr" eaLnBrk="1" hangingPunct="1"/>
            <a:r>
              <a:rPr lang="en-US" altLang="en-US" sz="1600" b="1" dirty="0" smtClean="0">
                <a:solidFill>
                  <a:schemeClr val="bg1"/>
                </a:solidFill>
                <a:latin typeface="Tahoma" panose="020B0604030504040204" pitchFamily="34" charset="0"/>
              </a:rPr>
              <a:t>PROGRAM </a:t>
            </a:r>
            <a:r>
              <a:rPr lang="en-US" altLang="en-US" sz="1600" b="1" dirty="0">
                <a:solidFill>
                  <a:schemeClr val="bg1"/>
                </a:solidFill>
                <a:latin typeface="Tahoma" panose="020B0604030504040204" pitchFamily="34" charset="0"/>
              </a:rPr>
              <a:t>STUDI TEKNIK INFORMATIKA </a:t>
            </a:r>
          </a:p>
          <a:p>
            <a:pPr algn="ctr" eaLnBrk="1" hangingPunct="1"/>
            <a:r>
              <a:rPr lang="en-US" altLang="en-US" sz="1600" b="1" dirty="0">
                <a:solidFill>
                  <a:schemeClr val="bg1"/>
                </a:solidFill>
                <a:latin typeface="Tahoma" panose="020B0604030504040204" pitchFamily="34" charset="0"/>
              </a:rPr>
              <a:t>FAKULTAS ILMU KOMPUTER </a:t>
            </a: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ln/>
        </p:spPr>
        <p:txBody>
          <a:bodyPr vert="horz" wrap="square" lIns="91440" tIns="45720" rIns="91440" bIns="45720" anchor="ctr"/>
          <a:lstStyle/>
          <a:p>
            <a:endParaRPr dirty="0"/>
          </a:p>
        </p:txBody>
      </p:sp>
      <p:sp>
        <p:nvSpPr>
          <p:cNvPr id="12291" name="Content Placeholder 2"/>
          <p:cNvSpPr>
            <a:spLocks noGrp="1"/>
          </p:cNvSpPr>
          <p:nvPr>
            <p:ph idx="1"/>
          </p:nvPr>
        </p:nvSpPr>
        <p:spPr>
          <a:ln/>
        </p:spPr>
        <p:txBody>
          <a:bodyPr vert="horz" wrap="square" lIns="91440" tIns="45720" rIns="91440" bIns="45720" anchor="t"/>
          <a:lstStyle/>
          <a:p>
            <a:endParaRPr dirty="0"/>
          </a:p>
        </p:txBody>
      </p:sp>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smtClean="0">
                <a:ln>
                  <a:noFill/>
                </a:ln>
                <a:solidFill>
                  <a:schemeClr val="tx1">
                    <a:tint val="75000"/>
                  </a:schemeClr>
                </a:solidFill>
                <a:effectLst/>
                <a:uLnTx/>
                <a:uFillTx/>
                <a:latin typeface="Tahoma" panose="020B0604030504040204" pitchFamily="34" charset="0"/>
                <a:ea typeface="+mn-ea"/>
                <a:cs typeface="+mn-cs"/>
              </a:rPr>
              <a:t>Statistics UEU 2017</a:t>
            </a:r>
            <a:endParaRPr kumimoji="0" lang="en-US" sz="1200" b="0" i="0" u="none" strike="noStrike" kern="1200" cap="none" spc="0" normalizeH="0" baseline="0" noProof="0">
              <a:ln>
                <a:noFill/>
              </a:ln>
              <a:solidFill>
                <a:schemeClr val="tx1">
                  <a:tint val="75000"/>
                </a:schemeClr>
              </a:solidFill>
              <a:effectLst/>
              <a:uLnTx/>
              <a:uFillTx/>
              <a:latin typeface="Tahoma" panose="020B0604030504040204" pitchFamily="34" charset="0"/>
              <a:ea typeface="+mn-ea"/>
              <a:cs typeface="+mn-cs"/>
            </a:endParaRPr>
          </a:p>
        </p:txBody>
      </p:sp>
      <p:pic>
        <p:nvPicPr>
          <p:cNvPr id="12293" name="Picture 2" descr="C:\Users\arsil\Desktop\Smartcreative2.jpg"/>
          <p:cNvPicPr>
            <a:picLocks noChangeAspect="1"/>
          </p:cNvPicPr>
          <p:nvPr/>
        </p:nvPicPr>
        <p:blipFill>
          <a:blip r:embed="rId2"/>
          <a:stretch>
            <a:fillRect/>
          </a:stretch>
        </p:blipFill>
        <p:spPr>
          <a:xfrm>
            <a:off x="0" y="0"/>
            <a:ext cx="9172575" cy="6858000"/>
          </a:xfrm>
          <a:prstGeom prst="rect">
            <a:avLst/>
          </a:prstGeom>
          <a:noFill/>
          <a:ln w="9525">
            <a:noFill/>
          </a:ln>
        </p:spPr>
      </p:pic>
      <p:sp>
        <p:nvSpPr>
          <p:cNvPr id="6" name="Content Placeholder 2"/>
          <p:cNvSpPr txBox="1"/>
          <p:nvPr/>
        </p:nvSpPr>
        <p:spPr bwMode="auto">
          <a:xfrm>
            <a:off x="357188" y="857250"/>
            <a:ext cx="8572500" cy="4572000"/>
          </a:xfrm>
          <a:prstGeom prst="rect">
            <a:avLst/>
          </a:prstGeom>
          <a:noFill/>
          <a:ln w="9525">
            <a:noFill/>
            <a:miter lim="800000"/>
          </a:ln>
        </p:spPr>
        <p:txBody>
          <a:bodyPr vert="horz" wrap="square" lIns="91440" tIns="45720" rIns="91440" bIns="45720" numCol="1" anchor="t" anchorCtr="0" compatLnSpc="1"/>
          <a:lstStyle/>
          <a:p>
            <a:pPr marL="457200" marR="0" indent="-457200" defTabSz="914400">
              <a:spcBef>
                <a:spcPct val="20000"/>
              </a:spcBef>
              <a:buClrTx/>
              <a:buSzTx/>
              <a:buFont typeface="+mj-lt"/>
              <a:buAutoNum type="arabicPeriod" startAt="3"/>
              <a:defRPr/>
            </a:pPr>
            <a:r>
              <a:rPr kumimoji="0" lang="en-US" sz="2400" b="1"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Metode</a:t>
            </a:r>
            <a:r>
              <a:rPr kumimoji="0" lang="en-US" sz="2400" b="1"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sampling </a:t>
            </a:r>
            <a:r>
              <a:rPr kumimoji="0" lang="en-US" sz="2400" b="1"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berkelompok</a:t>
            </a:r>
            <a:r>
              <a:rPr kumimoji="0" lang="en-US" sz="2400" b="1"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b="1" i="1"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cluster sampling</a:t>
            </a:r>
            <a:r>
              <a:rPr kumimoji="0" lang="en-US" sz="2400" b="1"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a:t>
            </a:r>
          </a:p>
          <a:p>
            <a:pPr marL="457200" marR="0" indent="-457200" defTabSz="914400">
              <a:spcBef>
                <a:spcPct val="20000"/>
              </a:spcBef>
              <a:buClrTx/>
              <a:buSzTx/>
              <a:buFontTx/>
              <a:buNone/>
              <a:defRPr/>
            </a:pPr>
            <a:endPar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endParaRPr>
          </a:p>
          <a:p>
            <a:pPr marL="342900" marR="0" indent="-342900" defTabSz="914400">
              <a:spcBef>
                <a:spcPct val="20000"/>
              </a:spcBef>
              <a:buClrTx/>
              <a:buSzTx/>
              <a:buFont typeface="Arial" panose="020B0604020202020204" pitchFamily="34" charset="0"/>
              <a:buChar char="•"/>
              <a:defRPr/>
            </a:pP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Memilih</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subpopulasi</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yang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disebut</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klaster</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setiap</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elemen</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kelompok</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dipilih</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sebagai</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anggota</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sampel</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p>
          <a:p>
            <a:pPr marL="342900" marR="0" indent="-342900" defTabSz="914400">
              <a:spcBef>
                <a:spcPct val="20000"/>
              </a:spcBef>
              <a:buClrTx/>
              <a:buSzTx/>
              <a:buFont typeface="Arial" panose="020B0604020202020204" pitchFamily="34" charset="0"/>
              <a:buChar char="•"/>
              <a:defRPr/>
            </a:pP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Untuk</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objek</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dengan</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data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sangat</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luas</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penduduk</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Negara,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provinsi</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samplingnya</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berdasarkan</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daerah</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populasi</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yang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telah</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ditetapkan</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a:t>
            </a:r>
          </a:p>
          <a:p>
            <a:pPr marL="342900" marR="0" indent="-342900" defTabSz="914400">
              <a:spcBef>
                <a:spcPct val="20000"/>
              </a:spcBef>
              <a:buClrTx/>
              <a:buSzTx/>
              <a:buFont typeface="Arial" panose="020B0604020202020204" pitchFamily="34" charset="0"/>
              <a:buChar char="•"/>
              <a:defRPr/>
            </a:pP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Kriteria</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i="1"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cluster</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bertolak</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belakang</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dengan</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apa</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yang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digunakan</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dalam</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sampling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berstrata</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p>
          <a:p>
            <a:pPr marL="342900" marR="0" indent="-342900" defTabSz="914400">
              <a:spcBef>
                <a:spcPct val="20000"/>
              </a:spcBef>
              <a:buClrTx/>
              <a:buSzTx/>
              <a:buFont typeface="Arial" panose="020B0604020202020204" pitchFamily="34" charset="0"/>
              <a:buChar char="•"/>
              <a:defRPr/>
            </a:pP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Populasi</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harus</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dibagi</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ke</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dalam</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kelompok-kelompok</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yang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bersifat</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i="1"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mutually exclusive, </a:t>
            </a:r>
            <a:r>
              <a:rPr kumimoji="0" lang="en-US" sz="2400" i="1"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s</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elanjutnya</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dipilih</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secara</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acak</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sebagai</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sampel</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p>
          <a:p>
            <a:pPr marL="342900" marR="0" indent="-342900" defTabSz="914400">
              <a:spcBef>
                <a:spcPct val="20000"/>
              </a:spcBef>
              <a:buClrTx/>
              <a:buSzTx/>
              <a:buFont typeface="Arial" panose="020B0604020202020204" pitchFamily="34" charset="0"/>
              <a:buNone/>
              <a:defRPr/>
            </a:pP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p>
          <a:p>
            <a:pPr marL="342900" marR="0" indent="-342900" defTabSz="914400">
              <a:spcBef>
                <a:spcPct val="20000"/>
              </a:spcBef>
              <a:buClrTx/>
              <a:buSzTx/>
              <a:buFont typeface="Arial" panose="020B0604020202020204" pitchFamily="34" charset="0"/>
              <a:buChar char="•"/>
              <a:defRPr/>
            </a:pPr>
            <a:endPar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endParaRPr>
          </a:p>
          <a:p>
            <a:pPr marL="342900" marR="0" indent="-342900" defTabSz="914400">
              <a:spcBef>
                <a:spcPct val="20000"/>
              </a:spcBef>
              <a:buClrTx/>
              <a:buSzTx/>
              <a:buFont typeface="Arial" panose="020B0604020202020204" pitchFamily="34" charset="0"/>
              <a:buChar char="•"/>
              <a:defRPr/>
            </a:pPr>
            <a:endParaRPr kumimoji="0" lang="en-US" sz="2400" kern="1200" cap="none" spc="0" normalizeH="0" baseline="0" noProof="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smtClean="0">
                <a:ln>
                  <a:noFill/>
                </a:ln>
                <a:solidFill>
                  <a:schemeClr val="tx1">
                    <a:tint val="75000"/>
                  </a:schemeClr>
                </a:solidFill>
                <a:effectLst/>
                <a:uLnTx/>
                <a:uFillTx/>
                <a:latin typeface="Tahoma" panose="020B0604030504040204" pitchFamily="34" charset="0"/>
                <a:ea typeface="+mn-ea"/>
                <a:cs typeface="+mn-cs"/>
              </a:rPr>
              <a:t>Statistics UEU 2017</a:t>
            </a:r>
            <a:endParaRPr kumimoji="0" lang="en-US" sz="1200" b="0" i="0" u="none" strike="noStrike" kern="1200" cap="none" spc="0" normalizeH="0" baseline="0" noProof="0">
              <a:ln>
                <a:noFill/>
              </a:ln>
              <a:solidFill>
                <a:schemeClr val="tx1">
                  <a:tint val="75000"/>
                </a:schemeClr>
              </a:solidFill>
              <a:effectLst/>
              <a:uLnTx/>
              <a:uFillTx/>
              <a:latin typeface="Tahoma" panose="020B0604030504040204" pitchFamily="34" charset="0"/>
              <a:ea typeface="+mn-ea"/>
              <a:cs typeface="+mn-cs"/>
            </a:endParaRPr>
          </a:p>
        </p:txBody>
      </p:sp>
      <p:sp>
        <p:nvSpPr>
          <p:cNvPr id="13315" name="Content Placeholder 4"/>
          <p:cNvSpPr>
            <a:spLocks noGrp="1"/>
          </p:cNvSpPr>
          <p:nvPr>
            <p:ph idx="1"/>
          </p:nvPr>
        </p:nvSpPr>
        <p:spPr>
          <a:ln/>
        </p:spPr>
        <p:txBody>
          <a:bodyPr vert="horz" wrap="square" lIns="91440" tIns="45720" rIns="91440" bIns="45720" anchor="t"/>
          <a:lstStyle/>
          <a:p>
            <a:endParaRPr dirty="0"/>
          </a:p>
        </p:txBody>
      </p:sp>
      <p:pic>
        <p:nvPicPr>
          <p:cNvPr id="13316" name="Picture 2" descr="C:\Users\arsil\Desktop\Smartcreative2.jpg"/>
          <p:cNvPicPr>
            <a:picLocks noChangeAspect="1"/>
          </p:cNvPicPr>
          <p:nvPr/>
        </p:nvPicPr>
        <p:blipFill>
          <a:blip r:embed="rId2"/>
          <a:stretch>
            <a:fillRect/>
          </a:stretch>
        </p:blipFill>
        <p:spPr>
          <a:xfrm>
            <a:off x="0" y="0"/>
            <a:ext cx="9172575" cy="6858000"/>
          </a:xfrm>
          <a:prstGeom prst="rect">
            <a:avLst/>
          </a:prstGeom>
          <a:noFill/>
          <a:ln w="9525">
            <a:noFill/>
          </a:ln>
        </p:spPr>
      </p:pic>
      <p:sp>
        <p:nvSpPr>
          <p:cNvPr id="13317" name="Rectangle 6"/>
          <p:cNvSpPr/>
          <p:nvPr/>
        </p:nvSpPr>
        <p:spPr>
          <a:xfrm>
            <a:off x="571500" y="1643063"/>
            <a:ext cx="8215313" cy="1631950"/>
          </a:xfrm>
          <a:prstGeom prst="rect">
            <a:avLst/>
          </a:prstGeom>
          <a:noFill/>
          <a:ln w="9525">
            <a:noFill/>
          </a:ln>
        </p:spPr>
        <p:txBody>
          <a:bodyPr>
            <a:spAutoFit/>
          </a:bodyPr>
          <a:lstStyle/>
          <a:p>
            <a:pPr>
              <a:buFont typeface="Arial" panose="020B0604020202020204" pitchFamily="34" charset="0"/>
              <a:buNone/>
            </a:pPr>
            <a:r>
              <a:rPr sz="2000" dirty="0">
                <a:latin typeface="Tahoma" panose="020B0604030504040204" pitchFamily="34" charset="0"/>
                <a:cs typeface="Tahoma" panose="020B0604030504040204" pitchFamily="34" charset="0"/>
              </a:rPr>
              <a:t>Kelompok				Jumlah elemen populasi</a:t>
            </a:r>
          </a:p>
          <a:p>
            <a:pPr>
              <a:buFont typeface="Arial" panose="020B0604020202020204" pitchFamily="34" charset="0"/>
              <a:buNone/>
            </a:pPr>
            <a:r>
              <a:rPr sz="2000" dirty="0">
                <a:latin typeface="Tahoma" panose="020B0604030504040204" pitchFamily="34" charset="0"/>
                <a:cs typeface="Tahoma" panose="020B0604030504040204" pitchFamily="34" charset="0"/>
              </a:rPr>
              <a:t>	Kel 1					1, 2, 3, 4, 5</a:t>
            </a:r>
          </a:p>
          <a:p>
            <a:pPr>
              <a:buFont typeface="Arial" panose="020B0604020202020204" pitchFamily="34" charset="0"/>
              <a:buNone/>
            </a:pPr>
            <a:r>
              <a:rPr sz="2000" dirty="0">
                <a:latin typeface="Tahoma" panose="020B0604030504040204" pitchFamily="34" charset="0"/>
                <a:cs typeface="Tahoma" panose="020B0604030504040204" pitchFamily="34" charset="0"/>
              </a:rPr>
              <a:t>	Kel 2					6, 7, 8, 9, 10</a:t>
            </a:r>
          </a:p>
          <a:p>
            <a:pPr>
              <a:buFont typeface="Arial" panose="020B0604020202020204" pitchFamily="34" charset="0"/>
              <a:buNone/>
            </a:pPr>
            <a:r>
              <a:rPr sz="2000" dirty="0">
                <a:latin typeface="Tahoma" panose="020B0604030504040204" pitchFamily="34" charset="0"/>
                <a:cs typeface="Tahoma" panose="020B0604030504040204" pitchFamily="34" charset="0"/>
              </a:rPr>
              <a:t>	Kel 3					11, 12, 13, 14, 15</a:t>
            </a:r>
          </a:p>
          <a:p>
            <a:pPr>
              <a:buFont typeface="Arial" panose="020B0604020202020204" pitchFamily="34" charset="0"/>
              <a:buNone/>
            </a:pPr>
            <a:r>
              <a:rPr sz="2000" dirty="0">
                <a:latin typeface="Tahoma" panose="020B0604030504040204" pitchFamily="34" charset="0"/>
                <a:cs typeface="Tahoma" panose="020B0604030504040204" pitchFamily="34" charset="0"/>
              </a:rPr>
              <a:t>	Kel 4					16, 17, 18, 19, 20</a:t>
            </a:r>
            <a:endParaRPr sz="2000" dirty="0">
              <a:latin typeface="Tahoma" panose="020B0604030504040204" pitchFamily="34" charset="0"/>
              <a:ea typeface="Tahoma" panose="020B0604030504040204" pitchFamily="34" charset="0"/>
            </a:endParaRPr>
          </a:p>
        </p:txBody>
      </p:sp>
      <p:sp>
        <p:nvSpPr>
          <p:cNvPr id="13318" name="Rectangle 7"/>
          <p:cNvSpPr/>
          <p:nvPr/>
        </p:nvSpPr>
        <p:spPr>
          <a:xfrm>
            <a:off x="571500" y="1000125"/>
            <a:ext cx="7715250" cy="461963"/>
          </a:xfrm>
          <a:prstGeom prst="rect">
            <a:avLst/>
          </a:prstGeom>
          <a:noFill/>
          <a:ln w="9525">
            <a:noFill/>
          </a:ln>
        </p:spPr>
        <p:txBody>
          <a:bodyPr>
            <a:spAutoFit/>
          </a:bodyPr>
          <a:lstStyle/>
          <a:p>
            <a:r>
              <a:rPr sz="2400" dirty="0">
                <a:latin typeface="Tahoma" panose="020B0604030504040204" pitchFamily="34" charset="0"/>
                <a:cs typeface="Tahoma" panose="020B0604030504040204" pitchFamily="34" charset="0"/>
              </a:rPr>
              <a:t>Misal, populasi (20 elemen, 4 kelompok ukuran sama)</a:t>
            </a:r>
            <a:endParaRPr sz="2400" dirty="0">
              <a:latin typeface="Tahoma" panose="020B0604030504040204" pitchFamily="34" charset="0"/>
              <a:ea typeface="Tahoma" panose="020B0604030504040204" pitchFamily="34" charset="0"/>
            </a:endParaRPr>
          </a:p>
        </p:txBody>
      </p:sp>
      <p:sp>
        <p:nvSpPr>
          <p:cNvPr id="13319" name="Rectangle 8"/>
          <p:cNvSpPr/>
          <p:nvPr/>
        </p:nvSpPr>
        <p:spPr>
          <a:xfrm>
            <a:off x="500063" y="3643313"/>
            <a:ext cx="8429625" cy="1570037"/>
          </a:xfrm>
          <a:prstGeom prst="rect">
            <a:avLst/>
          </a:prstGeom>
          <a:noFill/>
          <a:ln w="9525">
            <a:noFill/>
          </a:ln>
        </p:spPr>
        <p:txBody>
          <a:bodyPr>
            <a:spAutoFit/>
          </a:bodyPr>
          <a:lstStyle/>
          <a:p>
            <a:pPr marL="342900" indent="-342900">
              <a:buFont typeface="Wingdings" panose="05000000000000000000" pitchFamily="2" charset="2"/>
              <a:buChar char="§"/>
            </a:pPr>
            <a:r>
              <a:rPr sz="2400" dirty="0">
                <a:latin typeface="Tahoma" panose="020B0604030504040204" pitchFamily="34" charset="0"/>
                <a:cs typeface="Tahoma" panose="020B0604030504040204" pitchFamily="34" charset="0"/>
              </a:rPr>
              <a:t>Lalu dipilih secara acak kelompok-kelompok yang akan dijadikan sampel. Kemudian, dari kelompok yang terpilih, anggota-anggota kelompok tersebut dipilih secara acak untuk dijadikan sampel. </a:t>
            </a:r>
            <a:endParaRPr sz="2400" dirty="0">
              <a:latin typeface="Tahoma" panose="020B0604030504040204" pitchFamily="34" charset="0"/>
              <a:ea typeface="Tahoma" panose="020B060403050404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smtClean="0">
                <a:ln>
                  <a:noFill/>
                </a:ln>
                <a:solidFill>
                  <a:schemeClr val="tx1">
                    <a:tint val="75000"/>
                  </a:schemeClr>
                </a:solidFill>
                <a:effectLst/>
                <a:uLnTx/>
                <a:uFillTx/>
                <a:latin typeface="Tahoma" panose="020B0604030504040204" pitchFamily="34" charset="0"/>
                <a:ea typeface="+mn-ea"/>
                <a:cs typeface="+mn-cs"/>
              </a:rPr>
              <a:t>Statistics UEU 2017</a:t>
            </a:r>
            <a:endParaRPr kumimoji="0" lang="en-US" sz="1200" b="0" i="0" u="none" strike="noStrike" kern="1200" cap="none" spc="0" normalizeH="0" baseline="0" noProof="0">
              <a:ln>
                <a:noFill/>
              </a:ln>
              <a:solidFill>
                <a:schemeClr val="tx1">
                  <a:tint val="75000"/>
                </a:schemeClr>
              </a:solidFill>
              <a:effectLst/>
              <a:uLnTx/>
              <a:uFillTx/>
              <a:latin typeface="Tahoma" panose="020B0604030504040204" pitchFamily="34" charset="0"/>
              <a:ea typeface="+mn-ea"/>
              <a:cs typeface="+mn-cs"/>
            </a:endParaRPr>
          </a:p>
        </p:txBody>
      </p:sp>
      <p:sp>
        <p:nvSpPr>
          <p:cNvPr id="14339" name="Content Placeholder 4"/>
          <p:cNvSpPr>
            <a:spLocks noGrp="1"/>
          </p:cNvSpPr>
          <p:nvPr>
            <p:ph idx="1"/>
          </p:nvPr>
        </p:nvSpPr>
        <p:spPr>
          <a:ln/>
        </p:spPr>
        <p:txBody>
          <a:bodyPr vert="horz" wrap="square" lIns="91440" tIns="45720" rIns="91440" bIns="45720" anchor="t"/>
          <a:lstStyle/>
          <a:p>
            <a:endParaRPr dirty="0"/>
          </a:p>
        </p:txBody>
      </p:sp>
      <p:pic>
        <p:nvPicPr>
          <p:cNvPr id="14340" name="Picture 2" descr="C:\Users\arsil\Desktop\Smartcreative2.jpg"/>
          <p:cNvPicPr>
            <a:picLocks noChangeAspect="1"/>
          </p:cNvPicPr>
          <p:nvPr/>
        </p:nvPicPr>
        <p:blipFill>
          <a:blip r:embed="rId2"/>
          <a:stretch>
            <a:fillRect/>
          </a:stretch>
        </p:blipFill>
        <p:spPr>
          <a:xfrm>
            <a:off x="0" y="0"/>
            <a:ext cx="9172575" cy="6858000"/>
          </a:xfrm>
          <a:prstGeom prst="rect">
            <a:avLst/>
          </a:prstGeom>
          <a:noFill/>
          <a:ln w="9525">
            <a:noFill/>
          </a:ln>
        </p:spPr>
      </p:pic>
      <p:sp>
        <p:nvSpPr>
          <p:cNvPr id="14341" name="Content Placeholder 2"/>
          <p:cNvSpPr txBox="1"/>
          <p:nvPr/>
        </p:nvSpPr>
        <p:spPr>
          <a:xfrm>
            <a:off x="357188" y="1000125"/>
            <a:ext cx="8229600" cy="5000625"/>
          </a:xfrm>
          <a:prstGeom prst="rect">
            <a:avLst/>
          </a:prstGeom>
          <a:noFill/>
          <a:ln w="9525">
            <a:noFill/>
          </a:ln>
        </p:spPr>
        <p:txBody>
          <a:bodyPr/>
          <a:lstStyle/>
          <a:p>
            <a:pPr marL="342900" indent="-342900">
              <a:spcBef>
                <a:spcPct val="20000"/>
              </a:spcBef>
              <a:buFont typeface="Arial" panose="020B0604020202020204" pitchFamily="34" charset="0"/>
              <a:buChar char="•"/>
            </a:pPr>
            <a:r>
              <a:rPr sz="2400" dirty="0">
                <a:latin typeface="Tahoma" panose="020B0604030504040204" pitchFamily="34" charset="0"/>
                <a:cs typeface="Tahoma" panose="020B0604030504040204" pitchFamily="34" charset="0"/>
              </a:rPr>
              <a:t>Contoh lain, Indonesia terdiri dari 30 provinsi dan sampelnya akan menggunakan 15 provinsi. Pengambilan 15 provinsi tersebut dilakukan secara acak. Tetapi karena provinsi di Indonesia adalah berstrata (tidak sama), sehingga perlu menggunakan sampling acak berstrata. Ada provinsi di Indonesia yang penduduknya padat, ada yang tidak, ada yang mempunyai hutan banyak, ada yang tidak, ada yang kaya bahan tambang, dan ada yang tidak. Karakteristik semacam ini perlu diperhatikan sehingga pengambilan sampel menurut strata populasi dapat ditetapkan. </a:t>
            </a:r>
          </a:p>
          <a:p>
            <a:pPr marL="342900" indent="-342900">
              <a:spcBef>
                <a:spcPct val="20000"/>
              </a:spcBef>
              <a:buFont typeface="Arial" panose="020B0604020202020204" pitchFamily="34" charset="0"/>
              <a:buChar char="•"/>
            </a:pPr>
            <a:endParaRPr sz="2400" dirty="0">
              <a:latin typeface="Tahoma" panose="020B0604030504040204" pitchFamily="34" charset="0"/>
              <a:ea typeface="Tahoma" panose="020B060403050404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smtClean="0">
                <a:ln>
                  <a:noFill/>
                </a:ln>
                <a:solidFill>
                  <a:schemeClr val="tx1">
                    <a:tint val="75000"/>
                  </a:schemeClr>
                </a:solidFill>
                <a:effectLst/>
                <a:uLnTx/>
                <a:uFillTx/>
                <a:latin typeface="Tahoma" panose="020B0604030504040204" pitchFamily="34" charset="0"/>
                <a:ea typeface="+mn-ea"/>
                <a:cs typeface="+mn-cs"/>
              </a:rPr>
              <a:t>Statistics UEU 2017</a:t>
            </a:r>
            <a:endParaRPr kumimoji="0" lang="en-US" sz="1200" b="0" i="0" u="none" strike="noStrike" kern="1200" cap="none" spc="0" normalizeH="0" baseline="0" noProof="0">
              <a:ln>
                <a:noFill/>
              </a:ln>
              <a:solidFill>
                <a:schemeClr val="tx1">
                  <a:tint val="75000"/>
                </a:schemeClr>
              </a:solidFill>
              <a:effectLst/>
              <a:uLnTx/>
              <a:uFillTx/>
              <a:latin typeface="Tahoma" panose="020B0604030504040204" pitchFamily="34" charset="0"/>
              <a:ea typeface="+mn-ea"/>
              <a:cs typeface="+mn-cs"/>
            </a:endParaRPr>
          </a:p>
        </p:txBody>
      </p:sp>
      <p:sp>
        <p:nvSpPr>
          <p:cNvPr id="15363" name="Content Placeholder 4"/>
          <p:cNvSpPr>
            <a:spLocks noGrp="1"/>
          </p:cNvSpPr>
          <p:nvPr>
            <p:ph idx="1"/>
          </p:nvPr>
        </p:nvSpPr>
        <p:spPr>
          <a:ln/>
        </p:spPr>
        <p:txBody>
          <a:bodyPr vert="horz" wrap="square" lIns="91440" tIns="45720" rIns="91440" bIns="45720" anchor="t"/>
          <a:lstStyle/>
          <a:p>
            <a:endParaRPr dirty="0"/>
          </a:p>
        </p:txBody>
      </p:sp>
      <p:pic>
        <p:nvPicPr>
          <p:cNvPr id="15364" name="Picture 2" descr="C:\Users\arsil\Desktop\Smartcreative2.jpg"/>
          <p:cNvPicPr>
            <a:picLocks noChangeAspect="1"/>
          </p:cNvPicPr>
          <p:nvPr/>
        </p:nvPicPr>
        <p:blipFill>
          <a:blip r:embed="rId2"/>
          <a:stretch>
            <a:fillRect/>
          </a:stretch>
        </p:blipFill>
        <p:spPr>
          <a:xfrm>
            <a:off x="0" y="0"/>
            <a:ext cx="9172575" cy="6858000"/>
          </a:xfrm>
          <a:prstGeom prst="rect">
            <a:avLst/>
          </a:prstGeom>
          <a:noFill/>
          <a:ln w="9525">
            <a:noFill/>
          </a:ln>
        </p:spPr>
      </p:pic>
      <p:sp>
        <p:nvSpPr>
          <p:cNvPr id="7" name="Rectangle 6"/>
          <p:cNvSpPr/>
          <p:nvPr/>
        </p:nvSpPr>
        <p:spPr>
          <a:xfrm>
            <a:off x="500063" y="1285875"/>
            <a:ext cx="8286750" cy="341630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sz="2400" b="1" i="1"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Nonprobability</a:t>
            </a:r>
            <a:r>
              <a:rPr kumimoji="0" lang="en-US" sz="2400" b="1" i="1"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1" i="1"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Sampling</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
              <a:defRPr/>
            </a:pP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Prosedur</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bersifat</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subjektif</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
              <a:defRPr/>
            </a:pP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Probabilitas</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pemilihan</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elemen</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populasi</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tidak</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dapat</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ditentukan</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
              <a:defRPr/>
            </a:pP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Hemat</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waktu</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biaya</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tidak</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perlu</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kerangka</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sampling)</a:t>
            </a: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
              <a:defRPr/>
            </a:pP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Hasilnya</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bisa</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bias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dan</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ketidakpastian</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a:t>
            </a: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
              <a:defRPr/>
            </a:pP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Misalnya</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dalam</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suatu</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penelitian</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terhadap</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para</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pengunjung</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mal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atau</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pusat-pusat</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perbelanjaan</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smtClean="0">
                <a:ln>
                  <a:noFill/>
                </a:ln>
                <a:solidFill>
                  <a:schemeClr val="tx1">
                    <a:tint val="75000"/>
                  </a:schemeClr>
                </a:solidFill>
                <a:effectLst/>
                <a:uLnTx/>
                <a:uFillTx/>
                <a:latin typeface="Tahoma" panose="020B0604030504040204" pitchFamily="34" charset="0"/>
                <a:ea typeface="+mn-ea"/>
                <a:cs typeface="+mn-cs"/>
              </a:rPr>
              <a:t>Statistics UEU 2017</a:t>
            </a:r>
            <a:endParaRPr kumimoji="0" lang="en-US" sz="1200" b="0" i="0" u="none" strike="noStrike" kern="1200" cap="none" spc="0" normalizeH="0" baseline="0" noProof="0">
              <a:ln>
                <a:noFill/>
              </a:ln>
              <a:solidFill>
                <a:schemeClr val="tx1">
                  <a:tint val="75000"/>
                </a:schemeClr>
              </a:solidFill>
              <a:effectLst/>
              <a:uLnTx/>
              <a:uFillTx/>
              <a:latin typeface="Tahoma" panose="020B0604030504040204" pitchFamily="34" charset="0"/>
              <a:ea typeface="+mn-ea"/>
              <a:cs typeface="+mn-cs"/>
            </a:endParaRPr>
          </a:p>
        </p:txBody>
      </p:sp>
      <p:sp>
        <p:nvSpPr>
          <p:cNvPr id="16387" name="Content Placeholder 4"/>
          <p:cNvSpPr>
            <a:spLocks noGrp="1"/>
          </p:cNvSpPr>
          <p:nvPr>
            <p:ph idx="1"/>
          </p:nvPr>
        </p:nvSpPr>
        <p:spPr>
          <a:ln/>
        </p:spPr>
        <p:txBody>
          <a:bodyPr vert="horz" wrap="square" lIns="91440" tIns="45720" rIns="91440" bIns="45720" anchor="t"/>
          <a:lstStyle/>
          <a:p>
            <a:endParaRPr dirty="0"/>
          </a:p>
        </p:txBody>
      </p:sp>
      <p:pic>
        <p:nvPicPr>
          <p:cNvPr id="16388" name="Picture 2" descr="C:\Users\arsil\Desktop\Smartcreative2.jpg"/>
          <p:cNvPicPr>
            <a:picLocks noChangeAspect="1"/>
          </p:cNvPicPr>
          <p:nvPr/>
        </p:nvPicPr>
        <p:blipFill>
          <a:blip r:embed="rId2"/>
          <a:stretch>
            <a:fillRect/>
          </a:stretch>
        </p:blipFill>
        <p:spPr>
          <a:xfrm>
            <a:off x="0" y="0"/>
            <a:ext cx="9172575" cy="6858000"/>
          </a:xfrm>
          <a:prstGeom prst="rect">
            <a:avLst/>
          </a:prstGeom>
          <a:noFill/>
          <a:ln w="9525">
            <a:noFill/>
          </a:ln>
        </p:spPr>
      </p:pic>
      <p:sp>
        <p:nvSpPr>
          <p:cNvPr id="7" name="Content Placeholder 2"/>
          <p:cNvSpPr txBox="1"/>
          <p:nvPr/>
        </p:nvSpPr>
        <p:spPr bwMode="auto">
          <a:xfrm>
            <a:off x="357188" y="857250"/>
            <a:ext cx="8429625" cy="3643313"/>
          </a:xfrm>
          <a:prstGeom prst="rect">
            <a:avLst/>
          </a:prstGeom>
          <a:noFill/>
          <a:ln w="9525">
            <a:noFill/>
            <a:miter lim="800000"/>
          </a:ln>
        </p:spPr>
        <p:txBody>
          <a:bodyPr vert="horz" wrap="square" lIns="91440" tIns="45720" rIns="91440" bIns="45720" numCol="1" anchor="t" anchorCtr="0" compatLnSpc="1"/>
          <a:lstStyle/>
          <a:p>
            <a:pPr marL="457200" marR="0" indent="-457200" defTabSz="914400">
              <a:spcBef>
                <a:spcPct val="20000"/>
              </a:spcBef>
              <a:buClrTx/>
              <a:buSzTx/>
              <a:buFont typeface="+mj-lt"/>
              <a:buAutoNum type="alphaLcPeriod"/>
              <a:defRPr/>
            </a:pPr>
            <a:r>
              <a:rPr kumimoji="0" lang="en-US" sz="2400" b="1"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Sampling </a:t>
            </a:r>
            <a:r>
              <a:rPr kumimoji="0" lang="en-US" sz="2400" b="1"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Sistematik</a:t>
            </a:r>
            <a:endParaRPr kumimoji="0" lang="en-US" sz="2400" b="1"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endParaRPr>
          </a:p>
          <a:p>
            <a:pPr marL="457200" marR="0" indent="-457200" defTabSz="914400">
              <a:spcBef>
                <a:spcPct val="20000"/>
              </a:spcBef>
              <a:buClrTx/>
              <a:buSzTx/>
              <a:buFontTx/>
              <a:buNone/>
              <a:defRPr/>
            </a:pPr>
            <a:endParaRPr kumimoji="0" lang="en-US" sz="2400" b="1"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endParaRPr>
          </a:p>
          <a:p>
            <a:pPr marL="342900" marR="0" indent="-342900" defTabSz="914400">
              <a:spcBef>
                <a:spcPct val="20000"/>
              </a:spcBef>
              <a:buClrTx/>
              <a:buSzTx/>
              <a:buFont typeface="Arial" panose="020B0604020202020204" pitchFamily="34" charset="0"/>
              <a:buChar char="•"/>
              <a:defRPr/>
            </a:pP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Berdasarkan</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urutan</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anggota</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populasi</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populasi</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dibagi</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dengan</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ukuran</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sampel</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yang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diperlukan</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(n)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dan</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sampel</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diperoleh</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dengan</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cara</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mengambil</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setiap</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subjek</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ke</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-n). </a:t>
            </a:r>
          </a:p>
          <a:p>
            <a:pPr marL="342900" marR="0" indent="-342900" defTabSz="914400">
              <a:spcBef>
                <a:spcPct val="20000"/>
              </a:spcBef>
              <a:buClrTx/>
              <a:buSzTx/>
              <a:buFont typeface="Arial" panose="020B0604020202020204" pitchFamily="34" charset="0"/>
              <a:buChar char="•"/>
              <a:defRPr/>
            </a:pP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Contoh</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populasi</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100,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ukuran</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sampel</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10.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Ukuran</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sampel</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100/10 = 10.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Selanjutnya</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pilih</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nomor</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antara</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1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dan</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10,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misalnya</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5.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Kemudian</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pilih</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yang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ke</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10,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setelah</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itu</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hingga</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10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dipilih</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5, 15, 25, 35, 45, 55, 65, 75, 85, 95.</a:t>
            </a:r>
          </a:p>
          <a:p>
            <a:pPr marL="342900" marR="0" indent="-342900" defTabSz="914400">
              <a:spcBef>
                <a:spcPct val="20000"/>
              </a:spcBef>
              <a:buClrTx/>
              <a:buSzTx/>
              <a:buFont typeface="Arial" panose="020B0604020202020204" pitchFamily="34" charset="0"/>
              <a:buChar char="•"/>
              <a:defRPr/>
            </a:pPr>
            <a:endPar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endParaRPr>
          </a:p>
          <a:p>
            <a:pPr marL="342900" marR="0" indent="-342900" defTabSz="914400">
              <a:spcBef>
                <a:spcPct val="20000"/>
              </a:spcBef>
              <a:buClrTx/>
              <a:buSzTx/>
              <a:buFont typeface="Arial" panose="020B0604020202020204" pitchFamily="34" charset="0"/>
              <a:buChar char="•"/>
              <a:defRPr/>
            </a:pPr>
            <a:endParaRPr kumimoji="0" lang="en-US" sz="2400" kern="1200" cap="none" spc="0" normalizeH="0" baseline="0" noProof="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smtClean="0">
                <a:ln>
                  <a:noFill/>
                </a:ln>
                <a:solidFill>
                  <a:schemeClr val="tx1">
                    <a:tint val="75000"/>
                  </a:schemeClr>
                </a:solidFill>
                <a:effectLst/>
                <a:uLnTx/>
                <a:uFillTx/>
                <a:latin typeface="Tahoma" panose="020B0604030504040204" pitchFamily="34" charset="0"/>
                <a:ea typeface="+mn-ea"/>
                <a:cs typeface="+mn-cs"/>
              </a:rPr>
              <a:t>Statistics UEU 2017</a:t>
            </a:r>
            <a:endParaRPr kumimoji="0" lang="en-US" sz="1200" b="0" i="0" u="none" strike="noStrike" kern="1200" cap="none" spc="0" normalizeH="0" baseline="0" noProof="0">
              <a:ln>
                <a:noFill/>
              </a:ln>
              <a:solidFill>
                <a:schemeClr val="tx1">
                  <a:tint val="75000"/>
                </a:schemeClr>
              </a:solidFill>
              <a:effectLst/>
              <a:uLnTx/>
              <a:uFillTx/>
              <a:latin typeface="Tahoma" panose="020B0604030504040204" pitchFamily="34" charset="0"/>
              <a:ea typeface="+mn-ea"/>
              <a:cs typeface="+mn-cs"/>
            </a:endParaRPr>
          </a:p>
        </p:txBody>
      </p:sp>
      <p:sp>
        <p:nvSpPr>
          <p:cNvPr id="17411" name="Content Placeholder 4"/>
          <p:cNvSpPr>
            <a:spLocks noGrp="1"/>
          </p:cNvSpPr>
          <p:nvPr>
            <p:ph idx="1"/>
          </p:nvPr>
        </p:nvSpPr>
        <p:spPr>
          <a:ln/>
        </p:spPr>
        <p:txBody>
          <a:bodyPr vert="horz" wrap="square" lIns="91440" tIns="45720" rIns="91440" bIns="45720" anchor="t"/>
          <a:lstStyle/>
          <a:p>
            <a:endParaRPr dirty="0"/>
          </a:p>
        </p:txBody>
      </p:sp>
      <p:pic>
        <p:nvPicPr>
          <p:cNvPr id="17412" name="Picture 2" descr="C:\Users\arsil\Desktop\Smartcreative2.jpg"/>
          <p:cNvPicPr>
            <a:picLocks noChangeAspect="1"/>
          </p:cNvPicPr>
          <p:nvPr/>
        </p:nvPicPr>
        <p:blipFill>
          <a:blip r:embed="rId2"/>
          <a:stretch>
            <a:fillRect/>
          </a:stretch>
        </p:blipFill>
        <p:spPr>
          <a:xfrm>
            <a:off x="0" y="0"/>
            <a:ext cx="9172575" cy="6858000"/>
          </a:xfrm>
          <a:prstGeom prst="rect">
            <a:avLst/>
          </a:prstGeom>
          <a:noFill/>
          <a:ln w="9525">
            <a:noFill/>
          </a:ln>
        </p:spPr>
      </p:pic>
      <p:sp>
        <p:nvSpPr>
          <p:cNvPr id="17413" name="Rectangle 6"/>
          <p:cNvSpPr/>
          <p:nvPr/>
        </p:nvSpPr>
        <p:spPr>
          <a:xfrm>
            <a:off x="571500" y="1285875"/>
            <a:ext cx="7858125" cy="3046413"/>
          </a:xfrm>
          <a:prstGeom prst="rect">
            <a:avLst/>
          </a:prstGeom>
          <a:noFill/>
          <a:ln w="9525">
            <a:noFill/>
          </a:ln>
        </p:spPr>
        <p:txBody>
          <a:bodyPr>
            <a:spAutoFit/>
          </a:bodyPr>
          <a:lstStyle/>
          <a:p>
            <a:pPr marL="457200" indent="-457200">
              <a:buFont typeface="Calibri" panose="020F0502020204030204" pitchFamily="34" charset="0"/>
              <a:buAutoNum type="alphaLcPeriod" startAt="2"/>
            </a:pPr>
            <a:r>
              <a:rPr sz="2400" b="1" dirty="0">
                <a:latin typeface="Tahoma" panose="020B0604030504040204" pitchFamily="34" charset="0"/>
              </a:rPr>
              <a:t>Sampling Wilayah</a:t>
            </a:r>
          </a:p>
          <a:p>
            <a:pPr marL="457200" indent="-457200"/>
            <a:endParaRPr sz="2400" b="1" dirty="0">
              <a:latin typeface="Tahoma" panose="020B0604030504040204" pitchFamily="34" charset="0"/>
            </a:endParaRPr>
          </a:p>
          <a:p>
            <a:pPr marL="457200" indent="-457200">
              <a:buFont typeface="Wingdings" panose="05000000000000000000" pitchFamily="2" charset="2"/>
              <a:buChar char="§"/>
            </a:pPr>
            <a:r>
              <a:rPr sz="2400" dirty="0">
                <a:latin typeface="Tahoma" panose="020B0604030504040204" pitchFamily="34" charset="0"/>
              </a:rPr>
              <a:t>Sampling klaster dalam suatu wilayah. </a:t>
            </a:r>
          </a:p>
          <a:p>
            <a:pPr marL="457200" indent="-457200">
              <a:buFont typeface="Wingdings" panose="05000000000000000000" pitchFamily="2" charset="2"/>
              <a:buChar char="§"/>
            </a:pPr>
            <a:r>
              <a:rPr sz="2400" dirty="0">
                <a:latin typeface="Tahoma" panose="020B0604030504040204" pitchFamily="34" charset="0"/>
              </a:rPr>
              <a:t>Contoh, sebuah stasiun radio melakukan survei profil dan perilaku pendengar radio. Gunakan peta kota, lalu kecamatannya, kelurahan, RW dan RT yang terpilih. Selanjutnya sampel dipilih secara acak dari setiap klaster tersebut.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ln/>
        </p:spPr>
        <p:txBody>
          <a:bodyPr vert="horz" wrap="square" lIns="91440" tIns="45720" rIns="91440" bIns="45720" anchor="ctr"/>
          <a:lstStyle/>
          <a:p>
            <a:endParaRPr dirty="0"/>
          </a:p>
        </p:txBody>
      </p:sp>
      <p:sp>
        <p:nvSpPr>
          <p:cNvPr id="18435" name="Content Placeholder 2"/>
          <p:cNvSpPr>
            <a:spLocks noGrp="1"/>
          </p:cNvSpPr>
          <p:nvPr>
            <p:ph idx="1"/>
          </p:nvPr>
        </p:nvSpPr>
        <p:spPr>
          <a:ln/>
        </p:spPr>
        <p:txBody>
          <a:bodyPr vert="horz" wrap="square" lIns="91440" tIns="45720" rIns="91440" bIns="45720" anchor="t"/>
          <a:lstStyle/>
          <a:p>
            <a:endParaRPr dirty="0"/>
          </a:p>
        </p:txBody>
      </p:sp>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smtClean="0">
                <a:ln>
                  <a:noFill/>
                </a:ln>
                <a:solidFill>
                  <a:schemeClr val="tx1">
                    <a:tint val="75000"/>
                  </a:schemeClr>
                </a:solidFill>
                <a:effectLst/>
                <a:uLnTx/>
                <a:uFillTx/>
                <a:latin typeface="Tahoma" panose="020B0604030504040204" pitchFamily="34" charset="0"/>
                <a:ea typeface="+mn-ea"/>
                <a:cs typeface="+mn-cs"/>
              </a:rPr>
              <a:t>Statistics UEU 2017</a:t>
            </a:r>
            <a:endParaRPr kumimoji="0" lang="en-US" sz="1200" b="0" i="0" u="none" strike="noStrike" kern="1200" cap="none" spc="0" normalizeH="0" baseline="0" noProof="0">
              <a:ln>
                <a:noFill/>
              </a:ln>
              <a:solidFill>
                <a:schemeClr val="tx1">
                  <a:tint val="75000"/>
                </a:schemeClr>
              </a:solidFill>
              <a:effectLst/>
              <a:uLnTx/>
              <a:uFillTx/>
              <a:latin typeface="Tahoma" panose="020B0604030504040204" pitchFamily="34" charset="0"/>
              <a:ea typeface="+mn-ea"/>
              <a:cs typeface="+mn-cs"/>
            </a:endParaRPr>
          </a:p>
        </p:txBody>
      </p:sp>
      <p:pic>
        <p:nvPicPr>
          <p:cNvPr id="18437" name="Picture 2" descr="C:\Users\arsil\Desktop\Smartcreative2.jpg"/>
          <p:cNvPicPr>
            <a:picLocks noChangeAspect="1"/>
          </p:cNvPicPr>
          <p:nvPr/>
        </p:nvPicPr>
        <p:blipFill>
          <a:blip r:embed="rId2"/>
          <a:stretch>
            <a:fillRect/>
          </a:stretch>
        </p:blipFill>
        <p:spPr>
          <a:xfrm>
            <a:off x="0" y="0"/>
            <a:ext cx="9172575" cy="6858000"/>
          </a:xfrm>
          <a:prstGeom prst="rect">
            <a:avLst/>
          </a:prstGeom>
          <a:noFill/>
          <a:ln w="9525">
            <a:noFill/>
          </a:ln>
        </p:spPr>
      </p:pic>
      <p:sp>
        <p:nvSpPr>
          <p:cNvPr id="6" name="Content Placeholder 2"/>
          <p:cNvSpPr txBox="1"/>
          <p:nvPr/>
        </p:nvSpPr>
        <p:spPr bwMode="auto">
          <a:xfrm>
            <a:off x="285750" y="785813"/>
            <a:ext cx="8501063" cy="3714750"/>
          </a:xfrm>
          <a:prstGeom prst="rect">
            <a:avLst/>
          </a:prstGeom>
          <a:noFill/>
          <a:ln w="9525">
            <a:noFill/>
            <a:miter lim="800000"/>
          </a:ln>
        </p:spPr>
        <p:txBody>
          <a:bodyPr vert="horz" wrap="square" lIns="91440" tIns="45720" rIns="91440" bIns="45720" numCol="1" anchor="t" anchorCtr="0" compatLnSpc="1"/>
          <a:lstStyle/>
          <a:p>
            <a:pPr marL="342900" marR="0" indent="-342900" defTabSz="914400">
              <a:spcBef>
                <a:spcPct val="20000"/>
              </a:spcBef>
              <a:buClrTx/>
              <a:buSzTx/>
              <a:buFont typeface="Arial" panose="020B0604020202020204" pitchFamily="34" charset="0"/>
              <a:buNone/>
              <a:defRPr/>
            </a:pPr>
            <a:endParaRPr kumimoji="0" lang="en-US" sz="2400" b="1" kern="1200" cap="none" spc="0" normalizeH="0" baseline="0" noProof="0" dirty="0" smtClean="0">
              <a:latin typeface="+mn-lt"/>
              <a:ea typeface="+mn-ea"/>
              <a:cs typeface="+mn-cs"/>
            </a:endParaRPr>
          </a:p>
          <a:p>
            <a:pPr marL="457200" marR="0" indent="-457200" defTabSz="914400">
              <a:spcBef>
                <a:spcPct val="20000"/>
              </a:spcBef>
              <a:buClrTx/>
              <a:buSzTx/>
              <a:buFont typeface="+mj-lt"/>
              <a:buAutoNum type="alphaLcPeriod" startAt="3"/>
              <a:defRPr/>
            </a:pPr>
            <a:r>
              <a:rPr kumimoji="0" lang="en-US" sz="2400" b="1"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Sampling </a:t>
            </a:r>
            <a:r>
              <a:rPr kumimoji="0" lang="en-US" sz="2400" b="1"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Kemudahan</a:t>
            </a:r>
            <a:endParaRPr kumimoji="0" lang="en-US" sz="2400" b="1"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endParaRPr>
          </a:p>
          <a:p>
            <a:pPr marL="457200" marR="0" indent="-457200" defTabSz="914400">
              <a:spcBef>
                <a:spcPct val="20000"/>
              </a:spcBef>
              <a:buClrTx/>
              <a:buSzTx/>
              <a:buFontTx/>
              <a:buNone/>
              <a:defRPr/>
            </a:pPr>
            <a:endParaRPr kumimoji="0" lang="en-US" sz="2400" b="1"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endParaRPr>
          </a:p>
          <a:p>
            <a:pPr marL="342900" marR="0" indent="-342900" defTabSz="914400">
              <a:spcBef>
                <a:spcPct val="20000"/>
              </a:spcBef>
              <a:buClrTx/>
              <a:buSzTx/>
              <a:buFont typeface="Wingdings" panose="05000000000000000000" pitchFamily="2" charset="2"/>
              <a:buChar char="§"/>
              <a:defRPr/>
            </a:pP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Untuk</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mendapatkan</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informasi</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dengan</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cepat</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mudah</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dan</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murah</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a:t>
            </a:r>
          </a:p>
          <a:p>
            <a:pPr marL="342900" marR="0" indent="-342900" defTabSz="914400">
              <a:spcBef>
                <a:spcPct val="20000"/>
              </a:spcBef>
              <a:buClrTx/>
              <a:buSzTx/>
              <a:buFont typeface="Wingdings" panose="05000000000000000000" pitchFamily="2" charset="2"/>
              <a:buChar char="§"/>
              <a:defRPr/>
            </a:pP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Prosedurnya</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langsung</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menghubungi</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unit-unit sampling yang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mudah</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dijumpai</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seperti</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mahasiswa</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di</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suatu</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kelas</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jemaah</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tempat-tempat</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ibadah</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rekan-rekan</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para</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tetangga</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dll</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Sering</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kali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teknik</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sampling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ini</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dilakukan</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untuk</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menguji</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kuesioner</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atau</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digunakan</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dalam</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penelitian</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eksplorasi</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a:t>
            </a:r>
          </a:p>
          <a:p>
            <a:pPr marL="342900" marR="0" indent="-342900" defTabSz="914400">
              <a:spcBef>
                <a:spcPct val="20000"/>
              </a:spcBef>
              <a:buClrTx/>
              <a:buSzTx/>
              <a:buFont typeface="Arial" panose="020B0604020202020204" pitchFamily="34" charset="0"/>
              <a:buChar char="•"/>
              <a:defRPr/>
            </a:pPr>
            <a:endParaRPr kumimoji="0" lang="en-US" sz="2400" kern="1200" cap="none" spc="0" normalizeH="0" baseline="0" noProof="0" dirty="0" smtClean="0">
              <a:latin typeface="+mn-lt"/>
              <a:ea typeface="+mn-ea"/>
              <a:cs typeface="+mn-cs"/>
            </a:endParaRPr>
          </a:p>
          <a:p>
            <a:pPr marL="342900" marR="0" indent="-342900" defTabSz="914400">
              <a:spcBef>
                <a:spcPct val="20000"/>
              </a:spcBef>
              <a:buClrTx/>
              <a:buSzTx/>
              <a:buFont typeface="Arial" panose="020B0604020202020204" pitchFamily="34" charset="0"/>
              <a:buChar char="•"/>
              <a:defRPr/>
            </a:pPr>
            <a:endParaRPr kumimoji="0" lang="en-US" sz="2400" kern="1200" cap="none" spc="0" normalizeH="0" baseline="0" noProof="0" dirty="0">
              <a:latin typeface="+mn-lt"/>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smtClean="0">
                <a:ln>
                  <a:noFill/>
                </a:ln>
                <a:solidFill>
                  <a:schemeClr val="tx1">
                    <a:tint val="75000"/>
                  </a:schemeClr>
                </a:solidFill>
                <a:effectLst/>
                <a:uLnTx/>
                <a:uFillTx/>
                <a:latin typeface="Tahoma" panose="020B0604030504040204" pitchFamily="34" charset="0"/>
                <a:ea typeface="+mn-ea"/>
                <a:cs typeface="+mn-cs"/>
              </a:rPr>
              <a:t>Statistics UEU 2017</a:t>
            </a:r>
            <a:endParaRPr kumimoji="0" lang="en-US" sz="1200" b="0" i="0" u="none" strike="noStrike" kern="1200" cap="none" spc="0" normalizeH="0" baseline="0" noProof="0">
              <a:ln>
                <a:noFill/>
              </a:ln>
              <a:solidFill>
                <a:schemeClr val="tx1">
                  <a:tint val="75000"/>
                </a:schemeClr>
              </a:solidFill>
              <a:effectLst/>
              <a:uLnTx/>
              <a:uFillTx/>
              <a:latin typeface="Tahoma" panose="020B0604030504040204" pitchFamily="34" charset="0"/>
              <a:ea typeface="+mn-ea"/>
              <a:cs typeface="+mn-cs"/>
            </a:endParaRPr>
          </a:p>
        </p:txBody>
      </p:sp>
      <p:sp>
        <p:nvSpPr>
          <p:cNvPr id="19459" name="Content Placeholder 4"/>
          <p:cNvSpPr>
            <a:spLocks noGrp="1"/>
          </p:cNvSpPr>
          <p:nvPr>
            <p:ph idx="1"/>
          </p:nvPr>
        </p:nvSpPr>
        <p:spPr>
          <a:ln/>
        </p:spPr>
        <p:txBody>
          <a:bodyPr vert="horz" wrap="square" lIns="91440" tIns="45720" rIns="91440" bIns="45720" anchor="t"/>
          <a:lstStyle/>
          <a:p>
            <a:endParaRPr dirty="0"/>
          </a:p>
        </p:txBody>
      </p:sp>
      <p:pic>
        <p:nvPicPr>
          <p:cNvPr id="19460" name="Picture 2" descr="C:\Users\arsil\Desktop\Smartcreative2.jpg"/>
          <p:cNvPicPr>
            <a:picLocks noChangeAspect="1"/>
          </p:cNvPicPr>
          <p:nvPr/>
        </p:nvPicPr>
        <p:blipFill>
          <a:blip r:embed="rId2"/>
          <a:stretch>
            <a:fillRect/>
          </a:stretch>
        </p:blipFill>
        <p:spPr>
          <a:xfrm>
            <a:off x="0" y="0"/>
            <a:ext cx="9172575" cy="6858000"/>
          </a:xfrm>
          <a:prstGeom prst="rect">
            <a:avLst/>
          </a:prstGeom>
          <a:noFill/>
          <a:ln w="9525">
            <a:noFill/>
          </a:ln>
        </p:spPr>
      </p:pic>
      <p:sp>
        <p:nvSpPr>
          <p:cNvPr id="7" name="Content Placeholder 2"/>
          <p:cNvSpPr txBox="1"/>
          <p:nvPr/>
        </p:nvSpPr>
        <p:spPr bwMode="auto">
          <a:xfrm>
            <a:off x="500063" y="714375"/>
            <a:ext cx="8229600" cy="4525963"/>
          </a:xfrm>
          <a:prstGeom prst="rect">
            <a:avLst/>
          </a:prstGeom>
          <a:noFill/>
          <a:ln w="9525">
            <a:noFill/>
            <a:miter lim="800000"/>
          </a:ln>
        </p:spPr>
        <p:txBody>
          <a:bodyPr vert="horz" wrap="square" lIns="91440" tIns="45720" rIns="91440" bIns="45720" numCol="1" anchor="t" anchorCtr="0" compatLnSpc="1"/>
          <a:lstStyle/>
          <a:p>
            <a:pPr marL="457200" marR="0" indent="-457200" defTabSz="914400">
              <a:spcBef>
                <a:spcPct val="20000"/>
              </a:spcBef>
              <a:buClrTx/>
              <a:buSzTx/>
              <a:buFont typeface="+mj-lt"/>
              <a:buAutoNum type="alphaLcPeriod" startAt="4"/>
              <a:defRPr/>
            </a:pPr>
            <a:r>
              <a:rPr kumimoji="0" lang="en-US" sz="2400" b="1"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Sampling </a:t>
            </a:r>
            <a:r>
              <a:rPr kumimoji="0" lang="en-US" sz="2400" b="1"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Pertimbangan</a:t>
            </a:r>
            <a:endParaRPr kumimoji="0" lang="en-US" sz="2400" b="1"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endParaRPr>
          </a:p>
          <a:p>
            <a:pPr marL="457200" marR="0" indent="-457200" defTabSz="914400">
              <a:spcBef>
                <a:spcPct val="20000"/>
              </a:spcBef>
              <a:buClrTx/>
              <a:buSzTx/>
              <a:buFontTx/>
              <a:buNone/>
              <a:defRPr/>
            </a:pPr>
            <a:endParaRPr kumimoji="0" lang="en-US" sz="2400" b="1"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endParaRPr>
          </a:p>
          <a:p>
            <a:pPr marL="342900" marR="0" indent="-342900" defTabSz="914400">
              <a:spcBef>
                <a:spcPct val="20000"/>
              </a:spcBef>
              <a:buClrTx/>
              <a:buSzTx/>
              <a:buFont typeface="Wingdings" panose="05000000000000000000" pitchFamily="2" charset="2"/>
              <a:buChar char="§"/>
              <a:defRPr/>
            </a:pP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Didasarkan</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pada</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kriteria-kriteria</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tertentu</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p>
          <a:p>
            <a:pPr marL="342900" marR="0" indent="-342900" defTabSz="914400">
              <a:spcBef>
                <a:spcPct val="20000"/>
              </a:spcBef>
              <a:buClrTx/>
              <a:buSzTx/>
              <a:buFont typeface="Wingdings" panose="05000000000000000000" pitchFamily="2" charset="2"/>
              <a:buChar char="§"/>
              <a:defRPr/>
            </a:pP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Misalnya</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dalam</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suatu</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penelitian</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tentang</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masalah</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sumber</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daya</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manusia</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peneliti</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mungkin</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hanya</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ingin</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memperoleh</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informasi</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dari</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pegawai-pegawai</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yang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memiliki</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karakteristik</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tertentu</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Dalam</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kaitannya</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dengan</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sampling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pertimbangan</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dikenal</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juga</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sampling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ahli</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i="1"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expert sampling</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dan</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sampling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bertujuan</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i="1"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purposive sampling</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Kendala</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yang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dihadapi</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dalam</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penggunaan</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sampling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pertimbangan</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ini</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adalah</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tuntutan</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adanya</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kejelian</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dari</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peneliti</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dalam</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mendefinisikan</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populasi</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dan</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membuat</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pertimbangannya</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Pertimbangan</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atau</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i="1"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judgement</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harus</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masuk</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akal</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dan</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relevan</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dengan</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maksud</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penelitian</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a:t>
            </a:r>
          </a:p>
          <a:p>
            <a:pPr marL="342900" marR="0" indent="-342900" defTabSz="914400">
              <a:spcBef>
                <a:spcPct val="20000"/>
              </a:spcBef>
              <a:buClrTx/>
              <a:buSzTx/>
              <a:buFont typeface="Arial" panose="020B0604020202020204" pitchFamily="34" charset="0"/>
              <a:buChar char="•"/>
              <a:defRPr/>
            </a:pPr>
            <a:endParaRPr kumimoji="0" lang="en-US" sz="2400" kern="1200" cap="none" spc="0" normalizeH="0" baseline="0" noProof="0" dirty="0">
              <a:latin typeface="+mn-lt"/>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ln/>
        </p:spPr>
        <p:txBody>
          <a:bodyPr vert="horz" wrap="square" lIns="91440" tIns="45720" rIns="91440" bIns="45720" anchor="ctr"/>
          <a:lstStyle/>
          <a:p>
            <a:endParaRPr dirty="0"/>
          </a:p>
        </p:txBody>
      </p:sp>
      <p:sp>
        <p:nvSpPr>
          <p:cNvPr id="20483" name="Content Placeholder 2"/>
          <p:cNvSpPr>
            <a:spLocks noGrp="1"/>
          </p:cNvSpPr>
          <p:nvPr>
            <p:ph idx="1"/>
          </p:nvPr>
        </p:nvSpPr>
        <p:spPr>
          <a:ln/>
        </p:spPr>
        <p:txBody>
          <a:bodyPr vert="horz" wrap="square" lIns="91440" tIns="45720" rIns="91440" bIns="45720" anchor="t"/>
          <a:lstStyle/>
          <a:p>
            <a:endParaRPr dirty="0"/>
          </a:p>
        </p:txBody>
      </p:sp>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smtClean="0">
                <a:ln>
                  <a:noFill/>
                </a:ln>
                <a:solidFill>
                  <a:schemeClr val="tx1">
                    <a:tint val="75000"/>
                  </a:schemeClr>
                </a:solidFill>
                <a:effectLst/>
                <a:uLnTx/>
                <a:uFillTx/>
                <a:latin typeface="Tahoma" panose="020B0604030504040204" pitchFamily="34" charset="0"/>
                <a:ea typeface="+mn-ea"/>
                <a:cs typeface="+mn-cs"/>
              </a:rPr>
              <a:t>Statistics UEU 2017</a:t>
            </a:r>
            <a:endParaRPr kumimoji="0" lang="en-US" sz="1200" b="0" i="0" u="none" strike="noStrike" kern="1200" cap="none" spc="0" normalizeH="0" baseline="0" noProof="0">
              <a:ln>
                <a:noFill/>
              </a:ln>
              <a:solidFill>
                <a:schemeClr val="tx1">
                  <a:tint val="75000"/>
                </a:schemeClr>
              </a:solidFill>
              <a:effectLst/>
              <a:uLnTx/>
              <a:uFillTx/>
              <a:latin typeface="Tahoma" panose="020B0604030504040204" pitchFamily="34" charset="0"/>
              <a:ea typeface="+mn-ea"/>
              <a:cs typeface="+mn-cs"/>
            </a:endParaRPr>
          </a:p>
        </p:txBody>
      </p:sp>
      <p:pic>
        <p:nvPicPr>
          <p:cNvPr id="20485" name="Picture 2" descr="C:\Users\arsil\Desktop\Smartcreative2.jpg"/>
          <p:cNvPicPr>
            <a:picLocks noChangeAspect="1"/>
          </p:cNvPicPr>
          <p:nvPr/>
        </p:nvPicPr>
        <p:blipFill>
          <a:blip r:embed="rId2"/>
          <a:stretch>
            <a:fillRect/>
          </a:stretch>
        </p:blipFill>
        <p:spPr>
          <a:xfrm>
            <a:off x="0" y="0"/>
            <a:ext cx="9172575" cy="6858000"/>
          </a:xfrm>
          <a:prstGeom prst="rect">
            <a:avLst/>
          </a:prstGeom>
          <a:noFill/>
          <a:ln w="9525">
            <a:noFill/>
          </a:ln>
        </p:spPr>
      </p:pic>
      <p:sp>
        <p:nvSpPr>
          <p:cNvPr id="6" name="Content Placeholder 2"/>
          <p:cNvSpPr txBox="1"/>
          <p:nvPr/>
        </p:nvSpPr>
        <p:spPr bwMode="auto">
          <a:xfrm>
            <a:off x="428625" y="571500"/>
            <a:ext cx="8429625" cy="6572250"/>
          </a:xfrm>
          <a:prstGeom prst="rect">
            <a:avLst/>
          </a:prstGeom>
          <a:noFill/>
          <a:ln w="9525">
            <a:noFill/>
            <a:miter lim="800000"/>
          </a:ln>
        </p:spPr>
        <p:txBody>
          <a:bodyPr vert="horz" wrap="square" lIns="91440" tIns="45720" rIns="91440" bIns="45720" numCol="1" anchor="t" anchorCtr="0" compatLnSpc="1"/>
          <a:lstStyle/>
          <a:p>
            <a:pPr marL="457200" marR="0" indent="-457200" defTabSz="914400">
              <a:spcBef>
                <a:spcPct val="20000"/>
              </a:spcBef>
              <a:buClrTx/>
              <a:buSzTx/>
              <a:buFont typeface="+mj-lt"/>
              <a:buAutoNum type="alphaLcPeriod" startAt="5"/>
              <a:defRPr/>
            </a:pPr>
            <a:r>
              <a:rPr kumimoji="0" lang="en-US" sz="2400" b="1" kern="1200" cap="none" spc="0" normalizeH="0" baseline="0" noProof="0" smtClean="0">
                <a:latin typeface="Tahoma" panose="020B0604030504040204" pitchFamily="34" charset="0"/>
                <a:ea typeface="Tahoma" panose="020B0604030504040204" pitchFamily="34" charset="0"/>
                <a:cs typeface="Tahoma" panose="020B0604030504040204" pitchFamily="34" charset="0"/>
              </a:rPr>
              <a:t>Sampling Kuota</a:t>
            </a:r>
          </a:p>
          <a:p>
            <a:pPr marL="342900" marR="0" indent="-342900" defTabSz="914400">
              <a:spcBef>
                <a:spcPct val="20000"/>
              </a:spcBef>
              <a:buClrTx/>
              <a:buSzTx/>
              <a:buFont typeface="Wingdings" panose="05000000000000000000" pitchFamily="2" charset="2"/>
              <a:buChar char="§"/>
              <a:defRPr/>
            </a:pPr>
            <a:r>
              <a:rPr kumimoji="0" lang="en-US" sz="2400" kern="1200" cap="none" spc="0" normalizeH="0" baseline="0" noProof="0" smtClean="0">
                <a:latin typeface="Tahoma" panose="020B0604030504040204" pitchFamily="34" charset="0"/>
                <a:ea typeface="Tahoma" panose="020B0604030504040204" pitchFamily="34" charset="0"/>
                <a:cs typeface="Tahoma" panose="020B0604030504040204" pitchFamily="34" charset="0"/>
              </a:rPr>
              <a:t>Bentuk lain sampling pertimbangan, karakteristik-karakteristik tertentu yang relevan yang menjelaskan dimensi-dimensi populasi. Dalam hal ini, distribusi populasi harus diketahui.</a:t>
            </a:r>
          </a:p>
          <a:p>
            <a:pPr marL="342900" marR="0" indent="-342900" defTabSz="914400">
              <a:spcBef>
                <a:spcPct val="20000"/>
              </a:spcBef>
              <a:buClrTx/>
              <a:buSzTx/>
              <a:buFont typeface="Wingdings" panose="05000000000000000000" pitchFamily="2" charset="2"/>
              <a:buChar char="§"/>
              <a:defRPr/>
            </a:pPr>
            <a:r>
              <a:rPr kumimoji="0" lang="en-US" sz="2400" kern="1200" cap="none" spc="0" normalizeH="0" baseline="0" noProof="0" smtClean="0">
                <a:latin typeface="Tahoma" panose="020B0604030504040204" pitchFamily="34" charset="0"/>
                <a:ea typeface="Tahoma" panose="020B0604030504040204" pitchFamily="34" charset="0"/>
                <a:cs typeface="Tahoma" panose="020B0604030504040204" pitchFamily="34" charset="0"/>
              </a:rPr>
              <a:t> Misal, sampel sebanyak 1000 orang penduduk kota Bandung. Jika diketahui penyebaran penduduk secara geografis, sampelnya dapat ditarik persentase distribusi yang sama.a, bahkan pada kondisi tertentu, hasil penelitian dapat menyamai hasil penelitian yang dilakukan dengan teknik sampling probabilitas.</a:t>
            </a:r>
          </a:p>
          <a:p>
            <a:pPr marL="457200" marR="0" indent="-457200" defTabSz="914400">
              <a:spcBef>
                <a:spcPct val="20000"/>
              </a:spcBef>
              <a:buClrTx/>
              <a:buSzTx/>
              <a:buFont typeface="Wingdings" panose="05000000000000000000" pitchFamily="2" charset="2"/>
              <a:buChar char="§"/>
              <a:defRPr/>
            </a:pPr>
            <a:r>
              <a:rPr kumimoji="0" lang="en-US" sz="2400" kern="1200" cap="none" spc="0" normalizeH="0" baseline="0" noProof="0" smtClean="0">
                <a:latin typeface="Tahoma" panose="020B0604030504040204" pitchFamily="34" charset="0"/>
                <a:ea typeface="Tahoma" panose="020B0604030504040204" pitchFamily="34" charset="0"/>
                <a:cs typeface="Tahoma" panose="020B0604030504040204" pitchFamily="34" charset="0"/>
              </a:rPr>
              <a:t>Sampling Bola Salju</a:t>
            </a:r>
          </a:p>
          <a:p>
            <a:pPr marL="342900" marR="0" indent="-342900" defTabSz="914400">
              <a:spcBef>
                <a:spcPct val="20000"/>
              </a:spcBef>
              <a:buClrTx/>
              <a:buSzTx/>
              <a:buFont typeface="Wingdings" panose="05000000000000000000" pitchFamily="2" charset="2"/>
              <a:buChar char="§"/>
              <a:defRPr/>
            </a:pPr>
            <a:r>
              <a:rPr kumimoji="0" lang="en-US" sz="2400" kern="1200" cap="none" spc="0" normalizeH="0" baseline="0" noProof="0" smtClean="0">
                <a:latin typeface="Tahoma" panose="020B0604030504040204" pitchFamily="34" charset="0"/>
                <a:ea typeface="Tahoma" panose="020B0604030504040204" pitchFamily="34" charset="0"/>
                <a:cs typeface="Tahoma" panose="020B0604030504040204" pitchFamily="34" charset="0"/>
              </a:rPr>
              <a:t>Responden yang berhasil diperoleh diminta untuk menunjukkan responden lainnya secara berantai. </a:t>
            </a:r>
          </a:p>
          <a:p>
            <a:pPr marL="342900" marR="0" indent="-342900" defTabSz="914400">
              <a:spcBef>
                <a:spcPct val="20000"/>
              </a:spcBef>
              <a:buClrTx/>
              <a:buSzTx/>
              <a:buFont typeface="Wingdings" panose="05000000000000000000" pitchFamily="2" charset="2"/>
              <a:buChar char="§"/>
              <a:defRPr/>
            </a:pPr>
            <a:r>
              <a:rPr kumimoji="0" lang="en-US" sz="2400" kern="1200" cap="none" spc="0" normalizeH="0" baseline="0" noProof="0" smtClean="0">
                <a:latin typeface="Tahoma" panose="020B0604030504040204" pitchFamily="34" charset="0"/>
                <a:ea typeface="Tahoma" panose="020B0604030504040204" pitchFamily="34" charset="0"/>
                <a:cs typeface="Tahoma" panose="020B0604030504040204" pitchFamily="34" charset="0"/>
              </a:rPr>
              <a:t>Tepat bila populasinya sangat spesifik.</a:t>
            </a:r>
            <a:endParaRPr kumimoji="0" lang="en-US" sz="2400" kern="1200" cap="none" spc="0" normalizeH="0" baseline="0" noProof="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ln/>
        </p:spPr>
        <p:txBody>
          <a:bodyPr vert="horz" wrap="square" lIns="91440" tIns="45720" rIns="91440" bIns="45720" anchor="ctr"/>
          <a:lstStyle/>
          <a:p>
            <a:endParaRPr dirty="0"/>
          </a:p>
        </p:txBody>
      </p:sp>
      <p:sp>
        <p:nvSpPr>
          <p:cNvPr id="21507" name="Content Placeholder 2"/>
          <p:cNvSpPr>
            <a:spLocks noGrp="1"/>
          </p:cNvSpPr>
          <p:nvPr>
            <p:ph idx="1"/>
          </p:nvPr>
        </p:nvSpPr>
        <p:spPr>
          <a:ln/>
        </p:spPr>
        <p:txBody>
          <a:bodyPr vert="horz" wrap="square" lIns="91440" tIns="45720" rIns="91440" bIns="45720" anchor="t"/>
          <a:lstStyle/>
          <a:p>
            <a:endParaRPr dirty="0"/>
          </a:p>
        </p:txBody>
      </p:sp>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smtClean="0">
                <a:ln>
                  <a:noFill/>
                </a:ln>
                <a:solidFill>
                  <a:schemeClr val="tx1">
                    <a:tint val="75000"/>
                  </a:schemeClr>
                </a:solidFill>
                <a:effectLst/>
                <a:uLnTx/>
                <a:uFillTx/>
                <a:latin typeface="Tahoma" panose="020B0604030504040204" pitchFamily="34" charset="0"/>
                <a:ea typeface="+mn-ea"/>
                <a:cs typeface="+mn-cs"/>
              </a:rPr>
              <a:t>Statistics UEU 2017</a:t>
            </a:r>
            <a:endParaRPr kumimoji="0" lang="en-US" sz="1200" b="0" i="0" u="none" strike="noStrike" kern="1200" cap="none" spc="0" normalizeH="0" baseline="0" noProof="0">
              <a:ln>
                <a:noFill/>
              </a:ln>
              <a:solidFill>
                <a:schemeClr val="tx1">
                  <a:tint val="75000"/>
                </a:schemeClr>
              </a:solidFill>
              <a:effectLst/>
              <a:uLnTx/>
              <a:uFillTx/>
              <a:latin typeface="Tahoma" panose="020B0604030504040204" pitchFamily="34" charset="0"/>
              <a:ea typeface="+mn-ea"/>
              <a:cs typeface="+mn-cs"/>
            </a:endParaRPr>
          </a:p>
        </p:txBody>
      </p:sp>
      <p:pic>
        <p:nvPicPr>
          <p:cNvPr id="21509" name="Picture 2" descr="C:\Users\arsil\Desktop\Smartcreative2.jpg"/>
          <p:cNvPicPr>
            <a:picLocks noChangeAspect="1"/>
          </p:cNvPicPr>
          <p:nvPr/>
        </p:nvPicPr>
        <p:blipFill>
          <a:blip r:embed="rId2"/>
          <a:stretch>
            <a:fillRect/>
          </a:stretch>
        </p:blipFill>
        <p:spPr>
          <a:xfrm>
            <a:off x="0" y="0"/>
            <a:ext cx="9172575" cy="6858000"/>
          </a:xfrm>
          <a:prstGeom prst="rect">
            <a:avLst/>
          </a:prstGeom>
          <a:noFill/>
          <a:ln w="9525">
            <a:noFill/>
          </a:ln>
        </p:spPr>
      </p:pic>
      <p:sp>
        <p:nvSpPr>
          <p:cNvPr id="6" name="Rectangle 5"/>
          <p:cNvSpPr/>
          <p:nvPr/>
        </p:nvSpPr>
        <p:spPr>
          <a:xfrm>
            <a:off x="785813" y="612775"/>
            <a:ext cx="8072438" cy="452437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sz="2400" b="1" i="0" u="none" strike="noStrike" kern="1200" cap="none" spc="0" normalizeH="0" baseline="0" noProof="0" dirty="0" err="1">
                <a:ln>
                  <a:noFill/>
                </a:ln>
                <a:solidFill>
                  <a:schemeClr val="tx1"/>
                </a:solidFill>
                <a:effectLst/>
                <a:uLnTx/>
                <a:uFillTx/>
                <a:latin typeface="Tahoma" panose="020B0604030504040204" pitchFamily="34" charset="0"/>
                <a:ea typeface="+mn-ea"/>
                <a:cs typeface="+mn-cs"/>
              </a:rPr>
              <a:t>Konsep</a:t>
            </a:r>
            <a:r>
              <a:rPr kumimoji="0" lang="en-US" sz="2400" b="1"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 </a:t>
            </a:r>
            <a:r>
              <a:rPr kumimoji="0" lang="en-US" sz="2400" b="1" i="0" u="none" strike="noStrike" kern="1200" cap="none" spc="0" normalizeH="0" baseline="0" noProof="0" dirty="0" err="1">
                <a:ln>
                  <a:noFill/>
                </a:ln>
                <a:solidFill>
                  <a:schemeClr val="tx1"/>
                </a:solidFill>
                <a:effectLst/>
                <a:uLnTx/>
                <a:uFillTx/>
                <a:latin typeface="Tahoma" panose="020B0604030504040204" pitchFamily="34" charset="0"/>
                <a:ea typeface="+mn-ea"/>
                <a:cs typeface="+mn-cs"/>
              </a:rPr>
              <a:t>Distribusi</a:t>
            </a:r>
            <a:r>
              <a:rPr kumimoji="0" lang="en-US" sz="2400" b="1"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 </a:t>
            </a:r>
            <a:r>
              <a:rPr kumimoji="0" lang="en-US" sz="2400" b="1" i="0" u="none" strike="noStrike" kern="1200" cap="none" spc="0" normalizeH="0" baseline="0" noProof="0" dirty="0" smtClean="0">
                <a:ln>
                  <a:noFill/>
                </a:ln>
                <a:solidFill>
                  <a:schemeClr val="tx1"/>
                </a:solidFill>
                <a:effectLst/>
                <a:uLnTx/>
                <a:uFillTx/>
                <a:latin typeface="Tahoma" panose="020B0604030504040204" pitchFamily="34" charset="0"/>
                <a:ea typeface="+mn-ea"/>
                <a:cs typeface="+mn-cs"/>
              </a:rPr>
              <a:t>Sampling</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mn-ea"/>
                <a:cs typeface="+mn-cs"/>
              </a:rPr>
              <a:t>distribusi</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mn-ea"/>
                <a:cs typeface="+mn-cs"/>
              </a:rPr>
              <a:t> </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sampling rata-rata,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mn-ea"/>
                <a:cs typeface="+mn-cs"/>
              </a:rPr>
              <a:t>beda</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 2 rata-rata, 1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mn-ea"/>
                <a:cs typeface="+mn-cs"/>
              </a:rPr>
              <a:t>proporsi</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mn-ea"/>
                <a:cs typeface="+mn-cs"/>
              </a:rPr>
              <a:t>dan</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mn-ea"/>
                <a:cs typeface="+mn-cs"/>
              </a:rPr>
              <a:t>beda</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 2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mn-ea"/>
                <a:cs typeface="+mn-cs"/>
              </a:rPr>
              <a:t>proporsi</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 </a:t>
            </a:r>
            <a:endPar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AutoNum type="arabicPeriod"/>
              <a:defRPr/>
            </a:pPr>
            <a:r>
              <a:rPr kumimoji="0" lang="en-US" sz="2400" b="1" i="0" u="none" strike="noStrike" kern="1200" cap="none" spc="0" normalizeH="0" baseline="0" noProof="0" dirty="0" err="1">
                <a:ln>
                  <a:noFill/>
                </a:ln>
                <a:solidFill>
                  <a:schemeClr val="tx1"/>
                </a:solidFill>
                <a:effectLst/>
                <a:uLnTx/>
                <a:uFillTx/>
                <a:latin typeface="Tahoma" panose="020B0604030504040204" pitchFamily="34" charset="0"/>
                <a:ea typeface="+mn-ea"/>
                <a:cs typeface="+mn-cs"/>
              </a:rPr>
              <a:t>Distribusi</a:t>
            </a:r>
            <a:r>
              <a:rPr kumimoji="0" lang="en-US" sz="2400" b="1"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 sampling rata-rata</a:t>
            </a:r>
            <a:r>
              <a:rPr kumimoji="0" lang="en-US" sz="2400" b="1" i="0" u="none" strike="noStrike" kern="1200" cap="none" spc="0" normalizeH="0" baseline="0" noProof="0" dirty="0" smtClean="0">
                <a:ln>
                  <a:noFill/>
                </a:ln>
                <a:solidFill>
                  <a:schemeClr val="tx1"/>
                </a:solidFill>
                <a:effectLst/>
                <a:uLnTx/>
                <a:uFillTx/>
                <a:latin typeface="Tahoma" panose="020B0604030504040204" pitchFamily="34" charset="0"/>
                <a:ea typeface="+mn-ea"/>
                <a:cs typeface="+mn-cs"/>
              </a:rPr>
              <a:t>:</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AutoNum type="arabicPeriod"/>
              <a:defRPr/>
            </a:pPr>
            <a:endParaRPr kumimoji="0" lang="en-US" sz="2400" b="1" i="0" u="none" strike="noStrike" kern="1200" cap="none" spc="0" normalizeH="0" baseline="0" noProof="0" dirty="0">
              <a:ln>
                <a:noFill/>
              </a:ln>
              <a:solidFill>
                <a:schemeClr val="tx1"/>
              </a:solidFill>
              <a:effectLst/>
              <a:uLnTx/>
              <a:uFillTx/>
              <a:latin typeface="Tahoma" panose="020B0604030504040204" pitchFamily="34" charset="0"/>
              <a:ea typeface="+mn-ea"/>
              <a:cs typeface="+mn-cs"/>
            </a:endParaRPr>
          </a:p>
          <a:p>
            <a:pPr marL="857250" marR="0" lvl="1"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
              <a:defRPr/>
            </a:pP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mn-ea"/>
                <a:cs typeface="+mn-cs"/>
              </a:rPr>
              <a:t>distribusi</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mn-ea"/>
                <a:cs typeface="+mn-cs"/>
              </a:rPr>
              <a:t>probabilitas</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 rata-rata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mn-ea"/>
                <a:cs typeface="+mn-cs"/>
              </a:rPr>
              <a:t>sampel</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 </a:t>
            </a:r>
          </a:p>
          <a:p>
            <a:pPr marL="857250" marR="0" lvl="1"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
              <a:defRPr/>
            </a:pP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mn-ea"/>
                <a:cs typeface="+mn-cs"/>
              </a:rPr>
              <a:t>Jika</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mn-ea"/>
                <a:cs typeface="+mn-cs"/>
              </a:rPr>
              <a:t>Populasi</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 =A, B, C,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mn-ea"/>
                <a:cs typeface="+mn-cs"/>
              </a:rPr>
              <a:t>ambil</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mn-ea"/>
                <a:cs typeface="+mn-cs"/>
              </a:rPr>
              <a:t>sampel</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 2: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mn-ea"/>
                <a:cs typeface="+mn-cs"/>
              </a:rPr>
              <a:t>didapat</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  3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mn-ea"/>
                <a:cs typeface="+mn-cs"/>
              </a:rPr>
              <a:t>kombinasi</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mn-ea"/>
                <a:cs typeface="+mn-cs"/>
              </a:rPr>
              <a:t>sampel</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mn-ea"/>
                <a:cs typeface="+mn-cs"/>
              </a:rPr>
              <a:t>yaitu</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 AB, AC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mn-ea"/>
                <a:cs typeface="+mn-cs"/>
              </a:rPr>
              <a:t>dan</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 BC. </a:t>
            </a:r>
          </a:p>
          <a:p>
            <a:pPr marL="857250" marR="0" lvl="1"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
              <a:defRPr/>
            </a:pP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mn-ea"/>
                <a:cs typeface="+mn-cs"/>
              </a:rPr>
              <a:t>Populasi</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 =60,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mn-ea"/>
                <a:cs typeface="+mn-cs"/>
              </a:rPr>
              <a:t>ambil</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 10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mn-ea"/>
                <a:cs typeface="+mn-cs"/>
              </a:rPr>
              <a:t>sampel</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mn-ea"/>
                <a:cs typeface="+mn-cs"/>
              </a:rPr>
              <a:t>maka</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mn-ea"/>
                <a:cs typeface="+mn-cs"/>
              </a:rPr>
              <a:t>kita</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mn-ea"/>
                <a:cs typeface="+mn-cs"/>
              </a:rPr>
              <a:t>mempunyai</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mn-ea"/>
                <a:cs typeface="+mn-cs"/>
              </a:rPr>
              <a:t>kombinasi</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 60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mn-ea"/>
                <a:cs typeface="+mn-cs"/>
              </a:rPr>
              <a:t>dari</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 10.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2" name="TextBox 1"/>
          <p:cNvSpPr txBox="1"/>
          <p:nvPr/>
        </p:nvSpPr>
        <p:spPr>
          <a:xfrm>
            <a:off x="0" y="914400"/>
            <a:ext cx="9144000" cy="646331"/>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3600" b="1" i="0" u="none" strike="noStrike" kern="1200" cap="none" spc="0" normalizeH="0" baseline="0" noProof="0" dirty="0">
                <a:ln>
                  <a:noFill/>
                </a:ln>
                <a:solidFill>
                  <a:schemeClr val="lt1"/>
                </a:solidFill>
                <a:effectLst/>
                <a:uLnTx/>
                <a:uFillTx/>
                <a:latin typeface="+mn-lt"/>
                <a:ea typeface="+mn-ea"/>
                <a:cs typeface="+mn-cs"/>
              </a:rPr>
              <a:t>VISI DAN MISI UNIVERSITAS ESA UNGGUL</a:t>
            </a:r>
          </a:p>
        </p:txBody>
      </p:sp>
      <p:pic>
        <p:nvPicPr>
          <p:cNvPr id="4102" name="Content Placeholder 3"/>
          <p:cNvPicPr>
            <a:picLocks noGrp="1" noChangeAspect="1"/>
          </p:cNvPicPr>
          <p:nvPr>
            <p:ph idx="1"/>
          </p:nvPr>
        </p:nvPicPr>
        <p:blipFill>
          <a:blip r:embed="rId4"/>
          <a:srcRect/>
          <a:stretch>
            <a:fillRect/>
          </a:stretch>
        </p:blipFill>
        <p:spPr>
          <a:xfrm>
            <a:off x="0" y="1600200"/>
            <a:ext cx="9144000" cy="4800600"/>
          </a:xfrm>
          <a:ln/>
        </p:spPr>
      </p:pic>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smtClean="0">
                <a:ln>
                  <a:noFill/>
                </a:ln>
                <a:solidFill>
                  <a:schemeClr val="tx1">
                    <a:tint val="75000"/>
                  </a:schemeClr>
                </a:solidFill>
                <a:effectLst/>
                <a:uLnTx/>
                <a:uFillTx/>
                <a:latin typeface="Tahoma" panose="020B0604030504040204" pitchFamily="34" charset="0"/>
                <a:ea typeface="+mn-ea"/>
                <a:cs typeface="+mn-cs"/>
              </a:rPr>
              <a:t>Statistics UEU 2017</a:t>
            </a:r>
            <a:endParaRPr kumimoji="0" lang="en-US" sz="1200" b="0" i="0" u="none" strike="noStrike" kern="1200" cap="none" spc="0" normalizeH="0" baseline="0" noProof="0">
              <a:ln>
                <a:noFill/>
              </a:ln>
              <a:solidFill>
                <a:schemeClr val="tx1">
                  <a:tint val="75000"/>
                </a:schemeClr>
              </a:solidFill>
              <a:effectLst/>
              <a:uLnTx/>
              <a:uFillTx/>
              <a:latin typeface="Tahoma" panose="020B0604030504040204" pitchFamily="34" charset="0"/>
              <a:ea typeface="+mn-ea"/>
              <a:cs typeface="+mn-cs"/>
            </a:endParaRPr>
          </a:p>
        </p:txBody>
      </p:sp>
      <p:sp>
        <p:nvSpPr>
          <p:cNvPr id="22531" name="Content Placeholder 4"/>
          <p:cNvSpPr>
            <a:spLocks noGrp="1"/>
          </p:cNvSpPr>
          <p:nvPr>
            <p:ph idx="1"/>
          </p:nvPr>
        </p:nvSpPr>
        <p:spPr>
          <a:ln/>
        </p:spPr>
        <p:txBody>
          <a:bodyPr vert="horz" wrap="square" lIns="91440" tIns="45720" rIns="91440" bIns="45720" anchor="t"/>
          <a:lstStyle/>
          <a:p>
            <a:endParaRPr dirty="0"/>
          </a:p>
        </p:txBody>
      </p:sp>
      <p:pic>
        <p:nvPicPr>
          <p:cNvPr id="22532" name="Picture 2" descr="C:\Users\arsil\Desktop\Smartcreative2.jpg"/>
          <p:cNvPicPr>
            <a:picLocks noChangeAspect="1"/>
          </p:cNvPicPr>
          <p:nvPr/>
        </p:nvPicPr>
        <p:blipFill>
          <a:blip r:embed="rId2"/>
          <a:stretch>
            <a:fillRect/>
          </a:stretch>
        </p:blipFill>
        <p:spPr>
          <a:xfrm>
            <a:off x="0" y="0"/>
            <a:ext cx="9172575" cy="6858000"/>
          </a:xfrm>
          <a:prstGeom prst="rect">
            <a:avLst/>
          </a:prstGeom>
          <a:noFill/>
          <a:ln w="9525">
            <a:noFill/>
          </a:ln>
        </p:spPr>
      </p:pic>
      <p:sp>
        <p:nvSpPr>
          <p:cNvPr id="22533" name="Content Placeholder 2"/>
          <p:cNvSpPr txBox="1"/>
          <p:nvPr/>
        </p:nvSpPr>
        <p:spPr>
          <a:xfrm>
            <a:off x="642938" y="1071563"/>
            <a:ext cx="8229600" cy="4214812"/>
          </a:xfrm>
          <a:prstGeom prst="rect">
            <a:avLst/>
          </a:prstGeom>
          <a:noFill/>
          <a:ln w="9525">
            <a:noFill/>
          </a:ln>
        </p:spPr>
        <p:txBody>
          <a:bodyPr/>
          <a:lstStyle/>
          <a:p>
            <a:pPr marL="857250" lvl="1" indent="-457200">
              <a:spcBef>
                <a:spcPct val="20000"/>
              </a:spcBef>
              <a:buFont typeface="Wingdings" panose="05000000000000000000" pitchFamily="2" charset="2"/>
              <a:buChar char="§"/>
            </a:pPr>
            <a:r>
              <a:rPr sz="2400" dirty="0">
                <a:latin typeface="Tahoma" panose="020B0604030504040204" pitchFamily="34" charset="0"/>
                <a:cs typeface="Tahoma" panose="020B0604030504040204" pitchFamily="34" charset="0"/>
              </a:rPr>
              <a:t>Ukuran populasi (N) biasanya sangat besar dan ukuran sampel (n) relatif lebih kecil. Ambil n sampel dari N populasi:  memiliki kombinasi N terhadap n. Setiap kombinasi sampel memiliki ukuran (statistik sampel), misalnya rata-rata sampel. Maka jika kita mengambil n sampel dari N populasi, kita akan memiliki rata-rata sampel yang cukup banyak. </a:t>
            </a:r>
          </a:p>
          <a:p>
            <a:pPr marL="857250" lvl="1" indent="-457200">
              <a:spcBef>
                <a:spcPct val="20000"/>
              </a:spcBef>
              <a:buFont typeface="Wingdings" panose="05000000000000000000" pitchFamily="2" charset="2"/>
              <a:buChar char="§"/>
            </a:pPr>
            <a:r>
              <a:rPr sz="2400" dirty="0">
                <a:latin typeface="Tahoma" panose="020B0604030504040204" pitchFamily="34" charset="0"/>
              </a:rPr>
              <a:t>Distribusi sampling rata-rata merupakan distribusi normal, yang berbentuk lonceng, simetris dan memiliki rata-rata dan deviasi standar.</a:t>
            </a:r>
            <a:endParaRPr sz="2400" dirty="0">
              <a:latin typeface="Tahoma" panose="020B0604030504040204" pitchFamily="34" charset="0"/>
              <a:ea typeface="Tahoma" panose="020B060403050404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smtClean="0">
                <a:ln>
                  <a:noFill/>
                </a:ln>
                <a:solidFill>
                  <a:schemeClr val="tx1">
                    <a:tint val="75000"/>
                  </a:schemeClr>
                </a:solidFill>
                <a:effectLst/>
                <a:uLnTx/>
                <a:uFillTx/>
                <a:latin typeface="Tahoma" panose="020B0604030504040204" pitchFamily="34" charset="0"/>
                <a:ea typeface="+mn-ea"/>
                <a:cs typeface="+mn-cs"/>
              </a:rPr>
              <a:t>Statistics UEU 2017</a:t>
            </a:r>
            <a:endParaRPr kumimoji="0" lang="en-US" sz="1200" b="0" i="0" u="none" strike="noStrike" kern="1200" cap="none" spc="0" normalizeH="0" baseline="0" noProof="0">
              <a:ln>
                <a:noFill/>
              </a:ln>
              <a:solidFill>
                <a:schemeClr val="tx1">
                  <a:tint val="75000"/>
                </a:schemeClr>
              </a:solidFill>
              <a:effectLst/>
              <a:uLnTx/>
              <a:uFillTx/>
              <a:latin typeface="Tahoma" panose="020B0604030504040204" pitchFamily="34" charset="0"/>
              <a:ea typeface="+mn-ea"/>
              <a:cs typeface="+mn-cs"/>
            </a:endParaRPr>
          </a:p>
        </p:txBody>
      </p:sp>
      <p:sp>
        <p:nvSpPr>
          <p:cNvPr id="23555" name="Content Placeholder 4"/>
          <p:cNvSpPr>
            <a:spLocks noGrp="1"/>
          </p:cNvSpPr>
          <p:nvPr>
            <p:ph idx="1"/>
          </p:nvPr>
        </p:nvSpPr>
        <p:spPr>
          <a:ln/>
        </p:spPr>
        <p:txBody>
          <a:bodyPr vert="horz" wrap="square" lIns="91440" tIns="45720" rIns="91440" bIns="45720" anchor="t"/>
          <a:lstStyle/>
          <a:p>
            <a:endParaRPr dirty="0"/>
          </a:p>
        </p:txBody>
      </p:sp>
      <p:pic>
        <p:nvPicPr>
          <p:cNvPr id="23556" name="Picture 2" descr="C:\Users\arsil\Desktop\Smartcreative2.jpg"/>
          <p:cNvPicPr>
            <a:picLocks noChangeAspect="1"/>
          </p:cNvPicPr>
          <p:nvPr/>
        </p:nvPicPr>
        <p:blipFill>
          <a:blip r:embed="rId2"/>
          <a:stretch>
            <a:fillRect/>
          </a:stretch>
        </p:blipFill>
        <p:spPr>
          <a:xfrm>
            <a:off x="0" y="0"/>
            <a:ext cx="9172575" cy="6858000"/>
          </a:xfrm>
          <a:prstGeom prst="rect">
            <a:avLst/>
          </a:prstGeom>
          <a:noFill/>
          <a:ln w="9525">
            <a:noFill/>
          </a:ln>
        </p:spPr>
      </p:pic>
      <p:sp>
        <p:nvSpPr>
          <p:cNvPr id="7" name="Content Placeholder 2"/>
          <p:cNvSpPr txBox="1"/>
          <p:nvPr/>
        </p:nvSpPr>
        <p:spPr bwMode="auto">
          <a:xfrm>
            <a:off x="571500" y="500063"/>
            <a:ext cx="8229600" cy="2286000"/>
          </a:xfrm>
          <a:prstGeom prst="rect">
            <a:avLst/>
          </a:prstGeom>
          <a:noFill/>
          <a:ln w="9525">
            <a:noFill/>
            <a:miter lim="800000"/>
          </a:ln>
        </p:spPr>
        <p:txBody>
          <a:bodyPr vert="horz" wrap="square" lIns="91440" tIns="45720" rIns="91440" bIns="45720" numCol="1" anchor="t" anchorCtr="0" compatLnSpc="1"/>
          <a:lstStyle/>
          <a:p>
            <a:pPr marL="342900" marR="0" indent="-342900" defTabSz="914400">
              <a:spcBef>
                <a:spcPct val="20000"/>
              </a:spcBef>
              <a:buClrTx/>
              <a:buSzTx/>
              <a:buFont typeface="Arial" panose="020B0604020202020204" pitchFamily="34" charset="0"/>
              <a:buChar char="•"/>
              <a:defRPr/>
            </a:pPr>
            <a:endParaRPr kumimoji="0" lang="en-US" sz="2400" kern="1200" cap="none" spc="0" normalizeH="0" baseline="0" noProof="0" smtClean="0">
              <a:latin typeface="+mn-lt"/>
              <a:ea typeface="+mn-ea"/>
              <a:cs typeface="+mn-cs"/>
            </a:endParaRPr>
          </a:p>
          <a:p>
            <a:pPr marL="342900" marR="0" indent="-342900" defTabSz="914400">
              <a:spcBef>
                <a:spcPct val="20000"/>
              </a:spcBef>
              <a:buClrTx/>
              <a:buSzTx/>
              <a:buFont typeface="Arial" panose="020B0604020202020204" pitchFamily="34" charset="0"/>
              <a:buNone/>
              <a:defRPr/>
            </a:pPr>
            <a:r>
              <a:rPr kumimoji="0" lang="en-US" sz="2400" kern="1200" cap="none" spc="0" normalizeH="0" baseline="0" noProof="0" smtClean="0">
                <a:latin typeface="Tahoma" panose="020B0604030504040204" pitchFamily="34" charset="0"/>
                <a:ea typeface="Tahoma" panose="020B0604030504040204" pitchFamily="34" charset="0"/>
                <a:cs typeface="Tahoma" panose="020B0604030504040204" pitchFamily="34" charset="0"/>
              </a:rPr>
              <a:t>Contoh :</a:t>
            </a:r>
          </a:p>
          <a:p>
            <a:pPr marL="342900" marR="0" indent="-342900" defTabSz="914400">
              <a:spcBef>
                <a:spcPct val="20000"/>
              </a:spcBef>
              <a:buClrTx/>
              <a:buSzTx/>
              <a:buFont typeface="Arial" panose="020B0604020202020204" pitchFamily="34" charset="0"/>
              <a:buNone/>
              <a:defRPr/>
            </a:pPr>
            <a:r>
              <a:rPr kumimoji="0" lang="en-US" sz="2400" kern="1200" cap="none" spc="0" normalizeH="0" baseline="0" noProof="0" smtClean="0">
                <a:latin typeface="Tahoma" panose="020B0604030504040204" pitchFamily="34" charset="0"/>
                <a:ea typeface="Tahoma" panose="020B0604030504040204" pitchFamily="34" charset="0"/>
                <a:cs typeface="Tahoma" panose="020B0604030504040204" pitchFamily="34" charset="0"/>
              </a:rPr>
              <a:t>PT Green Bay Packer memiliki 7 karyawan bagian produksi (dianggap sebagai populasi) dengan keterangan upah per jam setiap karyawan seperti berikut:</a:t>
            </a:r>
          </a:p>
          <a:p>
            <a:pPr marL="342900" marR="0" indent="-342900" defTabSz="914400">
              <a:spcBef>
                <a:spcPct val="20000"/>
              </a:spcBef>
              <a:buClrTx/>
              <a:buSzTx/>
              <a:buFont typeface="Arial" panose="020B0604020202020204" pitchFamily="34" charset="0"/>
              <a:buChar char="•"/>
              <a:defRPr/>
            </a:pPr>
            <a:endParaRPr kumimoji="0" lang="en-US" sz="2400" kern="1200" cap="none" spc="0" normalizeH="0" baseline="0" noProof="0" smtClean="0">
              <a:latin typeface="+mn-lt"/>
              <a:ea typeface="+mn-ea"/>
              <a:cs typeface="+mn-cs"/>
            </a:endParaRPr>
          </a:p>
          <a:p>
            <a:pPr marL="342900" marR="0" indent="-342900" defTabSz="914400">
              <a:spcBef>
                <a:spcPct val="20000"/>
              </a:spcBef>
              <a:buClrTx/>
              <a:buSzTx/>
              <a:buFont typeface="Arial" panose="020B0604020202020204" pitchFamily="34" charset="0"/>
              <a:buChar char="•"/>
              <a:defRPr/>
            </a:pPr>
            <a:endParaRPr kumimoji="0" lang="en-US" sz="2400" kern="1200" cap="none" spc="0" normalizeH="0" baseline="0" noProof="0" dirty="0" smtClean="0">
              <a:latin typeface="+mn-lt"/>
              <a:ea typeface="+mn-ea"/>
              <a:cs typeface="+mn-cs"/>
            </a:endParaRPr>
          </a:p>
        </p:txBody>
      </p:sp>
      <p:graphicFrame>
        <p:nvGraphicFramePr>
          <p:cNvPr id="8" name="Table 7"/>
          <p:cNvGraphicFramePr>
            <a:graphicFrameLocks noGrp="1"/>
          </p:cNvGraphicFramePr>
          <p:nvPr/>
        </p:nvGraphicFramePr>
        <p:xfrm>
          <a:off x="1857375" y="2786063"/>
          <a:ext cx="3286125" cy="2803525"/>
        </p:xfrm>
        <a:graphic>
          <a:graphicData uri="http://schemas.openxmlformats.org/drawingml/2006/table">
            <a:tbl>
              <a:tblPr/>
              <a:tblGrid>
                <a:gridCol w="1500198"/>
                <a:gridCol w="1785950"/>
              </a:tblGrid>
              <a:tr h="0">
                <a:tc>
                  <a:txBody>
                    <a:bodyPr/>
                    <a:lstStyle/>
                    <a:p>
                      <a:pPr marL="0" marR="0" algn="just">
                        <a:lnSpc>
                          <a:spcPct val="115000"/>
                        </a:lnSpc>
                        <a:spcBef>
                          <a:spcPts val="0"/>
                        </a:spcBef>
                        <a:spcAft>
                          <a:spcPts val="0"/>
                        </a:spcAft>
                      </a:pPr>
                      <a:r>
                        <a:rPr lang="en-US" sz="2000" dirty="0" err="1">
                          <a:latin typeface="Arial" panose="020B0604020202020204"/>
                          <a:ea typeface="Calibri" panose="020F0502020204030204"/>
                          <a:cs typeface="Times New Roman" panose="02020603050405020304"/>
                        </a:rPr>
                        <a:t>Karyawan</a:t>
                      </a:r>
                      <a:endParaRPr lang="en-US" sz="2000" dirty="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000">
                          <a:latin typeface="Arial" panose="020B0604020202020204"/>
                          <a:ea typeface="Calibri" panose="020F0502020204030204"/>
                          <a:cs typeface="Times New Roman" panose="02020603050405020304"/>
                        </a:rPr>
                        <a:t>Upah/Jam</a:t>
                      </a:r>
                      <a:endParaRPr lang="en-US" sz="200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ct val="115000"/>
                        </a:lnSpc>
                        <a:spcBef>
                          <a:spcPts val="0"/>
                        </a:spcBef>
                        <a:spcAft>
                          <a:spcPts val="0"/>
                        </a:spcAft>
                      </a:pPr>
                      <a:r>
                        <a:rPr lang="en-US" sz="2000" dirty="0">
                          <a:latin typeface="Arial" panose="020B0604020202020204"/>
                          <a:ea typeface="Calibri" panose="020F0502020204030204"/>
                          <a:cs typeface="Times New Roman" panose="02020603050405020304"/>
                        </a:rPr>
                        <a:t>Joe</a:t>
                      </a:r>
                      <a:endParaRPr lang="en-US" sz="2000" dirty="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Arial" panose="020B0604020202020204"/>
                          <a:ea typeface="Calibri" panose="020F0502020204030204"/>
                          <a:cs typeface="Times New Roman" panose="02020603050405020304"/>
                        </a:rPr>
                        <a:t>7</a:t>
                      </a:r>
                      <a:endParaRPr lang="en-US" sz="200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ct val="115000"/>
                        </a:lnSpc>
                        <a:spcBef>
                          <a:spcPts val="0"/>
                        </a:spcBef>
                        <a:spcAft>
                          <a:spcPts val="0"/>
                        </a:spcAft>
                      </a:pPr>
                      <a:r>
                        <a:rPr lang="en-US" sz="2000" dirty="0">
                          <a:latin typeface="Arial" panose="020B0604020202020204"/>
                          <a:ea typeface="Calibri" panose="020F0502020204030204"/>
                          <a:cs typeface="Times New Roman" panose="02020603050405020304"/>
                        </a:rPr>
                        <a:t>Sam</a:t>
                      </a:r>
                      <a:endParaRPr lang="en-US" sz="2000" dirty="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Arial" panose="020B0604020202020204"/>
                          <a:ea typeface="Calibri" panose="020F0502020204030204"/>
                          <a:cs typeface="Times New Roman" panose="02020603050405020304"/>
                        </a:rPr>
                        <a:t>9</a:t>
                      </a:r>
                      <a:endParaRPr lang="en-US" sz="200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ct val="115000"/>
                        </a:lnSpc>
                        <a:spcBef>
                          <a:spcPts val="0"/>
                        </a:spcBef>
                        <a:spcAft>
                          <a:spcPts val="0"/>
                        </a:spcAft>
                      </a:pPr>
                      <a:r>
                        <a:rPr lang="en-US" sz="2000" dirty="0">
                          <a:latin typeface="Arial" panose="020B0604020202020204"/>
                          <a:ea typeface="Calibri" panose="020F0502020204030204"/>
                          <a:cs typeface="Times New Roman" panose="02020603050405020304"/>
                        </a:rPr>
                        <a:t>Sue</a:t>
                      </a:r>
                      <a:endParaRPr lang="en-US" sz="2000" dirty="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Arial" panose="020B0604020202020204"/>
                          <a:ea typeface="Calibri" panose="020F0502020204030204"/>
                          <a:cs typeface="Times New Roman" panose="02020603050405020304"/>
                        </a:rPr>
                        <a:t>8</a:t>
                      </a:r>
                      <a:endParaRPr lang="en-US" sz="2000" dirty="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ct val="115000"/>
                        </a:lnSpc>
                        <a:spcBef>
                          <a:spcPts val="0"/>
                        </a:spcBef>
                        <a:spcAft>
                          <a:spcPts val="0"/>
                        </a:spcAft>
                      </a:pPr>
                      <a:r>
                        <a:rPr lang="en-US" sz="2000">
                          <a:latin typeface="Arial" panose="020B0604020202020204"/>
                          <a:ea typeface="Calibri" panose="020F0502020204030204"/>
                          <a:cs typeface="Times New Roman" panose="02020603050405020304"/>
                        </a:rPr>
                        <a:t>Bob</a:t>
                      </a:r>
                      <a:endParaRPr lang="en-US" sz="200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Arial" panose="020B0604020202020204"/>
                          <a:ea typeface="Calibri" panose="020F0502020204030204"/>
                          <a:cs typeface="Times New Roman" panose="02020603050405020304"/>
                        </a:rPr>
                        <a:t>8</a:t>
                      </a:r>
                      <a:endParaRPr lang="en-US" sz="2000" dirty="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ct val="115000"/>
                        </a:lnSpc>
                        <a:spcBef>
                          <a:spcPts val="0"/>
                        </a:spcBef>
                        <a:spcAft>
                          <a:spcPts val="0"/>
                        </a:spcAft>
                      </a:pPr>
                      <a:r>
                        <a:rPr lang="en-US" sz="2000">
                          <a:latin typeface="Arial" panose="020B0604020202020204"/>
                          <a:ea typeface="Calibri" panose="020F0502020204030204"/>
                          <a:cs typeface="Times New Roman" panose="02020603050405020304"/>
                        </a:rPr>
                        <a:t>Jan</a:t>
                      </a:r>
                      <a:endParaRPr lang="en-US" sz="200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Arial" panose="020B0604020202020204"/>
                          <a:ea typeface="Calibri" panose="020F0502020204030204"/>
                          <a:cs typeface="Times New Roman" panose="02020603050405020304"/>
                        </a:rPr>
                        <a:t>7</a:t>
                      </a:r>
                      <a:endParaRPr lang="en-US" sz="2000" dirty="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ct val="115000"/>
                        </a:lnSpc>
                        <a:spcBef>
                          <a:spcPts val="0"/>
                        </a:spcBef>
                        <a:spcAft>
                          <a:spcPts val="0"/>
                        </a:spcAft>
                      </a:pPr>
                      <a:r>
                        <a:rPr lang="en-US" sz="2000">
                          <a:latin typeface="Arial" panose="020B0604020202020204"/>
                          <a:ea typeface="Calibri" panose="020F0502020204030204"/>
                          <a:cs typeface="Times New Roman" panose="02020603050405020304"/>
                        </a:rPr>
                        <a:t>Art</a:t>
                      </a:r>
                      <a:endParaRPr lang="en-US" sz="200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Arial" panose="020B0604020202020204"/>
                          <a:ea typeface="Calibri" panose="020F0502020204030204"/>
                          <a:cs typeface="Times New Roman" panose="02020603050405020304"/>
                        </a:rPr>
                        <a:t>8</a:t>
                      </a:r>
                      <a:endParaRPr lang="en-US" sz="2000" dirty="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ct val="115000"/>
                        </a:lnSpc>
                        <a:spcBef>
                          <a:spcPts val="0"/>
                        </a:spcBef>
                        <a:spcAft>
                          <a:spcPts val="0"/>
                        </a:spcAft>
                      </a:pPr>
                      <a:r>
                        <a:rPr lang="en-US" sz="2000">
                          <a:latin typeface="Arial" panose="020B0604020202020204"/>
                          <a:ea typeface="Calibri" panose="020F0502020204030204"/>
                          <a:cs typeface="Times New Roman" panose="02020603050405020304"/>
                        </a:rPr>
                        <a:t>Teed</a:t>
                      </a:r>
                      <a:endParaRPr lang="en-US" sz="200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Arial" panose="020B0604020202020204"/>
                          <a:ea typeface="Calibri" panose="020F0502020204030204"/>
                          <a:cs typeface="Times New Roman" panose="02020603050405020304"/>
                        </a:rPr>
                        <a:t>9</a:t>
                      </a:r>
                      <a:endParaRPr lang="en-US" sz="2000" dirty="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smtClean="0">
                <a:ln>
                  <a:noFill/>
                </a:ln>
                <a:solidFill>
                  <a:schemeClr val="tx1">
                    <a:tint val="75000"/>
                  </a:schemeClr>
                </a:solidFill>
                <a:effectLst/>
                <a:uLnTx/>
                <a:uFillTx/>
                <a:latin typeface="Tahoma" panose="020B0604030504040204" pitchFamily="34" charset="0"/>
                <a:ea typeface="+mn-ea"/>
                <a:cs typeface="+mn-cs"/>
              </a:rPr>
              <a:t>Statistics UEU 2017</a:t>
            </a:r>
            <a:endParaRPr kumimoji="0" lang="en-US" sz="1200" b="0" i="0" u="none" strike="noStrike" kern="1200" cap="none" spc="0" normalizeH="0" baseline="0" noProof="0">
              <a:ln>
                <a:noFill/>
              </a:ln>
              <a:solidFill>
                <a:schemeClr val="tx1">
                  <a:tint val="75000"/>
                </a:schemeClr>
              </a:solidFill>
              <a:effectLst/>
              <a:uLnTx/>
              <a:uFillTx/>
              <a:latin typeface="Tahoma" panose="020B0604030504040204" pitchFamily="34" charset="0"/>
              <a:ea typeface="+mn-ea"/>
              <a:cs typeface="+mn-cs"/>
            </a:endParaRPr>
          </a:p>
        </p:txBody>
      </p:sp>
      <p:sp>
        <p:nvSpPr>
          <p:cNvPr id="24579" name="Content Placeholder 4"/>
          <p:cNvSpPr>
            <a:spLocks noGrp="1"/>
          </p:cNvSpPr>
          <p:nvPr>
            <p:ph idx="1"/>
          </p:nvPr>
        </p:nvSpPr>
        <p:spPr>
          <a:ln/>
        </p:spPr>
        <p:txBody>
          <a:bodyPr vert="horz" wrap="square" lIns="91440" tIns="45720" rIns="91440" bIns="45720" anchor="t"/>
          <a:lstStyle/>
          <a:p>
            <a:endParaRPr dirty="0"/>
          </a:p>
        </p:txBody>
      </p:sp>
      <p:pic>
        <p:nvPicPr>
          <p:cNvPr id="24580" name="Picture 2" descr="C:\Users\arsil\Desktop\Smartcreative2.jpg"/>
          <p:cNvPicPr>
            <a:picLocks noChangeAspect="1"/>
          </p:cNvPicPr>
          <p:nvPr/>
        </p:nvPicPr>
        <p:blipFill>
          <a:blip r:embed="rId2"/>
          <a:stretch>
            <a:fillRect/>
          </a:stretch>
        </p:blipFill>
        <p:spPr>
          <a:xfrm>
            <a:off x="0" y="0"/>
            <a:ext cx="9172575" cy="6858000"/>
          </a:xfrm>
          <a:prstGeom prst="rect">
            <a:avLst/>
          </a:prstGeom>
          <a:noFill/>
          <a:ln w="9525">
            <a:noFill/>
          </a:ln>
        </p:spPr>
      </p:pic>
      <p:sp>
        <p:nvSpPr>
          <p:cNvPr id="7" name="Content Placeholder 2"/>
          <p:cNvSpPr txBox="1"/>
          <p:nvPr/>
        </p:nvSpPr>
        <p:spPr bwMode="auto">
          <a:xfrm>
            <a:off x="500063" y="571500"/>
            <a:ext cx="8229600" cy="5697538"/>
          </a:xfrm>
          <a:prstGeom prst="rect">
            <a:avLst/>
          </a:prstGeom>
          <a:noFill/>
          <a:ln w="9525">
            <a:noFill/>
            <a:miter lim="800000"/>
          </a:ln>
        </p:spPr>
        <p:txBody>
          <a:bodyPr vert="horz" wrap="square" lIns="91440" tIns="45720" rIns="91440" bIns="45720" numCol="1" anchor="t" anchorCtr="0" compatLnSpc="1"/>
          <a:lstStyle/>
          <a:p>
            <a:pPr marL="342900" marR="0" indent="-342900" defTabSz="914400">
              <a:spcBef>
                <a:spcPct val="20000"/>
              </a:spcBef>
              <a:buClrTx/>
              <a:buSzTx/>
              <a:buFont typeface="Arial" panose="020B0604020202020204" pitchFamily="34" charset="0"/>
              <a:buNone/>
              <a:defRPr/>
            </a:pPr>
            <a:r>
              <a:rPr kumimoji="0" lang="en-US" sz="2400" kern="1200" cap="none" spc="0" normalizeH="0" baseline="0" noProof="0" smtClean="0">
                <a:latin typeface="Tahoma" panose="020B0604030504040204" pitchFamily="34" charset="0"/>
                <a:ea typeface="Tahoma" panose="020B0604030504040204" pitchFamily="34" charset="0"/>
                <a:cs typeface="Tahoma" panose="020B0604030504040204" pitchFamily="34" charset="0"/>
              </a:rPr>
              <a:t>Seorang peneliti ingin mengetahui rata-rata upah per jam karyawan di perusahaan tersebut. Untuk melakukannya, ia dapat menggunakan dua cara, yaitu :</a:t>
            </a:r>
          </a:p>
          <a:p>
            <a:pPr marL="457200" marR="0" indent="-457200" defTabSz="914400">
              <a:spcBef>
                <a:spcPct val="20000"/>
              </a:spcBef>
              <a:buClrTx/>
              <a:buSzTx/>
              <a:buFont typeface="+mj-lt"/>
              <a:buAutoNum type="alphaLcPeriod"/>
              <a:defRPr/>
            </a:pPr>
            <a:r>
              <a:rPr kumimoji="0" lang="en-US" sz="2400" kern="1200" cap="none" spc="0" normalizeH="0" baseline="0" noProof="0" smtClean="0">
                <a:latin typeface="Tahoma" panose="020B0604030504040204" pitchFamily="34" charset="0"/>
                <a:ea typeface="Tahoma" panose="020B0604030504040204" pitchFamily="34" charset="0"/>
                <a:cs typeface="Tahoma" panose="020B0604030504040204" pitchFamily="34" charset="0"/>
              </a:rPr>
              <a:t>Meneliti seluruh populasi</a:t>
            </a:r>
          </a:p>
          <a:p>
            <a:pPr marL="342900" marR="0" indent="-342900" defTabSz="914400">
              <a:spcBef>
                <a:spcPct val="20000"/>
              </a:spcBef>
              <a:buClrTx/>
              <a:buSzTx/>
              <a:buFont typeface="Arial" panose="020B0604020202020204" pitchFamily="34" charset="0"/>
              <a:buNone/>
              <a:defRPr/>
            </a:pPr>
            <a:r>
              <a:rPr kumimoji="0" lang="en-US" sz="2400" kern="1200" cap="none" spc="0" normalizeH="0" baseline="0" noProof="0" smtClean="0">
                <a:latin typeface="Tahoma" panose="020B0604030504040204" pitchFamily="34" charset="0"/>
                <a:ea typeface="Tahoma" panose="020B0604030504040204" pitchFamily="34" charset="0"/>
                <a:cs typeface="Tahoma" panose="020B0604030504040204" pitchFamily="34" charset="0"/>
              </a:rPr>
              <a:t>Rata-rata populasi adalah:    µ = (7 + 9 + 8 + 8 + 7 + 8 + 9)/ 7</a:t>
            </a:r>
          </a:p>
          <a:p>
            <a:pPr marL="457200" marR="0" indent="-457200" defTabSz="914400">
              <a:spcBef>
                <a:spcPct val="20000"/>
              </a:spcBef>
              <a:buClrTx/>
              <a:buSzTx/>
              <a:buFont typeface="+mj-lt"/>
              <a:buAutoNum type="alphaLcPeriod" startAt="2"/>
              <a:defRPr/>
            </a:pPr>
            <a:r>
              <a:rPr kumimoji="0" lang="en-US" sz="2400" kern="1200" cap="none" spc="0" normalizeH="0" baseline="0" noProof="0" smtClean="0">
                <a:latin typeface="Tahoma" panose="020B0604030504040204" pitchFamily="34" charset="0"/>
                <a:ea typeface="Tahoma" panose="020B0604030504040204" pitchFamily="34" charset="0"/>
                <a:cs typeface="Tahoma" panose="020B0604030504040204" pitchFamily="34" charset="0"/>
              </a:rPr>
              <a:t>Meneliti sampel </a:t>
            </a:r>
          </a:p>
          <a:p>
            <a:pPr marL="342900" marR="0" indent="-342900" defTabSz="914400">
              <a:spcBef>
                <a:spcPct val="20000"/>
              </a:spcBef>
              <a:buClrTx/>
              <a:buSzTx/>
              <a:buFont typeface="Arial" panose="020B0604020202020204" pitchFamily="34" charset="0"/>
              <a:buNone/>
              <a:defRPr/>
            </a:pPr>
            <a:r>
              <a:rPr kumimoji="0" lang="en-US" sz="2400" kern="1200" cap="none" spc="0" normalizeH="0" baseline="0" noProof="0" smtClean="0">
                <a:latin typeface="Tahoma" panose="020B0604030504040204" pitchFamily="34" charset="0"/>
                <a:ea typeface="Tahoma" panose="020B0604030504040204" pitchFamily="34" charset="0"/>
                <a:cs typeface="Tahoma" panose="020B0604030504040204" pitchFamily="34" charset="0"/>
              </a:rPr>
              <a:t>Misal, ambil 4 karyawan, maka ada 35 kombinasi sampel yang mungkin terambil, yaitu dari perhitungan</a:t>
            </a:r>
          </a:p>
          <a:p>
            <a:pPr marL="342900" marR="0" indent="-342900" defTabSz="914400">
              <a:spcBef>
                <a:spcPct val="20000"/>
              </a:spcBef>
              <a:buClrTx/>
              <a:buSzTx/>
              <a:buFont typeface="Arial" panose="020B0604020202020204" pitchFamily="34" charset="0"/>
              <a:buNone/>
              <a:defRPr/>
            </a:pPr>
            <a:r>
              <a:rPr kumimoji="0" lang="en-US" sz="2400" kern="1200" cap="none" spc="0" normalizeH="0" baseline="0" noProof="0" smtClean="0">
                <a:latin typeface="Tahoma" panose="020B0604030504040204" pitchFamily="34" charset="0"/>
                <a:ea typeface="Tahoma" panose="020B0604030504040204" pitchFamily="34" charset="0"/>
                <a:cs typeface="Tahoma" panose="020B0604030504040204" pitchFamily="34" charset="0"/>
              </a:rPr>
              <a:t>	C(7,4) =       (7!)/( (7 – 4)! 4!)</a:t>
            </a:r>
          </a:p>
          <a:p>
            <a:pPr marL="342900" marR="0" indent="-342900" defTabSz="914400">
              <a:spcBef>
                <a:spcPct val="20000"/>
              </a:spcBef>
              <a:buClrTx/>
              <a:buSzTx/>
              <a:buFont typeface="Arial" panose="020B0604020202020204" pitchFamily="34" charset="0"/>
              <a:buNone/>
              <a:defRPr/>
            </a:pPr>
            <a:r>
              <a:rPr kumimoji="0" lang="en-US" sz="2400" kern="1200" cap="none" spc="0" normalizeH="0" baseline="0" noProof="0" smtClean="0">
                <a:latin typeface="Tahoma" panose="020B0604030504040204" pitchFamily="34" charset="0"/>
                <a:ea typeface="Tahoma" panose="020B0604030504040204" pitchFamily="34" charset="0"/>
                <a:cs typeface="Tahoma" panose="020B0604030504040204" pitchFamily="34" charset="0"/>
              </a:rPr>
              <a:t> </a:t>
            </a:r>
          </a:p>
          <a:p>
            <a:pPr marL="342900" marR="0" indent="-342900" defTabSz="914400">
              <a:spcBef>
                <a:spcPct val="20000"/>
              </a:spcBef>
              <a:buClrTx/>
              <a:buSzTx/>
              <a:buFont typeface="Arial" panose="020B0604020202020204" pitchFamily="34" charset="0"/>
              <a:buNone/>
              <a:defRPr/>
            </a:pPr>
            <a:r>
              <a:rPr kumimoji="0" lang="en-US" sz="2400" kern="1200" cap="none" spc="0" normalizeH="0" baseline="0" noProof="0" smtClean="0">
                <a:latin typeface="Tahoma" panose="020B0604030504040204" pitchFamily="34" charset="0"/>
                <a:ea typeface="Tahoma" panose="020B0604030504040204" pitchFamily="34" charset="0"/>
                <a:cs typeface="Tahoma" panose="020B0604030504040204" pitchFamily="34" charset="0"/>
              </a:rPr>
              <a:t>Masing-masing kombinasi sampel memiliki statistik sampel atau rata-rata sampel. 35 sampel tersebut disajikan pada tabel berikut ini</a:t>
            </a:r>
          </a:p>
          <a:p>
            <a:pPr marL="342900" marR="0" indent="-342900" defTabSz="914400">
              <a:spcBef>
                <a:spcPct val="20000"/>
              </a:spcBef>
              <a:buClrTx/>
              <a:buSzTx/>
              <a:buFont typeface="Arial" panose="020B0604020202020204" pitchFamily="34" charset="0"/>
              <a:buNone/>
              <a:defRPr/>
            </a:pPr>
            <a:endParaRPr kumimoji="0" lang="en-US" sz="2400" kern="1200" cap="none" spc="0" normalizeH="0" baseline="0" noProof="0" dirty="0">
              <a:latin typeface="+mn-lt"/>
              <a:ea typeface="+mn-ea"/>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smtClean="0">
                <a:ln>
                  <a:noFill/>
                </a:ln>
                <a:solidFill>
                  <a:schemeClr val="tx1">
                    <a:tint val="75000"/>
                  </a:schemeClr>
                </a:solidFill>
                <a:effectLst/>
                <a:uLnTx/>
                <a:uFillTx/>
                <a:latin typeface="Tahoma" panose="020B0604030504040204" pitchFamily="34" charset="0"/>
                <a:ea typeface="+mn-ea"/>
                <a:cs typeface="+mn-cs"/>
              </a:rPr>
              <a:t>Statistics UEU 2017</a:t>
            </a:r>
            <a:endParaRPr kumimoji="0" lang="en-US" sz="1200" b="0" i="0" u="none" strike="noStrike" kern="1200" cap="none" spc="0" normalizeH="0" baseline="0" noProof="0">
              <a:ln>
                <a:noFill/>
              </a:ln>
              <a:solidFill>
                <a:schemeClr val="tx1">
                  <a:tint val="75000"/>
                </a:schemeClr>
              </a:solidFill>
              <a:effectLst/>
              <a:uLnTx/>
              <a:uFillTx/>
              <a:latin typeface="Tahoma" panose="020B0604030504040204" pitchFamily="34" charset="0"/>
              <a:ea typeface="+mn-ea"/>
              <a:cs typeface="+mn-cs"/>
            </a:endParaRPr>
          </a:p>
        </p:txBody>
      </p:sp>
      <p:sp>
        <p:nvSpPr>
          <p:cNvPr id="25603" name="Content Placeholder 5"/>
          <p:cNvSpPr>
            <a:spLocks noGrp="1"/>
          </p:cNvSpPr>
          <p:nvPr>
            <p:ph idx="1"/>
          </p:nvPr>
        </p:nvSpPr>
        <p:spPr>
          <a:ln/>
        </p:spPr>
        <p:txBody>
          <a:bodyPr vert="horz" wrap="square" lIns="91440" tIns="45720" rIns="91440" bIns="45720" anchor="t"/>
          <a:lstStyle/>
          <a:p>
            <a:endParaRPr dirty="0"/>
          </a:p>
        </p:txBody>
      </p:sp>
      <p:pic>
        <p:nvPicPr>
          <p:cNvPr id="25604" name="Picture 2" descr="C:\Users\arsil\Desktop\Smartcreative2.jpg"/>
          <p:cNvPicPr>
            <a:picLocks noChangeAspect="1"/>
          </p:cNvPicPr>
          <p:nvPr/>
        </p:nvPicPr>
        <p:blipFill>
          <a:blip r:embed="rId2"/>
          <a:stretch>
            <a:fillRect/>
          </a:stretch>
        </p:blipFill>
        <p:spPr>
          <a:xfrm>
            <a:off x="0" y="0"/>
            <a:ext cx="9172575" cy="6858000"/>
          </a:xfrm>
          <a:prstGeom prst="rect">
            <a:avLst/>
          </a:prstGeom>
          <a:noFill/>
          <a:ln w="9525">
            <a:noFill/>
          </a:ln>
        </p:spPr>
      </p:pic>
      <p:graphicFrame>
        <p:nvGraphicFramePr>
          <p:cNvPr id="8" name="Table 7"/>
          <p:cNvGraphicFramePr>
            <a:graphicFrameLocks noGrp="1"/>
          </p:cNvGraphicFramePr>
          <p:nvPr/>
        </p:nvGraphicFramePr>
        <p:xfrm>
          <a:off x="1643063" y="928688"/>
          <a:ext cx="5619750" cy="2454275"/>
        </p:xfrm>
        <a:graphic>
          <a:graphicData uri="http://schemas.openxmlformats.org/drawingml/2006/table">
            <a:tbl>
              <a:tblPr/>
              <a:tblGrid>
                <a:gridCol w="2286016"/>
                <a:gridCol w="1460496"/>
                <a:gridCol w="1873256"/>
              </a:tblGrid>
              <a:tr h="0">
                <a:tc>
                  <a:txBody>
                    <a:bodyPr/>
                    <a:lstStyle/>
                    <a:p>
                      <a:pPr marL="0" marR="0" algn="ctr">
                        <a:lnSpc>
                          <a:spcPct val="115000"/>
                        </a:lnSpc>
                        <a:spcBef>
                          <a:spcPts val="0"/>
                        </a:spcBef>
                        <a:spcAft>
                          <a:spcPts val="0"/>
                        </a:spcAft>
                      </a:pPr>
                      <a:r>
                        <a:rPr lang="en-US" sz="2000" dirty="0">
                          <a:latin typeface="Arial" panose="020B0604020202020204"/>
                          <a:ea typeface="Calibri" panose="020F0502020204030204"/>
                          <a:cs typeface="Times New Roman" panose="02020603050405020304"/>
                        </a:rPr>
                        <a:t>Rata-rata </a:t>
                      </a:r>
                      <a:r>
                        <a:rPr lang="en-US" sz="2000" dirty="0" err="1">
                          <a:latin typeface="Arial" panose="020B0604020202020204"/>
                          <a:ea typeface="Calibri" panose="020F0502020204030204"/>
                          <a:cs typeface="Times New Roman" panose="02020603050405020304"/>
                        </a:rPr>
                        <a:t>sampel</a:t>
                      </a:r>
                      <a:endParaRPr lang="en-US" sz="2000" dirty="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15000"/>
                        </a:lnSpc>
                        <a:spcBef>
                          <a:spcPts val="0"/>
                        </a:spcBef>
                        <a:spcAft>
                          <a:spcPts val="0"/>
                        </a:spcAft>
                      </a:pPr>
                      <a:r>
                        <a:rPr lang="en-US" sz="2000" dirty="0" err="1">
                          <a:latin typeface="Arial" panose="020B0604020202020204"/>
                          <a:ea typeface="Calibri" panose="020F0502020204030204"/>
                          <a:cs typeface="Times New Roman" panose="02020603050405020304"/>
                        </a:rPr>
                        <a:t>Frekuensi</a:t>
                      </a:r>
                      <a:endParaRPr lang="en-US" sz="2000" dirty="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15000"/>
                        </a:lnSpc>
                        <a:spcBef>
                          <a:spcPts val="0"/>
                        </a:spcBef>
                        <a:spcAft>
                          <a:spcPts val="0"/>
                        </a:spcAft>
                      </a:pPr>
                      <a:r>
                        <a:rPr lang="en-US" sz="2000" dirty="0" err="1">
                          <a:latin typeface="Arial" panose="020B0604020202020204"/>
                          <a:ea typeface="Calibri" panose="020F0502020204030204"/>
                          <a:cs typeface="Times New Roman" panose="02020603050405020304"/>
                        </a:rPr>
                        <a:t>Probabilitas</a:t>
                      </a:r>
                      <a:endParaRPr lang="en-US" sz="2000" dirty="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0">
                <a:tc>
                  <a:txBody>
                    <a:bodyPr/>
                    <a:lstStyle/>
                    <a:p>
                      <a:pPr marL="0" marR="0" algn="ctr">
                        <a:lnSpc>
                          <a:spcPct val="115000"/>
                        </a:lnSpc>
                        <a:spcBef>
                          <a:spcPts val="0"/>
                        </a:spcBef>
                        <a:spcAft>
                          <a:spcPts val="0"/>
                        </a:spcAft>
                      </a:pPr>
                      <a:r>
                        <a:rPr lang="en-US" sz="2000" dirty="0">
                          <a:latin typeface="Arial" panose="020B0604020202020204"/>
                          <a:ea typeface="Calibri" panose="020F0502020204030204"/>
                          <a:cs typeface="Times New Roman" panose="02020603050405020304"/>
                        </a:rPr>
                        <a:t>7.5</a:t>
                      </a:r>
                      <a:endParaRPr lang="en-US" sz="2000" dirty="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Arial" panose="020B0604020202020204"/>
                          <a:ea typeface="Calibri" panose="020F0502020204030204"/>
                          <a:cs typeface="Times New Roman" panose="02020603050405020304"/>
                        </a:rPr>
                        <a:t>3</a:t>
                      </a:r>
                      <a:endParaRPr lang="en-US" sz="200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Arial" panose="020B0604020202020204"/>
                          <a:ea typeface="Calibri" panose="020F0502020204030204"/>
                          <a:cs typeface="Times New Roman" panose="02020603050405020304"/>
                        </a:rPr>
                        <a:t>3/35 = 0.0857</a:t>
                      </a:r>
                      <a:endParaRPr lang="en-US" sz="200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2000" dirty="0">
                          <a:latin typeface="Arial" panose="020B0604020202020204"/>
                          <a:ea typeface="Calibri" panose="020F0502020204030204"/>
                          <a:cs typeface="Times New Roman" panose="02020603050405020304"/>
                        </a:rPr>
                        <a:t>7.75</a:t>
                      </a:r>
                      <a:endParaRPr lang="en-US" sz="2000" dirty="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Arial" panose="020B0604020202020204"/>
                          <a:ea typeface="Calibri" panose="020F0502020204030204"/>
                          <a:cs typeface="Times New Roman" panose="02020603050405020304"/>
                        </a:rPr>
                        <a:t>8</a:t>
                      </a:r>
                      <a:endParaRPr lang="en-US" sz="200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Arial" panose="020B0604020202020204"/>
                          <a:ea typeface="Calibri" panose="020F0502020204030204"/>
                          <a:cs typeface="Times New Roman" panose="02020603050405020304"/>
                        </a:rPr>
                        <a:t>8/35 = 0.2286</a:t>
                      </a:r>
                      <a:endParaRPr lang="en-US" sz="200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2000" dirty="0">
                          <a:latin typeface="Arial" panose="020B0604020202020204"/>
                          <a:ea typeface="Calibri" panose="020F0502020204030204"/>
                          <a:cs typeface="Times New Roman" panose="02020603050405020304"/>
                        </a:rPr>
                        <a:t>8</a:t>
                      </a:r>
                      <a:endParaRPr lang="en-US" sz="2000" dirty="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Arial" panose="020B0604020202020204"/>
                          <a:ea typeface="Calibri" panose="020F0502020204030204"/>
                          <a:cs typeface="Times New Roman" panose="02020603050405020304"/>
                        </a:rPr>
                        <a:t>13</a:t>
                      </a:r>
                      <a:endParaRPr lang="en-US" sz="2000" dirty="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Arial" panose="020B0604020202020204"/>
                          <a:ea typeface="Calibri" panose="020F0502020204030204"/>
                          <a:cs typeface="Times New Roman" panose="02020603050405020304"/>
                        </a:rPr>
                        <a:t>13/35 = 0.3714</a:t>
                      </a:r>
                      <a:endParaRPr lang="en-US" sz="200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2000">
                          <a:latin typeface="Arial" panose="020B0604020202020204"/>
                          <a:ea typeface="Calibri" panose="020F0502020204030204"/>
                          <a:cs typeface="Times New Roman" panose="02020603050405020304"/>
                        </a:rPr>
                        <a:t>8.25</a:t>
                      </a:r>
                      <a:endParaRPr lang="en-US" sz="200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Arial" panose="020B0604020202020204"/>
                          <a:ea typeface="Calibri" panose="020F0502020204030204"/>
                          <a:cs typeface="Times New Roman" panose="02020603050405020304"/>
                        </a:rPr>
                        <a:t>8</a:t>
                      </a:r>
                      <a:endParaRPr lang="en-US" sz="2000" dirty="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Arial" panose="020B0604020202020204"/>
                          <a:ea typeface="Calibri" panose="020F0502020204030204"/>
                          <a:cs typeface="Times New Roman" panose="02020603050405020304"/>
                        </a:rPr>
                        <a:t>8/35 = 0.2286</a:t>
                      </a:r>
                      <a:endParaRPr lang="en-US" sz="200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2000">
                          <a:latin typeface="Arial" panose="020B0604020202020204"/>
                          <a:ea typeface="Calibri" panose="020F0502020204030204"/>
                          <a:cs typeface="Times New Roman" panose="02020603050405020304"/>
                        </a:rPr>
                        <a:t>8.5</a:t>
                      </a:r>
                      <a:endParaRPr lang="en-US" sz="200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Arial" panose="020B0604020202020204"/>
                          <a:ea typeface="Calibri" panose="020F0502020204030204"/>
                          <a:cs typeface="Times New Roman" panose="02020603050405020304"/>
                        </a:rPr>
                        <a:t>3</a:t>
                      </a:r>
                      <a:endParaRPr lang="en-US" sz="2000" dirty="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Arial" panose="020B0604020202020204"/>
                          <a:ea typeface="Calibri" panose="020F0502020204030204"/>
                          <a:cs typeface="Times New Roman" panose="02020603050405020304"/>
                        </a:rPr>
                        <a:t>3/35 = 0.0837</a:t>
                      </a:r>
                      <a:endParaRPr lang="en-US" sz="2000" dirty="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endParaRPr lang="en-US" sz="2000">
                        <a:latin typeface="Arial" panose="020B060402020202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Arial" panose="020B0604020202020204"/>
                          <a:ea typeface="Calibri" panose="020F0502020204030204"/>
                          <a:cs typeface="Times New Roman" panose="02020603050405020304"/>
                        </a:rPr>
                        <a:t>35</a:t>
                      </a:r>
                      <a:endParaRPr lang="en-US" sz="200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Arial" panose="020B0604020202020204"/>
                          <a:ea typeface="Calibri" panose="020F0502020204030204"/>
                          <a:cs typeface="Times New Roman" panose="02020603050405020304"/>
                        </a:rPr>
                        <a:t>1</a:t>
                      </a:r>
                      <a:endParaRPr lang="en-US" sz="2000" dirty="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5639" name="Content Placeholder 2"/>
          <p:cNvSpPr txBox="1"/>
          <p:nvPr/>
        </p:nvSpPr>
        <p:spPr>
          <a:xfrm>
            <a:off x="428625" y="3571875"/>
            <a:ext cx="8429625" cy="2643188"/>
          </a:xfrm>
          <a:prstGeom prst="rect">
            <a:avLst/>
          </a:prstGeom>
          <a:noFill/>
          <a:ln w="9525">
            <a:noFill/>
          </a:ln>
        </p:spPr>
        <p:txBody>
          <a:bodyPr/>
          <a:lstStyle/>
          <a:p>
            <a:pPr marL="342900" indent="-342900">
              <a:spcBef>
                <a:spcPct val="20000"/>
              </a:spcBef>
              <a:buFont typeface="Arial" panose="020B0604020202020204" pitchFamily="34" charset="0"/>
              <a:buNone/>
            </a:pPr>
            <a:r>
              <a:rPr sz="2400" dirty="0">
                <a:latin typeface="Tahoma" panose="020B0604030504040204" pitchFamily="34" charset="0"/>
                <a:cs typeface="Tahoma" panose="020B0604030504040204" pitchFamily="34" charset="0"/>
              </a:rPr>
              <a:t>Distribusi sampling tersebut memiliki rata-rata dan standar deviasi:</a:t>
            </a:r>
          </a:p>
          <a:p>
            <a:pPr marL="342900" indent="-342900">
              <a:spcBef>
                <a:spcPct val="20000"/>
              </a:spcBef>
              <a:buFont typeface="Arial" panose="020B0604020202020204" pitchFamily="34" charset="0"/>
              <a:buNone/>
            </a:pPr>
            <a:r>
              <a:rPr sz="2400" b="1" dirty="0">
                <a:latin typeface="Tahoma" panose="020B0604030504040204" pitchFamily="34" charset="0"/>
                <a:ea typeface="Tahoma" panose="020B0604030504040204" pitchFamily="34" charset="0"/>
              </a:rPr>
              <a:t>µ</a:t>
            </a:r>
            <a:r>
              <a:rPr sz="2400" b="1" baseline="-25000" dirty="0">
                <a:latin typeface="Tahoma" panose="020B0604030504040204" pitchFamily="34" charset="0"/>
                <a:cs typeface="Tahoma" panose="020B0604030504040204" pitchFamily="34" charset="0"/>
              </a:rPr>
              <a:t>x</a:t>
            </a:r>
            <a:r>
              <a:rPr sz="2400" b="1" dirty="0">
                <a:latin typeface="Tahoma" panose="020B0604030504040204" pitchFamily="34" charset="0"/>
                <a:cs typeface="Tahoma" panose="020B0604030504040204" pitchFamily="34" charset="0"/>
              </a:rPr>
              <a:t> = Σ ( x</a:t>
            </a:r>
            <a:r>
              <a:rPr sz="2400" b="1" baseline="-25000" dirty="0">
                <a:latin typeface="Tahoma" panose="020B0604030504040204" pitchFamily="34" charset="0"/>
                <a:cs typeface="Tahoma" panose="020B0604030504040204" pitchFamily="34" charset="0"/>
              </a:rPr>
              <a:t>i </a:t>
            </a:r>
            <a:r>
              <a:rPr sz="2400" b="1" dirty="0">
                <a:latin typeface="Tahoma" panose="020B0604030504040204" pitchFamily="34" charset="0"/>
                <a:cs typeface="Tahoma" panose="020B0604030504040204" pitchFamily="34" charset="0"/>
              </a:rPr>
              <a:t> /n)  ;  δ</a:t>
            </a:r>
            <a:r>
              <a:rPr sz="2400" b="1" baseline="-25000" dirty="0">
                <a:latin typeface="Tahoma" panose="020B0604030504040204" pitchFamily="34" charset="0"/>
                <a:cs typeface="Tahoma" panose="020B0604030504040204" pitchFamily="34" charset="0"/>
              </a:rPr>
              <a:t>x</a:t>
            </a:r>
            <a:r>
              <a:rPr sz="2400" b="1" dirty="0">
                <a:latin typeface="Tahoma" panose="020B0604030504040204" pitchFamily="34" charset="0"/>
                <a:cs typeface="Tahoma" panose="020B0604030504040204" pitchFamily="34" charset="0"/>
              </a:rPr>
              <a:t> = √ Σ ([x</a:t>
            </a:r>
            <a:r>
              <a:rPr sz="2400" b="1" baseline="-25000" dirty="0">
                <a:latin typeface="Tahoma" panose="020B0604030504040204" pitchFamily="34" charset="0"/>
                <a:cs typeface="Tahoma" panose="020B0604030504040204" pitchFamily="34" charset="0"/>
              </a:rPr>
              <a:t>i - </a:t>
            </a:r>
            <a:r>
              <a:rPr sz="2400" b="1" dirty="0">
                <a:latin typeface="Tahoma" panose="020B0604030504040204" pitchFamily="34" charset="0"/>
                <a:ea typeface="Tahoma" panose="020B0604030504040204" pitchFamily="34" charset="0"/>
              </a:rPr>
              <a:t>µ</a:t>
            </a:r>
            <a:r>
              <a:rPr sz="2400" b="1" baseline="-25000" dirty="0">
                <a:latin typeface="Tahoma" panose="020B0604030504040204" pitchFamily="34" charset="0"/>
                <a:cs typeface="Tahoma" panose="020B0604030504040204" pitchFamily="34" charset="0"/>
              </a:rPr>
              <a:t>x</a:t>
            </a:r>
            <a:r>
              <a:rPr sz="2400" b="1" dirty="0">
                <a:latin typeface="Tahoma" panose="020B0604030504040204" pitchFamily="34" charset="0"/>
                <a:cs typeface="Tahoma" panose="020B0604030504040204" pitchFamily="34" charset="0"/>
              </a:rPr>
              <a:t>]</a:t>
            </a:r>
            <a:r>
              <a:rPr sz="2400" b="1" baseline="30000" dirty="0">
                <a:latin typeface="Tahoma" panose="020B0604030504040204" pitchFamily="34" charset="0"/>
                <a:cs typeface="Tahoma" panose="020B0604030504040204" pitchFamily="34" charset="0"/>
              </a:rPr>
              <a:t>2</a:t>
            </a:r>
            <a:r>
              <a:rPr sz="2400" b="1" dirty="0">
                <a:latin typeface="Tahoma" panose="020B0604030504040204" pitchFamily="34" charset="0"/>
                <a:cs typeface="Tahoma" panose="020B0604030504040204" pitchFamily="34" charset="0"/>
              </a:rPr>
              <a:t>)/(n – 1)</a:t>
            </a:r>
          </a:p>
          <a:p>
            <a:pPr marL="342900" indent="-342900">
              <a:spcBef>
                <a:spcPct val="20000"/>
              </a:spcBef>
              <a:buFont typeface="Arial" panose="020B0604020202020204" pitchFamily="34" charset="0"/>
              <a:buNone/>
            </a:pPr>
            <a:endParaRPr sz="2400" dirty="0">
              <a:latin typeface="Tahoma" panose="020B0604030504040204" pitchFamily="34" charset="0"/>
              <a:cs typeface="Tahoma" panose="020B0604030504040204" pitchFamily="34" charset="0"/>
            </a:endParaRPr>
          </a:p>
          <a:p>
            <a:pPr marL="342900" indent="-342900">
              <a:spcBef>
                <a:spcPct val="20000"/>
              </a:spcBef>
              <a:buFont typeface="Arial" panose="020B0604020202020204" pitchFamily="34" charset="0"/>
              <a:buNone/>
            </a:pPr>
            <a:r>
              <a:rPr sz="2400" dirty="0">
                <a:latin typeface="Tahoma" panose="020B0604030504040204" pitchFamily="34" charset="0"/>
                <a:cs typeface="Tahoma" panose="020B0604030504040204" pitchFamily="34" charset="0"/>
              </a:rPr>
              <a:t>Deviasi standar distribusi sampling rata-rata disebut juga galat baku mean (</a:t>
            </a:r>
            <a:r>
              <a:rPr sz="2400" i="1" dirty="0">
                <a:latin typeface="Tahoma" panose="020B0604030504040204" pitchFamily="34" charset="0"/>
                <a:cs typeface="Tahoma" panose="020B0604030504040204" pitchFamily="34" charset="0"/>
              </a:rPr>
              <a:t>standard error of mean</a:t>
            </a:r>
            <a:r>
              <a:rPr sz="2400" dirty="0">
                <a:latin typeface="Tahoma" panose="020B0604030504040204" pitchFamily="34" charset="0"/>
                <a:cs typeface="Tahoma" panose="020B0604030504040204" pitchFamily="34" charset="0"/>
              </a:rPr>
              <a:t>).</a:t>
            </a:r>
          </a:p>
          <a:p>
            <a:pPr marL="342900" indent="-342900">
              <a:spcBef>
                <a:spcPct val="20000"/>
              </a:spcBef>
              <a:buFont typeface="Arial" panose="020B0604020202020204" pitchFamily="34" charset="0"/>
              <a:buNone/>
            </a:pPr>
            <a:endParaRPr sz="2400" dirty="0">
              <a:latin typeface="Tahoma" panose="020B0604030504040204" pitchFamily="34" charset="0"/>
              <a:ea typeface="Tahoma" panose="020B060403050404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smtClean="0">
                <a:ln>
                  <a:noFill/>
                </a:ln>
                <a:solidFill>
                  <a:schemeClr val="tx1">
                    <a:tint val="75000"/>
                  </a:schemeClr>
                </a:solidFill>
                <a:effectLst/>
                <a:uLnTx/>
                <a:uFillTx/>
                <a:latin typeface="Tahoma" panose="020B0604030504040204" pitchFamily="34" charset="0"/>
                <a:ea typeface="+mn-ea"/>
                <a:cs typeface="+mn-cs"/>
              </a:rPr>
              <a:t>Statistics UEU 2017</a:t>
            </a:r>
            <a:endParaRPr kumimoji="0" lang="en-US" sz="1200" b="0" i="0" u="none" strike="noStrike" kern="1200" cap="none" spc="0" normalizeH="0" baseline="0" noProof="0">
              <a:ln>
                <a:noFill/>
              </a:ln>
              <a:solidFill>
                <a:schemeClr val="tx1">
                  <a:tint val="75000"/>
                </a:schemeClr>
              </a:solidFill>
              <a:effectLst/>
              <a:uLnTx/>
              <a:uFillTx/>
              <a:latin typeface="Tahoma" panose="020B0604030504040204" pitchFamily="34" charset="0"/>
              <a:ea typeface="+mn-ea"/>
              <a:cs typeface="+mn-cs"/>
            </a:endParaRPr>
          </a:p>
        </p:txBody>
      </p:sp>
      <p:sp>
        <p:nvSpPr>
          <p:cNvPr id="26627" name="Content Placeholder 4"/>
          <p:cNvSpPr>
            <a:spLocks noGrp="1"/>
          </p:cNvSpPr>
          <p:nvPr>
            <p:ph idx="1"/>
          </p:nvPr>
        </p:nvSpPr>
        <p:spPr>
          <a:ln/>
        </p:spPr>
        <p:txBody>
          <a:bodyPr vert="horz" wrap="square" lIns="91440" tIns="45720" rIns="91440" bIns="45720" anchor="t"/>
          <a:lstStyle/>
          <a:p>
            <a:endParaRPr dirty="0"/>
          </a:p>
        </p:txBody>
      </p:sp>
      <p:pic>
        <p:nvPicPr>
          <p:cNvPr id="26628" name="Picture 2" descr="C:\Users\arsil\Desktop\Smartcreative2.jpg"/>
          <p:cNvPicPr>
            <a:picLocks noChangeAspect="1"/>
          </p:cNvPicPr>
          <p:nvPr/>
        </p:nvPicPr>
        <p:blipFill>
          <a:blip r:embed="rId2"/>
          <a:stretch>
            <a:fillRect/>
          </a:stretch>
        </p:blipFill>
        <p:spPr>
          <a:xfrm>
            <a:off x="0" y="0"/>
            <a:ext cx="9172575" cy="6858000"/>
          </a:xfrm>
          <a:prstGeom prst="rect">
            <a:avLst/>
          </a:prstGeom>
          <a:noFill/>
          <a:ln w="9525">
            <a:noFill/>
          </a:ln>
        </p:spPr>
      </p:pic>
      <p:sp>
        <p:nvSpPr>
          <p:cNvPr id="7" name="Rectangle 6"/>
          <p:cNvSpPr/>
          <p:nvPr/>
        </p:nvSpPr>
        <p:spPr>
          <a:xfrm>
            <a:off x="285750" y="642938"/>
            <a:ext cx="8643938" cy="6584950"/>
          </a:xfrm>
          <a:prstGeom prst="rect">
            <a:avLst/>
          </a:prstGeom>
        </p:spPr>
        <p:txBody>
          <a:bodyPr wrap="square">
            <a:spAutoFit/>
          </a:bodyPr>
          <a:lstStyle/>
          <a:p>
            <a:pPr algn="just"/>
            <a:r>
              <a:rPr sz="2400" b="1" dirty="0">
                <a:latin typeface="Tahoma" panose="020B0604030504040204" pitchFamily="34" charset="0"/>
                <a:cs typeface="Tahoma" panose="020B0604030504040204" pitchFamily="34" charset="0"/>
              </a:rPr>
              <a:t>2. Dalil Batas Memusat (</a:t>
            </a:r>
            <a:r>
              <a:rPr sz="2400" b="1" i="1" dirty="0">
                <a:latin typeface="Tahoma" panose="020B0604030504040204" pitchFamily="34" charset="0"/>
                <a:cs typeface="Tahoma" panose="020B0604030504040204" pitchFamily="34" charset="0"/>
              </a:rPr>
              <a:t>The Central Limit Theorem</a:t>
            </a:r>
            <a:r>
              <a:rPr sz="2400" b="1" dirty="0">
                <a:latin typeface="Tahoma" panose="020B0604030504040204" pitchFamily="34" charset="0"/>
                <a:cs typeface="Tahoma" panose="020B0604030504040204" pitchFamily="34" charset="0"/>
              </a:rPr>
              <a:t>)</a:t>
            </a:r>
          </a:p>
          <a:p>
            <a:pPr algn="just">
              <a:buFont typeface="Wingdings" panose="05000000000000000000" pitchFamily="2" charset="2"/>
              <a:buChar char="§"/>
            </a:pPr>
            <a:r>
              <a:rPr sz="2400" dirty="0">
                <a:latin typeface="Tahoma" panose="020B0604030504040204" pitchFamily="34" charset="0"/>
                <a:cs typeface="Tahoma" panose="020B0604030504040204" pitchFamily="34" charset="0"/>
              </a:rPr>
              <a:t>Dalil yang menyatakan bahwa untuk suatu populasi dengan rata-rata </a:t>
            </a:r>
            <a:r>
              <a:rPr sz="2400" dirty="0">
                <a:latin typeface="Tahoma" panose="020B0604030504040204" pitchFamily="34" charset="0"/>
                <a:ea typeface="Tahoma" panose="020B0604030504040204" pitchFamily="34" charset="0"/>
              </a:rPr>
              <a:t>µ</a:t>
            </a:r>
            <a:r>
              <a:rPr sz="2400" dirty="0">
                <a:latin typeface="Tahoma" panose="020B0604030504040204" pitchFamily="34" charset="0"/>
                <a:cs typeface="Tahoma" panose="020B0604030504040204" pitchFamily="34" charset="0"/>
              </a:rPr>
              <a:t> dan varian δ: distribusi sampling rata-rata dari semua kemungkinan sampel berukuran n yang diambil dari populasi akan terdistribusi secara normal dengan rata-rata </a:t>
            </a:r>
            <a:r>
              <a:rPr sz="2400" dirty="0">
                <a:latin typeface="Tahoma" panose="020B0604030504040204" pitchFamily="34" charset="0"/>
                <a:ea typeface="Tahoma" panose="020B0604030504040204" pitchFamily="34" charset="0"/>
              </a:rPr>
              <a:t>µ</a:t>
            </a:r>
            <a:r>
              <a:rPr sz="2400" baseline="-30000" dirty="0">
                <a:latin typeface="Tahoma" panose="020B0604030504040204" pitchFamily="34" charset="0"/>
                <a:cs typeface="Tahoma" panose="020B0604030504040204" pitchFamily="34" charset="0"/>
              </a:rPr>
              <a:t>x </a:t>
            </a:r>
            <a:r>
              <a:rPr sz="2400" dirty="0">
                <a:latin typeface="Tahoma" panose="020B0604030504040204" pitchFamily="34" charset="0"/>
                <a:cs typeface="Tahoma" panose="020B0604030504040204" pitchFamily="34" charset="0"/>
              </a:rPr>
              <a:t>sama dengan rata-rata populasi (</a:t>
            </a:r>
            <a:r>
              <a:rPr sz="2400" dirty="0">
                <a:latin typeface="Tahoma" panose="020B0604030504040204" pitchFamily="34" charset="0"/>
                <a:ea typeface="Tahoma" panose="020B0604030504040204" pitchFamily="34" charset="0"/>
              </a:rPr>
              <a:t>µ</a:t>
            </a:r>
            <a:r>
              <a:rPr sz="2400" dirty="0">
                <a:latin typeface="Tahoma" panose="020B0604030504040204" pitchFamily="34" charset="0"/>
                <a:cs typeface="Tahoma" panose="020B0604030504040204" pitchFamily="34" charset="0"/>
              </a:rPr>
              <a:t>) dan deviasi standar δ</a:t>
            </a:r>
            <a:r>
              <a:rPr sz="2400" baseline="-30000" dirty="0">
                <a:latin typeface="Tahoma" panose="020B0604030504040204" pitchFamily="34" charset="0"/>
                <a:cs typeface="Tahoma" panose="020B0604030504040204" pitchFamily="34" charset="0"/>
              </a:rPr>
              <a:t>x, </a:t>
            </a:r>
            <a:r>
              <a:rPr sz="2400" dirty="0">
                <a:latin typeface="Tahoma" panose="020B0604030504040204" pitchFamily="34" charset="0"/>
                <a:cs typeface="Tahoma" panose="020B0604030504040204" pitchFamily="34" charset="0"/>
              </a:rPr>
              <a:t>dengan deviasi standar populasi dibagi akar n atau δ / √n, dengan asumsi bahwa ukuran sampel cukup besar.</a:t>
            </a:r>
          </a:p>
          <a:p>
            <a:pPr algn="just">
              <a:buFont typeface="Wingdings" panose="05000000000000000000" pitchFamily="2" charset="2"/>
              <a:buChar char="§"/>
            </a:pPr>
            <a:r>
              <a:rPr sz="2400" dirty="0">
                <a:latin typeface="Tahoma" panose="020B0604030504040204" pitchFamily="34" charset="0"/>
                <a:cs typeface="Tahoma" panose="020B0604030504040204" pitchFamily="34" charset="0"/>
              </a:rPr>
              <a:t>Dengan kata lain, dalam pemilihan sampel acak sederhana dengan ukuran n dari suatu populasi yang berasal dari distribusi apapun (binomial, poisson, dsb), distribusi dari rata-rata sampel dapat didekati dengan distribusi probabilitas normal untuk ukuran sampel yang besar. Beberapa hal penting yang perlu diingat dari dalil tersebut adalah sebagai berikut (Atmaja, 2010)</a:t>
            </a:r>
          </a:p>
          <a:p>
            <a:pPr algn="just">
              <a:buFont typeface="Wingdings" panose="05000000000000000000" pitchFamily="2" charset="2"/>
              <a:buChar char="§"/>
            </a:pPr>
            <a:r>
              <a:rPr sz="2400" dirty="0">
                <a:latin typeface="Tahoma" panose="020B0604030504040204" pitchFamily="34" charset="0"/>
                <a:cs typeface="Tahoma" panose="020B0604030504040204" pitchFamily="34" charset="0"/>
              </a:rPr>
              <a:t> </a:t>
            </a:r>
            <a:endParaRPr sz="2400" dirty="0">
              <a:latin typeface="Tahoma" panose="020B0604030504040204" pitchFamily="34" charset="0"/>
              <a:ea typeface="Tahoma" panose="020B060403050404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ln/>
        </p:spPr>
        <p:txBody>
          <a:bodyPr vert="horz" wrap="square" lIns="91440" tIns="45720" rIns="91440" bIns="45720" anchor="ctr"/>
          <a:lstStyle/>
          <a:p>
            <a:endParaRPr dirty="0"/>
          </a:p>
        </p:txBody>
      </p:sp>
      <p:sp>
        <p:nvSpPr>
          <p:cNvPr id="27651" name="Content Placeholder 2"/>
          <p:cNvSpPr>
            <a:spLocks noGrp="1"/>
          </p:cNvSpPr>
          <p:nvPr>
            <p:ph idx="1"/>
          </p:nvPr>
        </p:nvSpPr>
        <p:spPr>
          <a:ln/>
        </p:spPr>
        <p:txBody>
          <a:bodyPr vert="horz" wrap="square" lIns="91440" tIns="45720" rIns="91440" bIns="45720" anchor="t"/>
          <a:lstStyle/>
          <a:p>
            <a:endParaRPr dirty="0"/>
          </a:p>
        </p:txBody>
      </p:sp>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smtClean="0">
                <a:ln>
                  <a:noFill/>
                </a:ln>
                <a:solidFill>
                  <a:schemeClr val="tx1">
                    <a:tint val="75000"/>
                  </a:schemeClr>
                </a:solidFill>
                <a:effectLst/>
                <a:uLnTx/>
                <a:uFillTx/>
                <a:latin typeface="Tahoma" panose="020B0604030504040204" pitchFamily="34" charset="0"/>
                <a:ea typeface="+mn-ea"/>
                <a:cs typeface="+mn-cs"/>
              </a:rPr>
              <a:t>Statistics UEU 2017</a:t>
            </a:r>
            <a:endParaRPr kumimoji="0" lang="en-US" sz="1200" b="0" i="0" u="none" strike="noStrike" kern="1200" cap="none" spc="0" normalizeH="0" baseline="0" noProof="0">
              <a:ln>
                <a:noFill/>
              </a:ln>
              <a:solidFill>
                <a:schemeClr val="tx1">
                  <a:tint val="75000"/>
                </a:schemeClr>
              </a:solidFill>
              <a:effectLst/>
              <a:uLnTx/>
              <a:uFillTx/>
              <a:latin typeface="Tahoma" panose="020B0604030504040204" pitchFamily="34" charset="0"/>
              <a:ea typeface="+mn-ea"/>
              <a:cs typeface="+mn-cs"/>
            </a:endParaRPr>
          </a:p>
        </p:txBody>
      </p:sp>
      <p:pic>
        <p:nvPicPr>
          <p:cNvPr id="27653" name="Picture 2" descr="C:\Users\arsil\Desktop\Smartcreative2.jpg"/>
          <p:cNvPicPr>
            <a:picLocks noChangeAspect="1"/>
          </p:cNvPicPr>
          <p:nvPr/>
        </p:nvPicPr>
        <p:blipFill>
          <a:blip r:embed="rId2"/>
          <a:stretch>
            <a:fillRect/>
          </a:stretch>
        </p:blipFill>
        <p:spPr>
          <a:xfrm>
            <a:off x="0" y="0"/>
            <a:ext cx="9172575" cy="6858000"/>
          </a:xfrm>
          <a:prstGeom prst="rect">
            <a:avLst/>
          </a:prstGeom>
          <a:noFill/>
          <a:ln w="9525">
            <a:noFill/>
          </a:ln>
        </p:spPr>
      </p:pic>
      <p:sp>
        <p:nvSpPr>
          <p:cNvPr id="27654" name="Rectangle 1"/>
          <p:cNvSpPr txBox="1"/>
          <p:nvPr/>
        </p:nvSpPr>
        <p:spPr>
          <a:xfrm>
            <a:off x="214313" y="500063"/>
            <a:ext cx="8515350" cy="6002337"/>
          </a:xfrm>
          <a:prstGeom prst="rect">
            <a:avLst/>
          </a:prstGeom>
          <a:noFill/>
          <a:ln w="9525">
            <a:noFill/>
          </a:ln>
        </p:spPr>
        <p:txBody>
          <a:bodyPr anchor="ctr">
            <a:spAutoFit/>
          </a:bodyPr>
          <a:lstStyle/>
          <a:p>
            <a:pPr marL="457200" indent="-457200" algn="just">
              <a:buFont typeface="Wingdings" panose="05000000000000000000" pitchFamily="2" charset="2"/>
              <a:buChar char="§"/>
            </a:pPr>
            <a:r>
              <a:rPr sz="2400" dirty="0">
                <a:latin typeface="Tahoma" panose="020B0604030504040204" pitchFamily="34" charset="0"/>
                <a:cs typeface="Tahoma" panose="020B0604030504040204" pitchFamily="34" charset="0"/>
              </a:rPr>
              <a:t>Jika ukuran sampel (n) cukup besar, distribusi rata-rata sampel akan mendekati normal, tidak peduli apakah populasinya terdistribusi secara normal atau tidak. </a:t>
            </a:r>
          </a:p>
          <a:p>
            <a:pPr marL="457200" indent="-457200" algn="just">
              <a:buFont typeface="Wingdings" panose="05000000000000000000" pitchFamily="2" charset="2"/>
              <a:buChar char="§"/>
            </a:pPr>
            <a:endParaRPr sz="2400" dirty="0">
              <a:latin typeface="Tahoma" panose="020B0604030504040204" pitchFamily="34" charset="0"/>
              <a:cs typeface="Tahoma" panose="020B0604030504040204" pitchFamily="34" charset="0"/>
            </a:endParaRPr>
          </a:p>
          <a:p>
            <a:pPr marL="457200" indent="-457200" algn="just">
              <a:buFont typeface="Wingdings" panose="05000000000000000000" pitchFamily="2" charset="2"/>
              <a:buChar char="§"/>
            </a:pPr>
            <a:r>
              <a:rPr sz="2400" dirty="0">
                <a:latin typeface="Tahoma" panose="020B0604030504040204" pitchFamily="34" charset="0"/>
                <a:ea typeface="Tahoma" panose="020B0604030504040204" pitchFamily="34" charset="0"/>
              </a:rPr>
              <a:t>µ</a:t>
            </a:r>
            <a:r>
              <a:rPr sz="2400" baseline="-30000" dirty="0">
                <a:latin typeface="Tahoma" panose="020B0604030504040204" pitchFamily="34" charset="0"/>
                <a:cs typeface="Tahoma" panose="020B0604030504040204" pitchFamily="34" charset="0"/>
              </a:rPr>
              <a:t>x </a:t>
            </a:r>
            <a:r>
              <a:rPr sz="2400" dirty="0">
                <a:latin typeface="Tahoma" panose="020B0604030504040204" pitchFamily="34" charset="0"/>
                <a:cs typeface="Tahoma" panose="020B0604030504040204" pitchFamily="34" charset="0"/>
              </a:rPr>
              <a:t>= </a:t>
            </a:r>
            <a:r>
              <a:rPr sz="2400" dirty="0">
                <a:latin typeface="Tahoma" panose="020B0604030504040204" pitchFamily="34" charset="0"/>
                <a:ea typeface="Tahoma" panose="020B0604030504040204" pitchFamily="34" charset="0"/>
              </a:rPr>
              <a:t>µ</a:t>
            </a:r>
            <a:r>
              <a:rPr sz="2400" baseline="-30000" dirty="0">
                <a:latin typeface="Tahoma" panose="020B0604030504040204" pitchFamily="34" charset="0"/>
                <a:cs typeface="Tahoma" panose="020B0604030504040204" pitchFamily="34" charset="0"/>
              </a:rPr>
              <a:t> </a:t>
            </a:r>
            <a:r>
              <a:rPr sz="2400" dirty="0">
                <a:latin typeface="Tahoma" panose="020B0604030504040204" pitchFamily="34" charset="0"/>
                <a:cs typeface="Tahoma" panose="020B0604030504040204" pitchFamily="34" charset="0"/>
              </a:rPr>
              <a:t>dan δ</a:t>
            </a:r>
            <a:r>
              <a:rPr sz="2400" baseline="-30000" dirty="0">
                <a:latin typeface="Tahoma" panose="020B0604030504040204" pitchFamily="34" charset="0"/>
                <a:cs typeface="Tahoma" panose="020B0604030504040204" pitchFamily="34" charset="0"/>
              </a:rPr>
              <a:t>x </a:t>
            </a:r>
            <a:r>
              <a:rPr sz="2400" dirty="0">
                <a:latin typeface="Tahoma" panose="020B0604030504040204" pitchFamily="34" charset="0"/>
                <a:cs typeface="Tahoma" panose="020B0604030504040204" pitchFamily="34" charset="0"/>
              </a:rPr>
              <a:t>= δ / √n</a:t>
            </a:r>
          </a:p>
          <a:p>
            <a:pPr marL="1714500" lvl="3" indent="-457200" algn="just">
              <a:buFont typeface="Arial" panose="020B0604020202020204" pitchFamily="34" charset="0"/>
              <a:buNone/>
            </a:pPr>
            <a:r>
              <a:rPr sz="2400" dirty="0">
                <a:latin typeface="Tahoma" panose="020B0604030504040204" pitchFamily="34" charset="0"/>
                <a:cs typeface="Tahoma" panose="020B0604030504040204" pitchFamily="34" charset="0"/>
              </a:rPr>
              <a:t>keterangan :</a:t>
            </a:r>
          </a:p>
          <a:p>
            <a:pPr marL="1714500" lvl="3" indent="-457200" algn="just">
              <a:buFont typeface="Arial" panose="020B0604020202020204" pitchFamily="34" charset="0"/>
              <a:buNone/>
            </a:pPr>
            <a:r>
              <a:rPr sz="2400" dirty="0">
                <a:latin typeface="Tahoma" panose="020B0604030504040204" pitchFamily="34" charset="0"/>
                <a:ea typeface="Tahoma" panose="020B0604030504040204" pitchFamily="34" charset="0"/>
              </a:rPr>
              <a:t>µ</a:t>
            </a:r>
            <a:r>
              <a:rPr sz="2400" baseline="-30000" dirty="0">
                <a:latin typeface="Tahoma" panose="020B0604030504040204" pitchFamily="34" charset="0"/>
                <a:cs typeface="Tahoma" panose="020B0604030504040204" pitchFamily="34" charset="0"/>
              </a:rPr>
              <a:t>x</a:t>
            </a:r>
            <a:r>
              <a:rPr sz="2400" dirty="0">
                <a:latin typeface="Tahoma" panose="020B0604030504040204" pitchFamily="34" charset="0"/>
                <a:cs typeface="Tahoma" panose="020B0604030504040204" pitchFamily="34" charset="0"/>
              </a:rPr>
              <a:t> 	= rata-rata dari distribusi sampling rata-rata</a:t>
            </a:r>
          </a:p>
          <a:p>
            <a:pPr marL="1714500" lvl="3" indent="-457200" algn="just">
              <a:buFont typeface="Arial" panose="020B0604020202020204" pitchFamily="34" charset="0"/>
              <a:buNone/>
            </a:pPr>
            <a:r>
              <a:rPr sz="2400" dirty="0">
                <a:latin typeface="Tahoma" panose="020B0604030504040204" pitchFamily="34" charset="0"/>
                <a:ea typeface="Tahoma" panose="020B0604030504040204" pitchFamily="34" charset="0"/>
              </a:rPr>
              <a:t>µ</a:t>
            </a:r>
            <a:r>
              <a:rPr sz="2400" dirty="0">
                <a:latin typeface="Tahoma" panose="020B0604030504040204" pitchFamily="34" charset="0"/>
                <a:cs typeface="Tahoma" panose="020B0604030504040204" pitchFamily="34" charset="0"/>
              </a:rPr>
              <a:t> 	= rata-rata populasi</a:t>
            </a:r>
          </a:p>
          <a:p>
            <a:pPr marL="1714500" lvl="3" indent="-457200" algn="just">
              <a:buFont typeface="Arial" panose="020B0604020202020204" pitchFamily="34" charset="0"/>
              <a:buNone/>
            </a:pPr>
            <a:r>
              <a:rPr sz="2400" dirty="0">
                <a:latin typeface="Tahoma" panose="020B0604030504040204" pitchFamily="34" charset="0"/>
                <a:cs typeface="Tahoma" panose="020B0604030504040204" pitchFamily="34" charset="0"/>
              </a:rPr>
              <a:t>δ</a:t>
            </a:r>
            <a:r>
              <a:rPr sz="2400" baseline="-30000" dirty="0">
                <a:latin typeface="Tahoma" panose="020B0604030504040204" pitchFamily="34" charset="0"/>
                <a:cs typeface="Tahoma" panose="020B0604030504040204" pitchFamily="34" charset="0"/>
              </a:rPr>
              <a:t>x	</a:t>
            </a:r>
            <a:r>
              <a:rPr sz="2400" dirty="0">
                <a:latin typeface="Tahoma" panose="020B0604030504040204" pitchFamily="34" charset="0"/>
                <a:cs typeface="Tahoma" panose="020B0604030504040204" pitchFamily="34" charset="0"/>
              </a:rPr>
              <a:t>= deviasi standar dari distribusi sampling rata-rata</a:t>
            </a:r>
          </a:p>
          <a:p>
            <a:pPr marL="1714500" lvl="3" indent="-457200" algn="just">
              <a:buFont typeface="Arial" panose="020B0604020202020204" pitchFamily="34" charset="0"/>
              <a:buNone/>
            </a:pPr>
            <a:r>
              <a:rPr sz="2400" dirty="0">
                <a:latin typeface="Tahoma" panose="020B0604030504040204" pitchFamily="34" charset="0"/>
                <a:cs typeface="Tahoma" panose="020B0604030504040204" pitchFamily="34" charset="0"/>
              </a:rPr>
              <a:t>δ</a:t>
            </a:r>
            <a:r>
              <a:rPr sz="2400" baseline="-30000" dirty="0">
                <a:latin typeface="Tahoma" panose="020B0604030504040204" pitchFamily="34" charset="0"/>
                <a:cs typeface="Tahoma" panose="020B0604030504040204" pitchFamily="34" charset="0"/>
              </a:rPr>
              <a:t>	</a:t>
            </a:r>
            <a:r>
              <a:rPr sz="2400" dirty="0">
                <a:latin typeface="Tahoma" panose="020B0604030504040204" pitchFamily="34" charset="0"/>
                <a:cs typeface="Tahoma" panose="020B0604030504040204" pitchFamily="34" charset="0"/>
              </a:rPr>
              <a:t>= deviasi standar populasi</a:t>
            </a:r>
          </a:p>
          <a:p>
            <a:pPr marL="1714500" lvl="3" indent="-457200" algn="just">
              <a:buFont typeface="Arial" panose="020B0604020202020204" pitchFamily="34" charset="0"/>
              <a:buNone/>
            </a:pPr>
            <a:r>
              <a:rPr sz="2400" dirty="0">
                <a:latin typeface="Tahoma" panose="020B0604030504040204" pitchFamily="34" charset="0"/>
                <a:cs typeface="Tahoma" panose="020B0604030504040204" pitchFamily="34" charset="0"/>
              </a:rPr>
              <a:t>n	= ukuran sampel</a:t>
            </a:r>
          </a:p>
          <a:p>
            <a:pPr marL="457200" indent="-457200" algn="just">
              <a:buFont typeface="Wingdings" panose="05000000000000000000" pitchFamily="2" charset="2"/>
              <a:buChar char="§"/>
            </a:pPr>
            <a:endParaRPr sz="2400" dirty="0">
              <a:latin typeface="Tahoma" panose="020B0604030504040204" pitchFamily="34" charset="0"/>
              <a:cs typeface="Tahoma" panose="020B0604030504040204" pitchFamily="34" charset="0"/>
            </a:endParaRPr>
          </a:p>
          <a:p>
            <a:pPr marL="457200" indent="-457200" algn="just">
              <a:buFont typeface="Wingdings" panose="05000000000000000000" pitchFamily="2" charset="2"/>
              <a:buChar char="§"/>
            </a:pPr>
            <a:r>
              <a:rPr sz="2400" dirty="0">
                <a:latin typeface="Tahoma" panose="020B0604030504040204" pitchFamily="34" charset="0"/>
                <a:cs typeface="Tahoma" panose="020B0604030504040204" pitchFamily="34" charset="0"/>
              </a:rPr>
              <a:t>Tidak ada angka yang pasti tentang “ukuran sampel yang cukup besar”, tetapi biasanya angka n &gt; 30 dianggap cukup besar.</a:t>
            </a:r>
            <a:endParaRPr sz="2400" dirty="0">
              <a:latin typeface="Tahoma" panose="020B0604030504040204" pitchFamily="34" charset="0"/>
              <a:ea typeface="Tahoma" panose="020B060403050404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smtClean="0">
                <a:ln>
                  <a:noFill/>
                </a:ln>
                <a:solidFill>
                  <a:schemeClr val="tx1">
                    <a:tint val="75000"/>
                  </a:schemeClr>
                </a:solidFill>
                <a:effectLst/>
                <a:uLnTx/>
                <a:uFillTx/>
                <a:latin typeface="Tahoma" panose="020B0604030504040204" pitchFamily="34" charset="0"/>
                <a:ea typeface="+mn-ea"/>
                <a:cs typeface="+mn-cs"/>
              </a:rPr>
              <a:t>Statistics UEU 2017</a:t>
            </a:r>
            <a:endParaRPr kumimoji="0" lang="en-US" sz="1200" b="0" i="0" u="none" strike="noStrike" kern="1200" cap="none" spc="0" normalizeH="0" baseline="0" noProof="0">
              <a:ln>
                <a:noFill/>
              </a:ln>
              <a:solidFill>
                <a:schemeClr val="tx1">
                  <a:tint val="75000"/>
                </a:schemeClr>
              </a:solidFill>
              <a:effectLst/>
              <a:uLnTx/>
              <a:uFillTx/>
              <a:latin typeface="Tahoma" panose="020B0604030504040204" pitchFamily="34" charset="0"/>
              <a:ea typeface="+mn-ea"/>
              <a:cs typeface="+mn-cs"/>
            </a:endParaRPr>
          </a:p>
        </p:txBody>
      </p:sp>
      <p:graphicFrame>
        <p:nvGraphicFramePr>
          <p:cNvPr id="1026" name="Object 1"/>
          <p:cNvGraphicFramePr/>
          <p:nvPr/>
        </p:nvGraphicFramePr>
        <p:xfrm>
          <a:off x="4502150" y="3295650"/>
          <a:ext cx="139700" cy="266700"/>
        </p:xfrm>
        <a:graphic>
          <a:graphicData uri="http://schemas.openxmlformats.org/presentationml/2006/ole">
            <mc:AlternateContent xmlns:mc="http://schemas.openxmlformats.org/markup-compatibility/2006">
              <mc:Choice xmlns:v="urn:schemas-microsoft-com:vml" Requires="v">
                <p:oleObj spid="_x0000_s3080" r:id="rId3" imgW="139700" imgH="266065" progId="Equation.3">
                  <p:embed/>
                </p:oleObj>
              </mc:Choice>
              <mc:Fallback>
                <p:oleObj r:id="rId3" imgW="139700" imgH="266065" progId="Equation.3">
                  <p:embed/>
                  <p:pic>
                    <p:nvPicPr>
                      <p:cNvPr id="0" name="Picture 3075"/>
                      <p:cNvPicPr/>
                      <p:nvPr/>
                    </p:nvPicPr>
                    <p:blipFill>
                      <a:blip r:embed="rId4"/>
                      <a:stretch>
                        <a:fillRect/>
                      </a:stretch>
                    </p:blipFill>
                    <p:spPr>
                      <a:xfrm>
                        <a:off x="4502150" y="3295650"/>
                        <a:ext cx="139700" cy="266700"/>
                      </a:xfrm>
                      <a:prstGeom prst="rect">
                        <a:avLst/>
                      </a:prstGeom>
                      <a:noFill/>
                      <a:ln w="38100">
                        <a:noFill/>
                        <a:miter/>
                      </a:ln>
                    </p:spPr>
                  </p:pic>
                </p:oleObj>
              </mc:Fallback>
            </mc:AlternateContent>
          </a:graphicData>
        </a:graphic>
      </p:graphicFrame>
      <p:sp>
        <p:nvSpPr>
          <p:cNvPr id="1028" name="Content Placeholder 5"/>
          <p:cNvSpPr>
            <a:spLocks noGrp="1"/>
          </p:cNvSpPr>
          <p:nvPr>
            <p:ph idx="1"/>
          </p:nvPr>
        </p:nvSpPr>
        <p:spPr>
          <a:ln/>
        </p:spPr>
        <p:txBody>
          <a:bodyPr vert="horz" wrap="square" lIns="91440" tIns="45720" rIns="91440" bIns="45720" anchor="t"/>
          <a:lstStyle/>
          <a:p>
            <a:endParaRPr dirty="0"/>
          </a:p>
        </p:txBody>
      </p:sp>
      <p:pic>
        <p:nvPicPr>
          <p:cNvPr id="1029" name="Picture 2" descr="C:\Users\arsil\Desktop\Smartcreative2.jpg"/>
          <p:cNvPicPr>
            <a:picLocks noChangeAspect="1"/>
          </p:cNvPicPr>
          <p:nvPr/>
        </p:nvPicPr>
        <p:blipFill>
          <a:blip r:embed="rId5"/>
          <a:stretch>
            <a:fillRect/>
          </a:stretch>
        </p:blipFill>
        <p:spPr>
          <a:xfrm>
            <a:off x="0" y="0"/>
            <a:ext cx="9172575" cy="6858000"/>
          </a:xfrm>
          <a:prstGeom prst="rect">
            <a:avLst/>
          </a:prstGeom>
          <a:noFill/>
          <a:ln w="9525">
            <a:noFill/>
          </a:ln>
        </p:spPr>
      </p:pic>
      <p:sp>
        <p:nvSpPr>
          <p:cNvPr id="1030" name="Content Placeholder 2"/>
          <p:cNvSpPr txBox="1"/>
          <p:nvPr/>
        </p:nvSpPr>
        <p:spPr>
          <a:xfrm>
            <a:off x="357188" y="928688"/>
            <a:ext cx="8229600" cy="5500687"/>
          </a:xfrm>
          <a:prstGeom prst="rect">
            <a:avLst/>
          </a:prstGeom>
          <a:noFill/>
          <a:ln w="9525">
            <a:noFill/>
          </a:ln>
        </p:spPr>
        <p:txBody>
          <a:bodyPr/>
          <a:lstStyle/>
          <a:p>
            <a:pPr marL="971550" lvl="1" indent="-514350">
              <a:spcBef>
                <a:spcPct val="20000"/>
              </a:spcBef>
              <a:buFont typeface="Calibri" panose="020F0502020204030204" pitchFamily="34" charset="0"/>
              <a:buAutoNum type="arabicPeriod" startAt="3"/>
            </a:pPr>
            <a:r>
              <a:rPr sz="2400" b="1" dirty="0">
                <a:latin typeface="Tahoma" panose="020B0604030504040204" pitchFamily="34" charset="0"/>
                <a:cs typeface="Tahoma" panose="020B0604030504040204" pitchFamily="34" charset="0"/>
              </a:rPr>
              <a:t>Distribusi Sampling Rata-rata</a:t>
            </a:r>
          </a:p>
          <a:p>
            <a:pPr marL="971550" lvl="1" indent="-514350">
              <a:spcBef>
                <a:spcPct val="20000"/>
              </a:spcBef>
              <a:buFont typeface="Calibri" panose="020F0502020204030204" pitchFamily="34" charset="0"/>
              <a:buAutoNum type="arabicPeriod" startAt="3"/>
            </a:pPr>
            <a:endParaRPr sz="2400" dirty="0">
              <a:latin typeface="Tahoma" panose="020B0604030504040204" pitchFamily="34" charset="0"/>
              <a:cs typeface="Tahoma" panose="020B0604030504040204" pitchFamily="34" charset="0"/>
            </a:endParaRPr>
          </a:p>
          <a:p>
            <a:pPr marL="342900" indent="-342900">
              <a:spcBef>
                <a:spcPct val="20000"/>
              </a:spcBef>
              <a:buFont typeface="Wingdings" panose="05000000000000000000" pitchFamily="2" charset="2"/>
              <a:buChar char="§"/>
            </a:pPr>
            <a:r>
              <a:rPr sz="2400" dirty="0">
                <a:latin typeface="Tahoma" panose="020B0604030504040204" pitchFamily="34" charset="0"/>
                <a:cs typeface="Tahoma" panose="020B0604030504040204" pitchFamily="34" charset="0"/>
              </a:rPr>
              <a:t>Adalah distribusi probabilitas rata-rata sejumlah C sampel, N adalah ukuran populasi dan n adalah ukuran sampel yang diambil dari populasi. </a:t>
            </a:r>
          </a:p>
          <a:p>
            <a:pPr marL="342900" indent="-342900">
              <a:spcBef>
                <a:spcPct val="20000"/>
              </a:spcBef>
              <a:buFont typeface="Wingdings" panose="05000000000000000000" pitchFamily="2" charset="2"/>
              <a:buChar char="§"/>
            </a:pPr>
            <a:r>
              <a:rPr sz="2400" dirty="0">
                <a:latin typeface="Tahoma" panose="020B0604030504040204" pitchFamily="34" charset="0"/>
                <a:cs typeface="Tahoma" panose="020B0604030504040204" pitchFamily="34" charset="0"/>
              </a:rPr>
              <a:t>Rata-rata </a:t>
            </a:r>
            <a:r>
              <a:rPr sz="2400" dirty="0">
                <a:latin typeface="Tahoma" panose="020B0604030504040204" pitchFamily="34" charset="0"/>
                <a:ea typeface="Tahoma" panose="020B0604030504040204" pitchFamily="34" charset="0"/>
              </a:rPr>
              <a:t>µ</a:t>
            </a:r>
            <a:r>
              <a:rPr sz="2400" baseline="-25000" dirty="0">
                <a:latin typeface="Tahoma" panose="020B0604030504040204" pitchFamily="34" charset="0"/>
                <a:cs typeface="Tahoma" panose="020B0604030504040204" pitchFamily="34" charset="0"/>
              </a:rPr>
              <a:t>x </a:t>
            </a:r>
            <a:r>
              <a:rPr sz="2400" dirty="0">
                <a:latin typeface="Tahoma" panose="020B0604030504040204" pitchFamily="34" charset="0"/>
                <a:cs typeface="Tahoma" panose="020B0604030504040204" pitchFamily="34" charset="0"/>
              </a:rPr>
              <a:t>= </a:t>
            </a:r>
            <a:r>
              <a:rPr sz="2400" dirty="0">
                <a:latin typeface="Tahoma" panose="020B0604030504040204" pitchFamily="34" charset="0"/>
                <a:ea typeface="Tahoma" panose="020B0604030504040204" pitchFamily="34" charset="0"/>
              </a:rPr>
              <a:t>µ</a:t>
            </a:r>
            <a:r>
              <a:rPr sz="2400" dirty="0">
                <a:latin typeface="Tahoma" panose="020B0604030504040204" pitchFamily="34" charset="0"/>
                <a:cs typeface="Tahoma" panose="020B0604030504040204" pitchFamily="34" charset="0"/>
              </a:rPr>
              <a:t> dan deviasi standar δ</a:t>
            </a:r>
            <a:r>
              <a:rPr sz="2400" baseline="-25000" dirty="0">
                <a:latin typeface="Tahoma" panose="020B0604030504040204" pitchFamily="34" charset="0"/>
                <a:cs typeface="Tahoma" panose="020B0604030504040204" pitchFamily="34" charset="0"/>
              </a:rPr>
              <a:t>x </a:t>
            </a:r>
            <a:r>
              <a:rPr sz="2400" dirty="0">
                <a:latin typeface="Tahoma" panose="020B0604030504040204" pitchFamily="34" charset="0"/>
                <a:cs typeface="Tahoma" panose="020B0604030504040204" pitchFamily="34" charset="0"/>
              </a:rPr>
              <a:t>= δ / √n.</a:t>
            </a:r>
          </a:p>
          <a:p>
            <a:pPr marL="342900" indent="-342900">
              <a:spcBef>
                <a:spcPct val="20000"/>
              </a:spcBef>
              <a:buFont typeface="Wingdings" panose="05000000000000000000" pitchFamily="2" charset="2"/>
              <a:buChar char="§"/>
            </a:pPr>
            <a:r>
              <a:rPr sz="2400" dirty="0">
                <a:latin typeface="Tahoma" panose="020B0604030504040204" pitchFamily="34" charset="0"/>
                <a:cs typeface="Tahoma" panose="020B0604030504040204" pitchFamily="34" charset="0"/>
              </a:rPr>
              <a:t>jika disusun ke dalam suatu distribusi, rata-rata tersebut sama seperti nilai-nilai dalam distribusi skor mentah. </a:t>
            </a:r>
          </a:p>
          <a:p>
            <a:pPr marL="342900" indent="-342900">
              <a:spcBef>
                <a:spcPct val="20000"/>
              </a:spcBef>
              <a:buFont typeface="Wingdings" panose="05000000000000000000" pitchFamily="2" charset="2"/>
              <a:buChar char="§"/>
            </a:pPr>
            <a:r>
              <a:rPr sz="2400" dirty="0">
                <a:latin typeface="Tahoma" panose="020B0604030504040204" pitchFamily="34" charset="0"/>
                <a:cs typeface="Tahoma" panose="020B0604030504040204" pitchFamily="34" charset="0"/>
              </a:rPr>
              <a:t>Distribusi semacam ini disebut distribusi sampel rata-rata (</a:t>
            </a:r>
            <a:r>
              <a:rPr sz="2400" i="1" dirty="0">
                <a:latin typeface="Tahoma" panose="020B0604030504040204" pitchFamily="34" charset="0"/>
                <a:cs typeface="Tahoma" panose="020B0604030504040204" pitchFamily="34" charset="0"/>
              </a:rPr>
              <a:t>sample distribution of means</a:t>
            </a:r>
            <a:r>
              <a:rPr sz="2400" dirty="0">
                <a:latin typeface="Tahoma" panose="020B0604030504040204" pitchFamily="34" charset="0"/>
                <a:cs typeface="Tahoma" panose="020B0604030504040204" pitchFamily="34" charset="0"/>
              </a:rPr>
              <a:t>), rata-rata dari distribusi sampel rata-rata (</a:t>
            </a:r>
            <a:r>
              <a:rPr sz="2400" i="1" dirty="0">
                <a:latin typeface="Tahoma" panose="020B0604030504040204" pitchFamily="34" charset="0"/>
                <a:cs typeface="Tahoma" panose="020B0604030504040204" pitchFamily="34" charset="0"/>
              </a:rPr>
              <a:t>means of sample distribution</a:t>
            </a:r>
            <a:r>
              <a:rPr sz="2400" dirty="0">
                <a:latin typeface="Tahoma" panose="020B0604030504040204" pitchFamily="34" charset="0"/>
                <a:cs typeface="Tahoma" panose="020B0604030504040204" pitchFamily="34" charset="0"/>
              </a:rPr>
              <a:t>). </a:t>
            </a:r>
            <a:endParaRPr sz="2400" dirty="0">
              <a:latin typeface="Tahoma" panose="020B0604030504040204" pitchFamily="34" charset="0"/>
              <a:ea typeface="Tahoma" panose="020B060403050404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428625" y="357188"/>
            <a:ext cx="8229600" cy="6000750"/>
          </a:xfrm>
          <a:ln/>
        </p:spPr>
        <p:txBody>
          <a:bodyPr vert="horz" wrap="square" lIns="91440" tIns="45720" rIns="91440" bIns="45720" anchor="t"/>
          <a:lstStyle/>
          <a:p>
            <a:endParaRPr sz="2400" dirty="0"/>
          </a:p>
        </p:txBody>
      </p:sp>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smtClean="0">
                <a:ln>
                  <a:noFill/>
                </a:ln>
                <a:solidFill>
                  <a:schemeClr val="tx1">
                    <a:tint val="75000"/>
                  </a:schemeClr>
                </a:solidFill>
                <a:effectLst/>
                <a:uLnTx/>
                <a:uFillTx/>
                <a:latin typeface="Tahoma" panose="020B0604030504040204" pitchFamily="34" charset="0"/>
                <a:ea typeface="+mn-ea"/>
                <a:cs typeface="+mn-cs"/>
              </a:rPr>
              <a:t>Statistics UEU 2017</a:t>
            </a:r>
            <a:endParaRPr kumimoji="0" lang="en-US" sz="1200" b="0" i="0" u="none" strike="noStrike" kern="1200" cap="none" spc="0" normalizeH="0" baseline="0" noProof="0">
              <a:ln>
                <a:noFill/>
              </a:ln>
              <a:solidFill>
                <a:schemeClr val="tx1">
                  <a:tint val="75000"/>
                </a:schemeClr>
              </a:solidFill>
              <a:effectLst/>
              <a:uLnTx/>
              <a:uFillTx/>
              <a:latin typeface="Tahoma" panose="020B0604030504040204" pitchFamily="34" charset="0"/>
              <a:ea typeface="+mn-ea"/>
              <a:cs typeface="+mn-cs"/>
            </a:endParaRPr>
          </a:p>
        </p:txBody>
      </p:sp>
      <p:pic>
        <p:nvPicPr>
          <p:cNvPr id="28676" name="Picture 2" descr="C:\Users\arsil\Desktop\Smartcreative2.jpg"/>
          <p:cNvPicPr>
            <a:picLocks noChangeAspect="1"/>
          </p:cNvPicPr>
          <p:nvPr/>
        </p:nvPicPr>
        <p:blipFill>
          <a:blip r:embed="rId2"/>
          <a:stretch>
            <a:fillRect/>
          </a:stretch>
        </p:blipFill>
        <p:spPr>
          <a:xfrm>
            <a:off x="0" y="0"/>
            <a:ext cx="9172575" cy="6858000"/>
          </a:xfrm>
          <a:prstGeom prst="rect">
            <a:avLst/>
          </a:prstGeom>
          <a:noFill/>
          <a:ln w="9525">
            <a:noFill/>
          </a:ln>
        </p:spPr>
      </p:pic>
      <p:sp>
        <p:nvSpPr>
          <p:cNvPr id="6" name="Rectangle 5"/>
          <p:cNvSpPr/>
          <p:nvPr/>
        </p:nvSpPr>
        <p:spPr>
          <a:xfrm>
            <a:off x="428625" y="1000125"/>
            <a:ext cx="8358188" cy="3786188"/>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mn-ea"/>
                <a:cs typeface="+mn-cs"/>
              </a:rPr>
              <a:t>Contoh</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 : Bank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mn-ea"/>
                <a:cs typeface="+mn-cs"/>
              </a:rPr>
              <a:t>Pasti</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mn-ea"/>
                <a:cs typeface="+mn-cs"/>
              </a:rPr>
              <a:t>Aman</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mn-ea"/>
                <a:cs typeface="+mn-cs"/>
              </a:rPr>
              <a:t>menghitung</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mn-ea"/>
                <a:cs typeface="+mn-cs"/>
              </a:rPr>
              <a:t>tabungan</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mn-ea"/>
                <a:cs typeface="+mn-cs"/>
              </a:rPr>
              <a:t>seluruh</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mn-ea"/>
                <a:cs typeface="+mn-cs"/>
              </a:rPr>
              <a:t>nasabahnya</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mn-ea"/>
                <a:cs typeface="+mn-cs"/>
              </a:rPr>
              <a:t>Setelah</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mn-ea"/>
                <a:cs typeface="+mn-cs"/>
              </a:rPr>
              <a:t>penghitungan</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 bank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mn-ea"/>
                <a:cs typeface="+mn-cs"/>
              </a:rPr>
              <a:t>tersebut</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mn-ea"/>
                <a:cs typeface="+mn-cs"/>
              </a:rPr>
              <a:t>mendapati</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mn-ea"/>
                <a:cs typeface="+mn-cs"/>
              </a:rPr>
              <a:t>bahwa</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 rata-rata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mn-ea"/>
                <a:cs typeface="+mn-cs"/>
              </a:rPr>
              <a:t>tabungan</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mn-ea"/>
                <a:cs typeface="+mn-cs"/>
              </a:rPr>
              <a:t>setiap</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mn-ea"/>
                <a:cs typeface="+mn-cs"/>
              </a:rPr>
              <a:t>nasabahnya</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mn-ea"/>
                <a:cs typeface="+mn-cs"/>
              </a:rPr>
              <a:t>sebesar</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 Rp2.000,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mn-ea"/>
                <a:cs typeface="+mn-cs"/>
              </a:rPr>
              <a:t>dengan</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mn-ea"/>
                <a:cs typeface="+mn-cs"/>
              </a:rPr>
              <a:t>deviasi</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mn-ea"/>
                <a:cs typeface="+mn-cs"/>
              </a:rPr>
              <a:t>standar</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 Rp600,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mn-ea"/>
                <a:cs typeface="+mn-cs"/>
              </a:rPr>
              <a:t>apabila</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mn-ea"/>
                <a:cs typeface="+mn-cs"/>
              </a:rPr>
              <a:t>seorang</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mn-ea"/>
                <a:cs typeface="+mn-cs"/>
              </a:rPr>
              <a:t>peneliti</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mn-ea"/>
                <a:cs typeface="+mn-cs"/>
              </a:rPr>
              <a:t>mengambil</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mn-ea"/>
                <a:cs typeface="+mn-cs"/>
              </a:rPr>
              <a:t>sampel</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mn-ea"/>
                <a:cs typeface="+mn-cs"/>
              </a:rPr>
              <a:t>sebanyak</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 100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mn-ea"/>
                <a:cs typeface="+mn-cs"/>
              </a:rPr>
              <a:t>nasabah</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mn-ea"/>
                <a:cs typeface="+mn-cs"/>
              </a:rPr>
              <a:t>berapa</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mn-ea"/>
                <a:cs typeface="+mn-cs"/>
              </a:rPr>
              <a:t>probabilitas</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mn-ea"/>
                <a:cs typeface="+mn-cs"/>
              </a:rPr>
              <a:t>jika</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 :</a:t>
            </a:r>
          </a:p>
          <a:p>
            <a:pPr marL="457200" marR="0" lvl="0" indent="-457200" algn="l" defTabSz="914400" rtl="0" eaLnBrk="0" fontAlgn="base" latinLnBrk="0" hangingPunct="0">
              <a:lnSpc>
                <a:spcPct val="100000"/>
              </a:lnSpc>
              <a:spcBef>
                <a:spcPct val="0"/>
              </a:spcBef>
              <a:spcAft>
                <a:spcPct val="0"/>
              </a:spcAft>
              <a:buClrTx/>
              <a:buSzTx/>
              <a:buFont typeface="+mj-lt"/>
              <a:buAutoNum type="alphaLcPeriod"/>
              <a:defRPr/>
            </a:pP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Rata-rata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mn-ea"/>
                <a:cs typeface="+mn-cs"/>
              </a:rPr>
              <a:t>sampel</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mn-ea"/>
                <a:cs typeface="+mn-cs"/>
              </a:rPr>
              <a:t>akan</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mn-ea"/>
                <a:cs typeface="+mn-cs"/>
              </a:rPr>
              <a:t>terletak</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mn-ea"/>
                <a:cs typeface="+mn-cs"/>
              </a:rPr>
              <a:t>antara</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 Rp1.900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mn-ea"/>
                <a:cs typeface="+mn-cs"/>
              </a:rPr>
              <a:t>dan</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 Rp2.050</a:t>
            </a:r>
          </a:p>
          <a:p>
            <a:pPr marL="457200" marR="0" lvl="0" indent="-457200" algn="l" defTabSz="914400" rtl="0" eaLnBrk="0" fontAlgn="base" latinLnBrk="0" hangingPunct="0">
              <a:lnSpc>
                <a:spcPct val="100000"/>
              </a:lnSpc>
              <a:spcBef>
                <a:spcPct val="0"/>
              </a:spcBef>
              <a:spcAft>
                <a:spcPct val="0"/>
              </a:spcAft>
              <a:buClrTx/>
              <a:buSzTx/>
              <a:buFont typeface="+mj-lt"/>
              <a:buAutoNum type="alphaLcPeriod"/>
              <a:defRPr/>
            </a:pP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Rata-rata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mn-ea"/>
                <a:cs typeface="+mn-cs"/>
              </a:rPr>
              <a:t>sampel</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mn-ea"/>
                <a:cs typeface="+mn-cs"/>
              </a:rPr>
              <a:t>akan</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mn-ea"/>
                <a:cs typeface="+mn-cs"/>
              </a:rPr>
              <a:t>lebih</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mn-ea"/>
                <a:cs typeface="+mn-cs"/>
              </a:rPr>
              <a:t>kecil</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mn-ea"/>
                <a:cs typeface="+mn-cs"/>
              </a:rPr>
              <a:t>dari</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 Rp2.050</a:t>
            </a:r>
          </a:p>
          <a:p>
            <a:pPr marL="457200" marR="0" lvl="0" indent="-457200" algn="l" defTabSz="914400" rtl="0" eaLnBrk="0" fontAlgn="base" latinLnBrk="0" hangingPunct="0">
              <a:lnSpc>
                <a:spcPct val="100000"/>
              </a:lnSpc>
              <a:spcBef>
                <a:spcPct val="0"/>
              </a:spcBef>
              <a:spcAft>
                <a:spcPct val="0"/>
              </a:spcAft>
              <a:buClrTx/>
              <a:buSzTx/>
              <a:buFont typeface="+mj-lt"/>
              <a:buAutoNum type="alphaLcPeriod"/>
              <a:defRPr/>
            </a:pP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Rata-rata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mn-ea"/>
                <a:cs typeface="+mn-cs"/>
              </a:rPr>
              <a:t>sampel</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mn-ea"/>
                <a:cs typeface="+mn-cs"/>
              </a:rPr>
              <a:t>akan</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mn-ea"/>
                <a:cs typeface="+mn-cs"/>
              </a:rPr>
              <a:t>lebih</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mn-ea"/>
                <a:cs typeface="+mn-cs"/>
              </a:rPr>
              <a:t>kecil</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mn-ea"/>
                <a:cs typeface="+mn-cs"/>
              </a:rPr>
              <a:t>dari</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 Rp1.900</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smtClean="0">
                <a:ln>
                  <a:noFill/>
                </a:ln>
                <a:solidFill>
                  <a:schemeClr val="tx1">
                    <a:tint val="75000"/>
                  </a:schemeClr>
                </a:solidFill>
                <a:effectLst/>
                <a:uLnTx/>
                <a:uFillTx/>
                <a:latin typeface="Tahoma" panose="020B0604030504040204" pitchFamily="34" charset="0"/>
                <a:ea typeface="+mn-ea"/>
                <a:cs typeface="+mn-cs"/>
              </a:rPr>
              <a:t>Statistics UEU 2017</a:t>
            </a:r>
            <a:endParaRPr kumimoji="0" lang="en-US" sz="1200" b="0" i="0" u="none" strike="noStrike" kern="1200" cap="none" spc="0" normalizeH="0" baseline="0" noProof="0">
              <a:ln>
                <a:noFill/>
              </a:ln>
              <a:solidFill>
                <a:schemeClr val="tx1">
                  <a:tint val="75000"/>
                </a:schemeClr>
              </a:solidFill>
              <a:effectLst/>
              <a:uLnTx/>
              <a:uFillTx/>
              <a:latin typeface="Tahoma" panose="020B0604030504040204" pitchFamily="34" charset="0"/>
              <a:ea typeface="+mn-ea"/>
              <a:cs typeface="+mn-cs"/>
            </a:endParaRPr>
          </a:p>
        </p:txBody>
      </p:sp>
      <p:sp>
        <p:nvSpPr>
          <p:cNvPr id="29699" name="Content Placeholder 4"/>
          <p:cNvSpPr>
            <a:spLocks noGrp="1"/>
          </p:cNvSpPr>
          <p:nvPr>
            <p:ph idx="1"/>
          </p:nvPr>
        </p:nvSpPr>
        <p:spPr>
          <a:ln/>
        </p:spPr>
        <p:txBody>
          <a:bodyPr vert="horz" wrap="square" lIns="91440" tIns="45720" rIns="91440" bIns="45720" anchor="t"/>
          <a:lstStyle/>
          <a:p>
            <a:endParaRPr dirty="0"/>
          </a:p>
        </p:txBody>
      </p:sp>
      <p:pic>
        <p:nvPicPr>
          <p:cNvPr id="29700" name="Picture 2" descr="C:\Users\arsil\Desktop\Smartcreative2.jpg"/>
          <p:cNvPicPr>
            <a:picLocks noChangeAspect="1"/>
          </p:cNvPicPr>
          <p:nvPr/>
        </p:nvPicPr>
        <p:blipFill>
          <a:blip r:embed="rId2"/>
          <a:stretch>
            <a:fillRect/>
          </a:stretch>
        </p:blipFill>
        <p:spPr>
          <a:xfrm>
            <a:off x="0" y="0"/>
            <a:ext cx="9172575" cy="6858000"/>
          </a:xfrm>
          <a:prstGeom prst="rect">
            <a:avLst/>
          </a:prstGeom>
          <a:noFill/>
          <a:ln w="9525">
            <a:noFill/>
          </a:ln>
        </p:spPr>
      </p:pic>
      <p:sp>
        <p:nvSpPr>
          <p:cNvPr id="7" name="Content Placeholder 2"/>
          <p:cNvSpPr txBox="1"/>
          <p:nvPr/>
        </p:nvSpPr>
        <p:spPr bwMode="auto">
          <a:xfrm>
            <a:off x="428625" y="428625"/>
            <a:ext cx="8501063" cy="4071938"/>
          </a:xfrm>
          <a:prstGeom prst="rect">
            <a:avLst/>
          </a:prstGeom>
          <a:noFill/>
          <a:ln w="9525">
            <a:noFill/>
            <a:miter lim="800000"/>
          </a:ln>
        </p:spPr>
        <p:txBody>
          <a:bodyPr vert="horz" wrap="square" lIns="91440" tIns="45720" rIns="91440" bIns="45720" numCol="1" anchor="t" anchorCtr="0" compatLnSpc="1"/>
          <a:lstStyle/>
          <a:p>
            <a:pPr marL="342900" indent="-342900">
              <a:spcBef>
                <a:spcPct val="20000"/>
              </a:spcBef>
              <a:buFont typeface="Arial" panose="020B0604020202020204" pitchFamily="34" charset="0"/>
              <a:buNone/>
            </a:pPr>
            <a:endParaRPr sz="2400" dirty="0">
              <a:latin typeface="Calibri" panose="020F0502020204030204" pitchFamily="34" charset="0"/>
            </a:endParaRPr>
          </a:p>
          <a:p>
            <a:pPr marL="342900" indent="-342900">
              <a:spcBef>
                <a:spcPct val="20000"/>
              </a:spcBef>
              <a:buFont typeface="Arial" panose="020B0604020202020204" pitchFamily="34" charset="0"/>
              <a:buNone/>
            </a:pPr>
            <a:r>
              <a:rPr sz="2400" dirty="0">
                <a:latin typeface="Tahoma" panose="020B0604030504040204" pitchFamily="34" charset="0"/>
                <a:cs typeface="Tahoma" panose="020B0604030504040204" pitchFamily="34" charset="0"/>
              </a:rPr>
              <a:t>Jawab :</a:t>
            </a:r>
          </a:p>
          <a:p>
            <a:pPr marL="342900" indent="-342900">
              <a:spcBef>
                <a:spcPct val="20000"/>
              </a:spcBef>
              <a:buFont typeface="Arial" panose="020B0604020202020204" pitchFamily="34" charset="0"/>
              <a:buNone/>
            </a:pPr>
            <a:r>
              <a:rPr sz="2400" dirty="0">
                <a:latin typeface="Tahoma" panose="020B0604030504040204" pitchFamily="34" charset="0"/>
                <a:cs typeface="Tahoma" panose="020B0604030504040204" pitchFamily="34" charset="0"/>
              </a:rPr>
              <a:t>Sampel 100 dari 600 populasi: terdapat C(600, 100) kombinasi, atau terdapat sebanyak C(600, 100) rata-rata sampel dengan distribusinya normal (konsisten dengan dalil batas memusat). Distribusi sampling rata-rata ini memiliki rata-rata dan deviasi standar sebagai berikut :</a:t>
            </a:r>
          </a:p>
          <a:p>
            <a:pPr marL="342900" indent="-342900">
              <a:spcBef>
                <a:spcPct val="20000"/>
              </a:spcBef>
              <a:buFont typeface="Arial" panose="020B0604020202020204" pitchFamily="34" charset="0"/>
              <a:buNone/>
            </a:pPr>
            <a:r>
              <a:rPr sz="2400" dirty="0">
                <a:latin typeface="Tahoma" panose="020B0604030504040204" pitchFamily="34" charset="0"/>
                <a:ea typeface="Tahoma" panose="020B0604030504040204" pitchFamily="34" charset="0"/>
              </a:rPr>
              <a:t>µ</a:t>
            </a:r>
            <a:r>
              <a:rPr sz="2400" baseline="-25000" dirty="0">
                <a:latin typeface="Tahoma" panose="020B0604030504040204" pitchFamily="34" charset="0"/>
                <a:cs typeface="Tahoma" panose="020B0604030504040204" pitchFamily="34" charset="0"/>
              </a:rPr>
              <a:t>x </a:t>
            </a:r>
            <a:r>
              <a:rPr sz="2400" dirty="0">
                <a:latin typeface="Tahoma" panose="020B0604030504040204" pitchFamily="34" charset="0"/>
                <a:cs typeface="Tahoma" panose="020B0604030504040204" pitchFamily="34" charset="0"/>
              </a:rPr>
              <a:t>= </a:t>
            </a:r>
            <a:r>
              <a:rPr sz="2400" dirty="0">
                <a:latin typeface="Tahoma" panose="020B0604030504040204" pitchFamily="34" charset="0"/>
                <a:ea typeface="Tahoma" panose="020B0604030504040204" pitchFamily="34" charset="0"/>
              </a:rPr>
              <a:t>µ</a:t>
            </a:r>
            <a:r>
              <a:rPr sz="2400" dirty="0">
                <a:latin typeface="Tahoma" panose="020B0604030504040204" pitchFamily="34" charset="0"/>
                <a:cs typeface="Tahoma" panose="020B0604030504040204" pitchFamily="34" charset="0"/>
              </a:rPr>
              <a:t> = Rp2.000;   δ</a:t>
            </a:r>
            <a:r>
              <a:rPr sz="2400" baseline="-25000" dirty="0">
                <a:latin typeface="Tahoma" panose="020B0604030504040204" pitchFamily="34" charset="0"/>
                <a:cs typeface="Tahoma" panose="020B0604030504040204" pitchFamily="34" charset="0"/>
              </a:rPr>
              <a:t>x </a:t>
            </a:r>
            <a:r>
              <a:rPr sz="2400" dirty="0">
                <a:latin typeface="Tahoma" panose="020B0604030504040204" pitchFamily="34" charset="0"/>
                <a:cs typeface="Tahoma" panose="020B0604030504040204" pitchFamily="34" charset="0"/>
              </a:rPr>
              <a:t>= δ / √n = 600 / √100 = 60</a:t>
            </a:r>
          </a:p>
          <a:p>
            <a:pPr marL="342900" indent="-342900">
              <a:spcBef>
                <a:spcPct val="20000"/>
              </a:spcBef>
              <a:buFont typeface="Arial" panose="020B0604020202020204" pitchFamily="34" charset="0"/>
              <a:buNone/>
            </a:pPr>
            <a:endParaRPr sz="2400" dirty="0">
              <a:latin typeface="Calibri" panose="020F0502020204030204" pitchFamily="34" charset="0"/>
            </a:endParaRPr>
          </a:p>
          <a:p>
            <a:pPr marL="342900" indent="-342900">
              <a:spcBef>
                <a:spcPct val="20000"/>
              </a:spcBef>
              <a:buFont typeface="Arial" panose="020B0604020202020204" pitchFamily="34" charset="0"/>
              <a:buChar char="•"/>
            </a:pPr>
            <a:endParaRPr dirty="0">
              <a:latin typeface="Calibri" panose="020F0502020204030204" pitchFamily="34" charset="0"/>
            </a:endParaRPr>
          </a:p>
          <a:p>
            <a:pPr marL="342900" indent="-342900">
              <a:spcBef>
                <a:spcPct val="20000"/>
              </a:spcBef>
              <a:buFont typeface="Arial" panose="020B0604020202020204" pitchFamily="34" charset="0"/>
              <a:buChar char="•"/>
            </a:pPr>
            <a:endParaRPr sz="2400" dirty="0">
              <a:latin typeface="Calibri" panose="020F050202020403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smtClean="0">
                <a:ln>
                  <a:noFill/>
                </a:ln>
                <a:solidFill>
                  <a:schemeClr val="tx1">
                    <a:tint val="75000"/>
                  </a:schemeClr>
                </a:solidFill>
                <a:effectLst/>
                <a:uLnTx/>
                <a:uFillTx/>
                <a:latin typeface="Tahoma" panose="020B0604030504040204" pitchFamily="34" charset="0"/>
                <a:ea typeface="+mn-ea"/>
                <a:cs typeface="+mn-cs"/>
              </a:rPr>
              <a:t>Statistics UEU 2017</a:t>
            </a:r>
            <a:endParaRPr kumimoji="0" lang="en-US" sz="1200" b="0" i="0" u="none" strike="noStrike" kern="1200" cap="none" spc="0" normalizeH="0" baseline="0" noProof="0">
              <a:ln>
                <a:noFill/>
              </a:ln>
              <a:solidFill>
                <a:schemeClr val="tx1">
                  <a:tint val="75000"/>
                </a:schemeClr>
              </a:solidFill>
              <a:effectLst/>
              <a:uLnTx/>
              <a:uFillTx/>
              <a:latin typeface="Tahoma" panose="020B0604030504040204" pitchFamily="34" charset="0"/>
              <a:ea typeface="+mn-ea"/>
              <a:cs typeface="+mn-cs"/>
            </a:endParaRPr>
          </a:p>
        </p:txBody>
      </p:sp>
      <p:sp>
        <p:nvSpPr>
          <p:cNvPr id="30723" name="Content Placeholder 4"/>
          <p:cNvSpPr>
            <a:spLocks noGrp="1"/>
          </p:cNvSpPr>
          <p:nvPr>
            <p:ph idx="1"/>
          </p:nvPr>
        </p:nvSpPr>
        <p:spPr>
          <a:ln/>
        </p:spPr>
        <p:txBody>
          <a:bodyPr vert="horz" wrap="square" lIns="91440" tIns="45720" rIns="91440" bIns="45720" anchor="t"/>
          <a:lstStyle/>
          <a:p>
            <a:endParaRPr dirty="0"/>
          </a:p>
        </p:txBody>
      </p:sp>
      <p:pic>
        <p:nvPicPr>
          <p:cNvPr id="30724" name="Picture 2" descr="C:\Users\arsil\Desktop\Smartcreative2.jpg"/>
          <p:cNvPicPr>
            <a:picLocks noChangeAspect="1"/>
          </p:cNvPicPr>
          <p:nvPr/>
        </p:nvPicPr>
        <p:blipFill>
          <a:blip r:embed="rId2"/>
          <a:stretch>
            <a:fillRect/>
          </a:stretch>
        </p:blipFill>
        <p:spPr>
          <a:xfrm>
            <a:off x="0" y="0"/>
            <a:ext cx="9172575" cy="6858000"/>
          </a:xfrm>
          <a:prstGeom prst="rect">
            <a:avLst/>
          </a:prstGeom>
          <a:noFill/>
          <a:ln w="9525">
            <a:noFill/>
          </a:ln>
        </p:spPr>
      </p:pic>
      <p:sp>
        <p:nvSpPr>
          <p:cNvPr id="7" name="Content Placeholder 2"/>
          <p:cNvSpPr txBox="1"/>
          <p:nvPr/>
        </p:nvSpPr>
        <p:spPr bwMode="auto">
          <a:xfrm>
            <a:off x="428625" y="714375"/>
            <a:ext cx="8501063" cy="4525963"/>
          </a:xfrm>
          <a:prstGeom prst="rect">
            <a:avLst/>
          </a:prstGeom>
          <a:noFill/>
          <a:ln w="9525">
            <a:noFill/>
            <a:miter lim="800000"/>
          </a:ln>
        </p:spPr>
        <p:txBody>
          <a:bodyPr vert="horz" wrap="square" lIns="91440" tIns="45720" rIns="91440" bIns="45720" numCol="1" anchor="t" anchorCtr="0" compatLnSpc="1"/>
          <a:lstStyle/>
          <a:p>
            <a:pPr marL="457200" marR="0" indent="-457200" defTabSz="914400">
              <a:spcBef>
                <a:spcPct val="20000"/>
              </a:spcBef>
              <a:buClrTx/>
              <a:buSzTx/>
              <a:buFont typeface="+mj-lt"/>
              <a:buAutoNum type="alphaLcPeriod"/>
              <a:defRPr/>
            </a:pPr>
            <a:r>
              <a:rPr kumimoji="0" lang="en-US" sz="2400" kern="1200" cap="none" spc="0" normalizeH="0" baseline="0" noProof="0" smtClean="0">
                <a:latin typeface="Tahoma" panose="020B0604030504040204" pitchFamily="34" charset="0"/>
                <a:ea typeface="Tahoma" panose="020B0604030504040204" pitchFamily="34" charset="0"/>
                <a:cs typeface="Tahoma" panose="020B0604030504040204" pitchFamily="34" charset="0"/>
              </a:rPr>
              <a:t>Distribusi normal: Z =( x - µ</a:t>
            </a:r>
            <a:r>
              <a:rPr kumimoji="0" lang="en-US" sz="2400" kern="1200" cap="none" spc="0" normalizeH="0" baseline="-25000" noProof="0" smtClean="0">
                <a:latin typeface="Tahoma" panose="020B0604030504040204" pitchFamily="34" charset="0"/>
                <a:ea typeface="Tahoma" panose="020B0604030504040204" pitchFamily="34" charset="0"/>
                <a:cs typeface="Tahoma" panose="020B0604030504040204" pitchFamily="34" charset="0"/>
              </a:rPr>
              <a:t>x</a:t>
            </a:r>
            <a:r>
              <a:rPr kumimoji="0" lang="en-US" sz="2400" kern="1200" cap="none" spc="0" normalizeH="0" baseline="0" noProof="0" smtClean="0">
                <a:latin typeface="Tahoma" panose="020B0604030504040204" pitchFamily="34" charset="0"/>
                <a:ea typeface="Tahoma" panose="020B0604030504040204" pitchFamily="34" charset="0"/>
                <a:cs typeface="Tahoma" panose="020B0604030504040204" pitchFamily="34" charset="0"/>
              </a:rPr>
              <a:t>)/x</a:t>
            </a:r>
            <a:r>
              <a:rPr kumimoji="0" lang="en-US" sz="2400" kern="1200" cap="none" spc="0" normalizeH="0" baseline="-25000" noProof="0" smtClean="0">
                <a:latin typeface="Tahoma" panose="020B0604030504040204" pitchFamily="34" charset="0"/>
                <a:ea typeface="Tahoma" panose="020B0604030504040204" pitchFamily="34" charset="0"/>
                <a:cs typeface="Tahoma" panose="020B0604030504040204" pitchFamily="34" charset="0"/>
              </a:rPr>
              <a:t>x</a:t>
            </a:r>
            <a:endParaRPr kumimoji="0" lang="en-US" sz="2400" kern="1200" cap="none" spc="0" normalizeH="0" baseline="0" noProof="0" smtClean="0">
              <a:latin typeface="Tahoma" panose="020B0604030504040204" pitchFamily="34" charset="0"/>
              <a:ea typeface="Tahoma" panose="020B0604030504040204" pitchFamily="34" charset="0"/>
              <a:cs typeface="Tahoma" panose="020B0604030504040204" pitchFamily="34" charset="0"/>
            </a:endParaRPr>
          </a:p>
          <a:p>
            <a:pPr marL="342900" marR="0" indent="-342900" defTabSz="914400">
              <a:spcBef>
                <a:spcPct val="20000"/>
              </a:spcBef>
              <a:buClrTx/>
              <a:buSzTx/>
              <a:buFont typeface="Arial" panose="020B0604020202020204" pitchFamily="34" charset="0"/>
              <a:buNone/>
              <a:defRPr/>
            </a:pPr>
            <a:r>
              <a:rPr kumimoji="0" lang="en-US" sz="2400" kern="1200" cap="none" spc="0" normalizeH="0" baseline="0" noProof="0" smtClean="0">
                <a:latin typeface="Tahoma" panose="020B0604030504040204" pitchFamily="34" charset="0"/>
                <a:ea typeface="Tahoma" panose="020B0604030504040204" pitchFamily="34" charset="0"/>
                <a:cs typeface="Tahoma" panose="020B0604030504040204" pitchFamily="34" charset="0"/>
              </a:rPr>
              <a:t>	untuk x = 1900, Z = (1900 – 2000)/60 = -1.67 = 45,25%</a:t>
            </a:r>
          </a:p>
          <a:p>
            <a:pPr marL="342900" marR="0" indent="-342900" defTabSz="914400">
              <a:spcBef>
                <a:spcPct val="20000"/>
              </a:spcBef>
              <a:buClrTx/>
              <a:buSzTx/>
              <a:buFont typeface="Arial" panose="020B0604020202020204" pitchFamily="34" charset="0"/>
              <a:buNone/>
              <a:defRPr/>
            </a:pPr>
            <a:r>
              <a:rPr kumimoji="0" lang="en-US" sz="2400" kern="1200" cap="none" spc="0" normalizeH="0" baseline="0" noProof="0" smtClean="0">
                <a:latin typeface="Tahoma" panose="020B0604030504040204" pitchFamily="34" charset="0"/>
                <a:ea typeface="Tahoma" panose="020B0604030504040204" pitchFamily="34" charset="0"/>
                <a:cs typeface="Tahoma" panose="020B0604030504040204" pitchFamily="34" charset="0"/>
              </a:rPr>
              <a:t>	untuk x = 2050, Z = (2050 – 2000)/60 = 0.83 = 29.67%</a:t>
            </a:r>
          </a:p>
          <a:p>
            <a:pPr marL="342900" marR="0" indent="-342900" defTabSz="914400">
              <a:spcBef>
                <a:spcPct val="20000"/>
              </a:spcBef>
              <a:buClrTx/>
              <a:buSzTx/>
              <a:buFont typeface="Arial" panose="020B0604020202020204" pitchFamily="34" charset="0"/>
              <a:buNone/>
              <a:defRPr/>
            </a:pPr>
            <a:r>
              <a:rPr kumimoji="0" lang="en-US" sz="2400" kern="1200" cap="none" spc="0" normalizeH="0" baseline="0" noProof="0" smtClean="0">
                <a:latin typeface="Tahoma" panose="020B0604030504040204" pitchFamily="34" charset="0"/>
                <a:ea typeface="Tahoma" panose="020B0604030504040204" pitchFamily="34" charset="0"/>
                <a:cs typeface="Tahoma" panose="020B0604030504040204" pitchFamily="34" charset="0"/>
              </a:rPr>
              <a:t>	Maka P(1900 &lt; x &lt; 2050) = 45.25% + 29.67% = 74.9% </a:t>
            </a:r>
          </a:p>
          <a:p>
            <a:pPr marL="457200" marR="0" indent="-457200" defTabSz="914400">
              <a:spcBef>
                <a:spcPct val="20000"/>
              </a:spcBef>
              <a:buClrTx/>
              <a:buSzTx/>
              <a:buFont typeface="+mj-lt"/>
              <a:buAutoNum type="alphaLcPeriod" startAt="2"/>
              <a:defRPr/>
            </a:pPr>
            <a:r>
              <a:rPr kumimoji="0" lang="en-US" sz="2400" kern="1200" cap="none" spc="0" normalizeH="0" baseline="0" noProof="0" smtClean="0">
                <a:latin typeface="Tahoma" panose="020B0604030504040204" pitchFamily="34" charset="0"/>
                <a:ea typeface="Tahoma" panose="020B0604030504040204" pitchFamily="34" charset="0"/>
                <a:cs typeface="Tahoma" panose="020B0604030504040204" pitchFamily="34" charset="0"/>
              </a:rPr>
              <a:t> P(x &lt; 2050)</a:t>
            </a:r>
          </a:p>
          <a:p>
            <a:pPr marL="342900" marR="0" indent="-342900" defTabSz="914400">
              <a:spcBef>
                <a:spcPct val="20000"/>
              </a:spcBef>
              <a:buClrTx/>
              <a:buSzTx/>
              <a:buFont typeface="Arial" panose="020B0604020202020204" pitchFamily="34" charset="0"/>
              <a:buNone/>
              <a:defRPr/>
            </a:pPr>
            <a:r>
              <a:rPr kumimoji="0" lang="en-US" sz="2400" kern="1200" cap="none" spc="0" normalizeH="0" baseline="0" noProof="0" smtClean="0">
                <a:latin typeface="Tahoma" panose="020B0604030504040204" pitchFamily="34" charset="0"/>
                <a:ea typeface="Tahoma" panose="020B0604030504040204" pitchFamily="34" charset="0"/>
                <a:cs typeface="Tahoma" panose="020B0604030504040204" pitchFamily="34" charset="0"/>
              </a:rPr>
              <a:t>	untuk x = 2050, Z =(2050 – 2000)/60 = 0.83 = 29.67%</a:t>
            </a:r>
          </a:p>
          <a:p>
            <a:pPr marL="342900" marR="0" indent="-342900" defTabSz="914400">
              <a:spcBef>
                <a:spcPct val="20000"/>
              </a:spcBef>
              <a:buClrTx/>
              <a:buSzTx/>
              <a:buFont typeface="Arial" panose="020B0604020202020204" pitchFamily="34" charset="0"/>
              <a:buNone/>
              <a:defRPr/>
            </a:pPr>
            <a:r>
              <a:rPr kumimoji="0" lang="en-US" sz="2400" kern="1200" cap="none" spc="0" normalizeH="0" baseline="0" noProof="0" smtClean="0">
                <a:latin typeface="Tahoma" panose="020B0604030504040204" pitchFamily="34" charset="0"/>
                <a:ea typeface="Tahoma" panose="020B0604030504040204" pitchFamily="34" charset="0"/>
                <a:cs typeface="Tahoma" panose="020B0604030504040204" pitchFamily="34" charset="0"/>
              </a:rPr>
              <a:t>	Maka P(x &lt; 2050) = 50% - 29.67% = 20.33%</a:t>
            </a:r>
          </a:p>
          <a:p>
            <a:pPr marL="457200" marR="0" indent="-457200" defTabSz="914400">
              <a:spcBef>
                <a:spcPct val="20000"/>
              </a:spcBef>
              <a:buClrTx/>
              <a:buSzTx/>
              <a:buFont typeface="+mj-lt"/>
              <a:buAutoNum type="alphaLcPeriod" startAt="3"/>
              <a:defRPr/>
            </a:pPr>
            <a:r>
              <a:rPr kumimoji="0" lang="en-US" sz="2400" kern="1200" cap="none" spc="0" normalizeH="0" baseline="0" noProof="0" smtClean="0">
                <a:latin typeface="Tahoma" panose="020B0604030504040204" pitchFamily="34" charset="0"/>
                <a:ea typeface="Tahoma" panose="020B0604030504040204" pitchFamily="34" charset="0"/>
                <a:cs typeface="Tahoma" panose="020B0604030504040204" pitchFamily="34" charset="0"/>
              </a:rPr>
              <a:t>P(x &lt; 1900)</a:t>
            </a:r>
          </a:p>
          <a:p>
            <a:pPr marL="342900" marR="0" indent="-342900" defTabSz="914400">
              <a:spcBef>
                <a:spcPct val="20000"/>
              </a:spcBef>
              <a:buClrTx/>
              <a:buSzTx/>
              <a:buFont typeface="Arial" panose="020B0604020202020204" pitchFamily="34" charset="0"/>
              <a:buNone/>
              <a:defRPr/>
            </a:pPr>
            <a:r>
              <a:rPr kumimoji="0" lang="en-US" sz="2400" kern="1200" cap="none" spc="0" normalizeH="0" baseline="0" noProof="0" smtClean="0">
                <a:latin typeface="Tahoma" panose="020B0604030504040204" pitchFamily="34" charset="0"/>
                <a:ea typeface="Tahoma" panose="020B0604030504040204" pitchFamily="34" charset="0"/>
                <a:cs typeface="Tahoma" panose="020B0604030504040204" pitchFamily="34" charset="0"/>
              </a:rPr>
              <a:t>	untuk x = 1900, Z = (1900 – 2000)/60 = -1.67 = 45,25%</a:t>
            </a:r>
          </a:p>
          <a:p>
            <a:pPr marL="342900" marR="0" indent="-342900" defTabSz="914400">
              <a:spcBef>
                <a:spcPct val="20000"/>
              </a:spcBef>
              <a:buClrTx/>
              <a:buSzTx/>
              <a:buFont typeface="Arial" panose="020B0604020202020204" pitchFamily="34" charset="0"/>
              <a:buNone/>
              <a:defRPr/>
            </a:pPr>
            <a:r>
              <a:rPr kumimoji="0" lang="en-US" sz="2400" kern="1200" cap="none" spc="0" normalizeH="0" baseline="0" noProof="0" smtClean="0">
                <a:latin typeface="Tahoma" panose="020B0604030504040204" pitchFamily="34" charset="0"/>
                <a:ea typeface="Tahoma" panose="020B0604030504040204" pitchFamily="34" charset="0"/>
                <a:cs typeface="Tahoma" panose="020B0604030504040204" pitchFamily="34" charset="0"/>
              </a:rPr>
              <a:t>	Maka P(x &lt; 1900) = 50% - 45.25% = 4.75%</a:t>
            </a:r>
          </a:p>
          <a:p>
            <a:pPr marL="342900" marR="0" indent="-342900" defTabSz="914400">
              <a:spcBef>
                <a:spcPct val="20000"/>
              </a:spcBef>
              <a:buClrTx/>
              <a:buSzTx/>
              <a:buFont typeface="Arial" panose="020B0604020202020204" pitchFamily="34" charset="0"/>
              <a:buChar char="•"/>
              <a:defRPr/>
            </a:pPr>
            <a:endParaRPr kumimoji="0" lang="en-US" sz="2400" kern="1200" cap="none" spc="0" normalizeH="0" baseline="0" noProof="0" dirty="0">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6" descr="SUB#LIST copy.jpg"/>
          <p:cNvPicPr>
            <a:picLocks noChangeAspect="1"/>
          </p:cNvPicPr>
          <p:nvPr/>
        </p:nvPicPr>
        <p:blipFill>
          <a:blip r:embed="rId3"/>
          <a:stretch>
            <a:fillRect/>
          </a:stretch>
        </p:blipFill>
        <p:spPr>
          <a:xfrm>
            <a:off x="-228600" y="0"/>
            <a:ext cx="9144000" cy="6858000"/>
          </a:xfrm>
          <a:prstGeom prst="rect">
            <a:avLst/>
          </a:prstGeom>
          <a:noFill/>
          <a:ln w="9525">
            <a:noFill/>
          </a:ln>
        </p:spPr>
      </p:pic>
      <p:sp>
        <p:nvSpPr>
          <p:cNvPr id="6" name="Rectangle 5"/>
          <p:cNvSpPr/>
          <p:nvPr/>
        </p:nvSpPr>
        <p:spPr>
          <a:xfrm>
            <a:off x="3000375" y="2525713"/>
            <a:ext cx="3238500" cy="460375"/>
          </a:xfrm>
          <a:prstGeom prst="rect">
            <a:avLst/>
          </a:prstGeom>
          <a:noFill/>
          <a:effectLst/>
        </p:spPr>
        <p:txBody>
          <a:bodyPr>
            <a:spAutoFit/>
          </a:body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en-US" sz="2400" b="1" i="0" u="none" strike="noStrike" kern="1200" cap="none" spc="0" normalizeH="0" baseline="0" noProof="0" dirty="0" err="1">
                <a:ln w="18415" cmpd="sng">
                  <a:noFill/>
                  <a:prstDash val="solid"/>
                </a:ln>
                <a:solidFill>
                  <a:schemeClr val="tx1">
                    <a:lumMod val="75000"/>
                    <a:lumOff val="25000"/>
                  </a:schemeClr>
                </a:solidFill>
                <a:effectLst/>
                <a:uLnTx/>
                <a:uFillTx/>
                <a:latin typeface="Segoe UI" panose="020B0502040204020203" pitchFamily="34" charset="0"/>
                <a:ea typeface="+mn-ea"/>
                <a:cs typeface="Segoe UI" panose="020B0502040204020203" pitchFamily="34" charset="0"/>
              </a:rPr>
              <a:t>Materi</a:t>
            </a:r>
            <a:r>
              <a:rPr kumimoji="0" lang="en-US" sz="2400" b="1" i="0" u="none" strike="noStrike" kern="1200" cap="none" spc="0" normalizeH="0" baseline="0" noProof="0" dirty="0">
                <a:ln w="18415" cmpd="sng">
                  <a:noFill/>
                  <a:prstDash val="solid"/>
                </a:ln>
                <a:solidFill>
                  <a:schemeClr val="tx1">
                    <a:lumMod val="75000"/>
                    <a:lumOff val="25000"/>
                  </a:schemeClr>
                </a:solidFill>
                <a:effectLst/>
                <a:uLnTx/>
                <a:uFillTx/>
                <a:latin typeface="Segoe UI" panose="020B0502040204020203" pitchFamily="34" charset="0"/>
                <a:ea typeface="+mn-ea"/>
                <a:cs typeface="Segoe UI" panose="020B0502040204020203" pitchFamily="34" charset="0"/>
              </a:rPr>
              <a:t> </a:t>
            </a:r>
            <a:r>
              <a:rPr kumimoji="0" lang="en-US" sz="2400" b="1" i="0" u="none" strike="noStrike" kern="1200" cap="none" spc="0" normalizeH="0" baseline="0" noProof="0" dirty="0" err="1">
                <a:ln w="18415" cmpd="sng">
                  <a:noFill/>
                  <a:prstDash val="solid"/>
                </a:ln>
                <a:solidFill>
                  <a:schemeClr val="tx1">
                    <a:lumMod val="75000"/>
                    <a:lumOff val="25000"/>
                  </a:schemeClr>
                </a:solidFill>
                <a:effectLst/>
                <a:uLnTx/>
                <a:uFillTx/>
                <a:latin typeface="Segoe UI" panose="020B0502040204020203" pitchFamily="34" charset="0"/>
                <a:ea typeface="+mn-ea"/>
                <a:cs typeface="Segoe UI" panose="020B0502040204020203" pitchFamily="34" charset="0"/>
              </a:rPr>
              <a:t>Sebelum</a:t>
            </a:r>
            <a:r>
              <a:rPr kumimoji="0" lang="en-US" sz="2400" b="1" i="0" u="none" strike="noStrike" kern="1200" cap="none" spc="0" normalizeH="0" baseline="0" noProof="0" dirty="0">
                <a:ln w="18415" cmpd="sng">
                  <a:noFill/>
                  <a:prstDash val="solid"/>
                </a:ln>
                <a:solidFill>
                  <a:schemeClr val="tx1">
                    <a:lumMod val="75000"/>
                    <a:lumOff val="25000"/>
                  </a:schemeClr>
                </a:solidFill>
                <a:effectLst/>
                <a:uLnTx/>
                <a:uFillTx/>
                <a:latin typeface="Segoe UI" panose="020B0502040204020203" pitchFamily="34" charset="0"/>
                <a:ea typeface="+mn-ea"/>
                <a:cs typeface="Segoe UI" panose="020B0502040204020203" pitchFamily="34" charset="0"/>
              </a:rPr>
              <a:t> UTS </a:t>
            </a:r>
          </a:p>
        </p:txBody>
      </p:sp>
      <p:sp>
        <p:nvSpPr>
          <p:cNvPr id="8" name="Rectangle 7"/>
          <p:cNvSpPr/>
          <p:nvPr/>
        </p:nvSpPr>
        <p:spPr>
          <a:xfrm>
            <a:off x="3581400" y="3276600"/>
            <a:ext cx="1524000" cy="307777"/>
          </a:xfrm>
          <a:prstGeom prst="rect">
            <a:avLst/>
          </a:prstGeom>
          <a:noFill/>
          <a:ln>
            <a:noFill/>
          </a:ln>
          <a:effectLst/>
        </p:spPr>
        <p:txBody>
          <a:bodyPr>
            <a:spAutoFit/>
          </a:body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 </a:t>
            </a:r>
          </a:p>
        </p:txBody>
      </p:sp>
      <p:sp>
        <p:nvSpPr>
          <p:cNvPr id="10" name="Rectangle 9"/>
          <p:cNvSpPr/>
          <p:nvPr/>
        </p:nvSpPr>
        <p:spPr>
          <a:xfrm>
            <a:off x="3633355" y="3647209"/>
            <a:ext cx="5105400" cy="307777"/>
          </a:xfrm>
          <a:prstGeom prst="rect">
            <a:avLst/>
          </a:prstGeom>
          <a:noFill/>
          <a:ln>
            <a:noFill/>
          </a:ln>
          <a:effectLst/>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 02. </a:t>
            </a:r>
            <a:r>
              <a:rPr kumimoji="0" lang="id-ID" sz="1400" b="1"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Probabilitas</a:t>
            </a:r>
            <a:endParaRPr kumimoji="0" lang="en-US" sz="1400" b="1"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endParaRPr>
          </a:p>
        </p:txBody>
      </p:sp>
      <p:cxnSp>
        <p:nvCxnSpPr>
          <p:cNvPr id="19" name="Straight Connector 18"/>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057400" y="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640281" y="5600721"/>
            <a:ext cx="5105400" cy="307777"/>
          </a:xfrm>
          <a:prstGeom prst="rect">
            <a:avLst/>
          </a:prstGeom>
          <a:noFill/>
          <a:ln>
            <a:no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 07. </a:t>
            </a:r>
            <a:r>
              <a:rPr kumimoji="0" lang="en-ID"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H</a:t>
            </a:r>
            <a:r>
              <a:rPr kumimoji="0" lang="id-ID"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ipotesis</a:t>
            </a:r>
            <a:endPar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endParaRPr>
          </a:p>
        </p:txBody>
      </p:sp>
      <p:sp>
        <p:nvSpPr>
          <p:cNvPr id="28" name="Rectangle 27"/>
          <p:cNvSpPr/>
          <p:nvPr/>
        </p:nvSpPr>
        <p:spPr>
          <a:xfrm>
            <a:off x="3636816" y="4038606"/>
            <a:ext cx="5105400" cy="307777"/>
          </a:xfrm>
          <a:prstGeom prst="rect">
            <a:avLst/>
          </a:prstGeom>
          <a:noFill/>
          <a:ln>
            <a:noFill/>
          </a:ln>
          <a:effectLst/>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 03. </a:t>
            </a:r>
            <a:r>
              <a:rPr kumimoji="0" lang="id-ID"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Distribusi Probabilitas: Peubah acak diskrit</a:t>
            </a:r>
            <a:endPar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endParaRPr>
          </a:p>
        </p:txBody>
      </p:sp>
      <p:sp>
        <p:nvSpPr>
          <p:cNvPr id="29" name="Rectangle 28"/>
          <p:cNvSpPr/>
          <p:nvPr/>
        </p:nvSpPr>
        <p:spPr>
          <a:xfrm>
            <a:off x="3647207" y="4402291"/>
            <a:ext cx="5105400" cy="523220"/>
          </a:xfrm>
          <a:prstGeom prst="rect">
            <a:avLst/>
          </a:prstGeom>
          <a:noFill/>
          <a:ln>
            <a:noFill/>
          </a:ln>
          <a:effectLst/>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 04. </a:t>
            </a:r>
            <a:r>
              <a:rPr kumimoji="0" lang="id-ID"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Distribusi Probabilitas: Peubah acak kontinu</a:t>
            </a:r>
            <a:endPar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0" fontAlgn="auto" latinLnBrk="0" hangingPunct="0">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 </a:t>
            </a:r>
          </a:p>
        </p:txBody>
      </p:sp>
      <p:sp>
        <p:nvSpPr>
          <p:cNvPr id="30" name="Rectangle 29"/>
          <p:cNvSpPr/>
          <p:nvPr/>
        </p:nvSpPr>
        <p:spPr>
          <a:xfrm>
            <a:off x="3647207" y="4776367"/>
            <a:ext cx="5105400" cy="307777"/>
          </a:xfrm>
          <a:prstGeom prst="rect">
            <a:avLst/>
          </a:prstGeom>
          <a:noFill/>
          <a:ln>
            <a:noFill/>
          </a:ln>
          <a:effectLst/>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 05. </a:t>
            </a:r>
            <a:r>
              <a:rPr kumimoji="0" lang="id-ID"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Distribusi </a:t>
            </a:r>
            <a:r>
              <a:rPr kumimoji="0" lang="id-ID" sz="1400" b="0" i="1"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Sampling</a:t>
            </a:r>
            <a:r>
              <a:rPr kumimoji="0" lang="id-ID"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 </a:t>
            </a:r>
            <a:endParaRPr kumimoji="0" lang="en-US" sz="1400" b="0" i="1"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endParaRPr>
          </a:p>
        </p:txBody>
      </p:sp>
      <p:sp>
        <p:nvSpPr>
          <p:cNvPr id="31" name="Rectangle 30"/>
          <p:cNvSpPr/>
          <p:nvPr/>
        </p:nvSpPr>
        <p:spPr>
          <a:xfrm>
            <a:off x="3647207" y="5181616"/>
            <a:ext cx="5105400" cy="307777"/>
          </a:xfrm>
          <a:prstGeom prst="rect">
            <a:avLst/>
          </a:prstGeom>
          <a:noFill/>
          <a:ln>
            <a:noFill/>
          </a:ln>
          <a:effectLst/>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 06. </a:t>
            </a:r>
            <a:r>
              <a:rPr kumimoji="0" lang="id-ID"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Estimasi</a:t>
            </a:r>
            <a:endPar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endParaRPr>
          </a:p>
        </p:txBody>
      </p:sp>
      <p:sp>
        <p:nvSpPr>
          <p:cNvPr id="32" name="Rectangle 31"/>
          <p:cNvSpPr/>
          <p:nvPr/>
        </p:nvSpPr>
        <p:spPr>
          <a:xfrm>
            <a:off x="3647207" y="3248890"/>
            <a:ext cx="5105400" cy="307777"/>
          </a:xfrm>
          <a:prstGeom prst="rect">
            <a:avLst/>
          </a:prstGeom>
          <a:noFill/>
          <a:ln>
            <a:noFill/>
          </a:ln>
          <a:effectLst/>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 01. </a:t>
            </a:r>
            <a:r>
              <a:rPr kumimoji="0" lang="id-ID"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Pengertian dan Deskripsi Data</a:t>
            </a:r>
            <a:r>
              <a:rPr kumimoji="0" lang="en-US" sz="1400" b="0" i="0" u="none" strike="noStrike" kern="1200" cap="none" spc="0" normalizeH="0" baseline="0" noProof="0" dirty="0">
                <a:ln w="18415" cmpd="sng">
                  <a:solidFill>
                    <a:srgbClr val="FFFFFF"/>
                  </a:solidFill>
                  <a:prstDash val="solid"/>
                </a:ln>
                <a:solidFill>
                  <a:schemeClr val="bg1"/>
                </a:solidFill>
                <a:effectLst/>
                <a:uLnTx/>
                <a:uFillTx/>
                <a:latin typeface="Segoe UI" panose="020B0502040204020203" pitchFamily="34" charset="0"/>
                <a:ea typeface="+mn-ea"/>
                <a:cs typeface="Segoe UI" panose="020B0502040204020203" pitchFamily="34" charset="0"/>
              </a:rPr>
              <a:t> </a:t>
            </a:r>
          </a:p>
        </p:txBody>
      </p:sp>
    </p:spTree>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smtClean="0">
                <a:ln>
                  <a:noFill/>
                </a:ln>
                <a:solidFill>
                  <a:schemeClr val="tx1">
                    <a:tint val="75000"/>
                  </a:schemeClr>
                </a:solidFill>
                <a:effectLst/>
                <a:uLnTx/>
                <a:uFillTx/>
                <a:latin typeface="Tahoma" panose="020B0604030504040204" pitchFamily="34" charset="0"/>
                <a:ea typeface="+mn-ea"/>
                <a:cs typeface="+mn-cs"/>
              </a:rPr>
              <a:t>Statistics UEU 2017</a:t>
            </a:r>
            <a:endParaRPr kumimoji="0" lang="en-US" sz="1200" b="0" i="0" u="none" strike="noStrike" kern="1200" cap="none" spc="0" normalizeH="0" baseline="0" noProof="0">
              <a:ln>
                <a:noFill/>
              </a:ln>
              <a:solidFill>
                <a:schemeClr val="tx1">
                  <a:tint val="75000"/>
                </a:schemeClr>
              </a:solidFill>
              <a:effectLst/>
              <a:uLnTx/>
              <a:uFillTx/>
              <a:latin typeface="Tahoma" panose="020B0604030504040204" pitchFamily="34" charset="0"/>
              <a:ea typeface="+mn-ea"/>
              <a:cs typeface="+mn-cs"/>
            </a:endParaRPr>
          </a:p>
        </p:txBody>
      </p:sp>
      <p:sp>
        <p:nvSpPr>
          <p:cNvPr id="31747" name="Content Placeholder 4"/>
          <p:cNvSpPr>
            <a:spLocks noGrp="1"/>
          </p:cNvSpPr>
          <p:nvPr>
            <p:ph idx="1"/>
          </p:nvPr>
        </p:nvSpPr>
        <p:spPr>
          <a:ln/>
        </p:spPr>
        <p:txBody>
          <a:bodyPr vert="horz" wrap="square" lIns="91440" tIns="45720" rIns="91440" bIns="45720" anchor="t"/>
          <a:lstStyle/>
          <a:p>
            <a:endParaRPr dirty="0"/>
          </a:p>
        </p:txBody>
      </p:sp>
      <p:pic>
        <p:nvPicPr>
          <p:cNvPr id="31748" name="Picture 2" descr="C:\Users\arsil\Desktop\Smartcreative2.jpg"/>
          <p:cNvPicPr>
            <a:picLocks noChangeAspect="1"/>
          </p:cNvPicPr>
          <p:nvPr/>
        </p:nvPicPr>
        <p:blipFill>
          <a:blip r:embed="rId2"/>
          <a:stretch>
            <a:fillRect/>
          </a:stretch>
        </p:blipFill>
        <p:spPr>
          <a:xfrm>
            <a:off x="0" y="0"/>
            <a:ext cx="9172575" cy="6858000"/>
          </a:xfrm>
          <a:prstGeom prst="rect">
            <a:avLst/>
          </a:prstGeom>
          <a:noFill/>
          <a:ln w="9525">
            <a:noFill/>
          </a:ln>
        </p:spPr>
      </p:pic>
      <p:sp>
        <p:nvSpPr>
          <p:cNvPr id="31749" name="Rectangle 6"/>
          <p:cNvSpPr/>
          <p:nvPr/>
        </p:nvSpPr>
        <p:spPr>
          <a:xfrm>
            <a:off x="500063" y="1143000"/>
            <a:ext cx="8286750" cy="4154488"/>
          </a:xfrm>
          <a:prstGeom prst="rect">
            <a:avLst/>
          </a:prstGeom>
          <a:noFill/>
          <a:ln w="9525">
            <a:noFill/>
          </a:ln>
        </p:spPr>
        <p:txBody>
          <a:bodyPr>
            <a:spAutoFit/>
          </a:bodyPr>
          <a:lstStyle/>
          <a:p>
            <a:pPr marL="971550" lvl="1" indent="-514350">
              <a:buFont typeface="Calibri" panose="020F0502020204030204" pitchFamily="34" charset="0"/>
              <a:buAutoNum type="arabicPeriod" startAt="4"/>
            </a:pPr>
            <a:r>
              <a:rPr sz="2400" b="1" dirty="0">
                <a:latin typeface="Tahoma" panose="020B0604030504040204" pitchFamily="34" charset="0"/>
              </a:rPr>
              <a:t>Faktor Koreksi untuk Populasi Terbatas</a:t>
            </a:r>
          </a:p>
          <a:p>
            <a:pPr marL="971550" lvl="1" indent="-514350"/>
            <a:endParaRPr sz="2400" dirty="0">
              <a:latin typeface="Tahoma" panose="020B0604030504040204" pitchFamily="34" charset="0"/>
            </a:endParaRPr>
          </a:p>
          <a:p>
            <a:r>
              <a:rPr sz="2400" dirty="0">
                <a:latin typeface="Tahoma" panose="020B0604030504040204" pitchFamily="34" charset="0"/>
              </a:rPr>
              <a:t>Jika populasi sangat besar (</a:t>
            </a:r>
            <a:r>
              <a:rPr sz="2400" i="1" dirty="0">
                <a:latin typeface="Tahoma" panose="020B0604030504040204" pitchFamily="34" charset="0"/>
              </a:rPr>
              <a:t>infinite</a:t>
            </a:r>
            <a:r>
              <a:rPr sz="2400" dirty="0">
                <a:latin typeface="Tahoma" panose="020B0604030504040204" pitchFamily="34" charset="0"/>
              </a:rPr>
              <a:t>), harus melakukan penyesuaian/koreksi terhadap deviasi standar dari distribusi sampling dengan cara mengalikan δ / √n dengan suatu faktor koreksi sebesar √ (N-n) / (N-1) atau </a:t>
            </a:r>
          </a:p>
          <a:p>
            <a:pPr>
              <a:buFont typeface="Arial" panose="020B0604020202020204" pitchFamily="34" charset="0"/>
              <a:buNone/>
            </a:pPr>
            <a:endParaRPr sz="2400" dirty="0">
              <a:latin typeface="Tahoma" panose="020B0604030504040204" pitchFamily="34" charset="0"/>
            </a:endParaRPr>
          </a:p>
          <a:p>
            <a:pPr>
              <a:buFont typeface="Arial" panose="020B0604020202020204" pitchFamily="34" charset="0"/>
              <a:buNone/>
            </a:pPr>
            <a:r>
              <a:rPr sz="2400" b="1" dirty="0">
                <a:latin typeface="Tahoma" panose="020B0604030504040204" pitchFamily="34" charset="0"/>
              </a:rPr>
              <a:t>	δ</a:t>
            </a:r>
            <a:r>
              <a:rPr sz="2400" b="1" baseline="-25000" dirty="0">
                <a:latin typeface="Tahoma" panose="020B0604030504040204" pitchFamily="34" charset="0"/>
              </a:rPr>
              <a:t>x </a:t>
            </a:r>
            <a:r>
              <a:rPr sz="2400" b="1" dirty="0">
                <a:latin typeface="Tahoma" panose="020B0604030504040204" pitchFamily="34" charset="0"/>
              </a:rPr>
              <a:t>= [δ / √n] x [√ (N-n) / (N-1)]</a:t>
            </a:r>
            <a:endParaRPr sz="2400" dirty="0">
              <a:latin typeface="Tahoma" panose="020B0604030504040204" pitchFamily="34" charset="0"/>
            </a:endParaRPr>
          </a:p>
          <a:p>
            <a:pPr lvl="4">
              <a:buFont typeface="Arial" panose="020B0604020202020204" pitchFamily="34" charset="0"/>
              <a:buNone/>
            </a:pPr>
            <a:endParaRPr dirty="0">
              <a:latin typeface="Tahoma" panose="020B0604030504040204" pitchFamily="34" charset="0"/>
            </a:endParaRPr>
          </a:p>
          <a:p>
            <a:pPr lvl="4">
              <a:buFont typeface="Arial" panose="020B0604020202020204" pitchFamily="34" charset="0"/>
              <a:buNone/>
            </a:pPr>
            <a:r>
              <a:rPr dirty="0">
                <a:latin typeface="Tahoma" panose="020B0604030504040204" pitchFamily="34" charset="0"/>
              </a:rPr>
              <a:t>keterangan :</a:t>
            </a:r>
          </a:p>
          <a:p>
            <a:pPr lvl="4">
              <a:buFont typeface="Arial" panose="020B0604020202020204" pitchFamily="34" charset="0"/>
              <a:buNone/>
            </a:pPr>
            <a:r>
              <a:rPr dirty="0">
                <a:latin typeface="Tahoma" panose="020B0604030504040204" pitchFamily="34" charset="0"/>
              </a:rPr>
              <a:t>N	= ukuran populasi (yang terbatas/tidak besar)</a:t>
            </a:r>
          </a:p>
          <a:p>
            <a:pPr lvl="4">
              <a:buFont typeface="Arial" panose="020B0604020202020204" pitchFamily="34" charset="0"/>
              <a:buNone/>
            </a:pPr>
            <a:r>
              <a:rPr dirty="0">
                <a:latin typeface="Tahoma" panose="020B0604030504040204" pitchFamily="34" charset="0"/>
              </a:rPr>
              <a:t>n	= ukuran sampel</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smtClean="0">
                <a:ln>
                  <a:noFill/>
                </a:ln>
                <a:solidFill>
                  <a:schemeClr val="tx1">
                    <a:tint val="75000"/>
                  </a:schemeClr>
                </a:solidFill>
                <a:effectLst/>
                <a:uLnTx/>
                <a:uFillTx/>
                <a:latin typeface="Tahoma" panose="020B0604030504040204" pitchFamily="34" charset="0"/>
                <a:ea typeface="+mn-ea"/>
                <a:cs typeface="+mn-cs"/>
              </a:rPr>
              <a:t>Statistics UEU 2017</a:t>
            </a:r>
            <a:endParaRPr kumimoji="0" lang="en-US" sz="1200" b="0" i="0" u="none" strike="noStrike" kern="1200" cap="none" spc="0" normalizeH="0" baseline="0" noProof="0">
              <a:ln>
                <a:noFill/>
              </a:ln>
              <a:solidFill>
                <a:schemeClr val="tx1">
                  <a:tint val="75000"/>
                </a:schemeClr>
              </a:solidFill>
              <a:effectLst/>
              <a:uLnTx/>
              <a:uFillTx/>
              <a:latin typeface="Tahoma" panose="020B0604030504040204" pitchFamily="34" charset="0"/>
              <a:ea typeface="+mn-ea"/>
              <a:cs typeface="+mn-cs"/>
            </a:endParaRPr>
          </a:p>
        </p:txBody>
      </p:sp>
      <p:sp>
        <p:nvSpPr>
          <p:cNvPr id="32771" name="Content Placeholder 4"/>
          <p:cNvSpPr>
            <a:spLocks noGrp="1"/>
          </p:cNvSpPr>
          <p:nvPr>
            <p:ph idx="1"/>
          </p:nvPr>
        </p:nvSpPr>
        <p:spPr>
          <a:ln/>
        </p:spPr>
        <p:txBody>
          <a:bodyPr vert="horz" wrap="square" lIns="91440" tIns="45720" rIns="91440" bIns="45720" anchor="t"/>
          <a:lstStyle/>
          <a:p>
            <a:endParaRPr dirty="0"/>
          </a:p>
        </p:txBody>
      </p:sp>
      <p:pic>
        <p:nvPicPr>
          <p:cNvPr id="32772" name="Picture 2" descr="C:\Users\arsil\Desktop\Smartcreative2.jpg"/>
          <p:cNvPicPr>
            <a:picLocks noChangeAspect="1"/>
          </p:cNvPicPr>
          <p:nvPr/>
        </p:nvPicPr>
        <p:blipFill>
          <a:blip r:embed="rId2"/>
          <a:stretch>
            <a:fillRect/>
          </a:stretch>
        </p:blipFill>
        <p:spPr>
          <a:xfrm>
            <a:off x="0" y="0"/>
            <a:ext cx="9172575" cy="6858000"/>
          </a:xfrm>
          <a:prstGeom prst="rect">
            <a:avLst/>
          </a:prstGeom>
          <a:noFill/>
          <a:ln w="9525">
            <a:noFill/>
          </a:ln>
        </p:spPr>
      </p:pic>
      <p:sp>
        <p:nvSpPr>
          <p:cNvPr id="7" name="Content Placeholder 2"/>
          <p:cNvSpPr txBox="1"/>
          <p:nvPr/>
        </p:nvSpPr>
        <p:spPr bwMode="auto">
          <a:xfrm>
            <a:off x="428625" y="714375"/>
            <a:ext cx="8229600" cy="3429000"/>
          </a:xfrm>
          <a:prstGeom prst="rect">
            <a:avLst/>
          </a:prstGeom>
          <a:noFill/>
          <a:ln w="9525">
            <a:noFill/>
            <a:miter lim="800000"/>
          </a:ln>
        </p:spPr>
        <p:txBody>
          <a:bodyPr vert="horz" wrap="square" lIns="91440" tIns="45720" rIns="91440" bIns="45720" numCol="1" anchor="t" anchorCtr="0" compatLnSpc="1"/>
          <a:lstStyle/>
          <a:p>
            <a:pPr marL="342900" marR="0" indent="-342900" defTabSz="914400">
              <a:spcBef>
                <a:spcPct val="20000"/>
              </a:spcBef>
              <a:buClrTx/>
              <a:buSzTx/>
              <a:buFont typeface="Arial" panose="020B0604020202020204" pitchFamily="34" charset="0"/>
              <a:buNone/>
              <a:defRPr/>
            </a:pPr>
            <a:r>
              <a:rPr kumimoji="0" lang="en-US" sz="2000" kern="1200" cap="none" spc="0" normalizeH="0" baseline="0" noProof="0" smtClean="0">
                <a:latin typeface="+mn-lt"/>
                <a:ea typeface="+mn-ea"/>
                <a:cs typeface="+mn-cs"/>
              </a:rPr>
              <a:t> </a:t>
            </a:r>
          </a:p>
          <a:p>
            <a:pPr marL="342900" marR="0" indent="-342900" defTabSz="914400">
              <a:spcBef>
                <a:spcPct val="20000"/>
              </a:spcBef>
              <a:buClrTx/>
              <a:buSzTx/>
              <a:buFont typeface="Wingdings" panose="05000000000000000000" pitchFamily="2" charset="2"/>
              <a:buChar char="§"/>
              <a:defRPr/>
            </a:pPr>
            <a:r>
              <a:rPr kumimoji="0" lang="en-US" sz="2400" kern="1200" cap="none" spc="0" normalizeH="0" baseline="0" noProof="0" smtClean="0">
                <a:latin typeface="Tahoma" panose="020B0604030504040204" pitchFamily="34" charset="0"/>
                <a:ea typeface="Tahoma" panose="020B0604030504040204" pitchFamily="34" charset="0"/>
                <a:cs typeface="Tahoma" panose="020B0604030504040204" pitchFamily="34" charset="0"/>
              </a:rPr>
              <a:t>Efek faktor koreksi: misalnya sampel= 100 dari populasi = 1000, besar faktor koreksinya adalah 0.9492. Maka deviasi standar distribusi sampling rata-rata (atau galat baku mean) akan berkurang sebesar 1 – 94,92% = 5%. </a:t>
            </a:r>
          </a:p>
          <a:p>
            <a:pPr marL="342900" marR="0" indent="-342900" defTabSz="914400">
              <a:spcBef>
                <a:spcPct val="20000"/>
              </a:spcBef>
              <a:buClrTx/>
              <a:buSzTx/>
              <a:buFont typeface="Wingdings" panose="05000000000000000000" pitchFamily="2" charset="2"/>
              <a:buChar char="§"/>
              <a:defRPr/>
            </a:pPr>
            <a:r>
              <a:rPr kumimoji="0" lang="en-US" sz="2400" kern="1200" cap="none" spc="0" normalizeH="0" baseline="0" noProof="0" smtClean="0">
                <a:latin typeface="Tahoma" panose="020B0604030504040204" pitchFamily="34" charset="0"/>
                <a:ea typeface="Tahoma" panose="020B0604030504040204" pitchFamily="34" charset="0"/>
                <a:cs typeface="Tahoma" panose="020B0604030504040204" pitchFamily="34" charset="0"/>
              </a:rPr>
              <a:t>Semakin besar ukuran sampel, semakin besar pengurangan galat baku tersebut, demikian pula sebaliknya. </a:t>
            </a:r>
          </a:p>
          <a:p>
            <a:pPr marL="342900" marR="0" indent="-342900" defTabSz="914400">
              <a:spcBef>
                <a:spcPct val="20000"/>
              </a:spcBef>
              <a:buClrTx/>
              <a:buSzTx/>
              <a:buFont typeface="Arial" panose="020B0604020202020204" pitchFamily="34" charset="0"/>
              <a:buChar char="•"/>
              <a:defRPr/>
            </a:pPr>
            <a:endParaRPr kumimoji="0" lang="en-US" sz="2400" kern="1200" cap="none" spc="0" normalizeH="0" baseline="0" noProof="0" dirty="0" smtClean="0">
              <a:latin typeface="+mn-lt"/>
              <a:ea typeface="+mn-ea"/>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ln/>
        </p:spPr>
        <p:txBody>
          <a:bodyPr vert="horz" wrap="square" lIns="91440" tIns="45720" rIns="91440" bIns="45720" anchor="ctr"/>
          <a:lstStyle/>
          <a:p>
            <a:endParaRPr dirty="0"/>
          </a:p>
        </p:txBody>
      </p:sp>
      <p:sp>
        <p:nvSpPr>
          <p:cNvPr id="33795" name="Content Placeholder 2"/>
          <p:cNvSpPr>
            <a:spLocks noGrp="1"/>
          </p:cNvSpPr>
          <p:nvPr>
            <p:ph idx="1"/>
          </p:nvPr>
        </p:nvSpPr>
        <p:spPr>
          <a:ln/>
        </p:spPr>
        <p:txBody>
          <a:bodyPr vert="horz" wrap="square" lIns="91440" tIns="45720" rIns="91440" bIns="45720" anchor="t"/>
          <a:lstStyle/>
          <a:p>
            <a:endParaRPr dirty="0"/>
          </a:p>
        </p:txBody>
      </p:sp>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smtClean="0">
                <a:ln>
                  <a:noFill/>
                </a:ln>
                <a:solidFill>
                  <a:schemeClr val="tx1">
                    <a:tint val="75000"/>
                  </a:schemeClr>
                </a:solidFill>
                <a:effectLst/>
                <a:uLnTx/>
                <a:uFillTx/>
                <a:latin typeface="Tahoma" panose="020B0604030504040204" pitchFamily="34" charset="0"/>
                <a:ea typeface="+mn-ea"/>
                <a:cs typeface="+mn-cs"/>
              </a:rPr>
              <a:t>Statistics UEU 2017</a:t>
            </a:r>
            <a:endParaRPr kumimoji="0" lang="en-US" sz="1200" b="0" i="0" u="none" strike="noStrike" kern="1200" cap="none" spc="0" normalizeH="0" baseline="0" noProof="0">
              <a:ln>
                <a:noFill/>
              </a:ln>
              <a:solidFill>
                <a:schemeClr val="tx1">
                  <a:tint val="75000"/>
                </a:schemeClr>
              </a:solidFill>
              <a:effectLst/>
              <a:uLnTx/>
              <a:uFillTx/>
              <a:latin typeface="Tahoma" panose="020B0604030504040204" pitchFamily="34" charset="0"/>
              <a:ea typeface="+mn-ea"/>
              <a:cs typeface="+mn-cs"/>
            </a:endParaRPr>
          </a:p>
        </p:txBody>
      </p:sp>
      <p:pic>
        <p:nvPicPr>
          <p:cNvPr id="33797" name="Picture 2" descr="C:\Users\arsil\Desktop\Smartcreative2.jpg"/>
          <p:cNvPicPr>
            <a:picLocks noChangeAspect="1"/>
          </p:cNvPicPr>
          <p:nvPr/>
        </p:nvPicPr>
        <p:blipFill>
          <a:blip r:embed="rId2"/>
          <a:stretch>
            <a:fillRect/>
          </a:stretch>
        </p:blipFill>
        <p:spPr>
          <a:xfrm>
            <a:off x="0" y="0"/>
            <a:ext cx="9172575" cy="6858000"/>
          </a:xfrm>
          <a:prstGeom prst="rect">
            <a:avLst/>
          </a:prstGeom>
          <a:noFill/>
          <a:ln w="9525">
            <a:noFill/>
          </a:ln>
        </p:spPr>
      </p:pic>
      <p:graphicFrame>
        <p:nvGraphicFramePr>
          <p:cNvPr id="6" name="Content Placeholder 4"/>
          <p:cNvGraphicFramePr/>
          <p:nvPr/>
        </p:nvGraphicFramePr>
        <p:xfrm>
          <a:off x="1500188" y="642938"/>
          <a:ext cx="6429375" cy="2803525"/>
        </p:xfrm>
        <a:graphic>
          <a:graphicData uri="http://schemas.openxmlformats.org/drawingml/2006/table">
            <a:tbl>
              <a:tblPr/>
              <a:tblGrid>
                <a:gridCol w="2032000"/>
                <a:gridCol w="2254280"/>
                <a:gridCol w="2143140"/>
              </a:tblGrid>
              <a:tr h="0">
                <a:tc>
                  <a:txBody>
                    <a:bodyPr/>
                    <a:lstStyle/>
                    <a:p>
                      <a:pPr marL="0" marR="0" algn="ctr">
                        <a:lnSpc>
                          <a:spcPct val="115000"/>
                        </a:lnSpc>
                        <a:spcBef>
                          <a:spcPts val="0"/>
                        </a:spcBef>
                        <a:spcAft>
                          <a:spcPts val="0"/>
                        </a:spcAft>
                      </a:pPr>
                      <a:r>
                        <a:rPr lang="en-US" sz="2000" dirty="0" err="1">
                          <a:latin typeface="Arial" panose="020B0604020202020204"/>
                          <a:ea typeface="Calibri" panose="020F0502020204030204"/>
                          <a:cs typeface="Times New Roman" panose="02020603050405020304"/>
                        </a:rPr>
                        <a:t>Ukuran</a:t>
                      </a:r>
                      <a:r>
                        <a:rPr lang="en-US" sz="2000" dirty="0">
                          <a:latin typeface="Arial" panose="020B0604020202020204"/>
                          <a:ea typeface="Calibri" panose="020F0502020204030204"/>
                          <a:cs typeface="Times New Roman" panose="02020603050405020304"/>
                        </a:rPr>
                        <a:t> </a:t>
                      </a:r>
                      <a:r>
                        <a:rPr lang="en-US" sz="2000" dirty="0" err="1">
                          <a:latin typeface="Arial" panose="020B0604020202020204"/>
                          <a:ea typeface="Calibri" panose="020F0502020204030204"/>
                          <a:cs typeface="Times New Roman" panose="02020603050405020304"/>
                        </a:rPr>
                        <a:t>sampel</a:t>
                      </a:r>
                      <a:r>
                        <a:rPr lang="en-US" sz="2000" dirty="0">
                          <a:latin typeface="Arial" panose="020B0604020202020204"/>
                          <a:ea typeface="Calibri" panose="020F0502020204030204"/>
                          <a:cs typeface="Times New Roman" panose="02020603050405020304"/>
                        </a:rPr>
                        <a:t> (n)</a:t>
                      </a:r>
                      <a:endParaRPr lang="en-US" sz="2000" dirty="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15000"/>
                        </a:lnSpc>
                        <a:spcBef>
                          <a:spcPts val="0"/>
                        </a:spcBef>
                        <a:spcAft>
                          <a:spcPts val="0"/>
                        </a:spcAft>
                      </a:pPr>
                      <a:r>
                        <a:rPr lang="en-US" sz="2000" dirty="0" err="1">
                          <a:latin typeface="Arial" panose="020B0604020202020204"/>
                          <a:ea typeface="Calibri" panose="020F0502020204030204"/>
                          <a:cs typeface="Times New Roman" panose="02020603050405020304"/>
                        </a:rPr>
                        <a:t>Bagian</a:t>
                      </a:r>
                      <a:r>
                        <a:rPr lang="en-US" sz="2000" dirty="0">
                          <a:latin typeface="Arial" panose="020B0604020202020204"/>
                          <a:ea typeface="Calibri" panose="020F0502020204030204"/>
                          <a:cs typeface="Times New Roman" panose="02020603050405020304"/>
                        </a:rPr>
                        <a:t> </a:t>
                      </a:r>
                      <a:r>
                        <a:rPr lang="en-US" sz="2000" dirty="0" err="1">
                          <a:latin typeface="Arial" panose="020B0604020202020204"/>
                          <a:ea typeface="Calibri" panose="020F0502020204030204"/>
                          <a:cs typeface="Times New Roman" panose="02020603050405020304"/>
                        </a:rPr>
                        <a:t>dari</a:t>
                      </a:r>
                      <a:r>
                        <a:rPr lang="en-US" sz="2000" dirty="0">
                          <a:latin typeface="Arial" panose="020B0604020202020204"/>
                          <a:ea typeface="Calibri" panose="020F0502020204030204"/>
                          <a:cs typeface="Times New Roman" panose="02020603050405020304"/>
                        </a:rPr>
                        <a:t> </a:t>
                      </a:r>
                      <a:r>
                        <a:rPr lang="en-US" sz="2000" dirty="0" err="1">
                          <a:latin typeface="Arial" panose="020B0604020202020204"/>
                          <a:ea typeface="Calibri" panose="020F0502020204030204"/>
                          <a:cs typeface="Times New Roman" panose="02020603050405020304"/>
                        </a:rPr>
                        <a:t>Populasinya</a:t>
                      </a:r>
                      <a:r>
                        <a:rPr lang="en-US" sz="2000" dirty="0">
                          <a:latin typeface="Arial" panose="020B0604020202020204"/>
                          <a:ea typeface="Calibri" panose="020F0502020204030204"/>
                          <a:cs typeface="Times New Roman" panose="02020603050405020304"/>
                        </a:rPr>
                        <a:t> (n/N)</a:t>
                      </a:r>
                      <a:endParaRPr lang="en-US" sz="2000" dirty="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15000"/>
                        </a:lnSpc>
                        <a:spcBef>
                          <a:spcPts val="0"/>
                        </a:spcBef>
                        <a:spcAft>
                          <a:spcPts val="0"/>
                        </a:spcAft>
                      </a:pPr>
                      <a:r>
                        <a:rPr lang="en-US" sz="2000" dirty="0" err="1">
                          <a:latin typeface="Arial" panose="020B0604020202020204"/>
                          <a:ea typeface="Calibri" panose="020F0502020204030204"/>
                          <a:cs typeface="Times New Roman" panose="02020603050405020304"/>
                        </a:rPr>
                        <a:t>Faktor</a:t>
                      </a:r>
                      <a:r>
                        <a:rPr lang="en-US" sz="2000" dirty="0">
                          <a:latin typeface="Arial" panose="020B0604020202020204"/>
                          <a:ea typeface="Calibri" panose="020F0502020204030204"/>
                          <a:cs typeface="Times New Roman" panose="02020603050405020304"/>
                        </a:rPr>
                        <a:t> </a:t>
                      </a:r>
                      <a:r>
                        <a:rPr lang="en-US" sz="2000" dirty="0" err="1">
                          <a:latin typeface="Arial" panose="020B0604020202020204"/>
                          <a:ea typeface="Calibri" panose="020F0502020204030204"/>
                          <a:cs typeface="Times New Roman" panose="02020603050405020304"/>
                        </a:rPr>
                        <a:t>Koreksi</a:t>
                      </a:r>
                      <a:endParaRPr lang="en-US" sz="2000" dirty="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0">
                <a:tc>
                  <a:txBody>
                    <a:bodyPr/>
                    <a:lstStyle/>
                    <a:p>
                      <a:pPr marL="0" marR="0" algn="ctr">
                        <a:lnSpc>
                          <a:spcPct val="115000"/>
                        </a:lnSpc>
                        <a:spcBef>
                          <a:spcPts val="0"/>
                        </a:spcBef>
                        <a:spcAft>
                          <a:spcPts val="0"/>
                        </a:spcAft>
                      </a:pPr>
                      <a:r>
                        <a:rPr lang="en-US" sz="2000" dirty="0">
                          <a:latin typeface="Arial" panose="020B0604020202020204"/>
                          <a:ea typeface="Calibri" panose="020F0502020204030204"/>
                          <a:cs typeface="Times New Roman" panose="02020603050405020304"/>
                        </a:rPr>
                        <a:t>10</a:t>
                      </a:r>
                      <a:endParaRPr lang="en-US" sz="2000" dirty="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Arial" panose="020B0604020202020204"/>
                          <a:ea typeface="Calibri" panose="020F0502020204030204"/>
                          <a:cs typeface="Times New Roman" panose="02020603050405020304"/>
                        </a:rPr>
                        <a:t>1%</a:t>
                      </a:r>
                      <a:endParaRPr lang="en-US" sz="200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Arial" panose="020B0604020202020204"/>
                          <a:ea typeface="Calibri" panose="020F0502020204030204"/>
                          <a:cs typeface="Times New Roman" panose="02020603050405020304"/>
                        </a:rPr>
                        <a:t>99.55%</a:t>
                      </a:r>
                      <a:endParaRPr lang="en-US" sz="2000" dirty="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2000" dirty="0">
                          <a:latin typeface="Arial" panose="020B0604020202020204"/>
                          <a:ea typeface="Calibri" panose="020F0502020204030204"/>
                          <a:cs typeface="Times New Roman" panose="02020603050405020304"/>
                        </a:rPr>
                        <a:t>25</a:t>
                      </a:r>
                      <a:endParaRPr lang="en-US" sz="2000" dirty="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Arial" panose="020B0604020202020204"/>
                          <a:ea typeface="Calibri" panose="020F0502020204030204"/>
                          <a:cs typeface="Times New Roman" panose="02020603050405020304"/>
                        </a:rPr>
                        <a:t>2.5%</a:t>
                      </a:r>
                      <a:endParaRPr lang="en-US" sz="2000" dirty="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Arial" panose="020B0604020202020204"/>
                          <a:ea typeface="Calibri" panose="020F0502020204030204"/>
                          <a:cs typeface="Times New Roman" panose="02020603050405020304"/>
                        </a:rPr>
                        <a:t>98.79%</a:t>
                      </a:r>
                      <a:endParaRPr lang="en-US" sz="200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2000">
                          <a:latin typeface="Arial" panose="020B0604020202020204"/>
                          <a:ea typeface="Calibri" panose="020F0502020204030204"/>
                          <a:cs typeface="Times New Roman" panose="02020603050405020304"/>
                        </a:rPr>
                        <a:t>50</a:t>
                      </a:r>
                      <a:endParaRPr lang="en-US" sz="200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Arial" panose="020B0604020202020204"/>
                          <a:ea typeface="Calibri" panose="020F0502020204030204"/>
                          <a:cs typeface="Times New Roman" panose="02020603050405020304"/>
                        </a:rPr>
                        <a:t>5%</a:t>
                      </a:r>
                      <a:endParaRPr lang="en-US" sz="2000" dirty="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Arial" panose="020B0604020202020204"/>
                          <a:ea typeface="Calibri" panose="020F0502020204030204"/>
                          <a:cs typeface="Times New Roman" panose="02020603050405020304"/>
                        </a:rPr>
                        <a:t>97.52%</a:t>
                      </a:r>
                      <a:endParaRPr lang="en-US" sz="2000" dirty="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2000">
                          <a:latin typeface="Arial" panose="020B0604020202020204"/>
                          <a:ea typeface="Calibri" panose="020F0502020204030204"/>
                          <a:cs typeface="Times New Roman" panose="02020603050405020304"/>
                        </a:rPr>
                        <a:t>100</a:t>
                      </a:r>
                      <a:endParaRPr lang="en-US" sz="200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Arial" panose="020B0604020202020204"/>
                          <a:ea typeface="Calibri" panose="020F0502020204030204"/>
                          <a:cs typeface="Times New Roman" panose="02020603050405020304"/>
                        </a:rPr>
                        <a:t>10%</a:t>
                      </a:r>
                      <a:endParaRPr lang="en-US" sz="200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Arial" panose="020B0604020202020204"/>
                          <a:ea typeface="Calibri" panose="020F0502020204030204"/>
                          <a:cs typeface="Times New Roman" panose="02020603050405020304"/>
                        </a:rPr>
                        <a:t>94.92%</a:t>
                      </a:r>
                      <a:endParaRPr lang="en-US" sz="2000" dirty="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2000" dirty="0">
                          <a:latin typeface="Arial" panose="020B0604020202020204"/>
                          <a:ea typeface="Calibri" panose="020F0502020204030204"/>
                          <a:cs typeface="Times New Roman" panose="02020603050405020304"/>
                        </a:rPr>
                        <a:t>200</a:t>
                      </a:r>
                      <a:endParaRPr lang="en-US" sz="2000" dirty="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Arial" panose="020B0604020202020204"/>
                          <a:ea typeface="Calibri" panose="020F0502020204030204"/>
                          <a:cs typeface="Times New Roman" panose="02020603050405020304"/>
                        </a:rPr>
                        <a:t>20%</a:t>
                      </a:r>
                      <a:endParaRPr lang="en-US" sz="200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Arial" panose="020B0604020202020204"/>
                          <a:ea typeface="Calibri" panose="020F0502020204030204"/>
                          <a:cs typeface="Times New Roman" panose="02020603050405020304"/>
                        </a:rPr>
                        <a:t>89.49%</a:t>
                      </a:r>
                      <a:endParaRPr lang="en-US" sz="2000" dirty="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2000">
                          <a:latin typeface="Arial" panose="020B0604020202020204"/>
                          <a:ea typeface="Calibri" panose="020F0502020204030204"/>
                          <a:cs typeface="Times New Roman" panose="02020603050405020304"/>
                        </a:rPr>
                        <a:t>500</a:t>
                      </a:r>
                      <a:endParaRPr lang="en-US" sz="200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Arial" panose="020B0604020202020204"/>
                          <a:ea typeface="Calibri" panose="020F0502020204030204"/>
                          <a:cs typeface="Times New Roman" panose="02020603050405020304"/>
                        </a:rPr>
                        <a:t>50%</a:t>
                      </a:r>
                      <a:endParaRPr lang="en-US" sz="200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Arial" panose="020B0604020202020204"/>
                          <a:ea typeface="Calibri" panose="020F0502020204030204"/>
                          <a:cs typeface="Times New Roman" panose="02020603050405020304"/>
                        </a:rPr>
                        <a:t>70.75%</a:t>
                      </a:r>
                      <a:endParaRPr lang="en-US" sz="2000" dirty="0">
                        <a:latin typeface="Calibri" panose="020F0502020204030204"/>
                        <a:ea typeface="Calibri" panose="020F05020202040302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3832" name="Rectangle 1"/>
          <p:cNvSpPr/>
          <p:nvPr/>
        </p:nvSpPr>
        <p:spPr>
          <a:xfrm>
            <a:off x="214313" y="3429000"/>
            <a:ext cx="8929687" cy="3046413"/>
          </a:xfrm>
          <a:prstGeom prst="rect">
            <a:avLst/>
          </a:prstGeom>
          <a:noFill/>
          <a:ln w="9525">
            <a:noFill/>
          </a:ln>
        </p:spPr>
        <p:txBody>
          <a:bodyPr anchor="ctr">
            <a:spAutoFit/>
          </a:bodyPr>
          <a:lstStyle/>
          <a:p>
            <a:r>
              <a:rPr sz="2400" dirty="0">
                <a:latin typeface="Tahoma" panose="020B0604030504040204" pitchFamily="34" charset="0"/>
                <a:cs typeface="Tahoma" panose="020B0604030504040204" pitchFamily="34" charset="0"/>
              </a:rPr>
              <a:t>Jika n/N &lt; 5%, faktor koreksi </a:t>
            </a:r>
            <a:r>
              <a:rPr sz="2400" dirty="0">
                <a:latin typeface="Tahoma" panose="020B0604030504040204" pitchFamily="34" charset="0"/>
                <a:cs typeface="Tahoma" panose="020B0604030504040204" pitchFamily="34" charset="0"/>
                <a:sym typeface="Symbol" panose="05050102010706020507" pitchFamily="18" charset="2"/>
              </a:rPr>
              <a:t></a:t>
            </a:r>
            <a:r>
              <a:rPr sz="2400" dirty="0">
                <a:latin typeface="Tahoma" panose="020B0604030504040204" pitchFamily="34" charset="0"/>
                <a:cs typeface="Tahoma" panose="020B0604030504040204" pitchFamily="34" charset="0"/>
              </a:rPr>
              <a:t> 1, sehingga faktor koreksi tidak perlu digunakan.</a:t>
            </a:r>
          </a:p>
          <a:p>
            <a:endParaRPr sz="2400" dirty="0">
              <a:latin typeface="Tahoma" panose="020B0604030504040204" pitchFamily="34" charset="0"/>
              <a:cs typeface="Tahoma" panose="020B0604030504040204" pitchFamily="34" charset="0"/>
            </a:endParaRPr>
          </a:p>
          <a:p>
            <a:r>
              <a:rPr sz="2400" dirty="0">
                <a:latin typeface="Tahoma" panose="020B0604030504040204" pitchFamily="34" charset="0"/>
                <a:cs typeface="Tahoma" panose="020B0604030504040204" pitchFamily="34" charset="0"/>
              </a:rPr>
              <a:t>Contoh : Sampel acak (n=10), dari populasi=40, </a:t>
            </a:r>
            <a:r>
              <a:rPr sz="2400" dirty="0">
                <a:latin typeface="Tahoma" panose="020B0604030504040204" pitchFamily="34" charset="0"/>
                <a:ea typeface="Tahoma" panose="020B0604030504040204" pitchFamily="34" charset="0"/>
              </a:rPr>
              <a:t>µ</a:t>
            </a:r>
            <a:r>
              <a:rPr sz="2400" dirty="0">
                <a:latin typeface="Tahoma" panose="020B0604030504040204" pitchFamily="34" charset="0"/>
                <a:cs typeface="Tahoma" panose="020B0604030504040204" pitchFamily="34" charset="0"/>
              </a:rPr>
              <a:t> =5.5 dan δ= 		2.9155, </a:t>
            </a:r>
            <a:r>
              <a:rPr sz="2400" dirty="0">
                <a:latin typeface="Tahoma" panose="020B0604030504040204" pitchFamily="34" charset="0"/>
                <a:ea typeface="Tahoma" panose="020B0604030504040204" pitchFamily="34" charset="0"/>
              </a:rPr>
              <a:t>µ</a:t>
            </a:r>
            <a:r>
              <a:rPr sz="2400" baseline="-30000" dirty="0">
                <a:latin typeface="Tahoma" panose="020B0604030504040204" pitchFamily="34" charset="0"/>
                <a:cs typeface="Tahoma" panose="020B0604030504040204" pitchFamily="34" charset="0"/>
              </a:rPr>
              <a:t>x  </a:t>
            </a:r>
            <a:r>
              <a:rPr sz="2400" dirty="0">
                <a:latin typeface="Tahoma" panose="020B0604030504040204" pitchFamily="34" charset="0"/>
                <a:cs typeface="Tahoma" panose="020B0604030504040204" pitchFamily="34" charset="0"/>
              </a:rPr>
              <a:t>dan δ</a:t>
            </a:r>
            <a:r>
              <a:rPr sz="2400" baseline="-30000" dirty="0">
                <a:latin typeface="Tahoma" panose="020B0604030504040204" pitchFamily="34" charset="0"/>
                <a:cs typeface="Tahoma" panose="020B0604030504040204" pitchFamily="34" charset="0"/>
              </a:rPr>
              <a:t>x </a:t>
            </a:r>
            <a:r>
              <a:rPr sz="2400" dirty="0">
                <a:latin typeface="Tahoma" panose="020B0604030504040204" pitchFamily="34" charset="0"/>
                <a:cs typeface="Tahoma" panose="020B0604030504040204" pitchFamily="34" charset="0"/>
              </a:rPr>
              <a:t>?</a:t>
            </a:r>
          </a:p>
          <a:p>
            <a:r>
              <a:rPr sz="2400" dirty="0">
                <a:latin typeface="Tahoma" panose="020B0604030504040204" pitchFamily="34" charset="0"/>
                <a:cs typeface="Tahoma" panose="020B0604030504040204" pitchFamily="34" charset="0"/>
              </a:rPr>
              <a:t>Jawab: Menurut dalil batas memusat dan penyesuaian terhadap koreksi, 	</a:t>
            </a:r>
            <a:r>
              <a:rPr sz="2400" dirty="0">
                <a:latin typeface="Tahoma" panose="020B0604030504040204" pitchFamily="34" charset="0"/>
                <a:ea typeface="Tahoma" panose="020B0604030504040204" pitchFamily="34" charset="0"/>
              </a:rPr>
              <a:t>µ</a:t>
            </a:r>
            <a:r>
              <a:rPr sz="2400" baseline="-30000" dirty="0">
                <a:latin typeface="Tahoma" panose="020B0604030504040204" pitchFamily="34" charset="0"/>
                <a:cs typeface="Tahoma" panose="020B0604030504040204" pitchFamily="34" charset="0"/>
              </a:rPr>
              <a:t>x </a:t>
            </a:r>
            <a:r>
              <a:rPr sz="2400" dirty="0">
                <a:latin typeface="Tahoma" panose="020B0604030504040204" pitchFamily="34" charset="0"/>
                <a:cs typeface="Tahoma" panose="020B0604030504040204" pitchFamily="34" charset="0"/>
              </a:rPr>
              <a:t>= </a:t>
            </a:r>
            <a:r>
              <a:rPr sz="2400" dirty="0">
                <a:latin typeface="Tahoma" panose="020B0604030504040204" pitchFamily="34" charset="0"/>
                <a:ea typeface="Tahoma" panose="020B0604030504040204" pitchFamily="34" charset="0"/>
              </a:rPr>
              <a:t>µ</a:t>
            </a:r>
            <a:r>
              <a:rPr sz="2400" dirty="0">
                <a:latin typeface="Tahoma" panose="020B0604030504040204" pitchFamily="34" charset="0"/>
                <a:cs typeface="Tahoma" panose="020B0604030504040204" pitchFamily="34" charset="0"/>
              </a:rPr>
              <a:t> = 5.5 dan </a:t>
            </a:r>
          </a:p>
          <a:p>
            <a:r>
              <a:rPr sz="2400" dirty="0">
                <a:latin typeface="Tahoma" panose="020B0604030504040204" pitchFamily="34" charset="0"/>
                <a:cs typeface="Tahoma" panose="020B0604030504040204" pitchFamily="34" charset="0"/>
              </a:rPr>
              <a:t>		δ</a:t>
            </a:r>
            <a:r>
              <a:rPr sz="2400" baseline="-30000" dirty="0">
                <a:latin typeface="Tahoma" panose="020B0604030504040204" pitchFamily="34" charset="0"/>
                <a:cs typeface="Tahoma" panose="020B0604030504040204" pitchFamily="34" charset="0"/>
              </a:rPr>
              <a:t>x </a:t>
            </a:r>
            <a:r>
              <a:rPr sz="2400" dirty="0">
                <a:latin typeface="Tahoma" panose="020B0604030504040204" pitchFamily="34" charset="0"/>
                <a:cs typeface="Tahoma" panose="020B0604030504040204" pitchFamily="34" charset="0"/>
              </a:rPr>
              <a:t>= [δ / √n] x [√ (N-n) / (N-1)] = 0.2773</a:t>
            </a:r>
            <a:endParaRPr sz="2400" dirty="0">
              <a:latin typeface="Tahoma" panose="020B0604030504040204" pitchFamily="34" charset="0"/>
              <a:ea typeface="Tahoma" panose="020B060403050404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ln/>
        </p:spPr>
        <p:txBody>
          <a:bodyPr vert="horz" wrap="square" lIns="91440" tIns="45720" rIns="91440" bIns="45720" anchor="ctr"/>
          <a:lstStyle/>
          <a:p>
            <a:endParaRPr dirty="0"/>
          </a:p>
        </p:txBody>
      </p:sp>
      <p:sp>
        <p:nvSpPr>
          <p:cNvPr id="34819" name="Content Placeholder 2"/>
          <p:cNvSpPr>
            <a:spLocks noGrp="1"/>
          </p:cNvSpPr>
          <p:nvPr>
            <p:ph idx="1"/>
          </p:nvPr>
        </p:nvSpPr>
        <p:spPr>
          <a:ln/>
        </p:spPr>
        <p:txBody>
          <a:bodyPr vert="horz" wrap="square" lIns="91440" tIns="45720" rIns="91440" bIns="45720" anchor="t"/>
          <a:lstStyle/>
          <a:p>
            <a:endParaRPr dirty="0"/>
          </a:p>
        </p:txBody>
      </p:sp>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smtClean="0">
                <a:ln>
                  <a:noFill/>
                </a:ln>
                <a:solidFill>
                  <a:schemeClr val="tx1">
                    <a:tint val="75000"/>
                  </a:schemeClr>
                </a:solidFill>
                <a:effectLst/>
                <a:uLnTx/>
                <a:uFillTx/>
                <a:latin typeface="Tahoma" panose="020B0604030504040204" pitchFamily="34" charset="0"/>
                <a:ea typeface="+mn-ea"/>
                <a:cs typeface="+mn-cs"/>
              </a:rPr>
              <a:t>Statistics UEU 2017</a:t>
            </a:r>
            <a:endParaRPr kumimoji="0" lang="en-US" sz="1200" b="0" i="0" u="none" strike="noStrike" kern="1200" cap="none" spc="0" normalizeH="0" baseline="0" noProof="0">
              <a:ln>
                <a:noFill/>
              </a:ln>
              <a:solidFill>
                <a:schemeClr val="tx1">
                  <a:tint val="75000"/>
                </a:schemeClr>
              </a:solidFill>
              <a:effectLst/>
              <a:uLnTx/>
              <a:uFillTx/>
              <a:latin typeface="Tahoma" panose="020B0604030504040204" pitchFamily="34" charset="0"/>
              <a:ea typeface="+mn-ea"/>
              <a:cs typeface="+mn-cs"/>
            </a:endParaRPr>
          </a:p>
        </p:txBody>
      </p:sp>
      <p:pic>
        <p:nvPicPr>
          <p:cNvPr id="34821" name="Picture 2" descr="C:\Users\arsil\Desktop\Smartcreative2.jpg"/>
          <p:cNvPicPr>
            <a:picLocks noChangeAspect="1"/>
          </p:cNvPicPr>
          <p:nvPr/>
        </p:nvPicPr>
        <p:blipFill>
          <a:blip r:embed="rId2"/>
          <a:stretch>
            <a:fillRect/>
          </a:stretch>
        </p:blipFill>
        <p:spPr>
          <a:xfrm>
            <a:off x="0" y="0"/>
            <a:ext cx="9172575" cy="6858000"/>
          </a:xfrm>
          <a:prstGeom prst="rect">
            <a:avLst/>
          </a:prstGeom>
          <a:noFill/>
          <a:ln w="9525">
            <a:noFill/>
          </a:ln>
        </p:spPr>
      </p:pic>
      <p:sp>
        <p:nvSpPr>
          <p:cNvPr id="6" name="Content Placeholder 2"/>
          <p:cNvSpPr txBox="1"/>
          <p:nvPr/>
        </p:nvSpPr>
        <p:spPr bwMode="auto">
          <a:xfrm>
            <a:off x="457200" y="642938"/>
            <a:ext cx="8686800" cy="6215063"/>
          </a:xfrm>
          <a:prstGeom prst="rect">
            <a:avLst/>
          </a:prstGeom>
          <a:noFill/>
          <a:ln w="9525">
            <a:noFill/>
            <a:miter lim="800000"/>
          </a:ln>
        </p:spPr>
        <p:txBody>
          <a:bodyPr vert="horz" wrap="square" lIns="91440" tIns="45720" rIns="91440" bIns="45720" numCol="1" anchor="t" anchorCtr="0" compatLnSpc="1"/>
          <a:lstStyle/>
          <a:p>
            <a:pPr marL="457200" indent="-457200">
              <a:spcBef>
                <a:spcPct val="20000"/>
              </a:spcBef>
              <a:buFont typeface="Calibri" panose="020F0502020204030204" pitchFamily="34" charset="0"/>
              <a:buAutoNum type="arabicPeriod" startAt="5"/>
            </a:pPr>
            <a:r>
              <a:rPr sz="2400" b="1" dirty="0">
                <a:latin typeface="Tahoma" panose="020B0604030504040204" pitchFamily="34" charset="0"/>
                <a:cs typeface="Tahoma" panose="020B0604030504040204" pitchFamily="34" charset="0"/>
              </a:rPr>
              <a:t>Distribusi Sampling Beda Rata-rata</a:t>
            </a:r>
            <a:endParaRPr sz="2400" dirty="0">
              <a:latin typeface="Tahoma" panose="020B0604030504040204" pitchFamily="34" charset="0"/>
              <a:cs typeface="Tahoma" panose="020B0604030504040204" pitchFamily="34" charset="0"/>
            </a:endParaRPr>
          </a:p>
          <a:p>
            <a:pPr marL="457200" indent="-457200">
              <a:spcBef>
                <a:spcPct val="20000"/>
              </a:spcBef>
              <a:buFont typeface="Arial" panose="020B0604020202020204" pitchFamily="34" charset="0"/>
              <a:buChar char="•"/>
            </a:pPr>
            <a:r>
              <a:rPr sz="2400" dirty="0">
                <a:latin typeface="Tahoma" panose="020B0604030504040204" pitchFamily="34" charset="0"/>
                <a:cs typeface="Tahoma" panose="020B0604030504040204" pitchFamily="34" charset="0"/>
              </a:rPr>
              <a:t>Populasi 1, N1, sampel n1, : kombinasi C(N1, n1),                                              dan Populasi 2, N2, sampel n2: kombinasi C(N2, n2). Dengan kata lain, kita memiliki rata-rata sampel dari populasi 1 dan rata-rata sampel dari populasi 2 yang cukup banyak. </a:t>
            </a:r>
          </a:p>
          <a:p>
            <a:pPr marL="457200" indent="-457200">
              <a:spcBef>
                <a:spcPct val="20000"/>
              </a:spcBef>
              <a:buFont typeface="Arial" panose="020B0604020202020204" pitchFamily="34" charset="0"/>
              <a:buChar char="•"/>
            </a:pPr>
            <a:r>
              <a:rPr sz="2400" dirty="0">
                <a:latin typeface="Tahoma" panose="020B0604030504040204" pitchFamily="34" charset="0"/>
                <a:cs typeface="Tahoma" panose="020B0604030504040204" pitchFamily="34" charset="0"/>
              </a:rPr>
              <a:t>Jika X = X1 – X2, kita akan memiliki X yang banyak sekali yang membentuk suatu distribusi normal yang disebut distribusi sampling beda rata-rata dengan  rata-rata </a:t>
            </a:r>
            <a:r>
              <a:rPr sz="2400" dirty="0">
                <a:latin typeface="Tahoma" panose="020B0604030504040204" pitchFamily="34" charset="0"/>
                <a:ea typeface="Tahoma" panose="020B0604030504040204" pitchFamily="34" charset="0"/>
              </a:rPr>
              <a:t>µ</a:t>
            </a:r>
            <a:r>
              <a:rPr sz="2400" dirty="0">
                <a:latin typeface="Tahoma" panose="020B0604030504040204" pitchFamily="34" charset="0"/>
                <a:cs typeface="Tahoma" panose="020B0604030504040204" pitchFamily="34" charset="0"/>
              </a:rPr>
              <a:t>x1 – x2 dan deviasi standar atau galat baku  δx1 – x2. Jika kita mengurangi x1 dengan x2, kita akan mendapat variabel x1-x2 yang banyak sekali yang membentuk distribusi normal. </a:t>
            </a:r>
          </a:p>
          <a:p>
            <a:pPr marL="457200" indent="-457200">
              <a:spcBef>
                <a:spcPct val="20000"/>
              </a:spcBef>
              <a:buFont typeface="Arial" panose="020B0604020202020204" pitchFamily="34" charset="0"/>
              <a:buChar char="•"/>
            </a:pPr>
            <a:r>
              <a:rPr sz="2400" dirty="0">
                <a:latin typeface="Tahoma" panose="020B0604030504040204" pitchFamily="34" charset="0"/>
                <a:cs typeface="Tahoma" panose="020B0604030504040204" pitchFamily="34" charset="0"/>
              </a:rPr>
              <a:t>Menurut dalil batas memusat,: </a:t>
            </a:r>
          </a:p>
          <a:p>
            <a:pPr marL="457200" indent="-457200">
              <a:spcBef>
                <a:spcPct val="20000"/>
              </a:spcBef>
              <a:buFont typeface="Arial" panose="020B0604020202020204" pitchFamily="34" charset="0"/>
              <a:buNone/>
            </a:pPr>
            <a:r>
              <a:rPr sz="2400" dirty="0">
                <a:latin typeface="Tahoma" panose="020B0604030504040204" pitchFamily="34" charset="0"/>
                <a:cs typeface="Tahoma" panose="020B0604030504040204" pitchFamily="34" charset="0"/>
              </a:rPr>
              <a:t>		</a:t>
            </a:r>
            <a:r>
              <a:rPr sz="2400" dirty="0">
                <a:latin typeface="Tahoma" panose="020B0604030504040204" pitchFamily="34" charset="0"/>
                <a:ea typeface="Tahoma" panose="020B0604030504040204" pitchFamily="34" charset="0"/>
              </a:rPr>
              <a:t>µ</a:t>
            </a:r>
            <a:r>
              <a:rPr sz="2400" dirty="0">
                <a:latin typeface="Tahoma" panose="020B0604030504040204" pitchFamily="34" charset="0"/>
                <a:cs typeface="Tahoma" panose="020B0604030504040204" pitchFamily="34" charset="0"/>
              </a:rPr>
              <a:t>x1 – x2 = </a:t>
            </a:r>
            <a:r>
              <a:rPr sz="2400" dirty="0">
                <a:latin typeface="Tahoma" panose="020B0604030504040204" pitchFamily="34" charset="0"/>
                <a:ea typeface="Tahoma" panose="020B0604030504040204" pitchFamily="34" charset="0"/>
              </a:rPr>
              <a:t>µ</a:t>
            </a:r>
            <a:r>
              <a:rPr sz="2400" dirty="0">
                <a:latin typeface="Tahoma" panose="020B0604030504040204" pitchFamily="34" charset="0"/>
                <a:cs typeface="Tahoma" panose="020B0604030504040204" pitchFamily="34" charset="0"/>
              </a:rPr>
              <a:t>1 - </a:t>
            </a:r>
            <a:r>
              <a:rPr sz="2400" dirty="0">
                <a:latin typeface="Tahoma" panose="020B0604030504040204" pitchFamily="34" charset="0"/>
                <a:ea typeface="Tahoma" panose="020B0604030504040204" pitchFamily="34" charset="0"/>
              </a:rPr>
              <a:t>µ</a:t>
            </a:r>
            <a:r>
              <a:rPr sz="2400" dirty="0">
                <a:latin typeface="Tahoma" panose="020B0604030504040204" pitchFamily="34" charset="0"/>
                <a:cs typeface="Tahoma" panose="020B0604030504040204" pitchFamily="34" charset="0"/>
              </a:rPr>
              <a:t>2</a:t>
            </a:r>
          </a:p>
          <a:p>
            <a:pPr marL="457200" indent="-457200">
              <a:spcBef>
                <a:spcPct val="20000"/>
              </a:spcBef>
              <a:buFont typeface="Arial" panose="020B0604020202020204" pitchFamily="34" charset="0"/>
              <a:buNone/>
            </a:pPr>
            <a:r>
              <a:rPr sz="2400" dirty="0">
                <a:latin typeface="Tahoma" panose="020B0604030504040204" pitchFamily="34" charset="0"/>
                <a:cs typeface="Tahoma" panose="020B0604030504040204" pitchFamily="34" charset="0"/>
              </a:rPr>
              <a:t>		δx1 – x2 = √ δ</a:t>
            </a:r>
            <a:r>
              <a:rPr sz="2400" baseline="-25000" dirty="0">
                <a:latin typeface="Tahoma" panose="020B0604030504040204" pitchFamily="34" charset="0"/>
                <a:cs typeface="Tahoma" panose="020B0604030504040204" pitchFamily="34" charset="0"/>
              </a:rPr>
              <a:t>1</a:t>
            </a:r>
            <a:r>
              <a:rPr sz="2400" baseline="30000" dirty="0">
                <a:latin typeface="Tahoma" panose="020B0604030504040204" pitchFamily="34" charset="0"/>
                <a:cs typeface="Tahoma" panose="020B0604030504040204" pitchFamily="34" charset="0"/>
              </a:rPr>
              <a:t>2</a:t>
            </a:r>
            <a:r>
              <a:rPr sz="2400" dirty="0">
                <a:latin typeface="Tahoma" panose="020B0604030504040204" pitchFamily="34" charset="0"/>
                <a:cs typeface="Tahoma" panose="020B0604030504040204" pitchFamily="34" charset="0"/>
              </a:rPr>
              <a:t>/n1 + δ</a:t>
            </a:r>
            <a:r>
              <a:rPr sz="2400" baseline="-25000" dirty="0">
                <a:latin typeface="Tahoma" panose="020B0604030504040204" pitchFamily="34" charset="0"/>
                <a:cs typeface="Tahoma" panose="020B0604030504040204" pitchFamily="34" charset="0"/>
              </a:rPr>
              <a:t>2</a:t>
            </a:r>
            <a:r>
              <a:rPr sz="2400" baseline="30000" dirty="0">
                <a:latin typeface="Tahoma" panose="020B0604030504040204" pitchFamily="34" charset="0"/>
                <a:cs typeface="Tahoma" panose="020B0604030504040204" pitchFamily="34" charset="0"/>
              </a:rPr>
              <a:t>2</a:t>
            </a:r>
            <a:r>
              <a:rPr sz="2400" dirty="0">
                <a:latin typeface="Tahoma" panose="020B0604030504040204" pitchFamily="34" charset="0"/>
                <a:cs typeface="Tahoma" panose="020B0604030504040204" pitchFamily="34" charset="0"/>
              </a:rPr>
              <a:t>/n2</a:t>
            </a:r>
          </a:p>
          <a:p>
            <a:pPr marL="457200" indent="-457200">
              <a:spcBef>
                <a:spcPct val="20000"/>
              </a:spcBef>
              <a:buFont typeface="Arial" panose="020B0604020202020204" pitchFamily="34" charset="0"/>
              <a:buChar char="•"/>
            </a:pPr>
            <a:endParaRPr sz="2400" dirty="0">
              <a:latin typeface="Calibri" panose="020F0502020204030204" pitchFamily="34" charset="0"/>
            </a:endParaRPr>
          </a:p>
          <a:p>
            <a:pPr marL="457200" indent="-457200">
              <a:spcBef>
                <a:spcPct val="20000"/>
              </a:spcBef>
              <a:buFont typeface="Arial" panose="020B0604020202020204" pitchFamily="34" charset="0"/>
              <a:buChar char="•"/>
            </a:pPr>
            <a:endParaRPr sz="2400" dirty="0">
              <a:latin typeface="Calibri" panose="020F050202020403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smtClean="0">
                <a:ln>
                  <a:noFill/>
                </a:ln>
                <a:solidFill>
                  <a:schemeClr val="tx1">
                    <a:tint val="75000"/>
                  </a:schemeClr>
                </a:solidFill>
                <a:effectLst/>
                <a:uLnTx/>
                <a:uFillTx/>
                <a:latin typeface="Tahoma" panose="020B0604030504040204" pitchFamily="34" charset="0"/>
                <a:ea typeface="+mn-ea"/>
                <a:cs typeface="+mn-cs"/>
              </a:rPr>
              <a:t>Statistics UEU 2017</a:t>
            </a:r>
            <a:endParaRPr kumimoji="0" lang="en-US" sz="1200" b="0" i="0" u="none" strike="noStrike" kern="1200" cap="none" spc="0" normalizeH="0" baseline="0" noProof="0">
              <a:ln>
                <a:noFill/>
              </a:ln>
              <a:solidFill>
                <a:schemeClr val="tx1">
                  <a:tint val="75000"/>
                </a:schemeClr>
              </a:solidFill>
              <a:effectLst/>
              <a:uLnTx/>
              <a:uFillTx/>
              <a:latin typeface="Tahoma" panose="020B0604030504040204" pitchFamily="34" charset="0"/>
              <a:ea typeface="+mn-ea"/>
              <a:cs typeface="+mn-cs"/>
            </a:endParaRPr>
          </a:p>
        </p:txBody>
      </p:sp>
      <p:sp>
        <p:nvSpPr>
          <p:cNvPr id="35843" name="Content Placeholder 4"/>
          <p:cNvSpPr>
            <a:spLocks noGrp="1"/>
          </p:cNvSpPr>
          <p:nvPr>
            <p:ph idx="1"/>
          </p:nvPr>
        </p:nvSpPr>
        <p:spPr>
          <a:ln/>
        </p:spPr>
        <p:txBody>
          <a:bodyPr vert="horz" wrap="square" lIns="91440" tIns="45720" rIns="91440" bIns="45720" anchor="t"/>
          <a:lstStyle/>
          <a:p>
            <a:endParaRPr dirty="0"/>
          </a:p>
        </p:txBody>
      </p:sp>
      <p:pic>
        <p:nvPicPr>
          <p:cNvPr id="35844" name="Picture 2" descr="C:\Users\arsil\Desktop\Smartcreative2.jpg"/>
          <p:cNvPicPr>
            <a:picLocks noChangeAspect="1"/>
          </p:cNvPicPr>
          <p:nvPr/>
        </p:nvPicPr>
        <p:blipFill>
          <a:blip r:embed="rId2"/>
          <a:stretch>
            <a:fillRect/>
          </a:stretch>
        </p:blipFill>
        <p:spPr>
          <a:xfrm>
            <a:off x="0" y="0"/>
            <a:ext cx="9172575" cy="6858000"/>
          </a:xfrm>
          <a:prstGeom prst="rect">
            <a:avLst/>
          </a:prstGeom>
          <a:noFill/>
          <a:ln w="9525">
            <a:noFill/>
          </a:ln>
        </p:spPr>
      </p:pic>
      <p:sp>
        <p:nvSpPr>
          <p:cNvPr id="7" name="Content Placeholder 2"/>
          <p:cNvSpPr txBox="1"/>
          <p:nvPr/>
        </p:nvSpPr>
        <p:spPr bwMode="auto">
          <a:xfrm>
            <a:off x="428625" y="357188"/>
            <a:ext cx="8572500" cy="6143625"/>
          </a:xfrm>
          <a:prstGeom prst="rect">
            <a:avLst/>
          </a:prstGeom>
          <a:noFill/>
          <a:ln w="9525">
            <a:noFill/>
            <a:miter lim="800000"/>
          </a:ln>
        </p:spPr>
        <p:txBody>
          <a:bodyPr vert="horz" wrap="square" lIns="91440" tIns="45720" rIns="91440" bIns="45720" numCol="1" anchor="t" anchorCtr="0" compatLnSpc="1"/>
          <a:lstStyle/>
          <a:p>
            <a:pPr marL="342900" indent="-342900">
              <a:spcBef>
                <a:spcPct val="20000"/>
              </a:spcBef>
              <a:buFont typeface="Arial" panose="020B0604020202020204" pitchFamily="34" charset="0"/>
              <a:buNone/>
            </a:pPr>
            <a:r>
              <a:rPr sz="2400" dirty="0">
                <a:latin typeface="Tahoma" panose="020B0604030504040204" pitchFamily="34" charset="0"/>
                <a:cs typeface="Tahoma" panose="020B0604030504040204" pitchFamily="34" charset="0"/>
              </a:rPr>
              <a:t>Contoh : Lampu pijar merek ampuh memiliki rata-rata daya tahan 4500 jam dengan deviasi standar 500 jam, sedangkan lampu pijar merek baik memiliki rata-rata daya tahan 4000 jam dengan deviasi standar 400 jam. Jika diambil sampel masing-masing 100 buah lampu pijar dan diteliti, berapa probabilitas bahwa selisih rata-rata daya tahan kedua lampu pijar tersebut lebih besar dari 600 jam?</a:t>
            </a:r>
          </a:p>
          <a:p>
            <a:pPr marL="342900" indent="-342900">
              <a:spcBef>
                <a:spcPct val="20000"/>
              </a:spcBef>
              <a:buFont typeface="Arial" panose="020B0604020202020204" pitchFamily="34" charset="0"/>
              <a:buNone/>
            </a:pPr>
            <a:r>
              <a:rPr sz="2400" dirty="0">
                <a:latin typeface="Tahoma" panose="020B0604030504040204" pitchFamily="34" charset="0"/>
                <a:cs typeface="Tahoma" panose="020B0604030504040204" pitchFamily="34" charset="0"/>
              </a:rPr>
              <a:t>Jawab </a:t>
            </a:r>
          </a:p>
          <a:p>
            <a:pPr marL="342900" indent="-342900">
              <a:spcBef>
                <a:spcPct val="20000"/>
              </a:spcBef>
              <a:buFont typeface="Arial" panose="020B0604020202020204" pitchFamily="34" charset="0"/>
              <a:buNone/>
            </a:pPr>
            <a:r>
              <a:rPr sz="2400" dirty="0">
                <a:latin typeface="Tahoma" panose="020B0604030504040204" pitchFamily="34" charset="0"/>
                <a:ea typeface="Tahoma" panose="020B0604030504040204" pitchFamily="34" charset="0"/>
              </a:rPr>
              <a:t>µ</a:t>
            </a:r>
            <a:r>
              <a:rPr sz="2400" dirty="0">
                <a:latin typeface="Tahoma" panose="020B0604030504040204" pitchFamily="34" charset="0"/>
                <a:cs typeface="Tahoma" panose="020B0604030504040204" pitchFamily="34" charset="0"/>
              </a:rPr>
              <a:t>x1 – x2 = </a:t>
            </a:r>
            <a:r>
              <a:rPr sz="2400" dirty="0">
                <a:latin typeface="Tahoma" panose="020B0604030504040204" pitchFamily="34" charset="0"/>
                <a:ea typeface="Tahoma" panose="020B0604030504040204" pitchFamily="34" charset="0"/>
              </a:rPr>
              <a:t>µ</a:t>
            </a:r>
            <a:r>
              <a:rPr sz="2400" dirty="0">
                <a:latin typeface="Tahoma" panose="020B0604030504040204" pitchFamily="34" charset="0"/>
                <a:cs typeface="Tahoma" panose="020B0604030504040204" pitchFamily="34" charset="0"/>
              </a:rPr>
              <a:t>1 - </a:t>
            </a:r>
            <a:r>
              <a:rPr sz="2400" dirty="0">
                <a:latin typeface="Tahoma" panose="020B0604030504040204" pitchFamily="34" charset="0"/>
                <a:ea typeface="Tahoma" panose="020B0604030504040204" pitchFamily="34" charset="0"/>
              </a:rPr>
              <a:t>µ</a:t>
            </a:r>
            <a:r>
              <a:rPr sz="2400" dirty="0">
                <a:latin typeface="Tahoma" panose="020B0604030504040204" pitchFamily="34" charset="0"/>
                <a:cs typeface="Tahoma" panose="020B0604030504040204" pitchFamily="34" charset="0"/>
              </a:rPr>
              <a:t>2 = 4500 – 4000 = 500 ; δx1 – x2 = √ δ</a:t>
            </a:r>
            <a:r>
              <a:rPr sz="2400" baseline="-25000" dirty="0">
                <a:latin typeface="Tahoma" panose="020B0604030504040204" pitchFamily="34" charset="0"/>
                <a:cs typeface="Tahoma" panose="020B0604030504040204" pitchFamily="34" charset="0"/>
              </a:rPr>
              <a:t>1</a:t>
            </a:r>
            <a:r>
              <a:rPr sz="2400" baseline="30000" dirty="0">
                <a:latin typeface="Tahoma" panose="020B0604030504040204" pitchFamily="34" charset="0"/>
                <a:cs typeface="Tahoma" panose="020B0604030504040204" pitchFamily="34" charset="0"/>
              </a:rPr>
              <a:t>2</a:t>
            </a:r>
            <a:r>
              <a:rPr sz="2400" dirty="0">
                <a:latin typeface="Tahoma" panose="020B0604030504040204" pitchFamily="34" charset="0"/>
                <a:cs typeface="Tahoma" panose="020B0604030504040204" pitchFamily="34" charset="0"/>
              </a:rPr>
              <a:t>/n1 + δ</a:t>
            </a:r>
            <a:r>
              <a:rPr sz="2400" baseline="-25000" dirty="0">
                <a:latin typeface="Tahoma" panose="020B0604030504040204" pitchFamily="34" charset="0"/>
                <a:cs typeface="Tahoma" panose="020B0604030504040204" pitchFamily="34" charset="0"/>
              </a:rPr>
              <a:t>2</a:t>
            </a:r>
            <a:r>
              <a:rPr sz="2400" baseline="30000" dirty="0">
                <a:latin typeface="Tahoma" panose="020B0604030504040204" pitchFamily="34" charset="0"/>
                <a:cs typeface="Tahoma" panose="020B0604030504040204" pitchFamily="34" charset="0"/>
              </a:rPr>
              <a:t>2</a:t>
            </a:r>
            <a:r>
              <a:rPr sz="2400" dirty="0">
                <a:latin typeface="Tahoma" panose="020B0604030504040204" pitchFamily="34" charset="0"/>
                <a:cs typeface="Tahoma" panose="020B0604030504040204" pitchFamily="34" charset="0"/>
              </a:rPr>
              <a:t>/n2</a:t>
            </a:r>
          </a:p>
          <a:p>
            <a:pPr marL="342900" indent="-342900">
              <a:spcBef>
                <a:spcPct val="20000"/>
              </a:spcBef>
              <a:buFont typeface="Arial" panose="020B0604020202020204" pitchFamily="34" charset="0"/>
              <a:buNone/>
            </a:pPr>
            <a:r>
              <a:rPr sz="2400" dirty="0">
                <a:latin typeface="Tahoma" panose="020B0604030504040204" pitchFamily="34" charset="0"/>
                <a:cs typeface="Tahoma" panose="020B0604030504040204" pitchFamily="34" charset="0"/>
              </a:rPr>
              <a:t>	    = √ ((500)</a:t>
            </a:r>
            <a:r>
              <a:rPr sz="2400" baseline="30000" dirty="0">
                <a:latin typeface="Tahoma" panose="020B0604030504040204" pitchFamily="34" charset="0"/>
                <a:cs typeface="Tahoma" panose="020B0604030504040204" pitchFamily="34" charset="0"/>
              </a:rPr>
              <a:t>2</a:t>
            </a:r>
            <a:r>
              <a:rPr sz="2400" dirty="0">
                <a:latin typeface="Tahoma" panose="020B0604030504040204" pitchFamily="34" charset="0"/>
                <a:cs typeface="Tahoma" panose="020B0604030504040204" pitchFamily="34" charset="0"/>
              </a:rPr>
              <a:t> +/100) + ((400)</a:t>
            </a:r>
            <a:r>
              <a:rPr sz="2400" baseline="30000" dirty="0">
                <a:latin typeface="Tahoma" panose="020B0604030504040204" pitchFamily="34" charset="0"/>
                <a:cs typeface="Tahoma" panose="020B0604030504040204" pitchFamily="34" charset="0"/>
              </a:rPr>
              <a:t>2</a:t>
            </a:r>
            <a:r>
              <a:rPr sz="2400" dirty="0">
                <a:latin typeface="Tahoma" panose="020B0604030504040204" pitchFamily="34" charset="0"/>
                <a:cs typeface="Tahoma" panose="020B0604030504040204" pitchFamily="34" charset="0"/>
              </a:rPr>
              <a:t>/100)= 64</a:t>
            </a:r>
          </a:p>
          <a:p>
            <a:pPr marL="342900" indent="-342900">
              <a:spcBef>
                <a:spcPct val="20000"/>
              </a:spcBef>
              <a:buFont typeface="Arial" panose="020B0604020202020204" pitchFamily="34" charset="0"/>
              <a:buChar char="•"/>
            </a:pPr>
            <a:endParaRPr sz="2400" dirty="0">
              <a:latin typeface="Tahoma" panose="020B0604030504040204" pitchFamily="34" charset="0"/>
              <a:cs typeface="Tahoma" panose="020B0604030504040204" pitchFamily="34" charset="0"/>
            </a:endParaRPr>
          </a:p>
          <a:p>
            <a:pPr marL="342900" indent="-342900">
              <a:spcBef>
                <a:spcPct val="20000"/>
              </a:spcBef>
              <a:buFont typeface="Arial" panose="020B0604020202020204" pitchFamily="34" charset="0"/>
              <a:buChar char="•"/>
            </a:pPr>
            <a:r>
              <a:rPr sz="2400" dirty="0">
                <a:latin typeface="Tahoma" panose="020B0604030504040204" pitchFamily="34" charset="0"/>
                <a:cs typeface="Tahoma" panose="020B0604030504040204" pitchFamily="34" charset="0"/>
              </a:rPr>
              <a:t>P(x1 – x2 &gt; 600)</a:t>
            </a:r>
          </a:p>
          <a:p>
            <a:pPr marL="342900" indent="-342900">
              <a:spcBef>
                <a:spcPct val="20000"/>
              </a:spcBef>
              <a:buFont typeface="Arial" panose="020B0604020202020204" pitchFamily="34" charset="0"/>
              <a:buNone/>
            </a:pPr>
            <a:r>
              <a:rPr sz="2400" dirty="0">
                <a:latin typeface="Tahoma" panose="020B0604030504040204" pitchFamily="34" charset="0"/>
                <a:cs typeface="Tahoma" panose="020B0604030504040204" pitchFamily="34" charset="0"/>
              </a:rPr>
              <a:t>     Hitung luas daerah yang diarsir dengan menggunakan konsep distribusi normal dengan tabel Z</a:t>
            </a:r>
          </a:p>
          <a:p>
            <a:pPr marL="342900" indent="-342900">
              <a:spcBef>
                <a:spcPct val="20000"/>
              </a:spcBef>
              <a:buFont typeface="Arial" panose="020B0604020202020204" pitchFamily="34" charset="0"/>
              <a:buNone/>
            </a:pPr>
            <a:r>
              <a:rPr sz="2400" dirty="0">
                <a:latin typeface="Tahoma" panose="020B0604030504040204" pitchFamily="34" charset="0"/>
                <a:cs typeface="Tahoma" panose="020B0604030504040204" pitchFamily="34" charset="0"/>
              </a:rPr>
              <a:t> </a:t>
            </a:r>
          </a:p>
          <a:p>
            <a:pPr marL="342900" indent="-342900">
              <a:spcBef>
                <a:spcPct val="20000"/>
              </a:spcBef>
              <a:buFont typeface="Arial" panose="020B0604020202020204" pitchFamily="34" charset="0"/>
              <a:buChar char="•"/>
            </a:pPr>
            <a:endParaRPr sz="2400" dirty="0">
              <a:latin typeface="Calibri" panose="020F050202020403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smtClean="0">
                <a:ln>
                  <a:noFill/>
                </a:ln>
                <a:solidFill>
                  <a:schemeClr val="tx1">
                    <a:tint val="75000"/>
                  </a:schemeClr>
                </a:solidFill>
                <a:effectLst/>
                <a:uLnTx/>
                <a:uFillTx/>
                <a:latin typeface="Tahoma" panose="020B0604030504040204" pitchFamily="34" charset="0"/>
                <a:ea typeface="+mn-ea"/>
                <a:cs typeface="+mn-cs"/>
              </a:rPr>
              <a:t>Statistics UEU 2017</a:t>
            </a:r>
            <a:endParaRPr kumimoji="0" lang="en-US" sz="1200" b="0" i="0" u="none" strike="noStrike" kern="1200" cap="none" spc="0" normalizeH="0" baseline="0" noProof="0">
              <a:ln>
                <a:noFill/>
              </a:ln>
              <a:solidFill>
                <a:schemeClr val="tx1">
                  <a:tint val="75000"/>
                </a:schemeClr>
              </a:solidFill>
              <a:effectLst/>
              <a:uLnTx/>
              <a:uFillTx/>
              <a:latin typeface="Tahoma" panose="020B0604030504040204" pitchFamily="34" charset="0"/>
              <a:ea typeface="+mn-ea"/>
              <a:cs typeface="+mn-cs"/>
            </a:endParaRPr>
          </a:p>
        </p:txBody>
      </p:sp>
      <p:pic>
        <p:nvPicPr>
          <p:cNvPr id="36867" name="Picture 2" descr="C:\Users\arsil\Desktop\Smartcreative2.jpg"/>
          <p:cNvPicPr>
            <a:picLocks noChangeAspect="1"/>
          </p:cNvPicPr>
          <p:nvPr/>
        </p:nvPicPr>
        <p:blipFill>
          <a:blip r:embed="rId2"/>
          <a:stretch>
            <a:fillRect/>
          </a:stretch>
        </p:blipFill>
        <p:spPr>
          <a:xfrm>
            <a:off x="0" y="0"/>
            <a:ext cx="9172575" cy="6858000"/>
          </a:xfrm>
          <a:prstGeom prst="rect">
            <a:avLst/>
          </a:prstGeom>
          <a:noFill/>
          <a:ln w="9525">
            <a:noFill/>
          </a:ln>
        </p:spPr>
      </p:pic>
      <p:sp>
        <p:nvSpPr>
          <p:cNvPr id="36868" name="Content Placeholder 2"/>
          <p:cNvSpPr>
            <a:spLocks noGrp="1"/>
          </p:cNvSpPr>
          <p:nvPr>
            <p:ph idx="1"/>
          </p:nvPr>
        </p:nvSpPr>
        <p:spPr>
          <a:xfrm>
            <a:off x="457200" y="714375"/>
            <a:ext cx="8229600" cy="5411788"/>
          </a:xfrm>
          <a:ln/>
        </p:spPr>
        <p:txBody>
          <a:bodyPr vert="horz" wrap="square" lIns="91440" tIns="45720" rIns="91440" bIns="45720" anchor="t"/>
          <a:lstStyle/>
          <a:p>
            <a:pPr>
              <a:buNone/>
            </a:pPr>
            <a:r>
              <a:rPr sz="2400" dirty="0">
                <a:latin typeface="Tahoma" panose="020B0604030504040204" pitchFamily="34" charset="0"/>
                <a:cs typeface="Tahoma" panose="020B0604030504040204" pitchFamily="34" charset="0"/>
              </a:rPr>
              <a:t>Z = (x - </a:t>
            </a:r>
            <a:r>
              <a:rPr sz="2400" dirty="0">
                <a:latin typeface="Tahoma" panose="020B0604030504040204" pitchFamily="34" charset="0"/>
                <a:ea typeface="Tahoma" panose="020B0604030504040204" pitchFamily="34" charset="0"/>
              </a:rPr>
              <a:t>µ</a:t>
            </a:r>
            <a:r>
              <a:rPr sz="2400" dirty="0">
                <a:latin typeface="Tahoma" panose="020B0604030504040204" pitchFamily="34" charset="0"/>
                <a:cs typeface="Tahoma" panose="020B0604030504040204" pitchFamily="34" charset="0"/>
              </a:rPr>
              <a:t>)/δ,  </a:t>
            </a:r>
          </a:p>
          <a:p>
            <a:pPr>
              <a:buNone/>
            </a:pPr>
            <a:r>
              <a:rPr sz="2400" dirty="0">
                <a:latin typeface="Tahoma" panose="020B0604030504040204" pitchFamily="34" charset="0"/>
                <a:cs typeface="Tahoma" panose="020B0604030504040204" pitchFamily="34" charset="0"/>
              </a:rPr>
              <a:t>Karena X = x1 – x2;   </a:t>
            </a:r>
            <a:r>
              <a:rPr sz="2400" dirty="0">
                <a:latin typeface="Tahoma" panose="020B0604030504040204" pitchFamily="34" charset="0"/>
                <a:ea typeface="Tahoma" panose="020B0604030504040204" pitchFamily="34" charset="0"/>
              </a:rPr>
              <a:t>µ</a:t>
            </a:r>
            <a:r>
              <a:rPr sz="2400" dirty="0">
                <a:latin typeface="Tahoma" panose="020B0604030504040204" pitchFamily="34" charset="0"/>
                <a:cs typeface="Tahoma" panose="020B0604030504040204" pitchFamily="34" charset="0"/>
              </a:rPr>
              <a:t> = </a:t>
            </a:r>
            <a:r>
              <a:rPr sz="2400" dirty="0">
                <a:latin typeface="Tahoma" panose="020B0604030504040204" pitchFamily="34" charset="0"/>
                <a:ea typeface="Tahoma" panose="020B0604030504040204" pitchFamily="34" charset="0"/>
              </a:rPr>
              <a:t>µ</a:t>
            </a:r>
            <a:r>
              <a:rPr sz="2400" dirty="0">
                <a:latin typeface="Tahoma" panose="020B0604030504040204" pitchFamily="34" charset="0"/>
                <a:cs typeface="Tahoma" panose="020B0604030504040204" pitchFamily="34" charset="0"/>
              </a:rPr>
              <a:t>x1 – x2;  δ = δx1 – x2</a:t>
            </a:r>
          </a:p>
          <a:p>
            <a:pPr>
              <a:buNone/>
            </a:pPr>
            <a:r>
              <a:rPr sz="2400" dirty="0">
                <a:latin typeface="Tahoma" panose="020B0604030504040204" pitchFamily="34" charset="0"/>
                <a:cs typeface="Tahoma" panose="020B0604030504040204" pitchFamily="34" charset="0"/>
              </a:rPr>
              <a:t>Z = ((x1-x2) – (</a:t>
            </a:r>
            <a:r>
              <a:rPr sz="2400" dirty="0">
                <a:latin typeface="Tahoma" panose="020B0604030504040204" pitchFamily="34" charset="0"/>
                <a:ea typeface="Tahoma" panose="020B0604030504040204" pitchFamily="34" charset="0"/>
              </a:rPr>
              <a:t>µ</a:t>
            </a:r>
            <a:r>
              <a:rPr sz="2400" dirty="0">
                <a:latin typeface="Tahoma" panose="020B0604030504040204" pitchFamily="34" charset="0"/>
                <a:cs typeface="Tahoma" panose="020B0604030504040204" pitchFamily="34" charset="0"/>
              </a:rPr>
              <a:t>x1 – x2))/(δx1 – x2)</a:t>
            </a:r>
          </a:p>
          <a:p>
            <a:pPr>
              <a:buNone/>
            </a:pPr>
            <a:r>
              <a:rPr sz="2400" dirty="0">
                <a:latin typeface="Tahoma" panose="020B0604030504040204" pitchFamily="34" charset="0"/>
                <a:cs typeface="Tahoma" panose="020B0604030504040204" pitchFamily="34" charset="0"/>
              </a:rPr>
              <a:t> </a:t>
            </a:r>
          </a:p>
          <a:p>
            <a:pPr>
              <a:buNone/>
            </a:pPr>
            <a:r>
              <a:rPr sz="2400" dirty="0">
                <a:latin typeface="Tahoma" panose="020B0604030504040204" pitchFamily="34" charset="0"/>
                <a:cs typeface="Tahoma" panose="020B0604030504040204" pitchFamily="34" charset="0"/>
              </a:rPr>
              <a:t>untuk x1 – x2 = 600</a:t>
            </a:r>
          </a:p>
          <a:p>
            <a:pPr>
              <a:buNone/>
            </a:pPr>
            <a:r>
              <a:rPr sz="2400" dirty="0">
                <a:latin typeface="Tahoma" panose="020B0604030504040204" pitchFamily="34" charset="0"/>
                <a:cs typeface="Tahoma" panose="020B0604030504040204" pitchFamily="34" charset="0"/>
              </a:rPr>
              <a:t>Z = (600 – 500)/64 = 1.5 = 44.06%</a:t>
            </a:r>
          </a:p>
          <a:p>
            <a:pPr>
              <a:buNone/>
            </a:pPr>
            <a:r>
              <a:rPr sz="2400" dirty="0">
                <a:latin typeface="Tahoma" panose="020B0604030504040204" pitchFamily="34" charset="0"/>
                <a:cs typeface="Tahoma" panose="020B0604030504040204" pitchFamily="34" charset="0"/>
              </a:rPr>
              <a:t>P(x1 – x2 &gt; 600) = 50% - 44.06% = 5.94%</a:t>
            </a:r>
          </a:p>
          <a:p>
            <a:pPr>
              <a:buNone/>
            </a:pPr>
            <a:r>
              <a:rPr sz="2400" dirty="0">
                <a:latin typeface="Tahoma" panose="020B0604030504040204" pitchFamily="34" charset="0"/>
                <a:cs typeface="Tahoma" panose="020B0604030504040204" pitchFamily="34" charset="0"/>
              </a:rPr>
              <a:t> </a:t>
            </a:r>
          </a:p>
          <a:p>
            <a:endParaRPr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smtClean="0">
                <a:ln>
                  <a:noFill/>
                </a:ln>
                <a:solidFill>
                  <a:schemeClr val="tx1">
                    <a:tint val="75000"/>
                  </a:schemeClr>
                </a:solidFill>
                <a:effectLst/>
                <a:uLnTx/>
                <a:uFillTx/>
                <a:latin typeface="Tahoma" panose="020B0604030504040204" pitchFamily="34" charset="0"/>
                <a:ea typeface="+mn-ea"/>
                <a:cs typeface="+mn-cs"/>
              </a:rPr>
              <a:t>Statistics UEU 2017</a:t>
            </a:r>
            <a:endParaRPr kumimoji="0" lang="en-US" sz="1200" b="0" i="0" u="none" strike="noStrike" kern="1200" cap="none" spc="0" normalizeH="0" baseline="0" noProof="0">
              <a:ln>
                <a:noFill/>
              </a:ln>
              <a:solidFill>
                <a:schemeClr val="tx1">
                  <a:tint val="75000"/>
                </a:schemeClr>
              </a:solidFill>
              <a:effectLst/>
              <a:uLnTx/>
              <a:uFillTx/>
              <a:latin typeface="Tahoma" panose="020B0604030504040204" pitchFamily="34" charset="0"/>
              <a:ea typeface="+mn-ea"/>
              <a:cs typeface="+mn-cs"/>
            </a:endParaRPr>
          </a:p>
        </p:txBody>
      </p:sp>
      <p:sp>
        <p:nvSpPr>
          <p:cNvPr id="37891" name="Content Placeholder 4"/>
          <p:cNvSpPr>
            <a:spLocks noGrp="1"/>
          </p:cNvSpPr>
          <p:nvPr>
            <p:ph idx="1"/>
          </p:nvPr>
        </p:nvSpPr>
        <p:spPr>
          <a:ln/>
        </p:spPr>
        <p:txBody>
          <a:bodyPr vert="horz" wrap="square" lIns="91440" tIns="45720" rIns="91440" bIns="45720" anchor="t"/>
          <a:lstStyle/>
          <a:p>
            <a:endParaRPr dirty="0"/>
          </a:p>
        </p:txBody>
      </p:sp>
      <p:pic>
        <p:nvPicPr>
          <p:cNvPr id="37892" name="Picture 2" descr="C:\Users\arsil\Desktop\Smartcreative2.jpg"/>
          <p:cNvPicPr>
            <a:picLocks noChangeAspect="1"/>
          </p:cNvPicPr>
          <p:nvPr/>
        </p:nvPicPr>
        <p:blipFill>
          <a:blip r:embed="rId2"/>
          <a:stretch>
            <a:fillRect/>
          </a:stretch>
        </p:blipFill>
        <p:spPr>
          <a:xfrm>
            <a:off x="0" y="0"/>
            <a:ext cx="9172575" cy="6858000"/>
          </a:xfrm>
          <a:prstGeom prst="rect">
            <a:avLst/>
          </a:prstGeom>
          <a:noFill/>
          <a:ln w="9525">
            <a:noFill/>
          </a:ln>
        </p:spPr>
      </p:pic>
      <p:sp>
        <p:nvSpPr>
          <p:cNvPr id="37893" name="Rectangle 6"/>
          <p:cNvSpPr/>
          <p:nvPr/>
        </p:nvSpPr>
        <p:spPr>
          <a:xfrm>
            <a:off x="357188" y="714375"/>
            <a:ext cx="8572500" cy="5632450"/>
          </a:xfrm>
          <a:prstGeom prst="rect">
            <a:avLst/>
          </a:prstGeom>
          <a:noFill/>
          <a:ln w="9525">
            <a:noFill/>
          </a:ln>
        </p:spPr>
        <p:txBody>
          <a:bodyPr>
            <a:spAutoFit/>
          </a:bodyPr>
          <a:lstStyle/>
          <a:p>
            <a:pPr marL="914400" lvl="1" indent="-457200">
              <a:buFont typeface="Calibri" panose="020F0502020204030204" pitchFamily="34" charset="0"/>
              <a:buAutoNum type="arabicPeriod" startAt="6"/>
            </a:pPr>
            <a:r>
              <a:rPr sz="2400" b="1" dirty="0">
                <a:latin typeface="Tahoma" panose="020B0604030504040204" pitchFamily="34" charset="0"/>
              </a:rPr>
              <a:t>Distribusi Sampling Proporsi</a:t>
            </a:r>
            <a:endParaRPr sz="2400" dirty="0">
              <a:latin typeface="Tahoma" panose="020B0604030504040204" pitchFamily="34" charset="0"/>
            </a:endParaRPr>
          </a:p>
          <a:p>
            <a:pPr marL="457200" indent="-457200">
              <a:buFont typeface="Wingdings" panose="05000000000000000000" pitchFamily="2" charset="2"/>
              <a:buChar char="§"/>
            </a:pPr>
            <a:r>
              <a:rPr sz="2400" dirty="0">
                <a:latin typeface="Tahoma" panose="020B0604030504040204" pitchFamily="34" charset="0"/>
              </a:rPr>
              <a:t>Proporsi populasi (P): P = X/N. X adalah jumlah item proporsi dan N adalah jumlah seluruh item.</a:t>
            </a:r>
          </a:p>
          <a:p>
            <a:pPr marL="457200" indent="-457200">
              <a:buFont typeface="Wingdings" panose="05000000000000000000" pitchFamily="2" charset="2"/>
              <a:buChar char="§"/>
            </a:pPr>
            <a:r>
              <a:rPr sz="2400" dirty="0">
                <a:latin typeface="Tahoma" panose="020B0604030504040204" pitchFamily="34" charset="0"/>
              </a:rPr>
              <a:t>Sebagai contoh, total mahasiswa adalah 100 orang, jika 30 mahasiswa diantaranya merokok, proporsi mahasiswa yang erokok adalah 30/100 atau 30%.</a:t>
            </a:r>
          </a:p>
          <a:p>
            <a:pPr marL="457200" indent="-457200">
              <a:buFont typeface="Wingdings" panose="05000000000000000000" pitchFamily="2" charset="2"/>
              <a:buChar char="§"/>
            </a:pPr>
            <a:r>
              <a:rPr sz="2400" dirty="0">
                <a:latin typeface="Tahoma" panose="020B0604030504040204" pitchFamily="34" charset="0"/>
              </a:rPr>
              <a:t>Populasi= N, sampel =n: kombinasi C(N, n) yang berarti kita telah memiliki p (proporsi sampel) sebanyak C(N, n) pula. P yang dimaksud berjumlah sangat besar dan membentuk distribusi normal dengan rata-rata µp dan deviasi standar δp.</a:t>
            </a:r>
          </a:p>
          <a:p>
            <a:pPr marL="457200" indent="-457200">
              <a:buFont typeface="Wingdings" panose="05000000000000000000" pitchFamily="2" charset="2"/>
              <a:buChar char="§"/>
            </a:pPr>
            <a:r>
              <a:rPr sz="2400" dirty="0">
                <a:latin typeface="Tahoma" panose="020B0604030504040204" pitchFamily="34" charset="0"/>
              </a:rPr>
              <a:t>Rata-rata distribusi sampling proporsi (µp) adalah sama dengan proporsi populasi (P) dan deviasi standar distribusi sampling proporsi (galat baku proporsi atau </a:t>
            </a:r>
            <a:r>
              <a:rPr sz="2400" i="1" dirty="0">
                <a:latin typeface="Tahoma" panose="020B0604030504040204" pitchFamily="34" charset="0"/>
              </a:rPr>
              <a:t>standard error of proportion</a:t>
            </a:r>
            <a:r>
              <a:rPr sz="2400" dirty="0">
                <a:latin typeface="Tahoma" panose="020B0604030504040204" pitchFamily="34" charset="0"/>
              </a:rPr>
              <a: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dirty="0" smtClean="0">
                <a:ln>
                  <a:noFill/>
                </a:ln>
                <a:solidFill>
                  <a:schemeClr val="tx1">
                    <a:tint val="75000"/>
                  </a:schemeClr>
                </a:solidFill>
                <a:effectLst/>
                <a:uLnTx/>
                <a:uFillTx/>
                <a:latin typeface="Tahoma" panose="020B0604030504040204" pitchFamily="34" charset="0"/>
                <a:ea typeface="+mn-ea"/>
                <a:cs typeface="+mn-cs"/>
              </a:rPr>
              <a:t>Statistics </a:t>
            </a:r>
            <a:r>
              <a:rPr kumimoji="0" lang="en-US" sz="1200" b="0" i="0" u="none" strike="noStrike" kern="1200" cap="none" spc="0" normalizeH="0" baseline="0" noProof="0" dirty="0" err="1" smtClean="0">
                <a:ln>
                  <a:noFill/>
                </a:ln>
                <a:solidFill>
                  <a:schemeClr val="tx1">
                    <a:tint val="75000"/>
                  </a:schemeClr>
                </a:solidFill>
                <a:effectLst/>
                <a:uLnTx/>
                <a:uFillTx/>
                <a:latin typeface="Tahoma" panose="020B0604030504040204" pitchFamily="34" charset="0"/>
                <a:ea typeface="+mn-ea"/>
                <a:cs typeface="+mn-cs"/>
              </a:rPr>
              <a:t>UEU</a:t>
            </a:r>
            <a:r>
              <a:rPr kumimoji="0" lang="en-US" sz="1200" b="0" i="0" u="none" strike="noStrike" kern="1200" cap="none" spc="0" normalizeH="0" baseline="0" noProof="0" dirty="0" smtClean="0">
                <a:ln>
                  <a:noFill/>
                </a:ln>
                <a:solidFill>
                  <a:schemeClr val="tx1">
                    <a:tint val="75000"/>
                  </a:schemeClr>
                </a:solidFill>
                <a:effectLst/>
                <a:uLnTx/>
                <a:uFillTx/>
                <a:latin typeface="Tahoma" panose="020B0604030504040204" pitchFamily="34" charset="0"/>
                <a:ea typeface="+mn-ea"/>
                <a:cs typeface="+mn-cs"/>
              </a:rPr>
              <a:t> 2017</a:t>
            </a:r>
            <a:endParaRPr kumimoji="0" lang="en-US"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mn-ea"/>
              <a:cs typeface="+mn-cs"/>
            </a:endParaRPr>
          </a:p>
        </p:txBody>
      </p:sp>
      <p:sp>
        <p:nvSpPr>
          <p:cNvPr id="38915" name="Content Placeholder 4"/>
          <p:cNvSpPr>
            <a:spLocks noGrp="1"/>
          </p:cNvSpPr>
          <p:nvPr>
            <p:ph idx="1"/>
          </p:nvPr>
        </p:nvSpPr>
        <p:spPr>
          <a:ln/>
        </p:spPr>
        <p:txBody>
          <a:bodyPr vert="horz" wrap="square" lIns="91440" tIns="45720" rIns="91440" bIns="45720" anchor="t"/>
          <a:lstStyle/>
          <a:p>
            <a:endParaRPr dirty="0"/>
          </a:p>
        </p:txBody>
      </p:sp>
      <p:pic>
        <p:nvPicPr>
          <p:cNvPr id="38916" name="Picture 2" descr="C:\Users\arsil\Desktop\Smartcreative2.jpg"/>
          <p:cNvPicPr>
            <a:picLocks noChangeAspect="1"/>
          </p:cNvPicPr>
          <p:nvPr/>
        </p:nvPicPr>
        <p:blipFill>
          <a:blip r:embed="rId2"/>
          <a:stretch>
            <a:fillRect/>
          </a:stretch>
        </p:blipFill>
        <p:spPr>
          <a:xfrm>
            <a:off x="0" y="0"/>
            <a:ext cx="9172575" cy="6858000"/>
          </a:xfrm>
          <a:prstGeom prst="rect">
            <a:avLst/>
          </a:prstGeom>
          <a:noFill/>
          <a:ln w="9525">
            <a:noFill/>
          </a:ln>
        </p:spPr>
      </p:pic>
      <p:sp>
        <p:nvSpPr>
          <p:cNvPr id="8" name="Content Placeholder 2"/>
          <p:cNvSpPr txBox="1"/>
          <p:nvPr/>
        </p:nvSpPr>
        <p:spPr bwMode="auto">
          <a:xfrm>
            <a:off x="500063" y="928688"/>
            <a:ext cx="8229600" cy="4572000"/>
          </a:xfrm>
          <a:prstGeom prst="rect">
            <a:avLst/>
          </a:prstGeom>
          <a:noFill/>
          <a:ln w="9525">
            <a:noFill/>
            <a:miter lim="800000"/>
          </a:ln>
        </p:spPr>
        <p:txBody>
          <a:bodyPr vert="horz" wrap="square" lIns="91440" tIns="45720" rIns="91440" bIns="45720" numCol="1" anchor="t" anchorCtr="0" compatLnSpc="1"/>
          <a:lstStyle/>
          <a:p>
            <a:pPr marL="342900" indent="-342900">
              <a:spcBef>
                <a:spcPct val="20000"/>
              </a:spcBef>
              <a:buFont typeface="Wingdings" panose="05000000000000000000" pitchFamily="2" charset="2"/>
              <a:buChar char="§"/>
            </a:pPr>
            <a:r>
              <a:rPr sz="2400" dirty="0">
                <a:latin typeface="Tahoma" panose="020B0604030504040204" pitchFamily="34" charset="0"/>
                <a:cs typeface="Tahoma" panose="020B0604030504040204" pitchFamily="34" charset="0"/>
              </a:rPr>
              <a:t>δp adalah sama dengan (√P(1-p))/n.  Untuk n/N &lt; 5%, kita gunakan faktor koreksi sebesar  (√ N-n)/(N-1)</a:t>
            </a:r>
          </a:p>
          <a:p>
            <a:pPr marL="342900" indent="-342900">
              <a:spcBef>
                <a:spcPct val="20000"/>
              </a:spcBef>
              <a:buFont typeface="Arial" panose="020B0604020202020204" pitchFamily="34" charset="0"/>
              <a:buChar char="•"/>
            </a:pPr>
            <a:endParaRPr sz="2400" dirty="0">
              <a:latin typeface="Tahoma" panose="020B0604030504040204" pitchFamily="34" charset="0"/>
              <a:cs typeface="Tahoma" panose="020B0604030504040204" pitchFamily="34" charset="0"/>
            </a:endParaRPr>
          </a:p>
          <a:p>
            <a:pPr marL="342900" indent="-342900">
              <a:spcBef>
                <a:spcPct val="20000"/>
              </a:spcBef>
              <a:buFont typeface="Arial" panose="020B0604020202020204" pitchFamily="34" charset="0"/>
              <a:buNone/>
            </a:pPr>
            <a:r>
              <a:rPr sz="2400" dirty="0">
                <a:latin typeface="Tahoma" panose="020B0604030504040204" pitchFamily="34" charset="0"/>
                <a:cs typeface="Tahoma" panose="020B0604030504040204" pitchFamily="34" charset="0"/>
              </a:rPr>
              <a:t>Contoh :</a:t>
            </a:r>
          </a:p>
          <a:p>
            <a:pPr marL="342900" indent="-342900">
              <a:spcBef>
                <a:spcPct val="20000"/>
              </a:spcBef>
              <a:buFont typeface="Arial" panose="020B0604020202020204" pitchFamily="34" charset="0"/>
              <a:buNone/>
            </a:pPr>
            <a:r>
              <a:rPr sz="2400" dirty="0">
                <a:latin typeface="Tahoma" panose="020B0604030504040204" pitchFamily="34" charset="0"/>
                <a:cs typeface="Tahoma" panose="020B0604030504040204" pitchFamily="34" charset="0"/>
              </a:rPr>
              <a:t>Dari 1000 mobil yang yang diproduksi, diketahui 100 diantaranya cacat. Jika diambil sampel acak sebanyak 500 buah mobill dari populasi tersebut dan diteliti, berapa besar proporsi mobil yang cacat lebih besar dari 12%?</a:t>
            </a:r>
          </a:p>
          <a:p>
            <a:pPr marL="342900" indent="-342900">
              <a:spcBef>
                <a:spcPct val="20000"/>
              </a:spcBef>
              <a:buFont typeface="Arial" panose="020B0604020202020204" pitchFamily="34" charset="0"/>
              <a:buNone/>
            </a:pPr>
            <a:r>
              <a:rPr sz="2400" dirty="0">
                <a:latin typeface="Tahoma" panose="020B0604030504040204" pitchFamily="34" charset="0"/>
                <a:cs typeface="Tahoma" panose="020B0604030504040204" pitchFamily="34" charset="0"/>
              </a:rPr>
              <a:t> </a:t>
            </a:r>
          </a:p>
          <a:p>
            <a:pPr marL="342900" indent="-342900">
              <a:spcBef>
                <a:spcPct val="20000"/>
              </a:spcBef>
              <a:buFont typeface="Arial" panose="020B0604020202020204" pitchFamily="34" charset="0"/>
              <a:buNone/>
            </a:pPr>
            <a:endParaRPr sz="2400" dirty="0">
              <a:latin typeface="Calibri" panose="020F0502020204030204" pitchFamily="34" charset="0"/>
            </a:endParaRPr>
          </a:p>
          <a:p>
            <a:pPr marL="342900" indent="-342900">
              <a:spcBef>
                <a:spcPct val="20000"/>
              </a:spcBef>
              <a:buFont typeface="Arial" panose="020B0604020202020204" pitchFamily="34" charset="0"/>
              <a:buChar char="•"/>
            </a:pPr>
            <a:endParaRPr sz="2400" dirty="0">
              <a:latin typeface="Calibri" panose="020F0502020204030204" pitchFamily="34" charset="0"/>
            </a:endParaRPr>
          </a:p>
          <a:p>
            <a:pPr marL="342900" indent="-342900">
              <a:spcBef>
                <a:spcPct val="20000"/>
              </a:spcBef>
              <a:buFont typeface="Arial" panose="020B0604020202020204" pitchFamily="34" charset="0"/>
              <a:buChar char="•"/>
            </a:pPr>
            <a:endParaRPr sz="2400" dirty="0">
              <a:latin typeface="Calibri" panose="020F050202020403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smtClean="0">
                <a:ln>
                  <a:noFill/>
                </a:ln>
                <a:solidFill>
                  <a:schemeClr val="tx1">
                    <a:tint val="75000"/>
                  </a:schemeClr>
                </a:solidFill>
                <a:effectLst/>
                <a:uLnTx/>
                <a:uFillTx/>
                <a:latin typeface="Tahoma" panose="020B0604030504040204" pitchFamily="34" charset="0"/>
                <a:ea typeface="+mn-ea"/>
                <a:cs typeface="+mn-cs"/>
              </a:rPr>
              <a:t>Statistics UEU 2017</a:t>
            </a:r>
            <a:endParaRPr kumimoji="0" lang="en-US" sz="1200" b="0" i="0" u="none" strike="noStrike" kern="1200" cap="none" spc="0" normalizeH="0" baseline="0" noProof="0">
              <a:ln>
                <a:noFill/>
              </a:ln>
              <a:solidFill>
                <a:schemeClr val="tx1">
                  <a:tint val="75000"/>
                </a:schemeClr>
              </a:solidFill>
              <a:effectLst/>
              <a:uLnTx/>
              <a:uFillTx/>
              <a:latin typeface="Tahoma" panose="020B0604030504040204" pitchFamily="34" charset="0"/>
              <a:ea typeface="+mn-ea"/>
              <a:cs typeface="+mn-cs"/>
            </a:endParaRPr>
          </a:p>
        </p:txBody>
      </p:sp>
      <p:sp>
        <p:nvSpPr>
          <p:cNvPr id="39939" name="Content Placeholder 4"/>
          <p:cNvSpPr>
            <a:spLocks noGrp="1"/>
          </p:cNvSpPr>
          <p:nvPr>
            <p:ph idx="1"/>
          </p:nvPr>
        </p:nvSpPr>
        <p:spPr>
          <a:ln/>
        </p:spPr>
        <p:txBody>
          <a:bodyPr vert="horz" wrap="square" lIns="91440" tIns="45720" rIns="91440" bIns="45720" anchor="t"/>
          <a:lstStyle/>
          <a:p>
            <a:endParaRPr dirty="0"/>
          </a:p>
        </p:txBody>
      </p:sp>
      <p:pic>
        <p:nvPicPr>
          <p:cNvPr id="39940" name="Picture 2" descr="C:\Users\arsil\Desktop\Smartcreative2.jpg"/>
          <p:cNvPicPr>
            <a:picLocks noChangeAspect="1"/>
          </p:cNvPicPr>
          <p:nvPr/>
        </p:nvPicPr>
        <p:blipFill>
          <a:blip r:embed="rId2"/>
          <a:stretch>
            <a:fillRect/>
          </a:stretch>
        </p:blipFill>
        <p:spPr>
          <a:xfrm>
            <a:off x="0" y="0"/>
            <a:ext cx="9172575" cy="6858000"/>
          </a:xfrm>
          <a:prstGeom prst="rect">
            <a:avLst/>
          </a:prstGeom>
          <a:noFill/>
          <a:ln w="9525">
            <a:noFill/>
          </a:ln>
        </p:spPr>
      </p:pic>
      <p:sp>
        <p:nvSpPr>
          <p:cNvPr id="39941" name="Content Placeholder 2"/>
          <p:cNvSpPr txBox="1"/>
          <p:nvPr/>
        </p:nvSpPr>
        <p:spPr>
          <a:xfrm>
            <a:off x="500063" y="928688"/>
            <a:ext cx="8229600" cy="4572000"/>
          </a:xfrm>
          <a:prstGeom prst="rect">
            <a:avLst/>
          </a:prstGeom>
          <a:noFill/>
          <a:ln w="9525">
            <a:noFill/>
          </a:ln>
        </p:spPr>
        <p:txBody>
          <a:bodyPr/>
          <a:lstStyle/>
          <a:p>
            <a:pPr marL="342900" indent="-342900">
              <a:spcBef>
                <a:spcPct val="20000"/>
              </a:spcBef>
              <a:buFont typeface="Arial" panose="020B0604020202020204" pitchFamily="34" charset="0"/>
              <a:buNone/>
            </a:pPr>
            <a:r>
              <a:rPr sz="2400" dirty="0">
                <a:latin typeface="Tahoma" panose="020B0604030504040204" pitchFamily="34" charset="0"/>
                <a:cs typeface="Tahoma" panose="020B0604030504040204" pitchFamily="34" charset="0"/>
              </a:rPr>
              <a:t>Jawab</a:t>
            </a:r>
          </a:p>
          <a:p>
            <a:pPr marL="342900" indent="-342900">
              <a:spcBef>
                <a:spcPct val="20000"/>
              </a:spcBef>
              <a:buFont typeface="Arial" panose="020B0604020202020204" pitchFamily="34" charset="0"/>
              <a:buNone/>
            </a:pPr>
            <a:r>
              <a:rPr sz="2400" dirty="0">
                <a:latin typeface="Tahoma" panose="020B0604030504040204" pitchFamily="34" charset="0"/>
                <a:cs typeface="Tahoma" panose="020B0604030504040204" pitchFamily="34" charset="0"/>
              </a:rPr>
              <a:t>P = proporsi populasi mobil yang rusak  = 100/1000 = 10%</a:t>
            </a:r>
          </a:p>
          <a:p>
            <a:pPr marL="342900" indent="-342900">
              <a:spcBef>
                <a:spcPct val="20000"/>
              </a:spcBef>
              <a:buFont typeface="Arial" panose="020B0604020202020204" pitchFamily="34" charset="0"/>
              <a:buNone/>
            </a:pPr>
            <a:r>
              <a:rPr sz="2400" dirty="0">
                <a:latin typeface="Tahoma" panose="020B0604030504040204" pitchFamily="34" charset="0"/>
                <a:ea typeface="Tahoma" panose="020B0604030504040204" pitchFamily="34" charset="0"/>
              </a:rPr>
              <a:t>µ</a:t>
            </a:r>
            <a:r>
              <a:rPr sz="2400" dirty="0">
                <a:latin typeface="Tahoma" panose="020B0604030504040204" pitchFamily="34" charset="0"/>
                <a:cs typeface="Tahoma" panose="020B0604030504040204" pitchFamily="34" charset="0"/>
              </a:rPr>
              <a:t>p = P10% = 0.1	</a:t>
            </a:r>
          </a:p>
          <a:p>
            <a:pPr marL="342900" indent="-342900">
              <a:spcBef>
                <a:spcPct val="20000"/>
              </a:spcBef>
              <a:buFont typeface="Arial" panose="020B0604020202020204" pitchFamily="34" charset="0"/>
              <a:buNone/>
            </a:pPr>
            <a:r>
              <a:rPr sz="2400" dirty="0">
                <a:latin typeface="Tahoma" panose="020B0604030504040204" pitchFamily="34" charset="0"/>
                <a:cs typeface="Tahoma" panose="020B0604030504040204" pitchFamily="34" charset="0"/>
              </a:rPr>
              <a:t>δp = ( √P(1-p))/n   =  (√0.1 (1 - 0.1))/500    = 0.013	</a:t>
            </a:r>
          </a:p>
          <a:p>
            <a:pPr marL="342900" indent="-342900">
              <a:spcBef>
                <a:spcPct val="20000"/>
              </a:spcBef>
              <a:buFont typeface="Arial" panose="020B0604020202020204" pitchFamily="34" charset="0"/>
              <a:buNone/>
            </a:pPr>
            <a:r>
              <a:rPr sz="2400" dirty="0">
                <a:latin typeface="Tahoma" panose="020B0604030504040204" pitchFamily="34" charset="0"/>
                <a:cs typeface="Tahoma" panose="020B0604030504040204" pitchFamily="34" charset="0"/>
              </a:rPr>
              <a:t>Probabilitas (P &gt; 0.12)</a:t>
            </a:r>
          </a:p>
          <a:p>
            <a:pPr marL="342900" indent="-342900">
              <a:spcBef>
                <a:spcPct val="20000"/>
              </a:spcBef>
              <a:buFont typeface="Arial" panose="020B0604020202020204" pitchFamily="34" charset="0"/>
              <a:buNone/>
            </a:pPr>
            <a:r>
              <a:rPr sz="2400" dirty="0">
                <a:latin typeface="Tahoma" panose="020B0604030504040204" pitchFamily="34" charset="0"/>
                <a:cs typeface="Tahoma" panose="020B0604030504040204" pitchFamily="34" charset="0"/>
              </a:rPr>
              <a:t>Z =( x - </a:t>
            </a:r>
            <a:r>
              <a:rPr sz="2400" dirty="0">
                <a:latin typeface="Tahoma" panose="020B0604030504040204" pitchFamily="34" charset="0"/>
                <a:ea typeface="Tahoma" panose="020B0604030504040204" pitchFamily="34" charset="0"/>
              </a:rPr>
              <a:t>µ</a:t>
            </a:r>
            <a:r>
              <a:rPr sz="2400" dirty="0">
                <a:latin typeface="Tahoma" panose="020B0604030504040204" pitchFamily="34" charset="0"/>
                <a:cs typeface="Tahoma" panose="020B0604030504040204" pitchFamily="34" charset="0"/>
              </a:rPr>
              <a:t>)/ δ    = (P - </a:t>
            </a:r>
            <a:r>
              <a:rPr sz="2400" dirty="0">
                <a:latin typeface="Tahoma" panose="020B0604030504040204" pitchFamily="34" charset="0"/>
                <a:ea typeface="Tahoma" panose="020B0604030504040204" pitchFamily="34" charset="0"/>
              </a:rPr>
              <a:t>µ</a:t>
            </a:r>
            <a:r>
              <a:rPr sz="2400" dirty="0">
                <a:latin typeface="Tahoma" panose="020B0604030504040204" pitchFamily="34" charset="0"/>
                <a:cs typeface="Tahoma" panose="020B0604030504040204" pitchFamily="34" charset="0"/>
              </a:rPr>
              <a:t>p)/δp</a:t>
            </a:r>
          </a:p>
          <a:p>
            <a:pPr marL="342900" indent="-342900">
              <a:spcBef>
                <a:spcPct val="20000"/>
              </a:spcBef>
              <a:buFont typeface="Arial" panose="020B0604020202020204" pitchFamily="34" charset="0"/>
              <a:buNone/>
            </a:pPr>
            <a:r>
              <a:rPr sz="2400" dirty="0">
                <a:latin typeface="Tahoma" panose="020B0604030504040204" pitchFamily="34" charset="0"/>
                <a:cs typeface="Tahoma" panose="020B0604030504040204" pitchFamily="34" charset="0"/>
              </a:rPr>
              <a:t>Z =(0.12 – 0.1)/ 0.013   = 1.54 = 43.82%</a:t>
            </a:r>
          </a:p>
          <a:p>
            <a:pPr marL="342900" indent="-342900">
              <a:spcBef>
                <a:spcPct val="20000"/>
              </a:spcBef>
              <a:buFont typeface="Arial" panose="020B0604020202020204" pitchFamily="34" charset="0"/>
              <a:buNone/>
            </a:pPr>
            <a:r>
              <a:rPr sz="2400" dirty="0">
                <a:latin typeface="Tahoma" panose="020B0604030504040204" pitchFamily="34" charset="0"/>
                <a:cs typeface="Tahoma" panose="020B0604030504040204" pitchFamily="34" charset="0"/>
              </a:rPr>
              <a:t>Probabilitas (P &gt; 0.12) = 50% - 43.82% = 6.18%</a:t>
            </a:r>
            <a:endParaRPr sz="2400" dirty="0">
              <a:latin typeface="Tahoma" panose="020B0604030504040204" pitchFamily="34" charset="0"/>
              <a:ea typeface="Tahoma" panose="020B060403050404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dirty="0" smtClean="0">
                <a:ln>
                  <a:noFill/>
                </a:ln>
                <a:solidFill>
                  <a:schemeClr val="tx1">
                    <a:tint val="75000"/>
                  </a:schemeClr>
                </a:solidFill>
                <a:effectLst/>
                <a:uLnTx/>
                <a:uFillTx/>
                <a:latin typeface="Tahoma" panose="020B0604030504040204" pitchFamily="34" charset="0"/>
                <a:ea typeface="+mn-ea"/>
                <a:cs typeface="+mn-cs"/>
              </a:rPr>
              <a:t>Statistics </a:t>
            </a:r>
            <a:r>
              <a:rPr kumimoji="0" lang="en-US" sz="1200" b="0" i="0" u="none" strike="noStrike" kern="1200" cap="none" spc="0" normalizeH="0" baseline="0" noProof="0" dirty="0" err="1" smtClean="0">
                <a:ln>
                  <a:noFill/>
                </a:ln>
                <a:solidFill>
                  <a:schemeClr val="tx1">
                    <a:tint val="75000"/>
                  </a:schemeClr>
                </a:solidFill>
                <a:effectLst/>
                <a:uLnTx/>
                <a:uFillTx/>
                <a:latin typeface="Tahoma" panose="020B0604030504040204" pitchFamily="34" charset="0"/>
                <a:ea typeface="+mn-ea"/>
                <a:cs typeface="+mn-cs"/>
              </a:rPr>
              <a:t>UEU</a:t>
            </a:r>
            <a:r>
              <a:rPr kumimoji="0" lang="en-US" sz="1200" b="0" i="0" u="none" strike="noStrike" kern="1200" cap="none" spc="0" normalizeH="0" baseline="0" noProof="0" dirty="0" smtClean="0">
                <a:ln>
                  <a:noFill/>
                </a:ln>
                <a:solidFill>
                  <a:schemeClr val="tx1">
                    <a:tint val="75000"/>
                  </a:schemeClr>
                </a:solidFill>
                <a:effectLst/>
                <a:uLnTx/>
                <a:uFillTx/>
                <a:latin typeface="Tahoma" panose="020B0604030504040204" pitchFamily="34" charset="0"/>
                <a:ea typeface="+mn-ea"/>
                <a:cs typeface="+mn-cs"/>
              </a:rPr>
              <a:t> 2017</a:t>
            </a:r>
            <a:endParaRPr kumimoji="0" lang="en-US"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mn-ea"/>
              <a:cs typeface="+mn-cs"/>
            </a:endParaRPr>
          </a:p>
        </p:txBody>
      </p:sp>
      <p:sp>
        <p:nvSpPr>
          <p:cNvPr id="40963" name="Content Placeholder 4"/>
          <p:cNvSpPr>
            <a:spLocks noGrp="1"/>
          </p:cNvSpPr>
          <p:nvPr>
            <p:ph idx="1"/>
          </p:nvPr>
        </p:nvSpPr>
        <p:spPr>
          <a:ln/>
        </p:spPr>
        <p:txBody>
          <a:bodyPr vert="horz" wrap="square" lIns="91440" tIns="45720" rIns="91440" bIns="45720" anchor="t"/>
          <a:lstStyle/>
          <a:p>
            <a:endParaRPr dirty="0"/>
          </a:p>
        </p:txBody>
      </p:sp>
      <p:pic>
        <p:nvPicPr>
          <p:cNvPr id="40964" name="Picture 2" descr="C:\Users\arsil\Desktop\Smartcreative2.jpg"/>
          <p:cNvPicPr>
            <a:picLocks noChangeAspect="1"/>
          </p:cNvPicPr>
          <p:nvPr/>
        </p:nvPicPr>
        <p:blipFill>
          <a:blip r:embed="rId2"/>
          <a:stretch>
            <a:fillRect/>
          </a:stretch>
        </p:blipFill>
        <p:spPr>
          <a:xfrm>
            <a:off x="0" y="0"/>
            <a:ext cx="9172575" cy="6858000"/>
          </a:xfrm>
          <a:prstGeom prst="rect">
            <a:avLst/>
          </a:prstGeom>
          <a:noFill/>
          <a:ln w="9525">
            <a:noFill/>
          </a:ln>
        </p:spPr>
      </p:pic>
      <p:sp>
        <p:nvSpPr>
          <p:cNvPr id="40965" name="Rectangle 6"/>
          <p:cNvSpPr/>
          <p:nvPr/>
        </p:nvSpPr>
        <p:spPr>
          <a:xfrm>
            <a:off x="500063" y="928688"/>
            <a:ext cx="7929562" cy="5262562"/>
          </a:xfrm>
          <a:prstGeom prst="rect">
            <a:avLst/>
          </a:prstGeom>
          <a:noFill/>
          <a:ln w="9525">
            <a:noFill/>
          </a:ln>
        </p:spPr>
        <p:txBody>
          <a:bodyPr>
            <a:spAutoFit/>
          </a:bodyPr>
          <a:lstStyle/>
          <a:p>
            <a:pPr marL="914400" lvl="1" indent="-457200">
              <a:buFont typeface="Calibri" panose="020F0502020204030204" pitchFamily="34" charset="0"/>
              <a:buAutoNum type="arabicPeriod" startAt="7"/>
            </a:pPr>
            <a:r>
              <a:rPr sz="2400" b="1" dirty="0">
                <a:latin typeface="Tahoma" panose="020B0604030504040204" pitchFamily="34" charset="0"/>
              </a:rPr>
              <a:t>Distribusi Sampling Beda Proporsi</a:t>
            </a:r>
            <a:endParaRPr sz="2400" dirty="0">
              <a:latin typeface="Tahoma" panose="020B0604030504040204" pitchFamily="34" charset="0"/>
            </a:endParaRPr>
          </a:p>
          <a:p>
            <a:pPr marL="457200" indent="-457200">
              <a:buFont typeface="Wingdings" panose="05000000000000000000" pitchFamily="2" charset="2"/>
              <a:buChar char="§"/>
            </a:pPr>
            <a:r>
              <a:rPr sz="2400" dirty="0">
                <a:latin typeface="Tahoma" panose="020B0604030504040204" pitchFamily="34" charset="0"/>
              </a:rPr>
              <a:t>Populasi binomial N1 dengan n1, kombinasi C(N1, n1), proporsi p1 dan populasi binomial N2 dengan n2, kombinasi C(N2, n2), proporsi p2, maka akan mendapatkan p1 – p2 banyak yang membentuk distribusi normal dengan rata-rata  µp1 – p2 = p1-p2, dan deviasi standar </a:t>
            </a:r>
          </a:p>
          <a:p>
            <a:pPr marL="457200" indent="-457200"/>
            <a:r>
              <a:rPr sz="2400" dirty="0">
                <a:latin typeface="Tahoma" panose="020B0604030504040204" pitchFamily="34" charset="0"/>
              </a:rPr>
              <a:t>	</a:t>
            </a:r>
          </a:p>
          <a:p>
            <a:pPr marL="457200" indent="-457200"/>
            <a:r>
              <a:rPr sz="2400" dirty="0">
                <a:latin typeface="Tahoma" panose="020B0604030504040204" pitchFamily="34" charset="0"/>
              </a:rPr>
              <a:t>	δp1 – p2= √ ((P1(1 -p1))/n1) + (P2(1 –p2))/n2)</a:t>
            </a:r>
          </a:p>
          <a:p>
            <a:pPr marL="457200" indent="-457200"/>
            <a:r>
              <a:rPr sz="2400" dirty="0">
                <a:latin typeface="Tahoma" panose="020B0604030504040204" pitchFamily="34" charset="0"/>
              </a:rPr>
              <a:t>		</a:t>
            </a:r>
          </a:p>
          <a:p>
            <a:pPr marL="457200" indent="-457200"/>
            <a:r>
              <a:rPr sz="2400" dirty="0">
                <a:latin typeface="Tahoma" panose="020B0604030504040204" pitchFamily="34" charset="0"/>
              </a:rPr>
              <a:t>	atau  </a:t>
            </a:r>
          </a:p>
          <a:p>
            <a:pPr marL="457200" indent="-457200"/>
            <a:r>
              <a:rPr sz="2400" dirty="0">
                <a:latin typeface="Tahoma" panose="020B0604030504040204" pitchFamily="34" charset="0"/>
              </a:rPr>
              <a:t>  	</a:t>
            </a:r>
          </a:p>
          <a:p>
            <a:pPr marL="457200" indent="-457200"/>
            <a:r>
              <a:rPr sz="2400" dirty="0">
                <a:latin typeface="Tahoma" panose="020B0604030504040204" pitchFamily="34" charset="0"/>
              </a:rPr>
              <a:t>	δp1 – p2 = √ ((P1(1 -p1))/n1) + (P2(1 –p2))/n2)  x √((N-n )/(N-1))  untuk populasi terbatas.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10244" name="Title 2"/>
          <p:cNvSpPr>
            <a:spLocks noGrp="1"/>
          </p:cNvSpPr>
          <p:nvPr>
            <p:ph type="title"/>
          </p:nvPr>
        </p:nvSpPr>
        <p:spPr bwMode="auto">
          <a:xfrm>
            <a:off x="457200" y="762000"/>
            <a:ext cx="8229600" cy="1828800"/>
          </a:xfrm>
          <a:ln>
            <a:miter lim="800000"/>
          </a:ln>
          <a:effectLst/>
          <a:scene3d>
            <a:camera prst="orthographicFront"/>
            <a:lightRig rig="balanced" dir="t"/>
          </a:scene3d>
          <a:sp3d prstMaterial="plastic"/>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200" b="1" i="0" u="none" strike="noStrike" kern="1200" cap="none" spc="0" normalizeH="0" baseline="0" noProof="0" dirty="0" smtClean="0">
                <a:ln w="18415" cmpd="sng">
                  <a:solidFill>
                    <a:srgbClr val="FFFFFF"/>
                  </a:solidFill>
                  <a:prstDash val="solid"/>
                </a:ln>
                <a:solidFill>
                  <a:schemeClr val="tx1"/>
                </a:solidFill>
                <a:effectLst>
                  <a:outerShdw blurRad="38100" dist="38100" dir="2700000" algn="tl">
                    <a:srgbClr val="000000">
                      <a:alpha val="43137"/>
                    </a:srgbClr>
                  </a:outerShdw>
                </a:effectLst>
                <a:uLnTx/>
                <a:uFillTx/>
                <a:latin typeface="Segoe UI" panose="020B0502040204020203" pitchFamily="34" charset="0"/>
                <a:ea typeface="+mj-ea"/>
                <a:cs typeface="Segoe UI" panose="020B0502040204020203" pitchFamily="34" charset="0"/>
              </a:rPr>
              <a:t> 05. </a:t>
            </a:r>
            <a:r>
              <a:rPr kumimoji="0" lang="en-US" sz="3200" b="1"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j-lt"/>
                <a:ea typeface="+mj-ea"/>
                <a:cs typeface="+mj-cs"/>
              </a:rPr>
              <a:t>DISTRIBUSI</a:t>
            </a:r>
            <a:r>
              <a:rPr kumimoji="0" lang="en-US"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 SAMPLING</a:t>
            </a:r>
            <a:br>
              <a:rPr kumimoji="0" lang="en-US"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br>
            <a:r>
              <a:rPr kumimoji="0" lang="en-US" sz="3200" b="1" i="0" u="none" strike="noStrike" kern="1200" cap="none" spc="0" normalizeH="0" baseline="0" noProof="0" dirty="0" smtClean="0">
                <a:ln w="18415" cmpd="sng">
                  <a:solidFill>
                    <a:srgbClr val="FFFFFF"/>
                  </a:solidFill>
                  <a:prstDash val="solid"/>
                </a:ln>
                <a:solidFill>
                  <a:schemeClr val="tx1"/>
                </a:solidFill>
                <a:effectLst>
                  <a:outerShdw blurRad="38100" dist="38100" dir="2700000" algn="tl">
                    <a:srgbClr val="000000">
                      <a:alpha val="43137"/>
                    </a:srgbClr>
                  </a:outerShdw>
                </a:effectLst>
                <a:uLnTx/>
                <a:uFillTx/>
                <a:latin typeface="Segoe UI" panose="020B0502040204020203" pitchFamily="34" charset="0"/>
                <a:ea typeface="+mj-ea"/>
                <a:cs typeface="Segoe UI" panose="020B0502040204020203" pitchFamily="34" charset="0"/>
              </a:rPr>
              <a:t/>
            </a:r>
            <a:br>
              <a:rPr kumimoji="0" lang="en-US" sz="3200" b="1" i="0" u="none" strike="noStrike" kern="1200" cap="none" spc="0" normalizeH="0" baseline="0" noProof="0" dirty="0" smtClean="0">
                <a:ln w="18415" cmpd="sng">
                  <a:solidFill>
                    <a:srgbClr val="FFFFFF"/>
                  </a:solidFill>
                  <a:prstDash val="solid"/>
                </a:ln>
                <a:solidFill>
                  <a:schemeClr val="tx1"/>
                </a:solidFill>
                <a:effectLst>
                  <a:outerShdw blurRad="38100" dist="38100" dir="2700000" algn="tl">
                    <a:srgbClr val="000000">
                      <a:alpha val="43137"/>
                    </a:srgbClr>
                  </a:outerShdw>
                </a:effectLst>
                <a:uLnTx/>
                <a:uFillTx/>
                <a:latin typeface="Segoe UI" panose="020B0502040204020203" pitchFamily="34" charset="0"/>
                <a:ea typeface="+mj-ea"/>
                <a:cs typeface="Segoe UI" panose="020B0502040204020203" pitchFamily="34" charset="0"/>
              </a:rPr>
            </a:br>
            <a:r>
              <a:rPr kumimoji="0" lang="en-US" sz="3200" b="1" i="0" u="none" strike="noStrike" kern="1200" cap="none" spc="0" normalizeH="0" baseline="0" noProof="0" dirty="0" smtClean="0">
                <a:ln w="18415" cmpd="sng">
                  <a:solidFill>
                    <a:srgbClr val="FFFFFF"/>
                  </a:solidFill>
                  <a:prstDash val="solid"/>
                </a:ln>
                <a:solidFill>
                  <a:schemeClr val="tx1"/>
                </a:solidFill>
                <a:effectLst>
                  <a:outerShdw blurRad="38100" dist="38100" dir="2700000" algn="tl">
                    <a:srgbClr val="000000">
                      <a:alpha val="43137"/>
                    </a:srgbClr>
                  </a:outerShdw>
                </a:effectLst>
                <a:uLnTx/>
                <a:uFillTx/>
                <a:latin typeface="+mj-lt"/>
                <a:ea typeface="+mj-ea"/>
                <a:cs typeface="Segoe UI" panose="020B0502040204020203" pitchFamily="34" charset="0"/>
              </a:rPr>
              <a:t/>
            </a:r>
            <a:br>
              <a:rPr kumimoji="0" lang="en-US" sz="3200" b="1" i="0" u="none" strike="noStrike" kern="1200" cap="none" spc="0" normalizeH="0" baseline="0" noProof="0" dirty="0" smtClean="0">
                <a:ln w="18415" cmpd="sng">
                  <a:solidFill>
                    <a:srgbClr val="FFFFFF"/>
                  </a:solidFill>
                  <a:prstDash val="solid"/>
                </a:ln>
                <a:solidFill>
                  <a:schemeClr val="tx1"/>
                </a:solidFill>
                <a:effectLst>
                  <a:outerShdw blurRad="38100" dist="38100" dir="2700000" algn="tl">
                    <a:srgbClr val="000000">
                      <a:alpha val="43137"/>
                    </a:srgbClr>
                  </a:outerShdw>
                </a:effectLst>
                <a:uLnTx/>
                <a:uFillTx/>
                <a:latin typeface="+mj-lt"/>
                <a:ea typeface="+mj-ea"/>
                <a:cs typeface="Segoe UI" panose="020B0502040204020203" pitchFamily="34" charset="0"/>
              </a:rPr>
            </a:br>
            <a:endParaRPr kumimoji="0" lang="en-ID"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
        <p:nvSpPr>
          <p:cNvPr id="6148" name="Rectangle 4"/>
          <p:cNvSpPr txBox="1"/>
          <p:nvPr/>
        </p:nvSpPr>
        <p:spPr>
          <a:xfrm>
            <a:off x="914400" y="2590800"/>
            <a:ext cx="7620000" cy="1524000"/>
          </a:xfrm>
          <a:prstGeom prst="rect">
            <a:avLst/>
          </a:prstGeom>
          <a:noFill/>
          <a:ln w="9525">
            <a:noFill/>
          </a:ln>
        </p:spPr>
        <p:txBody>
          <a:bodyPr anchor="ctr"/>
          <a:lstStyle/>
          <a:p>
            <a:r>
              <a:rPr sz="2400" dirty="0">
                <a:latin typeface="Tahoma" panose="020B0604030504040204" pitchFamily="34" charset="0"/>
              </a:rPr>
              <a:t>Tujuan: Mampu menguasai beberapa konsep distribusi 	sampling </a:t>
            </a:r>
          </a:p>
        </p:txBody>
      </p:sp>
    </p:spTree>
  </p:cSld>
  <p:clrMapOvr>
    <a:masterClrMapping/>
  </p:clrMapOvr>
  <p:transition>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smtClean="0">
                <a:ln>
                  <a:noFill/>
                </a:ln>
                <a:solidFill>
                  <a:schemeClr val="tx1">
                    <a:tint val="75000"/>
                  </a:schemeClr>
                </a:solidFill>
                <a:effectLst/>
                <a:uLnTx/>
                <a:uFillTx/>
                <a:latin typeface="Tahoma" panose="020B0604030504040204" pitchFamily="34" charset="0"/>
                <a:ea typeface="+mn-ea"/>
                <a:cs typeface="+mn-cs"/>
              </a:rPr>
              <a:t>Statistics UEU 2017</a:t>
            </a:r>
            <a:endParaRPr kumimoji="0" lang="en-US" sz="1200" b="0" i="0" u="none" strike="noStrike" kern="1200" cap="none" spc="0" normalizeH="0" baseline="0" noProof="0">
              <a:ln>
                <a:noFill/>
              </a:ln>
              <a:solidFill>
                <a:schemeClr val="tx1">
                  <a:tint val="75000"/>
                </a:schemeClr>
              </a:solidFill>
              <a:effectLst/>
              <a:uLnTx/>
              <a:uFillTx/>
              <a:latin typeface="Tahoma" panose="020B0604030504040204" pitchFamily="34" charset="0"/>
              <a:ea typeface="+mn-ea"/>
              <a:cs typeface="+mn-cs"/>
            </a:endParaRPr>
          </a:p>
        </p:txBody>
      </p:sp>
      <p:sp>
        <p:nvSpPr>
          <p:cNvPr id="41987" name="Content Placeholder 4"/>
          <p:cNvSpPr>
            <a:spLocks noGrp="1"/>
          </p:cNvSpPr>
          <p:nvPr>
            <p:ph idx="1"/>
          </p:nvPr>
        </p:nvSpPr>
        <p:spPr>
          <a:ln/>
        </p:spPr>
        <p:txBody>
          <a:bodyPr vert="horz" wrap="square" lIns="91440" tIns="45720" rIns="91440" bIns="45720" anchor="t"/>
          <a:lstStyle/>
          <a:p>
            <a:endParaRPr dirty="0"/>
          </a:p>
        </p:txBody>
      </p:sp>
      <p:pic>
        <p:nvPicPr>
          <p:cNvPr id="41988" name="Picture 2" descr="C:\Users\arsil\Desktop\Smartcreative2.jpg"/>
          <p:cNvPicPr>
            <a:picLocks noChangeAspect="1"/>
          </p:cNvPicPr>
          <p:nvPr/>
        </p:nvPicPr>
        <p:blipFill>
          <a:blip r:embed="rId2"/>
          <a:stretch>
            <a:fillRect/>
          </a:stretch>
        </p:blipFill>
        <p:spPr>
          <a:xfrm>
            <a:off x="0" y="0"/>
            <a:ext cx="9172575" cy="6858000"/>
          </a:xfrm>
          <a:prstGeom prst="rect">
            <a:avLst/>
          </a:prstGeom>
          <a:noFill/>
          <a:ln w="9525">
            <a:noFill/>
          </a:ln>
        </p:spPr>
      </p:pic>
      <p:sp>
        <p:nvSpPr>
          <p:cNvPr id="7" name="Content Placeholder 2"/>
          <p:cNvSpPr txBox="1"/>
          <p:nvPr/>
        </p:nvSpPr>
        <p:spPr bwMode="auto">
          <a:xfrm>
            <a:off x="0" y="357188"/>
            <a:ext cx="9144000" cy="6500813"/>
          </a:xfrm>
          <a:prstGeom prst="rect">
            <a:avLst/>
          </a:prstGeom>
          <a:noFill/>
          <a:ln w="9525">
            <a:noFill/>
            <a:miter lim="800000"/>
          </a:ln>
        </p:spPr>
        <p:txBody>
          <a:bodyPr vert="horz" wrap="square" lIns="91440" tIns="45720" rIns="91440" bIns="45720" numCol="1" anchor="t" anchorCtr="0" compatLnSpc="1"/>
          <a:lstStyle/>
          <a:p>
            <a:pPr marL="342900" marR="0" indent="-342900" defTabSz="914400">
              <a:spcBef>
                <a:spcPct val="20000"/>
              </a:spcBef>
              <a:buClrTx/>
              <a:buSzTx/>
              <a:buFont typeface="Arial" panose="020B0604020202020204" pitchFamily="34" charset="0"/>
              <a:buNone/>
              <a:defRPr/>
            </a:pPr>
            <a:endParaRPr kumimoji="0" lang="en-US" sz="2400" kern="1200" cap="none" spc="0" normalizeH="0" baseline="0" noProof="0" dirty="0" smtClean="0">
              <a:latin typeface="+mn-lt"/>
              <a:ea typeface="+mn-ea"/>
              <a:cs typeface="+mn-cs"/>
            </a:endParaRPr>
          </a:p>
          <a:p>
            <a:pPr marL="342900" marR="0" indent="-342900" defTabSz="914400">
              <a:spcBef>
                <a:spcPct val="20000"/>
              </a:spcBef>
              <a:buClrTx/>
              <a:buSzTx/>
              <a:buFont typeface="Arial" panose="020B0604020202020204" pitchFamily="34" charset="0"/>
              <a:buNone/>
              <a:defRPr/>
            </a:pP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Contoh</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Berdasarkan</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sebuah</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penelitian</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15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dari</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orang</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yang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tidak</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merokok</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terkena</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TBC</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dan</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dari</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setiap</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100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perokok</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5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orang</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diantaranya</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terkena</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TBC</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Jika</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diambil</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sampel</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masing-masing</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100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orang</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dari</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kedua</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kelompok</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berapa</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probabilitas</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bahwa</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selisih</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populasi</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perokok</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dan</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populasi</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bukan</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perokok</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yang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terkena</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TBC</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lebih</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besar</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dari</a:t>
            </a: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5%?</a:t>
            </a:r>
          </a:p>
          <a:p>
            <a:pPr marR="0" defTabSz="914400">
              <a:buClrTx/>
              <a:buSzTx/>
              <a:buFont typeface="Arial" panose="020B0604020202020204" pitchFamily="34" charset="0"/>
              <a:buNone/>
              <a:defRPr/>
            </a:pPr>
            <a:r>
              <a:rPr kumimoji="0" lang="en-US" sz="2400" kern="1200" cap="none" spc="0" normalizeH="0" baseline="0" noProof="0" dirty="0" err="1" smtClean="0">
                <a:latin typeface="Tahoma" panose="020B0604030504040204" pitchFamily="34" charset="0"/>
                <a:ea typeface="+mn-ea"/>
                <a:cs typeface="+mn-cs"/>
              </a:rPr>
              <a:t>Jawab</a:t>
            </a:r>
            <a:r>
              <a:rPr kumimoji="0" lang="en-US" sz="2400" kern="1200" cap="none" spc="0" normalizeH="0" baseline="0" noProof="0" dirty="0" smtClean="0">
                <a:latin typeface="Tahoma" panose="020B0604030504040204" pitchFamily="34" charset="0"/>
                <a:ea typeface="+mn-ea"/>
                <a:cs typeface="+mn-cs"/>
              </a:rPr>
              <a:t> :</a:t>
            </a:r>
          </a:p>
          <a:p>
            <a:pPr marR="0" defTabSz="914400">
              <a:buClrTx/>
              <a:buSzTx/>
              <a:buFont typeface="Arial" panose="020B0604020202020204" pitchFamily="34" charset="0"/>
              <a:buNone/>
              <a:defRPr/>
            </a:pPr>
            <a:r>
              <a:rPr kumimoji="0" lang="en-US" sz="2400" kern="1200" cap="none" spc="0" normalizeH="0" baseline="0" noProof="0" dirty="0" smtClean="0">
                <a:latin typeface="Tahoma" panose="020B0604030504040204" pitchFamily="34" charset="0"/>
                <a:ea typeface="+mn-ea"/>
                <a:cs typeface="+mn-cs"/>
              </a:rPr>
              <a:t>P1 = </a:t>
            </a:r>
            <a:r>
              <a:rPr kumimoji="0" lang="en-US" sz="2400" kern="1200" cap="none" spc="0" normalizeH="0" baseline="0" noProof="0" dirty="0" err="1" smtClean="0">
                <a:latin typeface="Tahoma" panose="020B0604030504040204" pitchFamily="34" charset="0"/>
                <a:ea typeface="+mn-ea"/>
                <a:cs typeface="+mn-cs"/>
              </a:rPr>
              <a:t>proporsi</a:t>
            </a:r>
            <a:r>
              <a:rPr kumimoji="0" lang="en-US" sz="2400" kern="1200" cap="none" spc="0" normalizeH="0" baseline="0" noProof="0" dirty="0" smtClean="0">
                <a:latin typeface="Tahoma" panose="020B0604030504040204" pitchFamily="34" charset="0"/>
                <a:ea typeface="+mn-ea"/>
                <a:cs typeface="+mn-cs"/>
              </a:rPr>
              <a:t> </a:t>
            </a:r>
            <a:r>
              <a:rPr kumimoji="0" lang="en-US" sz="2400" kern="1200" cap="none" spc="0" normalizeH="0" baseline="0" noProof="0" dirty="0" err="1" smtClean="0">
                <a:latin typeface="Tahoma" panose="020B0604030504040204" pitchFamily="34" charset="0"/>
                <a:ea typeface="+mn-ea"/>
                <a:cs typeface="+mn-cs"/>
              </a:rPr>
              <a:t>populasi</a:t>
            </a:r>
            <a:r>
              <a:rPr kumimoji="0" lang="en-US" sz="2400" kern="1200" cap="none" spc="0" normalizeH="0" baseline="0" noProof="0" dirty="0" smtClean="0">
                <a:latin typeface="Tahoma" panose="020B0604030504040204" pitchFamily="34" charset="0"/>
                <a:ea typeface="+mn-ea"/>
                <a:cs typeface="+mn-cs"/>
              </a:rPr>
              <a:t> </a:t>
            </a:r>
            <a:r>
              <a:rPr kumimoji="0" lang="en-US" sz="2400" kern="1200" cap="none" spc="0" normalizeH="0" baseline="0" noProof="0" dirty="0" err="1" smtClean="0">
                <a:latin typeface="Tahoma" panose="020B0604030504040204" pitchFamily="34" charset="0"/>
                <a:ea typeface="+mn-ea"/>
                <a:cs typeface="+mn-cs"/>
              </a:rPr>
              <a:t>perokok</a:t>
            </a:r>
            <a:r>
              <a:rPr kumimoji="0" lang="en-US" sz="2400" kern="1200" cap="none" spc="0" normalizeH="0" baseline="0" noProof="0" dirty="0" smtClean="0">
                <a:latin typeface="Tahoma" panose="020B0604030504040204" pitchFamily="34" charset="0"/>
                <a:ea typeface="+mn-ea"/>
                <a:cs typeface="+mn-cs"/>
              </a:rPr>
              <a:t> yang </a:t>
            </a:r>
            <a:r>
              <a:rPr kumimoji="0" lang="en-US" sz="2400" kern="1200" cap="none" spc="0" normalizeH="0" baseline="0" noProof="0" dirty="0" err="1" smtClean="0">
                <a:latin typeface="Tahoma" panose="020B0604030504040204" pitchFamily="34" charset="0"/>
                <a:ea typeface="+mn-ea"/>
                <a:cs typeface="+mn-cs"/>
              </a:rPr>
              <a:t>terkena</a:t>
            </a:r>
            <a:r>
              <a:rPr kumimoji="0" lang="en-US" sz="2400" kern="1200" cap="none" spc="0" normalizeH="0" baseline="0" noProof="0" dirty="0" smtClean="0">
                <a:latin typeface="Tahoma" panose="020B0604030504040204" pitchFamily="34" charset="0"/>
                <a:ea typeface="+mn-ea"/>
                <a:cs typeface="+mn-cs"/>
              </a:rPr>
              <a:t> </a:t>
            </a:r>
            <a:r>
              <a:rPr kumimoji="0" lang="en-US" sz="2400" kern="1200" cap="none" spc="0" normalizeH="0" baseline="0" noProof="0" dirty="0" err="1" smtClean="0">
                <a:latin typeface="Tahoma" panose="020B0604030504040204" pitchFamily="34" charset="0"/>
                <a:ea typeface="+mn-ea"/>
                <a:cs typeface="+mn-cs"/>
              </a:rPr>
              <a:t>TBC</a:t>
            </a:r>
            <a:endParaRPr kumimoji="0" lang="en-US" sz="2400" kern="1200" cap="none" spc="0" normalizeH="0" baseline="0" noProof="0" dirty="0" smtClean="0">
              <a:latin typeface="Tahoma" panose="020B0604030504040204" pitchFamily="34" charset="0"/>
              <a:ea typeface="+mn-ea"/>
              <a:cs typeface="+mn-cs"/>
            </a:endParaRPr>
          </a:p>
          <a:p>
            <a:pPr marR="0" defTabSz="914400">
              <a:buClrTx/>
              <a:buSzTx/>
              <a:buFont typeface="Arial" panose="020B0604020202020204" pitchFamily="34" charset="0"/>
              <a:buNone/>
              <a:defRPr/>
            </a:pPr>
            <a:r>
              <a:rPr kumimoji="0" lang="en-US" sz="2400" kern="1200" cap="none" spc="0" normalizeH="0" baseline="0" noProof="0" dirty="0" smtClean="0">
                <a:latin typeface="Tahoma" panose="020B0604030504040204" pitchFamily="34" charset="0"/>
                <a:ea typeface="+mn-ea"/>
                <a:cs typeface="+mn-cs"/>
              </a:rPr>
              <a:t>P2 = </a:t>
            </a:r>
            <a:r>
              <a:rPr kumimoji="0" lang="en-US" sz="2400" kern="1200" cap="none" spc="0" normalizeH="0" baseline="0" noProof="0" dirty="0" err="1" smtClean="0">
                <a:latin typeface="Tahoma" panose="020B0604030504040204" pitchFamily="34" charset="0"/>
                <a:ea typeface="+mn-ea"/>
                <a:cs typeface="+mn-cs"/>
              </a:rPr>
              <a:t>proporsi</a:t>
            </a:r>
            <a:r>
              <a:rPr kumimoji="0" lang="en-US" sz="2400" kern="1200" cap="none" spc="0" normalizeH="0" baseline="0" noProof="0" dirty="0" smtClean="0">
                <a:latin typeface="Tahoma" panose="020B0604030504040204" pitchFamily="34" charset="0"/>
                <a:ea typeface="+mn-ea"/>
                <a:cs typeface="+mn-cs"/>
              </a:rPr>
              <a:t> </a:t>
            </a:r>
            <a:r>
              <a:rPr kumimoji="0" lang="en-US" sz="2400" kern="1200" cap="none" spc="0" normalizeH="0" baseline="0" noProof="0" dirty="0" err="1" smtClean="0">
                <a:latin typeface="Tahoma" panose="020B0604030504040204" pitchFamily="34" charset="0"/>
                <a:ea typeface="+mn-ea"/>
                <a:cs typeface="+mn-cs"/>
              </a:rPr>
              <a:t>populasi</a:t>
            </a:r>
            <a:r>
              <a:rPr kumimoji="0" lang="en-US" sz="2400" kern="1200" cap="none" spc="0" normalizeH="0" baseline="0" noProof="0" dirty="0" smtClean="0">
                <a:latin typeface="Tahoma" panose="020B0604030504040204" pitchFamily="34" charset="0"/>
                <a:ea typeface="+mn-ea"/>
                <a:cs typeface="+mn-cs"/>
              </a:rPr>
              <a:t> </a:t>
            </a:r>
            <a:r>
              <a:rPr kumimoji="0" lang="en-US" sz="2400" kern="1200" cap="none" spc="0" normalizeH="0" baseline="0" noProof="0" dirty="0" err="1" smtClean="0">
                <a:latin typeface="Tahoma" panose="020B0604030504040204" pitchFamily="34" charset="0"/>
                <a:ea typeface="+mn-ea"/>
                <a:cs typeface="+mn-cs"/>
              </a:rPr>
              <a:t>bukan</a:t>
            </a:r>
            <a:r>
              <a:rPr kumimoji="0" lang="en-US" sz="2400" kern="1200" cap="none" spc="0" normalizeH="0" baseline="0" noProof="0" dirty="0" smtClean="0">
                <a:latin typeface="Tahoma" panose="020B0604030504040204" pitchFamily="34" charset="0"/>
                <a:ea typeface="+mn-ea"/>
                <a:cs typeface="+mn-cs"/>
              </a:rPr>
              <a:t> </a:t>
            </a:r>
            <a:r>
              <a:rPr kumimoji="0" lang="en-US" sz="2400" kern="1200" cap="none" spc="0" normalizeH="0" baseline="0" noProof="0" dirty="0" err="1" smtClean="0">
                <a:latin typeface="Tahoma" panose="020B0604030504040204" pitchFamily="34" charset="0"/>
                <a:ea typeface="+mn-ea"/>
                <a:cs typeface="+mn-cs"/>
              </a:rPr>
              <a:t>perokok</a:t>
            </a:r>
            <a:r>
              <a:rPr kumimoji="0" lang="en-US" sz="2400" kern="1200" cap="none" spc="0" normalizeH="0" baseline="0" noProof="0" dirty="0" smtClean="0">
                <a:latin typeface="Tahoma" panose="020B0604030504040204" pitchFamily="34" charset="0"/>
                <a:ea typeface="+mn-ea"/>
                <a:cs typeface="+mn-cs"/>
              </a:rPr>
              <a:t> yang </a:t>
            </a:r>
            <a:r>
              <a:rPr kumimoji="0" lang="en-US" sz="2400" kern="1200" cap="none" spc="0" normalizeH="0" baseline="0" noProof="0" dirty="0" err="1" smtClean="0">
                <a:latin typeface="Tahoma" panose="020B0604030504040204" pitchFamily="34" charset="0"/>
                <a:ea typeface="+mn-ea"/>
                <a:cs typeface="+mn-cs"/>
              </a:rPr>
              <a:t>terkena</a:t>
            </a:r>
            <a:r>
              <a:rPr kumimoji="0" lang="en-US" sz="2400" kern="1200" cap="none" spc="0" normalizeH="0" baseline="0" noProof="0" dirty="0" smtClean="0">
                <a:latin typeface="Tahoma" panose="020B0604030504040204" pitchFamily="34" charset="0"/>
                <a:ea typeface="+mn-ea"/>
                <a:cs typeface="+mn-cs"/>
              </a:rPr>
              <a:t> </a:t>
            </a:r>
            <a:r>
              <a:rPr kumimoji="0" lang="en-US" sz="2400" kern="1200" cap="none" spc="0" normalizeH="0" baseline="0" noProof="0" dirty="0" err="1" smtClean="0">
                <a:latin typeface="Tahoma" panose="020B0604030504040204" pitchFamily="34" charset="0"/>
                <a:ea typeface="+mn-ea"/>
                <a:cs typeface="+mn-cs"/>
              </a:rPr>
              <a:t>TBC</a:t>
            </a:r>
            <a:endParaRPr kumimoji="0" lang="en-US" sz="2400" kern="1200" cap="none" spc="0" normalizeH="0" baseline="0" noProof="0" dirty="0" smtClean="0">
              <a:latin typeface="Tahoma" panose="020B0604030504040204" pitchFamily="34" charset="0"/>
              <a:ea typeface="+mn-ea"/>
              <a:cs typeface="+mn-cs"/>
            </a:endParaRPr>
          </a:p>
          <a:p>
            <a:pPr marR="0" defTabSz="914400">
              <a:buClrTx/>
              <a:buSzTx/>
              <a:buFont typeface="Arial" panose="020B0604020202020204" pitchFamily="34" charset="0"/>
              <a:buNone/>
              <a:defRPr/>
            </a:pPr>
            <a:r>
              <a:rPr kumimoji="0" lang="en-US" sz="2400" kern="1200" cap="none" spc="0" normalizeH="0" baseline="0" noProof="0" dirty="0" smtClean="0">
                <a:latin typeface="Tahoma" panose="020B0604030504040204" pitchFamily="34" charset="0"/>
                <a:ea typeface="+mn-ea"/>
                <a:cs typeface="+mn-cs"/>
              </a:rPr>
              <a:t>µp1 – p2 = p1 – p2 = 5% - 1% = 4%                                    </a:t>
            </a:r>
          </a:p>
          <a:p>
            <a:pPr marR="0" defTabSz="914400">
              <a:buClrTx/>
              <a:buSzTx/>
              <a:buFont typeface="Arial" panose="020B0604020202020204" pitchFamily="34" charset="0"/>
              <a:buNone/>
              <a:defRPr/>
            </a:pPr>
            <a:r>
              <a:rPr kumimoji="0" lang="en-US" sz="2400" kern="1200" cap="none" spc="0" normalizeH="0" baseline="0" noProof="0" dirty="0" smtClean="0">
                <a:latin typeface="Tahoma" panose="020B0604030504040204" pitchFamily="34" charset="0"/>
                <a:ea typeface="+mn-ea"/>
                <a:cs typeface="+mn-cs"/>
              </a:rPr>
              <a:t>δp1 – p2 = √(P1(1 -p1)/n1 + P2(1 –p2)/n2)</a:t>
            </a:r>
          </a:p>
          <a:p>
            <a:pPr marR="0" defTabSz="914400">
              <a:buClrTx/>
              <a:buSzTx/>
              <a:buFont typeface="Arial" panose="020B0604020202020204" pitchFamily="34" charset="0"/>
              <a:buNone/>
              <a:defRPr/>
            </a:pPr>
            <a:r>
              <a:rPr kumimoji="0" lang="en-US" sz="2400" kern="1200" cap="none" spc="0" normalizeH="0" baseline="0" noProof="0" dirty="0" smtClean="0">
                <a:latin typeface="Tahoma" panose="020B0604030504040204" pitchFamily="34" charset="0"/>
                <a:ea typeface="+mn-ea"/>
                <a:cs typeface="+mn-cs"/>
              </a:rPr>
              <a:t>   		= √(0.05 (1 – 0.05)/100 + 0.01 (1 – 0.01)/100)</a:t>
            </a:r>
          </a:p>
          <a:p>
            <a:pPr marR="0" defTabSz="914400">
              <a:buClrTx/>
              <a:buSzTx/>
              <a:buFont typeface="Arial" panose="020B0604020202020204" pitchFamily="34" charset="0"/>
              <a:buNone/>
              <a:defRPr/>
            </a:pPr>
            <a:r>
              <a:rPr kumimoji="0" lang="en-US" sz="2400" kern="1200" cap="none" spc="0" normalizeH="0" baseline="0" noProof="0" dirty="0" smtClean="0">
                <a:latin typeface="Tahoma" panose="020B0604030504040204" pitchFamily="34" charset="0"/>
                <a:ea typeface="+mn-ea"/>
                <a:cs typeface="+mn-cs"/>
              </a:rPr>
              <a:t>	   	= 0.024 = 2.4%</a:t>
            </a:r>
          </a:p>
          <a:p>
            <a:pPr marR="0" defTabSz="914400">
              <a:buClrTx/>
              <a:buSzTx/>
              <a:buFont typeface="Arial" panose="020B0604020202020204" pitchFamily="34" charset="0"/>
              <a:buNone/>
              <a:defRPr/>
            </a:pPr>
            <a:r>
              <a:rPr kumimoji="0" lang="en-US" sz="2400" kern="1200" cap="none" spc="0" normalizeH="0" baseline="0" noProof="0" dirty="0" smtClean="0">
                <a:latin typeface="Tahoma" panose="020B0604030504040204" pitchFamily="34" charset="0"/>
                <a:ea typeface="+mn-ea"/>
                <a:cs typeface="+mn-cs"/>
              </a:rPr>
              <a:t> P(p1 – p2 &gt; 5%)</a:t>
            </a:r>
          </a:p>
          <a:p>
            <a:pPr marR="0" defTabSz="914400">
              <a:buClrTx/>
              <a:buSzTx/>
              <a:buFont typeface="Arial" panose="020B0604020202020204" pitchFamily="34" charset="0"/>
              <a:buNone/>
              <a:defRPr/>
            </a:pPr>
            <a:r>
              <a:rPr kumimoji="0" lang="en-US" sz="2400" kern="1200" cap="none" spc="0" normalizeH="0" baseline="0" noProof="0" dirty="0" smtClean="0">
                <a:latin typeface="Tahoma" panose="020B0604030504040204" pitchFamily="34" charset="0"/>
                <a:ea typeface="+mn-ea"/>
                <a:cs typeface="+mn-cs"/>
              </a:rPr>
              <a:t>Z  = (x - µ)/ δ    , </a:t>
            </a:r>
            <a:r>
              <a:rPr kumimoji="0" lang="en-US" sz="2400" kern="1200" cap="none" spc="0" normalizeH="0" baseline="0" noProof="0" dirty="0" err="1" smtClean="0">
                <a:latin typeface="Tahoma" panose="020B0604030504040204" pitchFamily="34" charset="0"/>
                <a:ea typeface="+mn-ea"/>
                <a:cs typeface="+mn-cs"/>
              </a:rPr>
              <a:t>untuk</a:t>
            </a:r>
            <a:r>
              <a:rPr kumimoji="0" lang="en-US" sz="2400" kern="1200" cap="none" spc="0" normalizeH="0" baseline="0" noProof="0" dirty="0" smtClean="0">
                <a:latin typeface="Tahoma" panose="020B0604030504040204" pitchFamily="34" charset="0"/>
                <a:ea typeface="+mn-ea"/>
                <a:cs typeface="+mn-cs"/>
              </a:rPr>
              <a:t> x = p1 - p</a:t>
            </a:r>
          </a:p>
          <a:p>
            <a:pPr marL="342900" marR="0" indent="-342900" defTabSz="914400">
              <a:spcBef>
                <a:spcPct val="20000"/>
              </a:spcBef>
              <a:buClrTx/>
              <a:buSzTx/>
              <a:buFont typeface="Arial" panose="020B0604020202020204" pitchFamily="34" charset="0"/>
              <a:buNone/>
              <a:defRPr/>
            </a:pPr>
            <a:endPar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endParaRPr>
          </a:p>
          <a:p>
            <a:pPr marL="342900" marR="0" indent="-342900" defTabSz="914400">
              <a:spcBef>
                <a:spcPct val="20000"/>
              </a:spcBef>
              <a:buClrTx/>
              <a:buSzTx/>
              <a:buFont typeface="Arial" panose="020B0604020202020204" pitchFamily="34" charset="0"/>
              <a:buNone/>
              <a:defRPr/>
            </a:pPr>
            <a:r>
              <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p>
          <a:p>
            <a:pPr marL="342900" marR="0" indent="-342900" defTabSz="914400">
              <a:spcBef>
                <a:spcPct val="20000"/>
              </a:spcBef>
              <a:buClrTx/>
              <a:buSzTx/>
              <a:buFont typeface="Arial" panose="020B0604020202020204" pitchFamily="34" charset="0"/>
              <a:buNone/>
              <a:defRPr/>
            </a:pPr>
            <a:endParaRPr kumimoji="0" lang="en-US" sz="2400"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smtClean="0">
                <a:ln>
                  <a:noFill/>
                </a:ln>
                <a:solidFill>
                  <a:schemeClr val="tx1">
                    <a:tint val="75000"/>
                  </a:schemeClr>
                </a:solidFill>
                <a:effectLst/>
                <a:uLnTx/>
                <a:uFillTx/>
                <a:latin typeface="Tahoma" panose="020B0604030504040204" pitchFamily="34" charset="0"/>
                <a:ea typeface="+mn-ea"/>
                <a:cs typeface="+mn-cs"/>
              </a:rPr>
              <a:t>Statistics UEU 2017</a:t>
            </a:r>
            <a:endParaRPr kumimoji="0" lang="en-US" sz="1200" b="0" i="0" u="none" strike="noStrike" kern="1200" cap="none" spc="0" normalizeH="0" baseline="0" noProof="0">
              <a:ln>
                <a:noFill/>
              </a:ln>
              <a:solidFill>
                <a:schemeClr val="tx1">
                  <a:tint val="75000"/>
                </a:schemeClr>
              </a:solidFill>
              <a:effectLst/>
              <a:uLnTx/>
              <a:uFillTx/>
              <a:latin typeface="Tahoma" panose="020B0604030504040204" pitchFamily="34" charset="0"/>
              <a:ea typeface="+mn-ea"/>
              <a:cs typeface="+mn-cs"/>
            </a:endParaRPr>
          </a:p>
        </p:txBody>
      </p:sp>
      <p:sp>
        <p:nvSpPr>
          <p:cNvPr id="43011" name="Content Placeholder 4"/>
          <p:cNvSpPr>
            <a:spLocks noGrp="1"/>
          </p:cNvSpPr>
          <p:nvPr>
            <p:ph idx="1"/>
          </p:nvPr>
        </p:nvSpPr>
        <p:spPr>
          <a:ln/>
        </p:spPr>
        <p:txBody>
          <a:bodyPr vert="horz" wrap="square" lIns="91440" tIns="45720" rIns="91440" bIns="45720" anchor="t"/>
          <a:lstStyle/>
          <a:p>
            <a:endParaRPr dirty="0"/>
          </a:p>
        </p:txBody>
      </p:sp>
      <p:pic>
        <p:nvPicPr>
          <p:cNvPr id="43012" name="Picture 2" descr="C:\Users\arsil\Desktop\Smartcreative2.jpg"/>
          <p:cNvPicPr>
            <a:picLocks noChangeAspect="1"/>
          </p:cNvPicPr>
          <p:nvPr/>
        </p:nvPicPr>
        <p:blipFill>
          <a:blip r:embed="rId2"/>
          <a:stretch>
            <a:fillRect/>
          </a:stretch>
        </p:blipFill>
        <p:spPr>
          <a:xfrm>
            <a:off x="0" y="0"/>
            <a:ext cx="9172575" cy="6858000"/>
          </a:xfrm>
          <a:prstGeom prst="rect">
            <a:avLst/>
          </a:prstGeom>
          <a:noFill/>
          <a:ln w="9525">
            <a:noFill/>
          </a:ln>
        </p:spPr>
      </p:pic>
      <p:sp>
        <p:nvSpPr>
          <p:cNvPr id="7" name="Content Placeholder 2"/>
          <p:cNvSpPr txBox="1"/>
          <p:nvPr/>
        </p:nvSpPr>
        <p:spPr bwMode="auto">
          <a:xfrm>
            <a:off x="500063" y="214313"/>
            <a:ext cx="8229600" cy="1928813"/>
          </a:xfrm>
          <a:prstGeom prst="rect">
            <a:avLst/>
          </a:prstGeom>
          <a:noFill/>
          <a:ln w="9525">
            <a:noFill/>
            <a:miter lim="800000"/>
          </a:ln>
        </p:spPr>
        <p:txBody>
          <a:bodyPr vert="horz" wrap="square" lIns="91440" tIns="45720" rIns="91440" bIns="45720" numCol="1" anchor="t" anchorCtr="0" compatLnSpc="1"/>
          <a:lstStyle/>
          <a:p>
            <a:pPr marL="342900" indent="-342900">
              <a:spcBef>
                <a:spcPct val="20000"/>
              </a:spcBef>
              <a:buFont typeface="Arial" panose="020B0604020202020204" pitchFamily="34" charset="0"/>
              <a:buNone/>
            </a:pPr>
            <a:r>
              <a:rPr sz="2400" dirty="0">
                <a:latin typeface="Tahoma" panose="020B0604030504040204" pitchFamily="34" charset="0"/>
                <a:cs typeface="Tahoma" panose="020B0604030504040204" pitchFamily="34" charset="0"/>
              </a:rPr>
              <a:t>            </a:t>
            </a:r>
          </a:p>
          <a:p>
            <a:pPr marL="342900" indent="-342900">
              <a:spcBef>
                <a:spcPct val="20000"/>
              </a:spcBef>
              <a:buFont typeface="Arial" panose="020B0604020202020204" pitchFamily="34" charset="0"/>
              <a:buNone/>
            </a:pPr>
            <a:r>
              <a:rPr sz="2400" dirty="0">
                <a:latin typeface="Tahoma" panose="020B0604030504040204" pitchFamily="34" charset="0"/>
                <a:cs typeface="Tahoma" panose="020B0604030504040204" pitchFamily="34" charset="0"/>
              </a:rPr>
              <a:t>Z  = ((p1 – p2) – (</a:t>
            </a:r>
            <a:r>
              <a:rPr sz="2400" dirty="0">
                <a:latin typeface="Tahoma" panose="020B0604030504040204" pitchFamily="34" charset="0"/>
                <a:ea typeface="Tahoma" panose="020B0604030504040204" pitchFamily="34" charset="0"/>
              </a:rPr>
              <a:t>µ</a:t>
            </a:r>
            <a:r>
              <a:rPr sz="2400" dirty="0">
                <a:latin typeface="Tahoma" panose="020B0604030504040204" pitchFamily="34" charset="0"/>
                <a:cs typeface="Tahoma" panose="020B0604030504040204" pitchFamily="34" charset="0"/>
              </a:rPr>
              <a:t>p1 – p2))/( δp1 – p2)	</a:t>
            </a:r>
          </a:p>
          <a:p>
            <a:pPr marL="342900" indent="-342900">
              <a:spcBef>
                <a:spcPct val="20000"/>
              </a:spcBef>
              <a:buFont typeface="Arial" panose="020B0604020202020204" pitchFamily="34" charset="0"/>
              <a:buNone/>
            </a:pPr>
            <a:r>
              <a:rPr sz="2400" dirty="0">
                <a:latin typeface="Tahoma" panose="020B0604030504040204" pitchFamily="34" charset="0"/>
                <a:cs typeface="Tahoma" panose="020B0604030504040204" pitchFamily="34" charset="0"/>
              </a:rPr>
              <a:t>    = (5% - 4%)/2.4%= 0.42 = 16.28%</a:t>
            </a:r>
          </a:p>
          <a:p>
            <a:pPr marL="342900" indent="-342900">
              <a:spcBef>
                <a:spcPct val="20000"/>
              </a:spcBef>
              <a:buFont typeface="Arial" panose="020B0604020202020204" pitchFamily="34" charset="0"/>
              <a:buNone/>
            </a:pPr>
            <a:r>
              <a:rPr sz="2400" dirty="0">
                <a:latin typeface="Tahoma" panose="020B0604030504040204" pitchFamily="34" charset="0"/>
                <a:cs typeface="Tahoma" panose="020B0604030504040204" pitchFamily="34" charset="0"/>
              </a:rPr>
              <a:t>P(p1 – p2 &gt; 5%) = 50% - 16.28% = 33.72%</a:t>
            </a:r>
          </a:p>
          <a:p>
            <a:pPr marL="342900" indent="-342900">
              <a:spcBef>
                <a:spcPct val="20000"/>
              </a:spcBef>
              <a:buFont typeface="Arial" panose="020B0604020202020204" pitchFamily="34" charset="0"/>
              <a:buNone/>
            </a:pPr>
            <a:endParaRPr sz="2400" dirty="0">
              <a:latin typeface="Calibri" panose="020F050202020403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smtClean="0">
                <a:ln>
                  <a:noFill/>
                </a:ln>
                <a:solidFill>
                  <a:schemeClr val="tx1">
                    <a:tint val="75000"/>
                  </a:schemeClr>
                </a:solidFill>
                <a:effectLst/>
                <a:uLnTx/>
                <a:uFillTx/>
                <a:latin typeface="Tahoma" panose="020B0604030504040204" pitchFamily="34" charset="0"/>
                <a:ea typeface="+mn-ea"/>
                <a:cs typeface="+mn-cs"/>
              </a:rPr>
              <a:t>Statistics UEU 2017</a:t>
            </a:r>
            <a:endParaRPr kumimoji="0" lang="en-US" sz="1200" b="0" i="0" u="none" strike="noStrike" kern="1200" cap="none" spc="0" normalizeH="0" baseline="0" noProof="0">
              <a:ln>
                <a:noFill/>
              </a:ln>
              <a:solidFill>
                <a:schemeClr val="tx1">
                  <a:tint val="75000"/>
                </a:schemeClr>
              </a:solidFill>
              <a:effectLst/>
              <a:uLnTx/>
              <a:uFillTx/>
              <a:latin typeface="Tahoma" panose="020B0604030504040204" pitchFamily="34" charset="0"/>
              <a:ea typeface="+mn-ea"/>
              <a:cs typeface="+mn-cs"/>
            </a:endParaRPr>
          </a:p>
        </p:txBody>
      </p:sp>
      <p:sp>
        <p:nvSpPr>
          <p:cNvPr id="44035" name="Content Placeholder 4"/>
          <p:cNvSpPr>
            <a:spLocks noGrp="1"/>
          </p:cNvSpPr>
          <p:nvPr>
            <p:ph idx="1"/>
          </p:nvPr>
        </p:nvSpPr>
        <p:spPr>
          <a:ln/>
        </p:spPr>
        <p:txBody>
          <a:bodyPr vert="horz" wrap="square" lIns="91440" tIns="45720" rIns="91440" bIns="45720" anchor="t"/>
          <a:lstStyle/>
          <a:p>
            <a:endParaRPr dirty="0"/>
          </a:p>
        </p:txBody>
      </p:sp>
      <p:pic>
        <p:nvPicPr>
          <p:cNvPr id="44036" name="Picture 2" descr="C:\Users\arsil\Desktop\Smartcreative2.jpg"/>
          <p:cNvPicPr>
            <a:picLocks noChangeAspect="1"/>
          </p:cNvPicPr>
          <p:nvPr/>
        </p:nvPicPr>
        <p:blipFill>
          <a:blip r:embed="rId2"/>
          <a:stretch>
            <a:fillRect/>
          </a:stretch>
        </p:blipFill>
        <p:spPr>
          <a:xfrm>
            <a:off x="0" y="0"/>
            <a:ext cx="9172575" cy="6858000"/>
          </a:xfrm>
          <a:prstGeom prst="rect">
            <a:avLst/>
          </a:prstGeom>
          <a:noFill/>
          <a:ln w="9525">
            <a:noFill/>
          </a:ln>
        </p:spPr>
      </p:pic>
      <p:sp>
        <p:nvSpPr>
          <p:cNvPr id="7" name="Content Placeholder 2"/>
          <p:cNvSpPr txBox="1"/>
          <p:nvPr/>
        </p:nvSpPr>
        <p:spPr bwMode="auto">
          <a:xfrm>
            <a:off x="285750" y="785813"/>
            <a:ext cx="8229600" cy="4857750"/>
          </a:xfrm>
          <a:prstGeom prst="rect">
            <a:avLst/>
          </a:prstGeom>
          <a:noFill/>
          <a:ln w="9525">
            <a:noFill/>
            <a:miter lim="800000"/>
          </a:ln>
        </p:spPr>
        <p:txBody>
          <a:bodyPr vert="horz" wrap="square" lIns="91440" tIns="45720" rIns="91440" bIns="45720" numCol="1" anchor="t" anchorCtr="0" compatLnSpc="1"/>
          <a:lstStyle/>
          <a:p>
            <a:pPr marL="342900" marR="0" indent="-342900" defTabSz="914400">
              <a:spcBef>
                <a:spcPct val="20000"/>
              </a:spcBef>
              <a:buClrTx/>
              <a:buSzTx/>
              <a:buFont typeface="Arial" panose="020B0604020202020204" pitchFamily="34" charset="0"/>
              <a:buNone/>
              <a:defRPr/>
            </a:pPr>
            <a:r>
              <a:rPr kumimoji="0" lang="en-US" sz="2400" kern="1200" cap="none" spc="0" normalizeH="0" baseline="0" noProof="0" smtClean="0">
                <a:latin typeface="Tahoma" panose="020B0604030504040204" pitchFamily="34" charset="0"/>
                <a:ea typeface="Tahoma" panose="020B0604030504040204" pitchFamily="34" charset="0"/>
                <a:cs typeface="Tahoma" panose="020B0604030504040204" pitchFamily="34" charset="0"/>
              </a:rPr>
              <a:t>Soal:</a:t>
            </a:r>
          </a:p>
          <a:p>
            <a:pPr marL="514350" marR="0" indent="-514350" defTabSz="914400">
              <a:spcBef>
                <a:spcPct val="20000"/>
              </a:spcBef>
              <a:buClrTx/>
              <a:buSzTx/>
              <a:buFont typeface="+mj-lt"/>
              <a:buAutoNum type="arabicPeriod"/>
              <a:defRPr/>
            </a:pPr>
            <a:r>
              <a:rPr kumimoji="0" lang="id-ID" sz="2400" kern="1200" cap="none" spc="0" normalizeH="0" baseline="0" noProof="0" smtClean="0">
                <a:latin typeface="Tahoma" panose="020B0604030504040204" pitchFamily="34" charset="0"/>
                <a:ea typeface="Tahoma" panose="020B0604030504040204" pitchFamily="34" charset="0"/>
                <a:cs typeface="Tahoma" panose="020B0604030504040204" pitchFamily="34" charset="0"/>
              </a:rPr>
              <a:t>Upah per jam pekerja memiliki rata-rata Rp.500,- perjam dan simpangan baku Rp.60,-. Berapa probabilitas bahwa upah rata-rata 50 pekerja yang merupakan sampel random akan berada diantara 510,- dan 520,- ? </a:t>
            </a:r>
            <a:endParaRPr kumimoji="0" lang="en-US" sz="2400" kern="1200" cap="none" spc="0" normalizeH="0" baseline="0" noProof="0" smtClean="0">
              <a:latin typeface="Tahoma" panose="020B0604030504040204" pitchFamily="34" charset="0"/>
              <a:ea typeface="Tahoma" panose="020B0604030504040204" pitchFamily="34" charset="0"/>
              <a:cs typeface="Tahoma" panose="020B0604030504040204" pitchFamily="34" charset="0"/>
            </a:endParaRPr>
          </a:p>
          <a:p>
            <a:pPr marL="514350" marR="0" indent="-514350" defTabSz="914400">
              <a:spcBef>
                <a:spcPct val="20000"/>
              </a:spcBef>
              <a:buClrTx/>
              <a:buSzTx/>
              <a:buFont typeface="+mj-lt"/>
              <a:buAutoNum type="arabicPeriod"/>
              <a:defRPr/>
            </a:pPr>
            <a:r>
              <a:rPr kumimoji="0" lang="en-US" sz="2400" kern="1200" cap="none" spc="0" normalizeH="0" baseline="0" noProof="0" smtClean="0">
                <a:latin typeface="Tahoma" panose="020B0604030504040204" pitchFamily="34" charset="0"/>
                <a:ea typeface="Tahoma" panose="020B0604030504040204" pitchFamily="34" charset="0"/>
                <a:cs typeface="Tahoma" panose="020B0604030504040204" pitchFamily="34" charset="0"/>
              </a:rPr>
              <a:t>Hasil sampling terhadap masyarakat, 10 dari orang yang tidak merokok terkena TBC dan dari setiap 75 perokok, 3 orang diantaranya terkena TBC. Jika diambil sampel masing-masing 75 orang dari kedua kelompok, berapa probabilitas bahwa selisih populasi perokok dan populasi bukan perokok yang terkena TBC kurang dari 1%</a:t>
            </a:r>
            <a:endParaRPr kumimoji="0" lang="id-ID" sz="2400" kern="1200" cap="none" spc="0" normalizeH="0" baseline="0" noProof="0" smtClean="0">
              <a:latin typeface="Tahoma" panose="020B0604030504040204" pitchFamily="34" charset="0"/>
              <a:ea typeface="Tahoma" panose="020B0604030504040204" pitchFamily="34" charset="0"/>
              <a:cs typeface="Tahoma" panose="020B0604030504040204" pitchFamily="34" charset="0"/>
            </a:endParaRPr>
          </a:p>
          <a:p>
            <a:pPr marL="342900" marR="0" indent="-342900" defTabSz="914400">
              <a:spcBef>
                <a:spcPct val="20000"/>
              </a:spcBef>
              <a:buClrTx/>
              <a:buSzTx/>
              <a:buFont typeface="Wingdings" panose="05000000000000000000" pitchFamily="2" charset="2"/>
              <a:buNone/>
              <a:defRPr/>
            </a:pPr>
            <a:endParaRPr kumimoji="0" lang="en-US" sz="2400" kern="1200" cap="none" spc="0" normalizeH="0" baseline="0" noProof="0" smtClean="0">
              <a:latin typeface="+mn-lt"/>
              <a:ea typeface="+mn-ea"/>
              <a:cs typeface="+mn-cs"/>
            </a:endParaRPr>
          </a:p>
          <a:p>
            <a:pPr marL="514350" marR="0" indent="-514350" defTabSz="914400">
              <a:spcBef>
                <a:spcPct val="20000"/>
              </a:spcBef>
              <a:buClrTx/>
              <a:buSzTx/>
              <a:buFont typeface="+mj-lt"/>
              <a:buAutoNum type="arabicPeriod"/>
              <a:defRPr/>
            </a:pPr>
            <a:endParaRPr kumimoji="0" lang="en-US" sz="3200" kern="1200" cap="none" spc="0" normalizeH="0" baseline="0" noProof="0" dirty="0">
              <a:latin typeface="+mn-lt"/>
              <a:ea typeface="+mn-ea"/>
              <a:cs typeface="+mn-c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3" name="Content Placeholder 2"/>
          <p:cNvSpPr>
            <a:spLocks noGrp="1"/>
          </p:cNvSpPr>
          <p:nvPr>
            <p:ph idx="1"/>
          </p:nvPr>
        </p:nvSpPr>
        <p:spPr>
          <a:xfrm>
            <a:off x="428625" y="642938"/>
            <a:ext cx="8229600" cy="4525963"/>
          </a:xfrm>
        </p:spPr>
        <p:txBody>
          <a:bodyPr vert="horz" wrap="square" lIns="91440" tIns="45720" rIns="91440" bIns="45720" numCol="1" anchor="t" anchorCtr="0" compatLnSpc="1"/>
          <a:lstStyle/>
          <a:p>
            <a:pPr marL="342900" marR="0" lvl="0" indent="-342900" algn="ctr"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sz="2400" b="1"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Kesimpulan</a:t>
            </a:r>
            <a:r>
              <a:rPr kumimoji="0" lang="en-US" sz="2400" b="1"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a:t>
            </a:r>
          </a:p>
          <a:p>
            <a:pPr marL="514350" marR="0" lvl="0" indent="-514350" algn="l" defTabSz="914400" rtl="0" eaLnBrk="0" fontAlgn="base" latinLnBrk="0" hangingPunct="0">
              <a:lnSpc>
                <a:spcPct val="100000"/>
              </a:lnSpc>
              <a:spcBef>
                <a:spcPct val="20000"/>
              </a:spcBef>
              <a:spcAft>
                <a:spcPct val="0"/>
              </a:spcAft>
              <a:buClrTx/>
              <a:buSzTx/>
              <a:buFont typeface="+mj-lt"/>
              <a:buAutoNum type="arabicPeriod"/>
              <a:defRPr/>
            </a:pP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Sampling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dilakukan</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untuk</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jumlah</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populasi</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yang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sangat</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besar</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a:t>
            </a:r>
          </a:p>
          <a:p>
            <a:pPr marL="514350" marR="0" lvl="0" indent="-514350" algn="l" defTabSz="914400" rtl="0" eaLnBrk="0" fontAlgn="base" latinLnBrk="0" hangingPunct="0">
              <a:lnSpc>
                <a:spcPct val="100000"/>
              </a:lnSpc>
              <a:spcBef>
                <a:spcPct val="20000"/>
              </a:spcBef>
              <a:spcAft>
                <a:spcPct val="0"/>
              </a:spcAft>
              <a:buClrTx/>
              <a:buSzTx/>
              <a:buFont typeface="+mj-lt"/>
              <a:buAutoNum type="arabicPeriod"/>
              <a:defRPr/>
            </a:pP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Sampling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Objektif</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dilakukan</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jika</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semua</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elemen</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populasi</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memiliki</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peluang</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yang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sama</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sebagai</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sampel</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sementara</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sampling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subjektif</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dilakukan</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untuk</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elemen</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yang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tidak</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memiliki</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peluang</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yang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sama</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sebagai</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sampel</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a:t>
            </a:r>
          </a:p>
          <a:p>
            <a:pPr marL="514350" marR="0" lvl="0" indent="-514350" algn="l" defTabSz="914400" rtl="0" eaLnBrk="0" fontAlgn="base" latinLnBrk="0" hangingPunct="0">
              <a:lnSpc>
                <a:spcPct val="100000"/>
              </a:lnSpc>
              <a:spcBef>
                <a:spcPct val="20000"/>
              </a:spcBef>
              <a:spcAft>
                <a:spcPct val="0"/>
              </a:spcAft>
              <a:buClrTx/>
              <a:buSzTx/>
              <a:buFont typeface="+mj-lt"/>
              <a:buAutoNum type="arabicPeriod"/>
              <a:defRPr/>
            </a:pP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Karakteristik</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sampel</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sebagai</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hasil</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sampling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bisa</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digunakan</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untuk</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menyimpulkan</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populasi</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46083" name="Title 5"/>
          <p:cNvSpPr>
            <a:spLocks noGrp="1"/>
          </p:cNvSpPr>
          <p:nvPr>
            <p:ph type="title"/>
          </p:nvPr>
        </p:nvSpPr>
        <p:spPr>
          <a:xfrm>
            <a:off x="533400" y="685800"/>
            <a:ext cx="8229600" cy="685800"/>
          </a:xfrm>
          <a:ln/>
        </p:spPr>
        <p:txBody>
          <a:bodyPr vert="horz" wrap="square" lIns="91440" tIns="45720" rIns="91440" bIns="45720" anchor="ctr"/>
          <a:lstStyle/>
          <a:p>
            <a:pPr>
              <a:spcBef>
                <a:spcPct val="50000"/>
              </a:spcBef>
            </a:pPr>
            <a:r>
              <a:rPr lang="en-US" altLang="en-US" sz="2800" b="1" dirty="0">
                <a:latin typeface="Tahoma" panose="020B0604030504040204" pitchFamily="34" charset="0"/>
                <a:cs typeface="Tahoma" panose="020B0604030504040204" pitchFamily="34" charset="0"/>
              </a:rPr>
              <a:t>KEMAMPUAN AKHIR YANG DIHARAPKAN</a:t>
            </a:r>
            <a:endParaRPr lang="en-US" altLang="en-US" sz="2800" b="1" dirty="0">
              <a:latin typeface="Tahoma" panose="020B0604030504040204" pitchFamily="34" charset="0"/>
              <a:ea typeface="Tahoma" panose="020B0604030504040204" pitchFamily="34" charset="0"/>
            </a:endParaRPr>
          </a:p>
        </p:txBody>
      </p:sp>
      <p:sp>
        <p:nvSpPr>
          <p:cNvPr id="46084" name="Content Placeholder 5"/>
          <p:cNvSpPr>
            <a:spLocks noGrp="1"/>
          </p:cNvSpPr>
          <p:nvPr>
            <p:ph idx="1"/>
          </p:nvPr>
        </p:nvSpPr>
        <p:spPr>
          <a:xfrm>
            <a:off x="457200" y="1524000"/>
            <a:ext cx="8229600" cy="4602163"/>
          </a:xfrm>
          <a:ln/>
        </p:spPr>
        <p:txBody>
          <a:bodyPr vert="horz" wrap="square" lIns="91440" tIns="45720" rIns="91440" bIns="45720" anchor="t"/>
          <a:lstStyle/>
          <a:p>
            <a:pPr algn="ctr">
              <a:buNone/>
            </a:pPr>
            <a:r>
              <a:rPr sz="2400" dirty="0">
                <a:latin typeface="Tahoma" panose="020B0604030504040204" pitchFamily="34" charset="0"/>
                <a:cs typeface="Tahoma" panose="020B0604030504040204" pitchFamily="34" charset="0"/>
              </a:rPr>
              <a:t>Mahasiswa mampu menguasai beberapa konsep distribusi sampling</a:t>
            </a:r>
            <a:endParaRPr lang="id-ID" altLang="en-US" sz="2200" dirty="0">
              <a:latin typeface="Tahoma" panose="020B0604030504040204" pitchFamily="34" charset="0"/>
              <a:ea typeface="Tahoma" panose="020B0604030504040204" pitchFamily="34" charset="0"/>
            </a:endParaRPr>
          </a:p>
        </p:txBody>
      </p:sp>
    </p:spTree>
  </p:cSld>
  <p:clrMapOvr>
    <a:masterClrMapping/>
  </p:clrMapOvr>
  <p:transition>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Users\arsil\Desktop\Smartcreative2.jpg"/>
          <p:cNvPicPr>
            <a:picLocks noChangeAspect="1"/>
          </p:cNvPicPr>
          <p:nvPr/>
        </p:nvPicPr>
        <p:blipFill>
          <a:blip r:embed="rId3"/>
          <a:stretch>
            <a:fillRect/>
          </a:stretch>
        </p:blipFill>
        <p:spPr>
          <a:xfrm>
            <a:off x="0" y="0"/>
            <a:ext cx="9172575" cy="6858000"/>
          </a:xfrm>
          <a:prstGeom prst="rect">
            <a:avLst/>
          </a:prstGeom>
          <a:noFill/>
          <a:ln w="9525">
            <a:noFill/>
          </a:ln>
        </p:spPr>
      </p:pic>
      <p:sp>
        <p:nvSpPr>
          <p:cNvPr id="47107" name="Title 5"/>
          <p:cNvSpPr>
            <a:spLocks noGrp="1"/>
          </p:cNvSpPr>
          <p:nvPr>
            <p:ph type="title"/>
          </p:nvPr>
        </p:nvSpPr>
        <p:spPr>
          <a:xfrm>
            <a:off x="609600" y="609600"/>
            <a:ext cx="8229600" cy="685800"/>
          </a:xfrm>
          <a:ln/>
        </p:spPr>
        <p:txBody>
          <a:bodyPr vert="horz" wrap="square" lIns="91440" tIns="45720" rIns="91440" bIns="45720" anchor="ctr"/>
          <a:lstStyle/>
          <a:p>
            <a:pPr>
              <a:spcBef>
                <a:spcPct val="50000"/>
              </a:spcBef>
            </a:pPr>
            <a:r>
              <a:rPr lang="en-US" altLang="en-US" sz="3200" dirty="0">
                <a:latin typeface="Tahoma" panose="020B0604030504040204" pitchFamily="34" charset="0"/>
                <a:cs typeface="Tahoma" panose="020B0604030504040204" pitchFamily="34" charset="0"/>
              </a:rPr>
              <a:t>Daftar Pustaka</a:t>
            </a:r>
            <a:endParaRPr lang="en-US" altLang="en-US" sz="3200" dirty="0">
              <a:latin typeface="Tahoma" panose="020B0604030504040204" pitchFamily="34" charset="0"/>
              <a:ea typeface="Tahoma" panose="020B0604030504040204" pitchFamily="34" charset="0"/>
            </a:endParaRPr>
          </a:p>
        </p:txBody>
      </p:sp>
      <p:sp>
        <p:nvSpPr>
          <p:cNvPr id="47108" name="Rectangle 1"/>
          <p:cNvSpPr/>
          <p:nvPr/>
        </p:nvSpPr>
        <p:spPr>
          <a:xfrm>
            <a:off x="214313" y="1143000"/>
            <a:ext cx="8786812" cy="5262563"/>
          </a:xfrm>
          <a:prstGeom prst="rect">
            <a:avLst/>
          </a:prstGeom>
          <a:noFill/>
          <a:ln w="9525">
            <a:noFill/>
          </a:ln>
        </p:spPr>
        <p:txBody>
          <a:bodyPr anchor="ctr">
            <a:spAutoFit/>
          </a:bodyPr>
          <a:lstStyle/>
          <a:p>
            <a:pPr marL="457200" indent="-457200">
              <a:buFont typeface="Calibri" panose="020F0502020204030204" pitchFamily="34" charset="0"/>
              <a:buAutoNum type="arabicPeriod"/>
            </a:pPr>
            <a:r>
              <a:rPr sz="2400" dirty="0">
                <a:latin typeface="Tahoma" panose="020B0604030504040204" pitchFamily="34" charset="0"/>
                <a:cs typeface="Tahoma" panose="020B0604030504040204" pitchFamily="34" charset="0"/>
              </a:rPr>
              <a:t>Ronald E. Walpole, Raymond H. Myers, Sharon L. Myers and Keying Ye, </a:t>
            </a:r>
            <a:r>
              <a:rPr lang="id-ID" altLang="x-none" sz="2400" dirty="0">
                <a:latin typeface="Tahoma" panose="020B0604030504040204" pitchFamily="34" charset="0"/>
                <a:cs typeface="Tahoma" panose="020B0604030504040204" pitchFamily="34" charset="0"/>
              </a:rPr>
              <a:t>2007, </a:t>
            </a:r>
            <a:r>
              <a:rPr sz="2400" i="1" dirty="0">
                <a:latin typeface="Tahoma" panose="020B0604030504040204" pitchFamily="34" charset="0"/>
                <a:cs typeface="Tahoma" panose="020B0604030504040204" pitchFamily="34" charset="0"/>
              </a:rPr>
              <a:t>Probabilitiy and Statistics for Engineers and Scientists,</a:t>
            </a:r>
            <a:r>
              <a:rPr sz="2400" dirty="0">
                <a:latin typeface="Tahoma" panose="020B0604030504040204" pitchFamily="34" charset="0"/>
                <a:cs typeface="Tahoma" panose="020B0604030504040204" pitchFamily="34" charset="0"/>
              </a:rPr>
              <a:t> 8th edition, Pearson Prentice Hall</a:t>
            </a:r>
            <a:r>
              <a:rPr lang="id-ID" altLang="x-none" sz="2400" dirty="0">
                <a:latin typeface="Tahoma" panose="020B0604030504040204" pitchFamily="34" charset="0"/>
                <a:cs typeface="Tahoma" panose="020B0604030504040204" pitchFamily="34" charset="0"/>
              </a:rPr>
              <a:t>.</a:t>
            </a:r>
          </a:p>
          <a:p>
            <a:pPr marL="457200" indent="-457200">
              <a:buFont typeface="Calibri" panose="020F0502020204030204" pitchFamily="34" charset="0"/>
              <a:buAutoNum type="arabicPeriod"/>
            </a:pPr>
            <a:r>
              <a:rPr sz="2400" dirty="0">
                <a:latin typeface="Tahoma" panose="020B0604030504040204" pitchFamily="34" charset="0"/>
                <a:cs typeface="Tahoma" panose="020B0604030504040204" pitchFamily="34" charset="0"/>
              </a:rPr>
              <a:t>Sharma, Subhash, 1996, </a:t>
            </a:r>
            <a:r>
              <a:rPr sz="2400" i="1" dirty="0">
                <a:latin typeface="Tahoma" panose="020B0604030504040204" pitchFamily="34" charset="0"/>
                <a:cs typeface="Tahoma" panose="020B0604030504040204" pitchFamily="34" charset="0"/>
              </a:rPr>
              <a:t>Applied Multivariate Techniques</a:t>
            </a:r>
            <a:r>
              <a:rPr sz="2400" dirty="0">
                <a:latin typeface="Tahoma" panose="020B0604030504040204" pitchFamily="34" charset="0"/>
                <a:cs typeface="Tahoma" panose="020B0604030504040204" pitchFamily="34" charset="0"/>
              </a:rPr>
              <a:t>, John Willey &amp; Son, Inc., USA. </a:t>
            </a:r>
            <a:endParaRPr lang="id-ID" altLang="x-none" sz="2400" dirty="0">
              <a:latin typeface="Tahoma" panose="020B0604030504040204" pitchFamily="34" charset="0"/>
              <a:cs typeface="Tahoma" panose="020B0604030504040204" pitchFamily="34" charset="0"/>
            </a:endParaRPr>
          </a:p>
          <a:p>
            <a:pPr marL="457200" indent="-457200">
              <a:buFont typeface="Calibri" panose="020F0502020204030204" pitchFamily="34" charset="0"/>
              <a:buAutoNum type="arabicPeriod"/>
            </a:pPr>
            <a:r>
              <a:rPr sz="2400" dirty="0">
                <a:latin typeface="Tahoma" panose="020B0604030504040204" pitchFamily="34" charset="0"/>
                <a:cs typeface="Tahoma" panose="020B0604030504040204" pitchFamily="34" charset="0"/>
              </a:rPr>
              <a:t>Johson &amp; Wichern</a:t>
            </a:r>
            <a:r>
              <a:rPr lang="id-ID" altLang="x-none" sz="2400" dirty="0">
                <a:latin typeface="Tahoma" panose="020B0604030504040204" pitchFamily="34" charset="0"/>
                <a:cs typeface="Tahoma" panose="020B0604030504040204" pitchFamily="34" charset="0"/>
              </a:rPr>
              <a:t>, </a:t>
            </a:r>
            <a:r>
              <a:rPr sz="2400" dirty="0">
                <a:latin typeface="Tahoma" panose="020B0604030504040204" pitchFamily="34" charset="0"/>
                <a:cs typeface="Tahoma" panose="020B0604030504040204" pitchFamily="34" charset="0"/>
              </a:rPr>
              <a:t>2007</a:t>
            </a:r>
            <a:r>
              <a:rPr lang="id-ID" altLang="x-none" sz="2400" dirty="0">
                <a:latin typeface="Tahoma" panose="020B0604030504040204" pitchFamily="34" charset="0"/>
                <a:cs typeface="Tahoma" panose="020B0604030504040204" pitchFamily="34" charset="0"/>
              </a:rPr>
              <a:t>, </a:t>
            </a:r>
            <a:r>
              <a:rPr sz="2400" i="1" dirty="0">
                <a:latin typeface="Tahoma" panose="020B0604030504040204" pitchFamily="34" charset="0"/>
                <a:cs typeface="Tahoma" panose="020B0604030504040204" pitchFamily="34" charset="0"/>
              </a:rPr>
              <a:t>Applied multivariate statistical analysis</a:t>
            </a:r>
            <a:r>
              <a:rPr lang="id-ID" altLang="x-none" sz="2400" dirty="0">
                <a:latin typeface="Tahoma" panose="020B0604030504040204" pitchFamily="34" charset="0"/>
                <a:cs typeface="Tahoma" panose="020B0604030504040204" pitchFamily="34" charset="0"/>
              </a:rPr>
              <a:t>, </a:t>
            </a:r>
            <a:r>
              <a:rPr sz="2400" dirty="0">
                <a:latin typeface="Tahoma" panose="020B0604030504040204" pitchFamily="34" charset="0"/>
                <a:cs typeface="Tahoma" panose="020B0604030504040204" pitchFamily="34" charset="0"/>
              </a:rPr>
              <a:t>Upper Saddle River: Pearson Prentice Hall. </a:t>
            </a:r>
            <a:endParaRPr lang="id-ID" altLang="x-none" sz="2400" dirty="0">
              <a:latin typeface="Tahoma" panose="020B0604030504040204" pitchFamily="34" charset="0"/>
              <a:cs typeface="Tahoma" panose="020B0604030504040204" pitchFamily="34" charset="0"/>
            </a:endParaRPr>
          </a:p>
          <a:p>
            <a:pPr marL="457200" indent="-457200">
              <a:buFont typeface="Calibri" panose="020F0502020204030204" pitchFamily="34" charset="0"/>
              <a:buAutoNum type="arabicPeriod"/>
            </a:pPr>
            <a:r>
              <a:rPr lang="id-ID" altLang="x-none" sz="2400" dirty="0">
                <a:latin typeface="Tahoma" panose="020B0604030504040204" pitchFamily="34" charset="0"/>
                <a:cs typeface="Tahoma" panose="020B0604030504040204" pitchFamily="34" charset="0"/>
              </a:rPr>
              <a:t>J. Supranto, M.A. ,</a:t>
            </a:r>
            <a:r>
              <a:rPr sz="2400" dirty="0">
                <a:latin typeface="Tahoma" panose="020B0604030504040204" pitchFamily="34" charset="0"/>
                <a:cs typeface="Tahoma" panose="020B0604030504040204" pitchFamily="34" charset="0"/>
              </a:rPr>
              <a:t>2001, </a:t>
            </a:r>
            <a:r>
              <a:rPr lang="id-ID" altLang="x-none" sz="2400" i="1" dirty="0">
                <a:latin typeface="Tahoma" panose="020B0604030504040204" pitchFamily="34" charset="0"/>
                <a:cs typeface="Tahoma" panose="020B0604030504040204" pitchFamily="34" charset="0"/>
              </a:rPr>
              <a:t>Statistika Teor</a:t>
            </a:r>
            <a:r>
              <a:rPr sz="2400" i="1" dirty="0">
                <a:latin typeface="Tahoma" panose="020B0604030504040204" pitchFamily="34" charset="0"/>
                <a:cs typeface="Tahoma" panose="020B0604030504040204" pitchFamily="34" charset="0"/>
              </a:rPr>
              <a:t>i</a:t>
            </a:r>
            <a:r>
              <a:rPr lang="id-ID" altLang="x-none" sz="2400" i="1" dirty="0">
                <a:latin typeface="Tahoma" panose="020B0604030504040204" pitchFamily="34" charset="0"/>
                <a:cs typeface="Tahoma" panose="020B0604030504040204" pitchFamily="34" charset="0"/>
              </a:rPr>
              <a:t> dan Aplikasi</a:t>
            </a:r>
            <a:r>
              <a:rPr sz="2400" dirty="0">
                <a:latin typeface="Tahoma" panose="020B0604030504040204" pitchFamily="34" charset="0"/>
                <a:cs typeface="Tahoma" panose="020B0604030504040204" pitchFamily="34" charset="0"/>
              </a:rPr>
              <a:t>, Erlangga, </a:t>
            </a:r>
            <a:r>
              <a:rPr lang="id-ID" altLang="x-none" sz="2400" dirty="0">
                <a:latin typeface="Tahoma" panose="020B0604030504040204" pitchFamily="34" charset="0"/>
                <a:cs typeface="Tahoma" panose="020B0604030504040204" pitchFamily="34" charset="0"/>
              </a:rPr>
              <a:t> Jakarta</a:t>
            </a:r>
            <a:r>
              <a:rPr sz="2400" dirty="0">
                <a:latin typeface="Tahoma" panose="020B0604030504040204" pitchFamily="34" charset="0"/>
                <a:cs typeface="Tahoma" panose="020B0604030504040204" pitchFamily="34" charset="0"/>
              </a:rPr>
              <a:t>.</a:t>
            </a:r>
            <a:endParaRPr lang="id-ID" altLang="x-none" sz="2400" dirty="0">
              <a:latin typeface="Tahoma" panose="020B0604030504040204" pitchFamily="34" charset="0"/>
              <a:cs typeface="Tahoma" panose="020B0604030504040204" pitchFamily="34" charset="0"/>
            </a:endParaRPr>
          </a:p>
          <a:p>
            <a:pPr marL="457200" indent="-457200">
              <a:buFont typeface="Calibri" panose="020F0502020204030204" pitchFamily="34" charset="0"/>
              <a:buAutoNum type="arabicPeriod"/>
            </a:pPr>
            <a:r>
              <a:rPr lang="id-ID" altLang="x-none" sz="2400" dirty="0">
                <a:latin typeface="Tahoma" panose="020B0604030504040204" pitchFamily="34" charset="0"/>
                <a:cs typeface="Tahoma" panose="020B0604030504040204" pitchFamily="34" charset="0"/>
              </a:rPr>
              <a:t>Douglas C. Montgomery, George C. Runger, 2003, </a:t>
            </a:r>
            <a:r>
              <a:rPr lang="id-ID" altLang="x-none" sz="2400" i="1" dirty="0">
                <a:latin typeface="Tahoma" panose="020B0604030504040204" pitchFamily="34" charset="0"/>
                <a:cs typeface="Tahoma" panose="020B0604030504040204" pitchFamily="34" charset="0"/>
              </a:rPr>
              <a:t>Applied Statistic and Probability for Engineer</a:t>
            </a:r>
            <a:r>
              <a:rPr lang="id-ID" altLang="x-none" sz="2400" dirty="0">
                <a:latin typeface="Tahoma" panose="020B0604030504040204" pitchFamily="34" charset="0"/>
                <a:cs typeface="Tahoma" panose="020B0604030504040204" pitchFamily="34" charset="0"/>
              </a:rPr>
              <a:t>, third edition, John Wiley and Son Inc.</a:t>
            </a:r>
          </a:p>
          <a:p>
            <a:pPr marL="457200" indent="-457200">
              <a:buFont typeface="Calibri" panose="020F0502020204030204" pitchFamily="34" charset="0"/>
              <a:buAutoNum type="arabicPeriod"/>
            </a:pPr>
            <a:r>
              <a:rPr lang="id-ID" altLang="x-none" sz="2400" dirty="0">
                <a:latin typeface="Tahoma" panose="020B0604030504040204" pitchFamily="34" charset="0"/>
                <a:cs typeface="Tahoma" panose="020B0604030504040204" pitchFamily="34" charset="0"/>
              </a:rPr>
              <a:t>Singgih Santoso, 2014, </a:t>
            </a:r>
            <a:r>
              <a:rPr lang="id-ID" altLang="x-none" sz="2400" i="1" dirty="0">
                <a:latin typeface="Tahoma" panose="020B0604030504040204" pitchFamily="34" charset="0"/>
                <a:cs typeface="Tahoma" panose="020B0604030504040204" pitchFamily="34" charset="0"/>
              </a:rPr>
              <a:t>Panduan Lengkap SPSSversi 20</a:t>
            </a:r>
            <a:r>
              <a:rPr lang="id-ID" altLang="x-none" sz="2400" dirty="0">
                <a:latin typeface="Tahoma" panose="020B0604030504040204" pitchFamily="34" charset="0"/>
                <a:cs typeface="Tahoma" panose="020B0604030504040204" pitchFamily="34" charset="0"/>
              </a:rPr>
              <a:t>, Alex Media Komputindo.</a:t>
            </a:r>
            <a:endParaRPr lang="id-ID" altLang="x-none" sz="2400" dirty="0">
              <a:latin typeface="Tahoma" panose="020B0604030504040204" pitchFamily="34" charset="0"/>
              <a:ea typeface="Tahoma" panose="020B0604030504040204" pitchFamily="34" charset="0"/>
            </a:endParaRPr>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ln/>
        </p:spPr>
        <p:txBody>
          <a:bodyPr vert="horz" wrap="square" lIns="91440" tIns="45720" rIns="91440" bIns="45720" anchor="ctr"/>
          <a:lstStyle/>
          <a:p>
            <a:endParaRPr dirty="0"/>
          </a:p>
        </p:txBody>
      </p:sp>
      <p:sp>
        <p:nvSpPr>
          <p:cNvPr id="7171" name="Content Placeholder 2"/>
          <p:cNvSpPr>
            <a:spLocks noGrp="1"/>
          </p:cNvSpPr>
          <p:nvPr>
            <p:ph idx="1"/>
          </p:nvPr>
        </p:nvSpPr>
        <p:spPr>
          <a:ln/>
        </p:spPr>
        <p:txBody>
          <a:bodyPr vert="horz" wrap="square" lIns="91440" tIns="45720" rIns="91440" bIns="45720" anchor="t"/>
          <a:lstStyle/>
          <a:p>
            <a:endParaRPr dirty="0"/>
          </a:p>
        </p:txBody>
      </p:sp>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smtClean="0">
                <a:ln>
                  <a:noFill/>
                </a:ln>
                <a:solidFill>
                  <a:schemeClr val="tx1">
                    <a:tint val="75000"/>
                  </a:schemeClr>
                </a:solidFill>
                <a:effectLst/>
                <a:uLnTx/>
                <a:uFillTx/>
                <a:latin typeface="Tahoma" panose="020B0604030504040204" pitchFamily="34" charset="0"/>
                <a:ea typeface="+mn-ea"/>
                <a:cs typeface="+mn-cs"/>
              </a:rPr>
              <a:t>Statistics UEU 2017</a:t>
            </a:r>
            <a:endParaRPr kumimoji="0" lang="en-US" sz="1200" b="0" i="0" u="none" strike="noStrike" kern="1200" cap="none" spc="0" normalizeH="0" baseline="0" noProof="0">
              <a:ln>
                <a:noFill/>
              </a:ln>
              <a:solidFill>
                <a:schemeClr val="tx1">
                  <a:tint val="75000"/>
                </a:schemeClr>
              </a:solidFill>
              <a:effectLst/>
              <a:uLnTx/>
              <a:uFillTx/>
              <a:latin typeface="Tahoma" panose="020B0604030504040204" pitchFamily="34" charset="0"/>
              <a:ea typeface="+mn-ea"/>
              <a:cs typeface="+mn-cs"/>
            </a:endParaRPr>
          </a:p>
        </p:txBody>
      </p:sp>
      <p:pic>
        <p:nvPicPr>
          <p:cNvPr id="7173" name="Picture 2" descr="C:\Users\arsil\Desktop\Smartcreative2.jpg"/>
          <p:cNvPicPr>
            <a:picLocks noChangeAspect="1"/>
          </p:cNvPicPr>
          <p:nvPr/>
        </p:nvPicPr>
        <p:blipFill>
          <a:blip r:embed="rId2"/>
          <a:stretch>
            <a:fillRect/>
          </a:stretch>
        </p:blipFill>
        <p:spPr>
          <a:xfrm>
            <a:off x="0" y="0"/>
            <a:ext cx="9172575" cy="6858000"/>
          </a:xfrm>
          <a:prstGeom prst="rect">
            <a:avLst/>
          </a:prstGeom>
          <a:noFill/>
          <a:ln w="9525">
            <a:noFill/>
          </a:ln>
        </p:spPr>
      </p:pic>
      <p:sp>
        <p:nvSpPr>
          <p:cNvPr id="7174" name="Rectangle 4"/>
          <p:cNvSpPr/>
          <p:nvPr/>
        </p:nvSpPr>
        <p:spPr>
          <a:xfrm>
            <a:off x="357188" y="571500"/>
            <a:ext cx="8572500" cy="5632450"/>
          </a:xfrm>
          <a:prstGeom prst="rect">
            <a:avLst/>
          </a:prstGeom>
          <a:noFill/>
          <a:ln w="9525">
            <a:noFill/>
          </a:ln>
        </p:spPr>
        <p:txBody>
          <a:bodyPr>
            <a:spAutoFit/>
          </a:bodyPr>
          <a:lstStyle/>
          <a:p>
            <a:pPr marL="457200" indent="-457200">
              <a:buFont typeface="Wingdings" panose="05000000000000000000" pitchFamily="2" charset="2"/>
              <a:buChar char="§"/>
            </a:pPr>
            <a:r>
              <a:rPr sz="2400" dirty="0">
                <a:latin typeface="Tahoma" panose="020B0604030504040204" pitchFamily="34" charset="0"/>
              </a:rPr>
              <a:t>Sampling dilakukan jika populasi relatif besar.</a:t>
            </a:r>
          </a:p>
          <a:p>
            <a:pPr marL="457200" indent="-457200">
              <a:buFont typeface="Wingdings" panose="05000000000000000000" pitchFamily="2" charset="2"/>
              <a:buChar char="§"/>
            </a:pPr>
            <a:r>
              <a:rPr sz="2400" dirty="0">
                <a:latin typeface="Tahoma" panose="020B0604030504040204" pitchFamily="34" charset="0"/>
              </a:rPr>
              <a:t>Tujuan statistika inferensia adalah untuk memperoleh informasi tentang populasi berdasarkan dari sampel. </a:t>
            </a:r>
          </a:p>
          <a:p>
            <a:pPr marL="457200" indent="-457200">
              <a:buFont typeface="Wingdings" panose="05000000000000000000" pitchFamily="2" charset="2"/>
              <a:buChar char="§"/>
            </a:pPr>
            <a:r>
              <a:rPr sz="2400" dirty="0">
                <a:latin typeface="Tahoma" panose="020B0604030504040204" pitchFamily="34" charset="0"/>
              </a:rPr>
              <a:t>Contohnya, Gallup selalu melakukan polling menjelang hari pemilu AS (mengambil sekitar 1.500 s/d 2.000 pemilih sebagai sampel untuk diteliti). </a:t>
            </a:r>
          </a:p>
          <a:p>
            <a:pPr marL="457200" indent="-457200">
              <a:buFont typeface="Wingdings" panose="05000000000000000000" pitchFamily="2" charset="2"/>
              <a:buChar char="§"/>
            </a:pPr>
            <a:r>
              <a:rPr sz="2400" dirty="0">
                <a:latin typeface="Tahoma" panose="020B0604030504040204" pitchFamily="34" charset="0"/>
              </a:rPr>
              <a:t>Selanjutnya, hasil analisis terhadap sampel tersebut digunakan untuk menduga populasi. </a:t>
            </a:r>
          </a:p>
          <a:p>
            <a:pPr marL="457200" indent="-457200">
              <a:buFont typeface="Wingdings" panose="05000000000000000000" pitchFamily="2" charset="2"/>
              <a:buChar char="§"/>
            </a:pPr>
            <a:r>
              <a:rPr sz="2400" dirty="0">
                <a:latin typeface="Tahoma" panose="020B0604030504040204" pitchFamily="34" charset="0"/>
              </a:rPr>
              <a:t>Misalnya dari sampel diketahui 45% memilih Dukakis, dan 55% memilih Bush, maka kedua angka tersebut merupakan penduga untuk proporsi populasi pemilih di AS yang memilih Bush dan Dukakis. </a:t>
            </a:r>
          </a:p>
          <a:p>
            <a:pPr marL="457200" indent="-457200">
              <a:buFont typeface="Wingdings" panose="05000000000000000000" pitchFamily="2" charset="2"/>
              <a:buChar char="§"/>
            </a:pPr>
            <a:r>
              <a:rPr sz="2400" dirty="0">
                <a:latin typeface="Tahoma" panose="020B0604030504040204" pitchFamily="34" charset="0"/>
              </a:rPr>
              <a:t>Bukti empiris menunjukkan bahwa dari 13 kali pemilihan presiden di AS, hanya sekali Gallup membuat kesalahan prediksi.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ln/>
        </p:spPr>
        <p:txBody>
          <a:bodyPr vert="horz" wrap="square" lIns="91440" tIns="45720" rIns="91440" bIns="45720" anchor="ctr"/>
          <a:lstStyle/>
          <a:p>
            <a:endParaRPr dirty="0"/>
          </a:p>
        </p:txBody>
      </p:sp>
      <p:sp>
        <p:nvSpPr>
          <p:cNvPr id="8195" name="Content Placeholder 2"/>
          <p:cNvSpPr>
            <a:spLocks noGrp="1"/>
          </p:cNvSpPr>
          <p:nvPr>
            <p:ph idx="1"/>
          </p:nvPr>
        </p:nvSpPr>
        <p:spPr>
          <a:ln/>
        </p:spPr>
        <p:txBody>
          <a:bodyPr vert="horz" wrap="square" lIns="91440" tIns="45720" rIns="91440" bIns="45720" anchor="t"/>
          <a:lstStyle/>
          <a:p>
            <a:endParaRPr dirty="0"/>
          </a:p>
        </p:txBody>
      </p:sp>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smtClean="0">
                <a:ln>
                  <a:noFill/>
                </a:ln>
                <a:solidFill>
                  <a:schemeClr val="tx1">
                    <a:tint val="75000"/>
                  </a:schemeClr>
                </a:solidFill>
                <a:effectLst/>
                <a:uLnTx/>
                <a:uFillTx/>
                <a:latin typeface="Tahoma" panose="020B0604030504040204" pitchFamily="34" charset="0"/>
                <a:ea typeface="+mn-ea"/>
                <a:cs typeface="+mn-cs"/>
              </a:rPr>
              <a:t>Statistics UEU 2017</a:t>
            </a:r>
            <a:endParaRPr kumimoji="0" lang="en-US" sz="1200" b="0" i="0" u="none" strike="noStrike" kern="1200" cap="none" spc="0" normalizeH="0" baseline="0" noProof="0">
              <a:ln>
                <a:noFill/>
              </a:ln>
              <a:solidFill>
                <a:schemeClr val="tx1">
                  <a:tint val="75000"/>
                </a:schemeClr>
              </a:solidFill>
              <a:effectLst/>
              <a:uLnTx/>
              <a:uFillTx/>
              <a:latin typeface="Tahoma" panose="020B0604030504040204" pitchFamily="34" charset="0"/>
              <a:ea typeface="+mn-ea"/>
              <a:cs typeface="+mn-cs"/>
            </a:endParaRPr>
          </a:p>
        </p:txBody>
      </p:sp>
      <p:pic>
        <p:nvPicPr>
          <p:cNvPr id="8197" name="Picture 2" descr="C:\Users\arsil\Desktop\Smartcreative2.jpg"/>
          <p:cNvPicPr>
            <a:picLocks noChangeAspect="1"/>
          </p:cNvPicPr>
          <p:nvPr/>
        </p:nvPicPr>
        <p:blipFill>
          <a:blip r:embed="rId2"/>
          <a:stretch>
            <a:fillRect/>
          </a:stretch>
        </p:blipFill>
        <p:spPr>
          <a:xfrm>
            <a:off x="0" y="0"/>
            <a:ext cx="9172575" cy="6858000"/>
          </a:xfrm>
          <a:prstGeom prst="rect">
            <a:avLst/>
          </a:prstGeom>
          <a:noFill/>
          <a:ln w="9525">
            <a:noFill/>
          </a:ln>
        </p:spPr>
      </p:pic>
      <p:sp>
        <p:nvSpPr>
          <p:cNvPr id="6" name="Rectangle 1"/>
          <p:cNvSpPr>
            <a:spLocks noChangeArrowheads="1"/>
          </p:cNvSpPr>
          <p:nvPr/>
        </p:nvSpPr>
        <p:spPr bwMode="auto">
          <a:xfrm>
            <a:off x="214313" y="487363"/>
            <a:ext cx="8643938" cy="6370638"/>
          </a:xfrm>
          <a:prstGeom prst="rect">
            <a:avLst/>
          </a:prstGeom>
          <a:noFill/>
          <a:ln w="9525" cap="flat" cmpd="sng">
            <a:noFill/>
            <a:prstDash val="solid"/>
            <a:miter lim="800000"/>
            <a:headEnd type="none" w="med" len="med"/>
            <a:tailEnd type="none" w="med" len="med"/>
          </a:ln>
          <a:effec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Metode</a:t>
            </a:r>
            <a:r>
              <a:rPr kumimoji="0" lang="en-US" sz="24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1"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Penarikan</a:t>
            </a:r>
            <a:r>
              <a:rPr kumimoji="0" lang="en-US" sz="24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1"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Sampel</a:t>
            </a:r>
            <a:endParaRPr kumimoji="0" lang="en-US" sz="2400" b="1"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defRPr/>
            </a:pP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Penarikan</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sampel</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probabilitas</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p>
          <a:p>
            <a:pPr marL="914400" marR="0" lvl="1"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defRPr/>
            </a:pP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prosedur</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objektif</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probabilitas</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pemilihan</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diketahui</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terlebih</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dahulu</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untuk</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setiap</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elemen</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populasi</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p>
          <a:p>
            <a:pPr marL="914400" marR="0" lvl="1"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defRPr/>
            </a:pP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setiap</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elemen</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populasi</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memiliki</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probabilitas</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yang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sama</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sebagai</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sampel</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a:t>
            </a:r>
          </a:p>
          <a:p>
            <a:pPr marL="914400" marR="0" lvl="1"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defRPr/>
            </a:pP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metode</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pemilihan</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acak</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(random),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konsep</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matematik</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yang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tepat</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sehingga</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setiap</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elemen</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dalam</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populasi</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memiliki</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peluang</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yang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sama</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sebagai</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sampel</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startAt="2"/>
              <a:defRPr/>
            </a:pPr>
            <a:endPar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startAt="2"/>
              <a:defRPr/>
            </a:pP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Penarikan</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sampel</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non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probabilitas</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p>
          <a:p>
            <a:pPr marL="857250" marR="0" lvl="1"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defRPr/>
            </a:pPr>
            <a:r>
              <a:rPr kumimoji="0" lang="en-US" sz="20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prosedur</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subjektif</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kerangka</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sampelnya</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tidak</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tersedia</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p>
          <a:p>
            <a:pPr marL="857250" marR="0" lvl="1"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defRPr/>
            </a:pP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Setiap</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elemen</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populasi</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tidak</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memiliki</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probabilitas</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yang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sama</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sebagai</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sampel</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dipilih</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berdasarkan</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pertimbangan-pertimbangan</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pribadi</a:t>
            </a:r>
            <a:r>
              <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en-US" sz="18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endParaRPr>
          </a:p>
          <a:p>
            <a:pPr marL="914400" marR="0" lvl="1" indent="-457200" algn="l"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dirty="0" smtClean="0">
                <a:ln>
                  <a:noFill/>
                </a:ln>
                <a:solidFill>
                  <a:schemeClr val="tx1">
                    <a:tint val="75000"/>
                  </a:schemeClr>
                </a:solidFill>
                <a:effectLst/>
                <a:uLnTx/>
                <a:uFillTx/>
                <a:latin typeface="Tahoma" panose="020B0604030504040204" pitchFamily="34" charset="0"/>
                <a:ea typeface="+mn-ea"/>
                <a:cs typeface="+mn-cs"/>
              </a:rPr>
              <a:t>Statistics </a:t>
            </a:r>
            <a:r>
              <a:rPr kumimoji="0" lang="en-US" sz="1200" b="0" i="0" u="none" strike="noStrike" kern="1200" cap="none" spc="0" normalizeH="0" baseline="0" noProof="0" dirty="0" err="1" smtClean="0">
                <a:ln>
                  <a:noFill/>
                </a:ln>
                <a:solidFill>
                  <a:schemeClr val="tx1">
                    <a:tint val="75000"/>
                  </a:schemeClr>
                </a:solidFill>
                <a:effectLst/>
                <a:uLnTx/>
                <a:uFillTx/>
                <a:latin typeface="Tahoma" panose="020B0604030504040204" pitchFamily="34" charset="0"/>
                <a:ea typeface="+mn-ea"/>
                <a:cs typeface="+mn-cs"/>
              </a:rPr>
              <a:t>UEU</a:t>
            </a:r>
            <a:r>
              <a:rPr kumimoji="0" lang="en-US" sz="1200" b="0" i="0" u="none" strike="noStrike" kern="1200" cap="none" spc="0" normalizeH="0" baseline="0" noProof="0" dirty="0" smtClean="0">
                <a:ln>
                  <a:noFill/>
                </a:ln>
                <a:solidFill>
                  <a:schemeClr val="tx1">
                    <a:tint val="75000"/>
                  </a:schemeClr>
                </a:solidFill>
                <a:effectLst/>
                <a:uLnTx/>
                <a:uFillTx/>
                <a:latin typeface="Tahoma" panose="020B0604030504040204" pitchFamily="34" charset="0"/>
                <a:ea typeface="+mn-ea"/>
                <a:cs typeface="+mn-cs"/>
              </a:rPr>
              <a:t> 2017</a:t>
            </a:r>
            <a:endParaRPr kumimoji="0" lang="en-US"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mn-ea"/>
              <a:cs typeface="+mn-cs"/>
            </a:endParaRPr>
          </a:p>
        </p:txBody>
      </p:sp>
      <p:pic>
        <p:nvPicPr>
          <p:cNvPr id="9219" name="Picture 2" descr="C:\Users\arsil\Desktop\Smartcreative2.jpg"/>
          <p:cNvPicPr>
            <a:picLocks noChangeAspect="1"/>
          </p:cNvPicPr>
          <p:nvPr/>
        </p:nvPicPr>
        <p:blipFill>
          <a:blip r:embed="rId2"/>
          <a:stretch>
            <a:fillRect/>
          </a:stretch>
        </p:blipFill>
        <p:spPr>
          <a:xfrm>
            <a:off x="0" y="0"/>
            <a:ext cx="9172575" cy="6858000"/>
          </a:xfrm>
          <a:prstGeom prst="rect">
            <a:avLst/>
          </a:prstGeom>
          <a:noFill/>
          <a:ln w="9525">
            <a:noFill/>
          </a:ln>
        </p:spPr>
      </p:pic>
      <p:sp>
        <p:nvSpPr>
          <p:cNvPr id="6" name="Content Placeholder 2"/>
          <p:cNvSpPr>
            <a:spLocks noGrp="1"/>
          </p:cNvSpPr>
          <p:nvPr>
            <p:ph idx="1"/>
          </p:nvPr>
        </p:nvSpPr>
        <p:spPr>
          <a:xfrm>
            <a:off x="357188" y="642938"/>
            <a:ext cx="8786813" cy="650081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sz="2400" b="1" i="1" u="none" strike="noStrike" kern="1200" cap="none" spc="0" normalizeH="0" baseline="0" noProof="0" dirty="0" smtClean="0">
                <a:ln>
                  <a:noFill/>
                </a:ln>
                <a:solidFill>
                  <a:schemeClr val="tx1"/>
                </a:solidFill>
                <a:effectLst/>
                <a:uLnTx/>
                <a:uFillTx/>
                <a:latin typeface="+mn-lt"/>
                <a:ea typeface="+mn-ea"/>
                <a:cs typeface="+mn-cs"/>
              </a:rPr>
              <a:t>Probability Sampling</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457200" marR="0" lvl="0" indent="-457200" algn="l" defTabSz="914400" rtl="0" eaLnBrk="0" fontAlgn="base" latinLnBrk="0" hangingPunct="0">
              <a:lnSpc>
                <a:spcPct val="100000"/>
              </a:lnSpc>
              <a:spcBef>
                <a:spcPct val="20000"/>
              </a:spcBef>
              <a:spcAft>
                <a:spcPct val="0"/>
              </a:spcAft>
              <a:buClrTx/>
              <a:buSzTx/>
              <a:buFont typeface="+mj-lt"/>
              <a:buAutoNum type="arabicPeriod"/>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Sampling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acak</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sederhana</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1" u="none" strike="noStrike" kern="1200" cap="none" spc="0" normalizeH="0" baseline="0" noProof="0" dirty="0" smtClean="0">
                <a:ln>
                  <a:noFill/>
                </a:ln>
                <a:solidFill>
                  <a:schemeClr val="tx1"/>
                </a:solidFill>
                <a:effectLst/>
                <a:uLnTx/>
                <a:uFillTx/>
                <a:latin typeface="+mn-lt"/>
                <a:ea typeface="+mn-ea"/>
                <a:cs typeface="+mn-cs"/>
              </a:rPr>
              <a:t>simple random sampling</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571500" marR="0" lvl="0" indent="-457200" algn="l" defTabSz="914400" rtl="0" eaLnBrk="0" fontAlgn="base" latinLnBrk="0" hangingPunct="0">
              <a:lnSpc>
                <a:spcPct val="100000"/>
              </a:lnSpc>
              <a:spcBef>
                <a:spcPct val="20000"/>
              </a:spcBef>
              <a:spcAft>
                <a:spcPct val="0"/>
              </a:spcAft>
              <a:buClrTx/>
              <a:buSzTx/>
              <a:buFont typeface="Wingdings" panose="05000000000000000000" pitchFamily="2" charset="2"/>
              <a:buChar char="Ø"/>
              <a:defRPr/>
            </a:pP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Baik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bukti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empiris</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yang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dihasilkan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representatif</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571500" marR="0" lvl="0" indent="-457200" algn="l" defTabSz="914400" rtl="0" eaLnBrk="0" fontAlgn="base" latinLnBrk="0" hangingPunct="0">
              <a:lnSpc>
                <a:spcPct val="100000"/>
              </a:lnSpc>
              <a:spcBef>
                <a:spcPct val="20000"/>
              </a:spcBef>
              <a:spcAft>
                <a:spcPct val="0"/>
              </a:spcAft>
              <a:buClrTx/>
              <a:buSzTx/>
              <a:buFont typeface="Wingdings" panose="05000000000000000000" pitchFamily="2" charset="2"/>
              <a:buChar char="Ø"/>
              <a:defRPr/>
            </a:pP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Populasi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terbatas</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peluang</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acak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secara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individual. </a:t>
            </a:r>
          </a:p>
          <a:p>
            <a:pPr marL="571500" marR="0" lvl="0" indent="-457200" algn="l" defTabSz="914400" rtl="0" eaLnBrk="0" fontAlgn="base" latinLnBrk="0" hangingPunct="0">
              <a:lnSpc>
                <a:spcPct val="100000"/>
              </a:lnSpc>
              <a:spcBef>
                <a:spcPct val="20000"/>
              </a:spcBef>
              <a:spcAft>
                <a:spcPct val="0"/>
              </a:spcAft>
              <a:buClrTx/>
              <a:buSzTx/>
              <a:buFont typeface="Wingdings" panose="05000000000000000000" pitchFamily="2" charset="2"/>
              <a:buChar char="Ø"/>
              <a:defRPr/>
            </a:pP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Populasi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banyak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berkelompok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mengambil</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sejumlah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kelompok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yang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ada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kemudian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pengambilan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sampel</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acak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dilakukan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pada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kelompok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tersebut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t>
            </a:r>
          </a:p>
          <a:p>
            <a:pPr marL="571500" marR="0" lvl="0" indent="-457200" algn="l" defTabSz="914400" rtl="0" eaLnBrk="0" fontAlgn="base" latinLnBrk="0" hangingPunct="0">
              <a:lnSpc>
                <a:spcPct val="100000"/>
              </a:lnSpc>
              <a:spcBef>
                <a:spcPct val="20000"/>
              </a:spcBef>
              <a:spcAft>
                <a:spcPct val="0"/>
              </a:spcAft>
              <a:buClrTx/>
              <a:buSzTx/>
              <a:buFont typeface="Wingdings" panose="05000000000000000000" pitchFamily="2" charset="2"/>
              <a:buChar char="Ø"/>
              <a:defRPr/>
            </a:pP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Misalnya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sampel</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 35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secara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acak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dari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populasi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=100, (</a:t>
            </a:r>
            <a:r>
              <a:rPr kumimoji="0" lang="en-US" sz="2400" b="0" i="1" u="none" strike="noStrike" kern="1200" cap="none" spc="0" normalizeH="0" baseline="0" noProof="0" dirty="0" smtClean="0">
                <a:ln>
                  <a:noFill/>
                </a:ln>
                <a:solidFill>
                  <a:schemeClr val="tx1"/>
                </a:solidFill>
                <a:effectLst/>
                <a:uLnTx/>
                <a:uFillTx/>
                <a:latin typeface="+mn-lt"/>
                <a:ea typeface="+mn-ea"/>
                <a:cs typeface="+mn-cs"/>
              </a:rPr>
              <a:t>dealer</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sepeda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motor X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Jakarta, Bandung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Surabaya).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Masing-masing</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nama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dealer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diberi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nomor</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sampai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dengan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100,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kemudian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setiap</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nomor</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ditulis</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pada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secarik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kertas</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selanjutnya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kertas-kertas</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bernomor</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tersebut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dimasukkan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dalam</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sebuah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kotak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lalu</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dikocok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dengan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baik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selanjutnya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dipilih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sebanyak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35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sampel</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yang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prosedur</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penarikannya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dilakukan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35 kali. Cara lain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adalah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dengan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menggunakan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tabel</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bilangan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acak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t>
            </a:r>
          </a:p>
          <a:p>
            <a:pPr marL="5715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Tahoma" panose="020B060403050404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smtClean="0">
                <a:ln>
                  <a:noFill/>
                </a:ln>
                <a:solidFill>
                  <a:schemeClr val="tx1">
                    <a:tint val="75000"/>
                  </a:schemeClr>
                </a:solidFill>
                <a:effectLst/>
                <a:uLnTx/>
                <a:uFillTx/>
                <a:latin typeface="Tahoma" panose="020B0604030504040204" pitchFamily="34" charset="0"/>
                <a:ea typeface="+mn-ea"/>
                <a:cs typeface="+mn-cs"/>
              </a:rPr>
              <a:t>Statistics UEU 2017</a:t>
            </a:r>
            <a:endParaRPr kumimoji="0" lang="en-US" sz="1200" b="0" i="0" u="none" strike="noStrike" kern="1200" cap="none" spc="0" normalizeH="0" baseline="0" noProof="0">
              <a:ln>
                <a:noFill/>
              </a:ln>
              <a:solidFill>
                <a:schemeClr val="tx1">
                  <a:tint val="75000"/>
                </a:schemeClr>
              </a:solidFill>
              <a:effectLst/>
              <a:uLnTx/>
              <a:uFillTx/>
              <a:latin typeface="Tahoma" panose="020B0604030504040204" pitchFamily="34" charset="0"/>
              <a:ea typeface="+mn-ea"/>
              <a:cs typeface="+mn-cs"/>
            </a:endParaRPr>
          </a:p>
        </p:txBody>
      </p:sp>
      <p:pic>
        <p:nvPicPr>
          <p:cNvPr id="10243" name="Picture 2" descr="C:\Users\arsil\Desktop\Smartcreative2.jpg"/>
          <p:cNvPicPr>
            <a:picLocks noChangeAspect="1"/>
          </p:cNvPicPr>
          <p:nvPr/>
        </p:nvPicPr>
        <p:blipFill>
          <a:blip r:embed="rId2"/>
          <a:stretch>
            <a:fillRect/>
          </a:stretch>
        </p:blipFill>
        <p:spPr>
          <a:xfrm>
            <a:off x="0" y="0"/>
            <a:ext cx="9172575" cy="6858000"/>
          </a:xfrm>
          <a:prstGeom prst="rect">
            <a:avLst/>
          </a:prstGeom>
          <a:noFill/>
          <a:ln w="9525">
            <a:noFill/>
          </a:ln>
        </p:spPr>
      </p:pic>
      <p:sp>
        <p:nvSpPr>
          <p:cNvPr id="6" name="Content Placeholder 2"/>
          <p:cNvSpPr>
            <a:spLocks noGrp="1"/>
          </p:cNvSpPr>
          <p:nvPr>
            <p:ph idx="1"/>
          </p:nvPr>
        </p:nvSpPr>
        <p:spPr>
          <a:xfrm>
            <a:off x="285750" y="428625"/>
            <a:ext cx="8643938" cy="6215063"/>
          </a:xfrm>
        </p:spPr>
        <p:txBody>
          <a:bodyPr vert="horz" wrap="square" lIns="91440" tIns="45720" rIns="91440" bIns="45720" numCol="1" anchor="t" anchorCtr="0" compatLnSpc="1"/>
          <a:lstStyle/>
          <a:p>
            <a:pPr marL="457200" marR="0" lvl="0" indent="-457200" algn="l" defTabSz="914400" rtl="0" eaLnBrk="0" fontAlgn="base" latinLnBrk="0" hangingPunct="0">
              <a:lnSpc>
                <a:spcPct val="100000"/>
              </a:lnSpc>
              <a:spcBef>
                <a:spcPct val="20000"/>
              </a:spcBef>
              <a:spcAft>
                <a:spcPct val="0"/>
              </a:spcAft>
              <a:buClrTx/>
              <a:buSzTx/>
              <a:buFont typeface="+mj-lt"/>
              <a:buAutoNum type="arabicPeriod" startAt="2"/>
              <a:defRPr/>
            </a:pPr>
            <a:r>
              <a:rPr kumimoji="0" lang="en-US" sz="2400" b="1"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Sampling </a:t>
            </a:r>
            <a:r>
              <a:rPr kumimoji="0" lang="en-US" sz="2400" b="1"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acak</a:t>
            </a:r>
            <a:r>
              <a:rPr kumimoji="0" lang="en-US" sz="2400" b="1"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1"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berstrata</a:t>
            </a:r>
            <a:r>
              <a:rPr kumimoji="0" lang="en-US" sz="2400" b="1"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1"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proporsional</a:t>
            </a:r>
            <a:r>
              <a:rPr kumimoji="0" lang="en-US" sz="2400" b="1"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1" i="1"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proportioned stratified random sampling</a:t>
            </a:r>
            <a:r>
              <a:rPr kumimoji="0" lang="en-US" sz="2400" b="1"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Subsample-</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subsampel</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acak</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sederhana</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ditarik</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dari</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setiap</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strata yang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kurang</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lebih</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sama</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dalam</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beberapa</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karakteristik</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p>
          <a:p>
            <a:pPr marL="457200" marR="0" lvl="0" indent="-457200" algn="l" defTabSz="914400" rtl="0" eaLnBrk="0" fontAlgn="base" latinLnBrk="0" hangingPunct="0">
              <a:lnSpc>
                <a:spcPct val="100000"/>
              </a:lnSpc>
              <a:spcBef>
                <a:spcPct val="20000"/>
              </a:spcBef>
              <a:spcAft>
                <a:spcPct val="0"/>
              </a:spcAft>
              <a:buClrTx/>
              <a:buSzTx/>
              <a:buFont typeface="+mj-lt"/>
              <a:buAutoNum type="alphaLcPeriod"/>
              <a:defRPr/>
            </a:pPr>
            <a:r>
              <a:rPr kumimoji="0" lang="en-US" sz="2400" b="1"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Sampling </a:t>
            </a:r>
            <a:r>
              <a:rPr kumimoji="0" lang="en-US" sz="2400" b="1"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acak</a:t>
            </a:r>
            <a:r>
              <a:rPr kumimoji="0" lang="en-US" sz="2400" b="1"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1"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berstrata</a:t>
            </a:r>
            <a:r>
              <a:rPr kumimoji="0" lang="en-US" sz="2400" b="1"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1"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proporsional</a:t>
            </a:r>
            <a:endPar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Bila</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populasi</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mempunyai</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anggota</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unsur</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tidak</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homogen</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dan</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berstrata</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secara</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proporsional</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Untuk</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suatu</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organisasi</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yang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mempunyai</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pegawai</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dengan</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latar</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belakang</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pendidikan</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berstrata</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populasi</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pegawai</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itu</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berstrata</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Misalnya</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populasi</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 1000 (700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orang</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wanita</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dan</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300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orang</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pria</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Sampel</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yang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diperlukan</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 100.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Secara</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proporsional</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sampel</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yang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dapat</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ditarik</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adalah</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wanita</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 700/1000 * 100 = 70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dan</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pria</a:t>
            </a:r>
            <a:r>
              <a:rPr kumimoji="0" lang="en-US" sz="2400" b="0" i="0" u="none" strike="noStrike" kern="1200" cap="none" spc="0" normalizeH="0" baseline="0" noProof="0" dirty="0" smtClean="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 300/1000 * 100 = 30.</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ph type="ftr" sz="quarter" idx="11"/>
          </p:nvPr>
        </p:nvSpPr>
        <p:spPr>
          <a:noFill/>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200" b="0" i="0" u="none" strike="noStrike" kern="1200" cap="none" spc="0" normalizeH="0" baseline="0" noProof="0" smtClean="0">
                <a:ln>
                  <a:noFill/>
                </a:ln>
                <a:solidFill>
                  <a:schemeClr val="tx1">
                    <a:tint val="75000"/>
                  </a:schemeClr>
                </a:solidFill>
                <a:effectLst/>
                <a:uLnTx/>
                <a:uFillTx/>
                <a:latin typeface="Tahoma" panose="020B0604030504040204" pitchFamily="34" charset="0"/>
                <a:ea typeface="+mn-ea"/>
                <a:cs typeface="+mn-cs"/>
              </a:rPr>
              <a:t>Statistics UEU 2017</a:t>
            </a:r>
            <a:endParaRPr kumimoji="0" lang="en-US" sz="1200" b="0" i="0" u="none" strike="noStrike" kern="1200" cap="none" spc="0" normalizeH="0" baseline="0" noProof="0">
              <a:ln>
                <a:noFill/>
              </a:ln>
              <a:solidFill>
                <a:schemeClr val="tx1">
                  <a:tint val="75000"/>
                </a:schemeClr>
              </a:solidFill>
              <a:effectLst/>
              <a:uLnTx/>
              <a:uFillTx/>
              <a:latin typeface="Tahoma" panose="020B0604030504040204" pitchFamily="34" charset="0"/>
              <a:ea typeface="+mn-ea"/>
              <a:cs typeface="+mn-cs"/>
            </a:endParaRPr>
          </a:p>
        </p:txBody>
      </p:sp>
      <p:sp>
        <p:nvSpPr>
          <p:cNvPr id="11267" name="Content Placeholder 4"/>
          <p:cNvSpPr>
            <a:spLocks noGrp="1"/>
          </p:cNvSpPr>
          <p:nvPr>
            <p:ph idx="1"/>
          </p:nvPr>
        </p:nvSpPr>
        <p:spPr>
          <a:ln/>
        </p:spPr>
        <p:txBody>
          <a:bodyPr vert="horz" wrap="square" lIns="91440" tIns="45720" rIns="91440" bIns="45720" anchor="t"/>
          <a:lstStyle/>
          <a:p>
            <a:endParaRPr dirty="0"/>
          </a:p>
        </p:txBody>
      </p:sp>
      <p:pic>
        <p:nvPicPr>
          <p:cNvPr id="11268" name="Picture 2" descr="C:\Users\arsil\Desktop\Smartcreative2.jpg"/>
          <p:cNvPicPr>
            <a:picLocks noChangeAspect="1"/>
          </p:cNvPicPr>
          <p:nvPr/>
        </p:nvPicPr>
        <p:blipFill>
          <a:blip r:embed="rId2"/>
          <a:stretch>
            <a:fillRect/>
          </a:stretch>
        </p:blipFill>
        <p:spPr>
          <a:xfrm>
            <a:off x="0" y="0"/>
            <a:ext cx="9172575" cy="6858000"/>
          </a:xfrm>
          <a:prstGeom prst="rect">
            <a:avLst/>
          </a:prstGeom>
          <a:noFill/>
          <a:ln w="9525">
            <a:noFill/>
          </a:ln>
        </p:spPr>
      </p:pic>
      <p:sp>
        <p:nvSpPr>
          <p:cNvPr id="7" name="Content Placeholder 2"/>
          <p:cNvSpPr txBox="1"/>
          <p:nvPr/>
        </p:nvSpPr>
        <p:spPr bwMode="auto">
          <a:xfrm>
            <a:off x="428625" y="714375"/>
            <a:ext cx="8229600" cy="5715000"/>
          </a:xfrm>
          <a:prstGeom prst="rect">
            <a:avLst/>
          </a:prstGeom>
          <a:noFill/>
          <a:ln w="9525">
            <a:noFill/>
            <a:miter lim="800000"/>
          </a:ln>
        </p:spPr>
        <p:txBody>
          <a:bodyPr vert="horz" wrap="square" lIns="91440" tIns="45720" rIns="91440" bIns="45720" numCol="1" anchor="t" anchorCtr="0" compatLnSpc="1"/>
          <a:lstStyle/>
          <a:p>
            <a:pPr marL="457200" marR="0" indent="-457200" defTabSz="914400">
              <a:spcBef>
                <a:spcPct val="20000"/>
              </a:spcBef>
              <a:buClrTx/>
              <a:buSzTx/>
              <a:buFont typeface="+mj-lt"/>
              <a:buAutoNum type="alphaLcPeriod" startAt="2"/>
              <a:defRPr/>
            </a:pPr>
            <a:r>
              <a:rPr kumimoji="0" lang="en-US" sz="2400" b="1"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Sampling </a:t>
            </a:r>
            <a:r>
              <a:rPr kumimoji="0" lang="en-US" sz="2400" b="1"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acak</a:t>
            </a:r>
            <a:r>
              <a:rPr kumimoji="0" lang="en-US" sz="2400" b="1"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b="1"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berstrata</a:t>
            </a:r>
            <a:r>
              <a:rPr kumimoji="0" lang="en-US" sz="2400" b="1"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rPr>
              <a:t> </a:t>
            </a:r>
            <a:r>
              <a:rPr kumimoji="0" lang="en-US" sz="2400" b="1" kern="1200" cap="none" spc="0" normalizeH="0" baseline="0" noProof="0" dirty="0" err="1" smtClean="0">
                <a:latin typeface="Tahoma" panose="020B0604030504040204" pitchFamily="34" charset="0"/>
                <a:ea typeface="Tahoma" panose="020B0604030504040204" pitchFamily="34" charset="0"/>
                <a:cs typeface="Tahoma" panose="020B0604030504040204" pitchFamily="34" charset="0"/>
              </a:rPr>
              <a:t>disproporsional</a:t>
            </a:r>
            <a:endParaRPr kumimoji="0" lang="en-US" sz="2400" b="1" kern="1200" cap="none" spc="0" normalizeH="0" baseline="0" noProof="0" dirty="0" smtClean="0">
              <a:latin typeface="Tahoma" panose="020B0604030504040204" pitchFamily="34" charset="0"/>
              <a:ea typeface="Tahoma" panose="020B0604030504040204" pitchFamily="34" charset="0"/>
              <a:cs typeface="Tahoma" panose="020B0604030504040204" pitchFamily="34" charset="0"/>
            </a:endParaRPr>
          </a:p>
          <a:p>
            <a:pPr marL="342900" marR="0" indent="-342900" defTabSz="914400">
              <a:spcBef>
                <a:spcPct val="20000"/>
              </a:spcBef>
              <a:buClrTx/>
              <a:buSzTx/>
              <a:buFont typeface="Arial" panose="020B0604020202020204" pitchFamily="34" charset="0"/>
              <a:buChar char="•"/>
              <a:defRPr/>
            </a:pPr>
            <a:r>
              <a:rPr kumimoji="0" lang="en-US" sz="2400" kern="1200" cap="none" spc="0" normalizeH="0" baseline="0" noProof="0" dirty="0" err="1" smtClean="0">
                <a:latin typeface="+mn-lt"/>
                <a:ea typeface="+mn-ea"/>
                <a:cs typeface="+mn-cs"/>
              </a:rPr>
              <a:t>Bila</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populasi</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berstrata</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tetapi</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kurang</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proporsional</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kasus</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di</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atas</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secara</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disproporsional</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dapat</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ditarik</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sampel</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misalnya</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untuk</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wanita</a:t>
            </a:r>
            <a:r>
              <a:rPr kumimoji="0" lang="en-US" sz="2400" kern="1200" cap="none" spc="0" normalizeH="0" baseline="0" noProof="0" dirty="0" smtClean="0">
                <a:latin typeface="+mn-lt"/>
                <a:ea typeface="+mn-ea"/>
                <a:cs typeface="+mn-cs"/>
              </a:rPr>
              <a:t> 60% = 60 </a:t>
            </a:r>
            <a:r>
              <a:rPr kumimoji="0" lang="en-US" sz="2400" kern="1200" cap="none" spc="0" normalizeH="0" baseline="0" noProof="0" dirty="0" err="1" smtClean="0">
                <a:latin typeface="+mn-lt"/>
                <a:ea typeface="+mn-ea"/>
                <a:cs typeface="+mn-cs"/>
              </a:rPr>
              <a:t>dan</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pria</a:t>
            </a:r>
            <a:r>
              <a:rPr kumimoji="0" lang="en-US" sz="2400" kern="1200" cap="none" spc="0" normalizeH="0" baseline="0" noProof="0" dirty="0" smtClean="0">
                <a:latin typeface="+mn-lt"/>
                <a:ea typeface="+mn-ea"/>
                <a:cs typeface="+mn-cs"/>
              </a:rPr>
              <a:t> 40% = 40). </a:t>
            </a:r>
          </a:p>
          <a:p>
            <a:pPr marL="342900" marR="0" indent="-342900" defTabSz="914400">
              <a:spcBef>
                <a:spcPct val="20000"/>
              </a:spcBef>
              <a:buClrTx/>
              <a:buSzTx/>
              <a:buFont typeface="Arial" panose="020B0604020202020204" pitchFamily="34" charset="0"/>
              <a:buChar char="•"/>
              <a:defRPr/>
            </a:pPr>
            <a:r>
              <a:rPr kumimoji="0" lang="en-US" sz="2400" kern="1200" cap="none" spc="0" normalizeH="0" baseline="0" noProof="0" dirty="0" err="1" smtClean="0">
                <a:latin typeface="+mn-lt"/>
                <a:ea typeface="+mn-ea"/>
                <a:cs typeface="+mn-cs"/>
              </a:rPr>
              <a:t>Prinsip</a:t>
            </a:r>
            <a:r>
              <a:rPr kumimoji="0" lang="en-US" sz="2400" kern="1200" cap="none" spc="0" normalizeH="0" baseline="0" noProof="0" dirty="0" smtClean="0">
                <a:latin typeface="+mn-lt"/>
                <a:ea typeface="+mn-ea"/>
                <a:cs typeface="+mn-cs"/>
              </a:rPr>
              <a:t> sampling </a:t>
            </a:r>
            <a:r>
              <a:rPr kumimoji="0" lang="en-US" sz="2400" kern="1200" cap="none" spc="0" normalizeH="0" baseline="0" noProof="0" dirty="0" err="1" smtClean="0">
                <a:latin typeface="+mn-lt"/>
                <a:ea typeface="+mn-ea"/>
                <a:cs typeface="+mn-cs"/>
              </a:rPr>
              <a:t>disproporsional</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adalah</a:t>
            </a:r>
            <a:r>
              <a:rPr kumimoji="0" lang="en-US" sz="2400" kern="1200" cap="none" spc="0" normalizeH="0" baseline="0" noProof="0" dirty="0" smtClean="0">
                <a:latin typeface="+mn-lt"/>
                <a:ea typeface="+mn-ea"/>
                <a:cs typeface="+mn-cs"/>
              </a:rPr>
              <a:t> :</a:t>
            </a:r>
          </a:p>
          <a:p>
            <a:pPr marL="742950" marR="0" lvl="1"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Semakin</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besar</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suatu</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strata,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semakin</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besar</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sampel</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Semakin</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tinggi</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variabilitas</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di</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dalam</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suatu</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sampel</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semakin</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besar</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sampel</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indent="-342900" defTabSz="914400">
              <a:spcBef>
                <a:spcPct val="20000"/>
              </a:spcBef>
              <a:buClrTx/>
              <a:buSzTx/>
              <a:buFont typeface="Arial" panose="020B0604020202020204" pitchFamily="34" charset="0"/>
              <a:buChar char="•"/>
              <a:defRPr/>
            </a:pPr>
            <a:r>
              <a:rPr kumimoji="0" lang="en-US" sz="2400" kern="1200" cap="none" spc="0" normalizeH="0" baseline="0" noProof="0" dirty="0" err="1" smtClean="0">
                <a:latin typeface="+mn-lt"/>
                <a:ea typeface="+mn-ea"/>
                <a:cs typeface="+mn-cs"/>
              </a:rPr>
              <a:t>Misalnya</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pegawai</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dari</a:t>
            </a:r>
            <a:r>
              <a:rPr kumimoji="0" lang="en-US" sz="2400" kern="1200" cap="none" spc="0" normalizeH="0" baseline="0" noProof="0" dirty="0" smtClean="0">
                <a:latin typeface="+mn-lt"/>
                <a:ea typeface="+mn-ea"/>
                <a:cs typeface="+mn-cs"/>
              </a:rPr>
              <a:t> unit </a:t>
            </a:r>
            <a:r>
              <a:rPr kumimoji="0" lang="en-US" sz="2400" kern="1200" cap="none" spc="0" normalizeH="0" baseline="0" noProof="0" dirty="0" err="1" smtClean="0">
                <a:latin typeface="+mn-lt"/>
                <a:ea typeface="+mn-ea"/>
                <a:cs typeface="+mn-cs"/>
              </a:rPr>
              <a:t>kerja</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tertentu</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mempunyai</a:t>
            </a:r>
            <a:r>
              <a:rPr kumimoji="0" lang="en-US" sz="2400" kern="1200" cap="none" spc="0" normalizeH="0" baseline="0" noProof="0" dirty="0" smtClean="0">
                <a:latin typeface="+mn-lt"/>
                <a:ea typeface="+mn-ea"/>
                <a:cs typeface="+mn-cs"/>
              </a:rPr>
              <a:t> 3 </a:t>
            </a:r>
            <a:r>
              <a:rPr kumimoji="0" lang="en-US" sz="2400" kern="1200" cap="none" spc="0" normalizeH="0" baseline="0" noProof="0" dirty="0" err="1" smtClean="0">
                <a:latin typeface="+mn-lt"/>
                <a:ea typeface="+mn-ea"/>
                <a:cs typeface="+mn-cs"/>
              </a:rPr>
              <a:t>orang</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lulusan</a:t>
            </a:r>
            <a:r>
              <a:rPr kumimoji="0" lang="en-US" sz="2400" kern="1200" cap="none" spc="0" normalizeH="0" baseline="0" noProof="0" dirty="0" smtClean="0">
                <a:latin typeface="+mn-lt"/>
                <a:ea typeface="+mn-ea"/>
                <a:cs typeface="+mn-cs"/>
              </a:rPr>
              <a:t> S3, 4 </a:t>
            </a:r>
            <a:r>
              <a:rPr kumimoji="0" lang="en-US" sz="2400" kern="1200" cap="none" spc="0" normalizeH="0" baseline="0" noProof="0" dirty="0" err="1" smtClean="0">
                <a:latin typeface="+mn-lt"/>
                <a:ea typeface="+mn-ea"/>
                <a:cs typeface="+mn-cs"/>
              </a:rPr>
              <a:t>orang</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lulusan</a:t>
            </a:r>
            <a:r>
              <a:rPr kumimoji="0" lang="en-US" sz="2400" kern="1200" cap="none" spc="0" normalizeH="0" baseline="0" noProof="0" dirty="0" smtClean="0">
                <a:latin typeface="+mn-lt"/>
                <a:ea typeface="+mn-ea"/>
                <a:cs typeface="+mn-cs"/>
              </a:rPr>
              <a:t> S2, 90 </a:t>
            </a:r>
            <a:r>
              <a:rPr kumimoji="0" lang="en-US" sz="2400" kern="1200" cap="none" spc="0" normalizeH="0" baseline="0" noProof="0" dirty="0" err="1" smtClean="0">
                <a:latin typeface="+mn-lt"/>
                <a:ea typeface="+mn-ea"/>
                <a:cs typeface="+mn-cs"/>
              </a:rPr>
              <a:t>orang</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lulusan</a:t>
            </a:r>
            <a:r>
              <a:rPr kumimoji="0" lang="en-US" sz="2400" kern="1200" cap="none" spc="0" normalizeH="0" baseline="0" noProof="0" dirty="0" smtClean="0">
                <a:latin typeface="+mn-lt"/>
                <a:ea typeface="+mn-ea"/>
                <a:cs typeface="+mn-cs"/>
              </a:rPr>
              <a:t> S1, 800 </a:t>
            </a:r>
            <a:r>
              <a:rPr kumimoji="0" lang="en-US" sz="2400" kern="1200" cap="none" spc="0" normalizeH="0" baseline="0" noProof="0" dirty="0" err="1" smtClean="0">
                <a:latin typeface="+mn-lt"/>
                <a:ea typeface="+mn-ea"/>
                <a:cs typeface="+mn-cs"/>
              </a:rPr>
              <a:t>orang</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lulusan</a:t>
            </a:r>
            <a:r>
              <a:rPr kumimoji="0" lang="en-US" sz="2400" kern="1200" cap="none" spc="0" normalizeH="0" baseline="0" noProof="0" dirty="0" smtClean="0">
                <a:latin typeface="+mn-lt"/>
                <a:ea typeface="+mn-ea"/>
                <a:cs typeface="+mn-cs"/>
              </a:rPr>
              <a:t> SMU </a:t>
            </a:r>
            <a:r>
              <a:rPr kumimoji="0" lang="en-US" sz="2400" kern="1200" cap="none" spc="0" normalizeH="0" baseline="0" noProof="0" dirty="0" err="1" smtClean="0">
                <a:latin typeface="+mn-lt"/>
                <a:ea typeface="+mn-ea"/>
                <a:cs typeface="+mn-cs"/>
              </a:rPr>
              <a:t>dan</a:t>
            </a:r>
            <a:r>
              <a:rPr kumimoji="0" lang="en-US" sz="2400" kern="1200" cap="none" spc="0" normalizeH="0" baseline="0" noProof="0" dirty="0" smtClean="0">
                <a:latin typeface="+mn-lt"/>
                <a:ea typeface="+mn-ea"/>
                <a:cs typeface="+mn-cs"/>
              </a:rPr>
              <a:t> 700 </a:t>
            </a:r>
            <a:r>
              <a:rPr kumimoji="0" lang="en-US" sz="2400" kern="1200" cap="none" spc="0" normalizeH="0" baseline="0" noProof="0" dirty="0" err="1" smtClean="0">
                <a:latin typeface="+mn-lt"/>
                <a:ea typeface="+mn-ea"/>
                <a:cs typeface="+mn-cs"/>
              </a:rPr>
              <a:t>orang</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lulusan</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SMP</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Dalam</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hal</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ini</a:t>
            </a:r>
            <a:r>
              <a:rPr kumimoji="0" lang="en-US" sz="2400" kern="1200" cap="none" spc="0" normalizeH="0" baseline="0" noProof="0" dirty="0" smtClean="0">
                <a:latin typeface="+mn-lt"/>
                <a:ea typeface="+mn-ea"/>
                <a:cs typeface="+mn-cs"/>
              </a:rPr>
              <a:t>, 3 </a:t>
            </a:r>
            <a:r>
              <a:rPr kumimoji="0" lang="en-US" sz="2400" kern="1200" cap="none" spc="0" normalizeH="0" baseline="0" noProof="0" dirty="0" err="1" smtClean="0">
                <a:latin typeface="+mn-lt"/>
                <a:ea typeface="+mn-ea"/>
                <a:cs typeface="+mn-cs"/>
              </a:rPr>
              <a:t>orang</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lulusan</a:t>
            </a:r>
            <a:r>
              <a:rPr kumimoji="0" lang="en-US" sz="2400" kern="1200" cap="none" spc="0" normalizeH="0" baseline="0" noProof="0" dirty="0" smtClean="0">
                <a:latin typeface="+mn-lt"/>
                <a:ea typeface="+mn-ea"/>
                <a:cs typeface="+mn-cs"/>
              </a:rPr>
              <a:t> S3 </a:t>
            </a:r>
            <a:r>
              <a:rPr kumimoji="0" lang="en-US" sz="2400" kern="1200" cap="none" spc="0" normalizeH="0" baseline="0" noProof="0" dirty="0" err="1" smtClean="0">
                <a:latin typeface="+mn-lt"/>
                <a:ea typeface="+mn-ea"/>
                <a:cs typeface="+mn-cs"/>
              </a:rPr>
              <a:t>dan</a:t>
            </a:r>
            <a:r>
              <a:rPr kumimoji="0" lang="en-US" sz="2400" kern="1200" cap="none" spc="0" normalizeH="0" baseline="0" noProof="0" dirty="0" smtClean="0">
                <a:latin typeface="+mn-lt"/>
                <a:ea typeface="+mn-ea"/>
                <a:cs typeface="+mn-cs"/>
              </a:rPr>
              <a:t> 4 </a:t>
            </a:r>
            <a:r>
              <a:rPr kumimoji="0" lang="en-US" sz="2400" kern="1200" cap="none" spc="0" normalizeH="0" baseline="0" noProof="0" dirty="0" err="1" smtClean="0">
                <a:latin typeface="+mn-lt"/>
                <a:ea typeface="+mn-ea"/>
                <a:cs typeface="+mn-cs"/>
              </a:rPr>
              <a:t>orang</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lulusan</a:t>
            </a:r>
            <a:r>
              <a:rPr kumimoji="0" lang="en-US" sz="2400" kern="1200" cap="none" spc="0" normalizeH="0" baseline="0" noProof="0" dirty="0" smtClean="0">
                <a:latin typeface="+mn-lt"/>
                <a:ea typeface="+mn-ea"/>
                <a:cs typeface="+mn-cs"/>
              </a:rPr>
              <a:t> S2 </a:t>
            </a:r>
            <a:r>
              <a:rPr kumimoji="0" lang="en-US" sz="2400" kern="1200" cap="none" spc="0" normalizeH="0" baseline="0" noProof="0" dirty="0" err="1" smtClean="0">
                <a:latin typeface="+mn-lt"/>
                <a:ea typeface="+mn-ea"/>
                <a:cs typeface="+mn-cs"/>
              </a:rPr>
              <a:t>diambil</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semuanya</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sebagai</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sampel</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karena</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dua</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kelompok</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ini</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terlalu</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kecil</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bila</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dibandingkan</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dengan</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kelompok</a:t>
            </a:r>
            <a:r>
              <a:rPr kumimoji="0" lang="en-US" sz="2400" kern="1200" cap="none" spc="0" normalizeH="0" baseline="0" noProof="0" dirty="0" smtClean="0">
                <a:latin typeface="+mn-lt"/>
                <a:ea typeface="+mn-ea"/>
                <a:cs typeface="+mn-cs"/>
              </a:rPr>
              <a:t> S1, SMU </a:t>
            </a:r>
            <a:r>
              <a:rPr kumimoji="0" lang="en-US" sz="2400" kern="1200" cap="none" spc="0" normalizeH="0" baseline="0" noProof="0" dirty="0" err="1" smtClean="0">
                <a:latin typeface="+mn-lt"/>
                <a:ea typeface="+mn-ea"/>
                <a:cs typeface="+mn-cs"/>
              </a:rPr>
              <a:t>dan</a:t>
            </a:r>
            <a:r>
              <a:rPr kumimoji="0" lang="en-US" sz="2400" kern="1200" cap="none" spc="0" normalizeH="0" baseline="0" noProof="0" dirty="0" smtClean="0">
                <a:latin typeface="+mn-lt"/>
                <a:ea typeface="+mn-ea"/>
                <a:cs typeface="+mn-cs"/>
              </a:rPr>
              <a:t> </a:t>
            </a:r>
            <a:r>
              <a:rPr kumimoji="0" lang="en-US" sz="2400" kern="1200" cap="none" spc="0" normalizeH="0" baseline="0" noProof="0" dirty="0" err="1" smtClean="0">
                <a:latin typeface="+mn-lt"/>
                <a:ea typeface="+mn-ea"/>
                <a:cs typeface="+mn-cs"/>
              </a:rPr>
              <a:t>SMP</a:t>
            </a:r>
            <a:r>
              <a:rPr kumimoji="0" lang="en-US" sz="2400" kern="1200" cap="none" spc="0" normalizeH="0" baseline="0" noProof="0" dirty="0" smtClean="0">
                <a:latin typeface="+mn-lt"/>
                <a:ea typeface="+mn-ea"/>
                <a:cs typeface="+mn-cs"/>
              </a:rPr>
              <a:t>.</a:t>
            </a:r>
            <a:endParaRPr kumimoji="0" lang="en-US" sz="3200" kern="1200" cap="none" spc="0" normalizeH="0" baseline="0" noProof="0" dirty="0">
              <a:latin typeface="+mn-lt"/>
              <a:ea typeface="+mn-ea"/>
              <a:cs typeface="+mn-c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3001</Words>
  <Application>Microsoft Office PowerPoint</Application>
  <PresentationFormat>On-screen Show (4:3)</PresentationFormat>
  <Paragraphs>363</Paragraphs>
  <Slides>45</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47" baseType="lpstr">
      <vt:lpstr>Office Theme</vt:lpstr>
      <vt:lpstr>Microsoft Equation 3.0</vt:lpstr>
      <vt:lpstr>PowerPoint Presentation</vt:lpstr>
      <vt:lpstr>PowerPoint Presentation</vt:lpstr>
      <vt:lpstr>PowerPoint Presentation</vt:lpstr>
      <vt:lpstr> 05. DISTRIBUSI SAMPLING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KEMAMPUAN AKHIR YANG DIHARAPKAN</vt:lpstr>
      <vt:lpstr>Daftar Pustaka</vt:lpstr>
    </vt:vector>
  </TitlesOfParts>
  <Company>Infonet Computer Yogyakarta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Ilmu Komputer S2</dc:creator>
  <cp:lastModifiedBy>Windows User</cp:lastModifiedBy>
  <cp:revision>166</cp:revision>
  <dcterms:created xsi:type="dcterms:W3CDTF">2000-03-27T02:08:03Z</dcterms:created>
  <dcterms:modified xsi:type="dcterms:W3CDTF">2017-09-12T03:03:14Z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1033-10.2.0.5934</vt:lpwstr>
  </property>
</Properties>
</file>