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3" r:id="rId2"/>
    <p:sldId id="364" r:id="rId3"/>
    <p:sldId id="365" r:id="rId4"/>
    <p:sldId id="366" r:id="rId5"/>
    <p:sldId id="367" r:id="rId6"/>
    <p:sldId id="371" r:id="rId7"/>
    <p:sldId id="372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50" r:id="rId19"/>
    <p:sldId id="342" r:id="rId20"/>
    <p:sldId id="343" r:id="rId21"/>
    <p:sldId id="344" r:id="rId22"/>
    <p:sldId id="351" r:id="rId23"/>
    <p:sldId id="345" r:id="rId24"/>
    <p:sldId id="346" r:id="rId25"/>
    <p:sldId id="347" r:id="rId26"/>
    <p:sldId id="348" r:id="rId27"/>
    <p:sldId id="352" r:id="rId28"/>
    <p:sldId id="353" r:id="rId29"/>
    <p:sldId id="354" r:id="rId30"/>
    <p:sldId id="356" r:id="rId31"/>
    <p:sldId id="355" r:id="rId32"/>
    <p:sldId id="368" r:id="rId33"/>
    <p:sldId id="369" r:id="rId34"/>
    <p:sldId id="370" r:id="rId3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8099B"/>
    <a:srgbClr val="13110F"/>
    <a:srgbClr val="666699"/>
    <a:srgbClr val="A50021"/>
    <a:srgbClr val="F0EFE0"/>
    <a:srgbClr val="1F4081"/>
    <a:srgbClr val="2F1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/>
    <p:restoredTop sz="94407"/>
  </p:normalViewPr>
  <p:slideViewPr>
    <p:cSldViewPr showGuides="1">
      <p:cViewPr varScale="1">
        <p:scale>
          <a:sx n="59" d="100"/>
          <a:sy n="59" d="100"/>
        </p:scale>
        <p:origin x="-3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  <a:t>‹#›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31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65178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id-ID" altLang="en-US" sz="1200" dirty="0"/>
              <a:t>2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id-ID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id-ID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id-ID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id-ID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id-ID" altLang="en-US" sz="1200" dirty="0"/>
              <a:t>5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id-ID" altLang="en-US" sz="1200" dirty="0"/>
              <a:t>7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id-ID" altLang="en-US" sz="1200" dirty="0"/>
              <a:t>32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id-ID" altLang="en-US" sz="1200" dirty="0"/>
              <a:t>33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id-ID" altLang="en-US" sz="1200" dirty="0"/>
              <a:t>34</a:t>
            </a:fld>
            <a:endParaRPr lang="id-ID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.jpg"/>
          <p:cNvPicPr>
            <a:picLocks noChangeAspect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1"/>
          <p:cNvSpPr txBox="1"/>
          <p:nvPr/>
        </p:nvSpPr>
        <p:spPr>
          <a:xfrm>
            <a:off x="3048000" y="3744913"/>
            <a:ext cx="60960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ID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STATISTIK  (ESA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310</a:t>
            </a:r>
            <a:r>
              <a:rPr lang="en-ID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/>
            <a:r>
              <a:rPr lang="en-US" altLang="en-US" sz="1600" b="1" smtClean="0">
                <a:solidFill>
                  <a:schemeClr val="bg1"/>
                </a:solidFill>
                <a:latin typeface="Tahoma" panose="020B0604030504040204" pitchFamily="34" charset="0"/>
              </a:rPr>
              <a:t>PERTEMUAN </a:t>
            </a:r>
            <a:r>
              <a:rPr lang="en-US" altLang="en-US" sz="1600" b="1" dirty="0">
                <a:solidFill>
                  <a:schemeClr val="bg1"/>
                </a:solidFill>
                <a:latin typeface="Tahoma" panose="020B0604030504040204" pitchFamily="34" charset="0"/>
              </a:rPr>
              <a:t>6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&lt;TEAM DOSEN&gt;</a:t>
            </a:r>
          </a:p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PROGRAM </a:t>
            </a:r>
            <a:r>
              <a:rPr lang="en-US" altLang="en-US" sz="1600" b="1" dirty="0">
                <a:solidFill>
                  <a:schemeClr val="bg1"/>
                </a:solidFill>
                <a:latin typeface="Tahoma" panose="020B0604030504040204" pitchFamily="34" charset="0"/>
              </a:rPr>
              <a:t>STUDI TEKNIK INFORMATIKA 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Tahoma" panose="020B0604030504040204" pitchFamily="34" charset="0"/>
              </a:rPr>
              <a:t>FAKULTAS ILMU KOMPUTER 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15364" name="Content Placeholder 6"/>
          <p:cNvSpPr>
            <a:spLocks noGrp="1"/>
          </p:cNvSpPr>
          <p:nvPr>
            <p:ph idx="1"/>
          </p:nvPr>
        </p:nvSpPr>
        <p:spPr>
          <a:xfrm>
            <a:off x="500063" y="-714375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15365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ontent Placeholder 2"/>
          <p:cNvSpPr txBox="1"/>
          <p:nvPr/>
        </p:nvSpPr>
        <p:spPr bwMode="auto">
          <a:xfrm>
            <a:off x="714375" y="928688"/>
            <a:ext cx="8001000" cy="427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Jadi interval kepercayaan (</a:t>
            </a:r>
            <a:r>
              <a:rPr kumimoji="0" lang="en-US" sz="2400" i="1" kern="1200" cap="none" spc="0" normalizeH="0" baseline="0" noProof="0" smtClean="0">
                <a:latin typeface="+mn-lt"/>
                <a:ea typeface="+mn-ea"/>
                <a:cs typeface="+mn-cs"/>
              </a:rPr>
              <a:t>confidence interval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adalah estimasi interval berdasarkan tingkat kepercayaan tertentu dan batas atas serta batas bawah interval disebut batas kepercayaan (</a:t>
            </a:r>
            <a:r>
              <a:rPr kumimoji="0" lang="en-US" sz="2400" i="1" kern="1200" cap="none" spc="0" normalizeH="0" baseline="0" noProof="0" smtClean="0">
                <a:latin typeface="+mn-lt"/>
                <a:ea typeface="+mn-ea"/>
                <a:cs typeface="+mn-cs"/>
              </a:rPr>
              <a:t>confidence limits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). </a:t>
            </a:r>
          </a:p>
          <a:p>
            <a:pPr marL="342900" marR="0" indent="-342900"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400" kern="1200" cap="none" spc="0" normalizeH="0" baseline="0" noProof="0" smtClean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Dari prakteknya tingkat kepercayaan dilakukan sebelum estimasi dilakukan, jadi dengan menetapkan tingkat kepercayaan interval sebesar 90 persen (90 %). </a:t>
            </a:r>
          </a:p>
          <a:p>
            <a:pPr marL="342900" marR="0" indent="-342900"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400" kern="1200" cap="none" spc="0" normalizeH="0" baseline="0" noProof="0" smtClean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Artinya seseorang yang melakukan tersebut ingin agar 90 persen yakin bahwa mean dari populasi akan termuat dalam interval yang diperoleh. </a:t>
            </a: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428625" y="2500313"/>
            <a:ext cx="8229600" cy="4525962"/>
          </a:xfrm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16388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501062" cy="150812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2400" dirty="0"/>
              <a:t>Estimasi interval untuk beberapa tingkat kepercayaan (1-</a:t>
            </a:r>
            <a:r>
              <a:rPr sz="2400" dirty="0">
                <a:sym typeface="Symbol" panose="05050102010706020507" pitchFamily="18" charset="2"/>
              </a:rPr>
              <a:t>)100%.</a:t>
            </a:r>
            <a:r>
              <a:rPr sz="2400" dirty="0"/>
              <a:t> 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1714500"/>
            <a:ext cx="67056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17412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ontent Placeholder 2"/>
          <p:cNvSpPr txBox="1"/>
          <p:nvPr/>
        </p:nvSpPr>
        <p:spPr bwMode="auto">
          <a:xfrm>
            <a:off x="457200" y="928688"/>
            <a:ext cx="8258175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Contoh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t-IT" sz="2400" kern="1200" cap="none" spc="0" normalizeH="0" baseline="0" noProof="0" smtClean="0">
                <a:latin typeface="+mn-lt"/>
                <a:ea typeface="+mn-ea"/>
                <a:cs typeface="+mn-cs"/>
              </a:rPr>
              <a:t>Seorang Dosen ingin mengestimasi waktu rata-rata yang digunakan untuk belajar. 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it-IT" sz="2400" kern="1200" cap="none" spc="0" normalizeH="0" baseline="0" noProof="0" smtClean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t-IT" sz="2400" kern="1200" cap="none" spc="0" normalizeH="0" baseline="0" noProof="0" smtClean="0">
                <a:latin typeface="+mn-lt"/>
                <a:ea typeface="+mn-ea"/>
                <a:cs typeface="+mn-cs"/>
              </a:rPr>
              <a:t>Suatu sampe acak ukuran 36 menunjukan bahwa rata-rata waktu yang digunakan siswa untuk belajar di rumah setiap harinya adalah 100 menit. 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it-IT" sz="2400" kern="1200" cap="none" spc="0" normalizeH="0" baseline="0" noProof="0" smtClean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t-IT" sz="2400" kern="1200" cap="none" spc="0" normalizeH="0" baseline="0" noProof="0" smtClean="0">
                <a:latin typeface="+mn-lt"/>
                <a:ea typeface="+mn-ea"/>
                <a:cs typeface="+mn-cs"/>
              </a:rPr>
              <a:t>Informasi sebelumnya menyatakan bahwa standar deviasi adalah 20 menit. </a:t>
            </a: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1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4102" name="Content Placeholder 5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4103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098" name="Object 5"/>
          <p:cNvGraphicFramePr/>
          <p:nvPr/>
        </p:nvGraphicFramePr>
        <p:xfrm>
          <a:off x="1428750" y="3714750"/>
          <a:ext cx="683577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4" imgW="2500630" imgH="431800" progId="Equation.3">
                  <p:embed/>
                </p:oleObj>
              </mc:Choice>
              <mc:Fallback>
                <p:oleObj r:id="rId4" imgW="2500630" imgH="4318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0" y="3714750"/>
                        <a:ext cx="6835775" cy="906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/>
          <p:nvPr/>
        </p:nvSpPr>
        <p:spPr bwMode="auto">
          <a:xfrm>
            <a:off x="214313" y="714375"/>
            <a:ext cx="8643938" cy="632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interval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tingkat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kepercayaan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95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persen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dapat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ditentukan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berikut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ini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: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Unsur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unsur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diketahui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: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	         = 100 ; 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/>
              </a:rPr>
              <a:t> 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= 20;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</a:rPr>
              <a:t>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=36;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tingkat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kepercayaan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95 %.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tingkat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kepercayaan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95 %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maka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nilai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z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1,96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jadi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interval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nilai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waktu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rata-rata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sesungguhnya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: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kata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lain guru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mengestimasi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tingkat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keyakinan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95 %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bahwa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rata-rata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waktu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belajar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antara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93,47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menit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hingga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106,53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menit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/>
              </a:rPr>
              <a:t></a:t>
            </a: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algn="ctr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99" name="Object 2"/>
          <p:cNvGraphicFramePr/>
          <p:nvPr/>
        </p:nvGraphicFramePr>
        <p:xfrm>
          <a:off x="785813" y="2500313"/>
          <a:ext cx="2714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6" imgW="177800" imgH="202565" progId="Equation.3">
                  <p:embed/>
                </p:oleObj>
              </mc:Choice>
              <mc:Fallback>
                <p:oleObj r:id="rId6" imgW="177800" imgH="202565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813" y="2500313"/>
                        <a:ext cx="271462" cy="271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848600" cy="74612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sz="2400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36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1843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ontent Placeholder 2"/>
          <p:cNvSpPr txBox="1"/>
          <p:nvPr/>
        </p:nvSpPr>
        <p:spPr bwMode="auto">
          <a:xfrm>
            <a:off x="357188" y="857250"/>
            <a:ext cx="8458200" cy="533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rmAutofit fontScale="70000" lnSpcReduction="20000"/>
          </a:bodyPr>
          <a:lstStyle/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Jika n &gt; 30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Dari seluruh siswa 4 kelas diambil sebagai sampel 40 siswa dan didapatkan nilai Matematika dari 40 siswa tersebut sebagai berikut :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58	48	56	43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58	57	48	35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43	47	49	41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64	58	46	44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47	55	42	48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54	29	46	47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59	47	52	43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47	49	40	58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60	50	50	50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	64	36	43	44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endParaRPr kumimoji="0" lang="en-US" sz="1600" kern="1200" cap="none" spc="0" normalizeH="0" baseline="0" noProof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kern="1200" cap="none" spc="0" normalizeH="0" baseline="0" noProof="0" smtClean="0">
                <a:latin typeface="+mn-lt"/>
                <a:ea typeface="+mn-ea"/>
                <a:cs typeface="+mn-cs"/>
              </a:rPr>
              <a:t>	maka estimasi rata-rata nilai Matematika sesungguhnya dengan tingkat kepercayaan 90 persen yaitu :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19460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7972425" cy="11430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2400" dirty="0"/>
              <a:t>Dengan tingkat kepercayaan 90 % maka nilai z adalah 1,645 jadi estimasi interval dari rata-rata sesungguhnya adalah :</a:t>
            </a:r>
          </a:p>
        </p:txBody>
      </p:sp>
      <p:pic>
        <p:nvPicPr>
          <p:cNvPr id="1946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857375"/>
            <a:ext cx="5791200" cy="169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992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sz="2400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25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5126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ontent Placeholder 2"/>
          <p:cNvSpPr txBox="1"/>
          <p:nvPr/>
        </p:nvSpPr>
        <p:spPr bwMode="auto">
          <a:xfrm>
            <a:off x="642938" y="1071563"/>
            <a:ext cx="7239000" cy="3481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 smtClean="0">
                <a:solidFill>
                  <a:schemeClr val="tx2">
                    <a:satMod val="130000"/>
                  </a:schemeClr>
                </a:solidFill>
                <a:latin typeface="+mn-lt"/>
                <a:ea typeface="+mn-ea"/>
                <a:cs typeface="+mn-cs"/>
              </a:rPr>
              <a:t>Jika  n </a:t>
            </a:r>
            <a:r>
              <a:rPr kumimoji="0" lang="en-US" sz="2400" kern="1200" cap="none" spc="0" normalizeH="0" baseline="0" noProof="0" smtClean="0">
                <a:solidFill>
                  <a:schemeClr val="tx2">
                    <a:satMod val="130000"/>
                  </a:schemeClr>
                </a:solidFill>
                <a:latin typeface="+mn-lt"/>
                <a:ea typeface="+mn-ea"/>
                <a:cs typeface="+mn-cs"/>
                <a:sym typeface="Symbol" panose="05050102010706020507"/>
              </a:rPr>
              <a:t> 30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Jika dimiliki sampel 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, 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, …., X</a:t>
            </a:r>
            <a:r>
              <a:rPr kumimoji="0" lang="en-US" sz="2400" i="1" kern="1200" cap="none" spc="0" normalizeH="0" baseline="-25000" noProof="0" smtClean="0">
                <a:latin typeface="+mn-lt"/>
                <a:ea typeface="+mn-ea"/>
                <a:cs typeface="+mn-cs"/>
              </a:rPr>
              <a:t>n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dari distribusi normal N(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, 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) dengan 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tidak diketahui maka :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kern="1200" cap="none" spc="0" normalizeH="0" baseline="0" noProof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algn="ctr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kern="1200" cap="none" spc="0" normalizeH="0" baseline="0" noProof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kern="1200" cap="none" spc="0" normalizeH="0" baseline="0" noProof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  berdistribusi </a:t>
            </a:r>
            <a:r>
              <a:rPr kumimoji="0" lang="en-US" sz="2400" i="1" kern="1200" cap="none" spc="0" normalizeH="0" baseline="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t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dengan derajat bebas </a:t>
            </a:r>
            <a:r>
              <a:rPr kumimoji="0" lang="en-US" sz="2400" i="1" kern="1200" cap="none" spc="0" normalizeH="0" baseline="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n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-1.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kern="1200" cap="none" spc="0" normalizeH="0" baseline="0" noProof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2" name="Object 2"/>
          <p:cNvGraphicFramePr/>
          <p:nvPr/>
        </p:nvGraphicFramePr>
        <p:xfrm>
          <a:off x="2928938" y="2500313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673100" imgH="444500" progId="Equation.3">
                  <p:embed/>
                </p:oleObj>
              </mc:Choice>
              <mc:Fallback>
                <p:oleObj r:id="rId4" imgW="673100" imgH="4445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8938" y="2500313"/>
                        <a:ext cx="15240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0" y="3862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0" imgH="0" progId="Equation.3">
                  <p:embed/>
                </p:oleObj>
              </mc:Choice>
              <mc:Fallback>
                <p:oleObj r:id="rId3" imgW="0" imgH="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4572000" y="3862388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148" name="Title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pic>
        <p:nvPicPr>
          <p:cNvPr id="6149" name="Picture 2" descr="C:\Users\arsil\Desktop\Smartcreativ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2"/>
          <p:cNvSpPr txBox="1"/>
          <p:nvPr/>
        </p:nvSpPr>
        <p:spPr bwMode="auto">
          <a:xfrm>
            <a:off x="428625" y="714375"/>
            <a:ext cx="8286750" cy="533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Sifat-sifat</a:t>
            </a:r>
            <a:r>
              <a:rPr kumimoji="0" lang="en-US" sz="3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3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3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3600" i="1" kern="1200" cap="none" spc="0" normalizeH="0" baseline="0" noProof="0" dirty="0" smtClean="0">
                <a:latin typeface="+mn-lt"/>
                <a:ea typeface="+mn-ea"/>
                <a:cs typeface="+mn-cs"/>
              </a:rPr>
              <a:t>t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ini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serupa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Z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mean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nol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simetris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berbentuk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lonceng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/ </a:t>
            </a:r>
            <a:r>
              <a:rPr kumimoji="0" lang="en-US" sz="2600" i="1" kern="1200" cap="none" spc="0" normalizeH="0" baseline="0" noProof="0" dirty="0" smtClean="0">
                <a:latin typeface="+mn-lt"/>
                <a:ea typeface="+mn-ea"/>
                <a:cs typeface="+mn-cs"/>
              </a:rPr>
              <a:t>bell shape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terhadap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mean.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6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Bentuk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tergantung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pada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ukuran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sampel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.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Jadi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adalah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kumpulan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keluarga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perbedaan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satu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yang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lainnnya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tergantung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pada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ukuran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sampel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.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6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Pada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ukuran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sampel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yang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kecil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keruncingan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berbentuk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i="1" kern="1200" cap="none" spc="0" normalizeH="0" baseline="0" noProof="0" dirty="0" smtClean="0">
                <a:latin typeface="+mn-lt"/>
                <a:ea typeface="+mn-ea"/>
                <a:cs typeface="+mn-cs"/>
              </a:rPr>
              <a:t>t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kurang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dibandingkan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Z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jika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meningkatnya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ukuran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sampel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mendekati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30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maka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bentuk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semakin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mendekati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bentuk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Z. (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Jadi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jika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i="1" kern="1200" cap="none" spc="0" normalizeH="0" baseline="0" noProof="0" dirty="0" smtClean="0">
                <a:latin typeface="+mn-lt"/>
                <a:ea typeface="+mn-ea"/>
                <a:cs typeface="+mn-cs"/>
              </a:rPr>
              <a:t>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&gt;30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maka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digunakan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600" kern="1200" cap="none" spc="0" normalizeH="0" baseline="0" noProof="0" dirty="0" err="1" smtClean="0">
                <a:latin typeface="+mn-lt"/>
                <a:ea typeface="+mn-ea"/>
                <a:cs typeface="+mn-cs"/>
              </a:rPr>
              <a:t>nilai</a:t>
            </a:r>
            <a:r>
              <a:rPr kumimoji="0" lang="en-US" sz="2600" kern="1200" cap="none" spc="0" normalizeH="0" baseline="0" noProof="0" dirty="0" smtClean="0">
                <a:latin typeface="+mn-lt"/>
                <a:ea typeface="+mn-ea"/>
                <a:cs typeface="+mn-cs"/>
              </a:rPr>
              <a:t> z).</a:t>
            </a:r>
          </a:p>
          <a:p>
            <a:pPr marL="365760" marR="0" indent="-28321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98525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0484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/>
          <p:nvPr/>
        </p:nvSpPr>
        <p:spPr bwMode="auto">
          <a:xfrm>
            <a:off x="642938" y="642938"/>
            <a:ext cx="7239000" cy="74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smtClean="0">
                <a:latin typeface="+mj-lt"/>
                <a:ea typeface="+mj-ea"/>
                <a:cs typeface="+mj-cs"/>
              </a:rPr>
              <a:t>Grafik fungsi distribusi t</a:t>
            </a:r>
            <a:endParaRPr kumimoji="0" lang="en-US" sz="2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pic>
        <p:nvPicPr>
          <p:cNvPr id="20486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428750"/>
            <a:ext cx="6324600" cy="4648200"/>
          </a:xfrm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507" name="Tit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pic>
        <p:nvPicPr>
          <p:cNvPr id="21508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itle 1"/>
          <p:cNvSpPr txBox="1"/>
          <p:nvPr/>
        </p:nvSpPr>
        <p:spPr bwMode="auto">
          <a:xfrm>
            <a:off x="785813" y="642938"/>
            <a:ext cx="7239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 err="1" smtClean="0">
                <a:latin typeface="+mj-lt"/>
                <a:ea typeface="+mj-ea"/>
                <a:cs typeface="+mj-cs"/>
              </a:rPr>
              <a:t>Tabel</a:t>
            </a:r>
            <a:r>
              <a:rPr kumimoji="0" lang="en-US" sz="2400" kern="1200" cap="none" spc="0" normalizeH="0" baseline="0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j-ea"/>
                <a:cs typeface="+mj-cs"/>
              </a:rPr>
              <a:t>distribusi</a:t>
            </a:r>
            <a:r>
              <a:rPr kumimoji="0" lang="en-US" sz="2400" kern="1200" cap="none" spc="0" normalizeH="0" baseline="0" noProof="0" dirty="0" smtClean="0">
                <a:latin typeface="+mj-lt"/>
                <a:ea typeface="+mj-ea"/>
                <a:cs typeface="+mj-cs"/>
              </a:rPr>
              <a:t> T</a:t>
            </a:r>
            <a:endParaRPr kumimoji="0" lang="en-US" sz="2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pic>
        <p:nvPicPr>
          <p:cNvPr id="21510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143000"/>
            <a:ext cx="6677025" cy="5411788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 DAN MISI UNIVERSITAS ESA UNGGUL</a:t>
            </a:r>
          </a:p>
        </p:txBody>
      </p:sp>
      <p:pic>
        <p:nvPicPr>
          <p:cNvPr id="1024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  <a:ln/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2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sz="2400" i="1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173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717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170" name="Object 2"/>
          <p:cNvGraphicFramePr/>
          <p:nvPr/>
        </p:nvGraphicFramePr>
        <p:xfrm>
          <a:off x="758825" y="2039938"/>
          <a:ext cx="62420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4" imgW="2324100" imgH="419100" progId="Equation.3">
                  <p:embed/>
                </p:oleObj>
              </mc:Choice>
              <mc:Fallback>
                <p:oleObj r:id="rId4" imgW="2324100" imgH="4191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8825" y="2039938"/>
                        <a:ext cx="6242050" cy="1084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/>
          <p:nvPr/>
        </p:nvSpPr>
        <p:spPr bwMode="auto">
          <a:xfrm>
            <a:off x="228600" y="928688"/>
            <a:ext cx="8415338" cy="4143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Untuk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</a:rPr>
              <a:t>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 30, 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nterval 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kepercayaan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 (1-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)100%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untuk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mean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populasi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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adalah</a:t>
            </a: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 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t</a:t>
            </a:r>
            <a:r>
              <a:rPr kumimoji="0" lang="en-US" sz="2400" kern="1200" cap="none" spc="0" normalizeH="0" baseline="-2500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n-1; (1-/2) 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adalah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kuantil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ke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-(1-/2)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distribusi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derajat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bebas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-1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adalah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simpangan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baku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(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standard deviation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)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sampel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dengan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s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= 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en-US" sz="2400" kern="1200" cap="none" spc="0" normalizeH="0" baseline="3000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yaitu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akar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variansi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sampel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.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531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2533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2"/>
          <p:cNvSpPr txBox="1"/>
          <p:nvPr/>
        </p:nvSpPr>
        <p:spPr bwMode="auto">
          <a:xfrm>
            <a:off x="428625" y="1000125"/>
            <a:ext cx="8115300" cy="4143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Contoh 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Misalkan diberikan nilai Matematika 10 siswa sebagai berikut : 58, 58, 43, 64, 47, 54, 59, 47, 60, dan 64.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400" kern="1200" cap="none" spc="0" normalizeH="0" baseline="0" noProof="0" smtClean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Estimasi rata-rata nilai Matematika sesungguhnya (populasi). Nilai rata-rata Matematika dengan tingkat kepercayaan 95 persen dapat diestimasi sebagai berikut: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sp>
        <p:nvSpPr>
          <p:cNvPr id="23556" name="Title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pic>
        <p:nvPicPr>
          <p:cNvPr id="2355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/>
          <p:nvPr/>
        </p:nvSpPr>
        <p:spPr bwMode="auto">
          <a:xfrm>
            <a:off x="357188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smtClean="0">
                <a:latin typeface="+mj-lt"/>
                <a:ea typeface="+mj-ea"/>
                <a:cs typeface="+mj-cs"/>
              </a:rPr>
              <a:t>Hasil perhitungan dari data</a:t>
            </a:r>
            <a:endParaRPr kumimoji="0" lang="en-US" sz="2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pic>
        <p:nvPicPr>
          <p:cNvPr id="2355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1785938"/>
            <a:ext cx="5072062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4580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66052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2400" dirty="0"/>
              <a:t>interval kepercayaan </a:t>
            </a:r>
            <a:r>
              <a:rPr sz="2400" i="1" dirty="0">
                <a:sym typeface="Symbol" panose="05050102010706020507" pitchFamily="18" charset="2"/>
              </a:rPr>
              <a:t></a:t>
            </a:r>
            <a:r>
              <a:rPr sz="2400" dirty="0">
                <a:sym typeface="Symbol" panose="05050102010706020507" pitchFamily="18" charset="2"/>
              </a:rPr>
              <a:t> (</a:t>
            </a:r>
            <a:r>
              <a:rPr sz="2400" dirty="0"/>
              <a:t>rata-rata populasi) dengan koefisien kepercayaan 95 % : </a:t>
            </a:r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785938"/>
            <a:ext cx="6067425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62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604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5605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ontent Placeholder 2"/>
          <p:cNvSpPr txBox="1"/>
          <p:nvPr/>
        </p:nvSpPr>
        <p:spPr bwMode="auto">
          <a:xfrm>
            <a:off x="457200" y="1143000"/>
            <a:ext cx="8401050" cy="4643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Contoh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Pengukuran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temperature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ruang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pemanas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5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buah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oven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sejenis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, yang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dilakukan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setelah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beberapa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waktu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lamanya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pemanasan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lakukan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sampai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bacaan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tamperatur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stabil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(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sesuai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operasi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ditetapkan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)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menunjukan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nilai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sebagai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berikut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(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dalam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derajat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Celsius) : 101, 88, 94, 96,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103.</a:t>
            </a:r>
          </a:p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rata-rata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ruang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pemanas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sesungguhnya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(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populasi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)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oven temperature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dapat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tingkat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kepercayaan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95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persen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sebagai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berikut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:</a:t>
            </a:r>
          </a:p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627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26628" name="Content Placeholder 5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6629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/>
          <p:nvPr/>
        </p:nvSpPr>
        <p:spPr bwMode="auto">
          <a:xfrm>
            <a:off x="500063" y="500063"/>
            <a:ext cx="67865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 err="1" smtClean="0">
                <a:latin typeface="+mj-lt"/>
                <a:ea typeface="+mj-ea"/>
                <a:cs typeface="+mj-cs"/>
              </a:rPr>
              <a:t>Hasil</a:t>
            </a:r>
            <a:r>
              <a:rPr kumimoji="0" lang="en-US" sz="2400" kern="1200" cap="none" spc="0" normalizeH="0" baseline="0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j-ea"/>
                <a:cs typeface="+mj-cs"/>
              </a:rPr>
              <a:t>perhitungan</a:t>
            </a:r>
            <a:r>
              <a:rPr kumimoji="0" lang="en-US" sz="2400" kern="1200" cap="none" spc="0" normalizeH="0" baseline="0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j-ea"/>
                <a:cs typeface="+mj-cs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j-lt"/>
                <a:ea typeface="+mj-ea"/>
                <a:cs typeface="+mj-cs"/>
              </a:rPr>
              <a:t> data</a:t>
            </a:r>
          </a:p>
        </p:txBody>
      </p:sp>
      <p:pic>
        <p:nvPicPr>
          <p:cNvPr id="2663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7313"/>
            <a:ext cx="6605588" cy="358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27652" name="Content Placeholder 5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7653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857250" y="1000125"/>
            <a:ext cx="6786563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interval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kepercayaan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anose="05050102010706020507"/>
              </a:rPr>
              <a:t>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anose="05050102010706020507"/>
              </a:rPr>
              <a:t>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rata-rata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koefisien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kepercayaan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95 % : </a:t>
            </a:r>
          </a:p>
        </p:txBody>
      </p:sp>
      <p:pic>
        <p:nvPicPr>
          <p:cNvPr id="2765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2143125"/>
            <a:ext cx="5722937" cy="2551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62000"/>
          </a:xfrm>
          <a:ln/>
        </p:spPr>
        <p:txBody>
          <a:bodyPr vert="horz" wrap="square" lIns="91440" tIns="45720" rIns="91440" bIns="45720" anchor="ctr"/>
          <a:lstStyle/>
          <a:p>
            <a:r>
              <a:rPr dirty="0"/>
              <a:t> 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8676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867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ontent Placeholder 2"/>
          <p:cNvSpPr txBox="1"/>
          <p:nvPr/>
        </p:nvSpPr>
        <p:spPr bwMode="auto">
          <a:xfrm>
            <a:off x="500063" y="785813"/>
            <a:ext cx="8229600" cy="5776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1" kern="1200" cap="none" spc="0" normalizeH="0" baseline="0" noProof="0" smtClean="0">
                <a:latin typeface="+mn-lt"/>
                <a:ea typeface="+mn-ea"/>
                <a:cs typeface="+mn-cs"/>
              </a:rPr>
              <a:t>Pendugaan Interval untuk Proporsi ( Persentase )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Untuk n≥ 30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X/n  -  Z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α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/2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 √{x/n ( 1-x/n) / n  &lt;  P  &lt;  X/n + √{x/n ( 1-x/n ) / n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Dimana :  X =  elemen dengan karakteristik tertentu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                 n =  sampel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                 Z =  distribusi normal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1" kern="1200" cap="none" spc="0" normalizeH="0" baseline="0" noProof="0" smtClean="0">
                <a:latin typeface="+mn-lt"/>
                <a:ea typeface="+mn-ea"/>
                <a:cs typeface="+mn-cs"/>
              </a:rPr>
              <a:t>Pendugaan Interval tentang perbedaan/selisih antara dua rata2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1" kern="1200" cap="none" spc="0" normalizeH="0" baseline="0" noProof="0" smtClean="0">
                <a:latin typeface="+mn-lt"/>
                <a:ea typeface="+mn-ea"/>
                <a:cs typeface="+mn-cs"/>
              </a:rPr>
              <a:t>Dan Proporsi 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Untuk perbedaan dua rata-rata, rumusnya adalah :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(X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– 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– Z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α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/2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(x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 &lt;  ( µ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-µ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)  &lt;  (X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) + Z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α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/2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(x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dimana  n≥ 30 ,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dan 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l-GR" sz="2400" kern="1200" cap="none" spc="0" normalizeH="0" baseline="30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 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diketahui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(x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 =   √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/n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+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l-GR" sz="2400" kern="1200" cap="none" spc="0" normalizeH="0" baseline="30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/n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2.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</a:t>
            </a: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699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29700" name="Content Placeholder 5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9701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2"/>
          <p:cNvSpPr txBox="1"/>
          <p:nvPr/>
        </p:nvSpPr>
        <p:spPr bwMode="auto">
          <a:xfrm>
            <a:off x="457200" y="706438"/>
            <a:ext cx="8229600" cy="5611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Untuk n&lt; 30 ,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2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dan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tidak diketahui 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(X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 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– t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α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/2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(x1-x2)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 &lt;  ( µ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  µ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 &lt; (X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 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+ t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α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/2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(x1-x2)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(x1-x2)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 =  √(n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-1)s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2 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+ ( 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-1 ) 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2 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/ 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+ 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– 2  . ( √( 1/n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+ ( 1/n2 )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Dimana  :  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dan 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= simpangan baku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1" kern="1200" cap="none" spc="0" normalizeH="0" baseline="0" noProof="0" smtClean="0">
                <a:latin typeface="+mn-lt"/>
                <a:ea typeface="+mn-ea"/>
                <a:cs typeface="+mn-cs"/>
              </a:rPr>
              <a:t>                  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dan X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 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=  rata-rata x 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1" kern="1200" cap="none" spc="0" normalizeH="0" baseline="0" noProof="0" smtClean="0">
                <a:latin typeface="+mn-lt"/>
                <a:ea typeface="+mn-ea"/>
                <a:cs typeface="+mn-cs"/>
              </a:rPr>
              <a:t>                 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dk ( derajat kebebasan ) =  n1 + n2 – 2 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Untuk selisih dua proporsi, rumusnya sbb :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(p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– p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– Z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α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/2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 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(p1-p2 ) 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&lt;  ( P1 – P2 )  &lt; (p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– p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+ Z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α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/2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 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(p1-p2 )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 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S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(p1-p2 ) 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=  √ p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( 1-p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) /n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1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+ p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( 1-p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) / n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2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1" kern="1200" cap="none" spc="0" normalizeH="0" baseline="0" noProof="0" smtClean="0">
                <a:latin typeface="+mn-lt"/>
                <a:ea typeface="+mn-ea"/>
                <a:cs typeface="+mn-cs"/>
              </a:rPr>
              <a:t>Penentuan nilai   n ( Besar atau banyaknya elemen sampel ) </a:t>
            </a:r>
            <a:endParaRPr kumimoji="0" lang="en-US" sz="2400" kern="1200" cap="none" spc="0" normalizeH="0" baseline="0" noProof="0" smtClean="0">
              <a:latin typeface="+mn-lt"/>
              <a:ea typeface="+mn-ea"/>
              <a:cs typeface="+mn-cs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Rumusnya  sbb  :    n  =  ( Z</a:t>
            </a:r>
            <a:r>
              <a:rPr kumimoji="0" lang="el-GR" sz="2400" kern="1200" cap="none" spc="0" normalizeH="0" baseline="-25000" noProof="0" smtClean="0">
                <a:latin typeface="+mn-lt"/>
                <a:ea typeface="+mn-ea"/>
                <a:cs typeface="+mn-cs"/>
              </a:rPr>
              <a:t>α</a:t>
            </a:r>
            <a:r>
              <a:rPr kumimoji="0" lang="en-US" sz="2400" kern="1200" cap="none" spc="0" normalizeH="0" baseline="-25000" noProof="0" smtClean="0">
                <a:latin typeface="+mn-lt"/>
                <a:ea typeface="+mn-ea"/>
                <a:cs typeface="+mn-cs"/>
              </a:rPr>
              <a:t>/2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 </a:t>
            </a:r>
            <a:r>
              <a:rPr kumimoji="0" lang="el-GR" sz="2400" kern="1200" cap="none" spc="0" normalizeH="0" baseline="0" noProof="0" smtClean="0">
                <a:latin typeface="+mn-lt"/>
                <a:ea typeface="+mn-ea"/>
                <a:cs typeface="+mn-cs"/>
              </a:rPr>
              <a:t>σ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/ </a:t>
            </a:r>
            <a:r>
              <a:rPr kumimoji="0" lang="az-Cyrl-AZ" sz="2400" kern="1200" cap="none" spc="0" normalizeH="0" baseline="0" noProof="0" smtClean="0">
                <a:latin typeface="+mn-lt"/>
                <a:ea typeface="+mn-ea"/>
                <a:cs typeface="+mn-cs"/>
              </a:rPr>
              <a:t>є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)</a:t>
            </a:r>
            <a:r>
              <a:rPr kumimoji="0" lang="en-US" sz="2400" kern="1200" cap="none" spc="0" normalizeH="0" baseline="30000" noProof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. 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                                  </a:t>
            </a:r>
            <a:r>
              <a:rPr kumimoji="0" lang="az-Cyrl-AZ" sz="2400" kern="1200" cap="none" spc="0" normalizeH="0" baseline="0" noProof="0" smtClean="0">
                <a:latin typeface="+mn-lt"/>
                <a:ea typeface="+mn-ea"/>
                <a:cs typeface="+mn-cs"/>
              </a:rPr>
              <a:t>є </a:t>
            </a:r>
            <a:r>
              <a:rPr kumimoji="0" lang="en-US" sz="2400" kern="1200" cap="none" spc="0" normalizeH="0" baseline="0" noProof="0" smtClean="0">
                <a:latin typeface="+mn-lt"/>
                <a:ea typeface="+mn-ea"/>
                <a:cs typeface="+mn-cs"/>
              </a:rPr>
              <a:t> =  ukuran tingkat ketelitian</a:t>
            </a: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660525"/>
          </a:xfrm>
          <a:ln/>
        </p:spPr>
        <p:txBody>
          <a:bodyPr vert="horz" wrap="square" lIns="91440" tIns="45720" rIns="91440" bIns="45720" anchor="ctr"/>
          <a:lstStyle/>
          <a:p>
            <a:endParaRPr sz="2400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4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30725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7188" y="785813"/>
            <a:ext cx="8501063" cy="600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Direktorat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Jenderal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Parawisata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Departemen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Perhubungan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mengetahui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rata-rata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pengeluaran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wisatawan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selama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tinggal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Indonesia.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maksud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tsb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dilakukan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interview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terhadap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wisatawan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dipilih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Ternyata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besarnya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pengeluaran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270,5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simpangan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baku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sebesar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18,24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Buatlah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pendugaan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interval rata-rata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pengeluaran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sebenarnya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wisatawan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tingkat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keyakinan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90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Pedagang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Buah-buahan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mengimpor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jeruk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California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Amerika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mengetahui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berapa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busuk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maksud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tersebut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dipilih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jeruk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California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dipilih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ternyata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busuk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Buatlah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perkiraan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interval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persentase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jeruk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busuk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tingkat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keyakinan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95%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000375" y="2525713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Sebelum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02. 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Probabilitas</a:t>
            </a:r>
            <a:endParaRPr kumimoji="0" lang="en-US" sz="1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07.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ipotesis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03.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diskrit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04.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kontinu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05.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Sampling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06.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Estimasi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Pengertian dan Deskripsi Data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31748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ontent Placeholder 2"/>
          <p:cNvSpPr txBox="1"/>
          <p:nvPr/>
        </p:nvSpPr>
        <p:spPr bwMode="auto">
          <a:xfrm>
            <a:off x="500063" y="1285875"/>
            <a:ext cx="8229600" cy="396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457200" marR="0" indent="-4572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Jika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X rata-rata = 75, s = 24, n = 36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dan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N=200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buatlah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pendugaan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interval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bagi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rata-rata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populasi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alpha=5%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pengambilan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sampel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tanpa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pengembalian</a:t>
            </a:r>
            <a:endParaRPr kumimoji="0" lang="en-US" sz="2400" kern="1200" cap="none" spc="0" normalizeH="0" baseline="0" noProof="0" dirty="0" smtClean="0">
              <a:latin typeface="+mj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en-US" sz="2400" kern="1200" cap="none" spc="0" normalizeH="0" baseline="0" noProof="0" dirty="0" err="1" smtClean="0">
                <a:latin typeface="+mj-lt"/>
                <a:ea typeface="+mn-ea"/>
                <a:cs typeface="+mn-cs"/>
              </a:rPr>
              <a:t>Diketahui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informasi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dari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10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karyawan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dipilih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secara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acak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dari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populasi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karyawan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di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sebuah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perusahaan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tentang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besarnya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upah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(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dalam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ribuan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rupiah )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sbb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: 210,270,215,300,310,320,280,235,295,310.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menggunakan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tingkat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keyakinan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95%,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hitung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perkiraan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interval </a:t>
            </a:r>
            <a:r>
              <a:rPr kumimoji="0" lang="en-US" sz="2400" kern="1200" cap="none" spc="0" normalizeH="0" baseline="0" noProof="0" dirty="0" smtClean="0">
                <a:latin typeface="+mj-lt"/>
                <a:ea typeface="+mn-ea"/>
                <a:cs typeface="+mn-cs"/>
              </a:rPr>
              <a:t>rata-rata</a:t>
            </a:r>
          </a:p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32772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857250" y="857250"/>
            <a:ext cx="7643813" cy="280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mengetahui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apakah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perbedaan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rata-rata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bulanan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karyawan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dipilih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 Perusahaan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wawancara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terhadap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9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karyawan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dipilih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masing2perusahaan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Hasilnya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sbb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 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Perusahaan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: 40,46,50,36,38,34,42,44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30.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 : 30,24,16,25,35,40,46,38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34.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Buatlah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pendugaan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interval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perbedaan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rata-rata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tersebut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tingkat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keyakinan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95%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Kesimpulan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Estimasi adalah keseluruhan proses yang menggunakan sebuah estimator untuk menghasilkan sebuah estimate dari suatu parameter.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Estimasi bisa dilakukan berdasarkan estimasi titik maupun estimasi interval.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sz="2400" dirty="0"/>
              <a:t>Mahasiswa mampu menguasai konsep estimasi</a:t>
            </a:r>
            <a:endParaRPr lang="id-ID" altLang="en-US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itle 5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Daftar Pustaka</a:t>
            </a: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143000"/>
            <a:ext cx="8501063" cy="526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Ronald E. Walpole, Raymond H. Myers, Sharon L. Myers and Keying Ye,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Probabilitiy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and Statistics for Engineers and Scientists,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8th edition, Pearson Prentice Hall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Sharma,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Subhash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1996,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Techniques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John Willey &amp; Son, Inc., USA.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Johson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Wichern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statistical analysis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Upper Saddle River: Pearson Prentice Hall.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J. Supranto, M.A. 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2001,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Statistika Teor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dan Aplikasi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Erlangga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Jakarta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Douglas C. Montgomery, George C. Runger, 2003,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Statistic and Probability for Engineer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third edition, John Wiley and Son Inc.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Singgih Santoso, 2014,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Panduan Lengkap SPSSversi 20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Alex Media Komputindo.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-47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224213" y="25209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Setelah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Regressi dan Korelasi Sederhana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uji komparatif dan asosiatif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egressi dan Korelasi Ganda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Chi-Square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analisis frekuensi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12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Parametrik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Parametrik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08.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of Variance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itle 2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82880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06.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ESTIMASI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</a:br>
            <a:endParaRPr kumimoji="0" lang="en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4"/>
          <p:cNvSpPr txBox="1"/>
          <p:nvPr/>
        </p:nvSpPr>
        <p:spPr>
          <a:xfrm>
            <a:off x="914400" y="2590800"/>
            <a:ext cx="76200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dirty="0">
                <a:latin typeface="Tahoma" panose="020B0604030504040204" pitchFamily="34" charset="0"/>
              </a:rPr>
              <a:t>Tujuan: Mampu mampu menguasai konsep estimasi 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4341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 bwMode="auto">
          <a:xfrm>
            <a:off x="428625" y="857250"/>
            <a:ext cx="7239000" cy="74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/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 err="1" smtClean="0">
                <a:latin typeface="+mj-lt"/>
                <a:ea typeface="+mj-ea"/>
                <a:cs typeface="+mj-cs"/>
              </a:rPr>
              <a:t>Estimasi</a:t>
            </a:r>
            <a:r>
              <a:rPr kumimoji="0" lang="en-US" sz="3200" kern="1200" cap="none" spc="0" normalizeH="0" baseline="0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3200" kern="1200" cap="none" spc="0" normalizeH="0" baseline="0" noProof="0" dirty="0" err="1" smtClean="0">
                <a:latin typeface="+mj-lt"/>
                <a:ea typeface="+mj-ea"/>
                <a:cs typeface="+mj-cs"/>
              </a:rPr>
              <a:t>titik</a:t>
            </a:r>
            <a:endParaRPr kumimoji="0" lang="en-US" sz="32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642938" y="1857375"/>
            <a:ext cx="7239000" cy="342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t-IT" sz="2400" kern="1200" cap="none" spc="0" normalizeH="0" baseline="0" noProof="0" dirty="0" smtClean="0">
                <a:latin typeface="+mn-lt"/>
                <a:ea typeface="+mn-ea"/>
                <a:cs typeface="+mn-cs"/>
              </a:rPr>
              <a:t>Estimasi adalah keseluruhan proses yang menggunakan sebuah estimator untuk menghasilkan sebuah estimate dari suatu parameter. 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it-IT" sz="24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Sebuah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titik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sebuah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parameter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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sesuatu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angka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tunggal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dapat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dianggap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sebagai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nilai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masuk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akal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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.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arsil\Desktop\Smartcreativ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6738" cy="54102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Seorang ahli sosial ekonomi ingin mengestimasi rata-rata penghasilan buruh di suatu kota. Sebuah sampel dikumpulkan menghasilkan rata-rata Rp 2.000.000,-. </a:t>
            </a: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 hal ini telah dilakukan estimasi titik, dengan menggunakan estimator berupa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 mean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    ) untuk mengestimasi parameter mean populasi 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sampel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2.000.000,-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estimate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/>
          <p:nvPr/>
        </p:nvGraphicFramePr>
        <p:xfrm>
          <a:off x="7286625" y="40005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177800" imgH="202565" progId="Equation.3">
                  <p:embed/>
                </p:oleObj>
              </mc:Choice>
              <mc:Fallback>
                <p:oleObj r:id="rId5" imgW="177800" imgH="202565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6625" y="4000500"/>
                        <a:ext cx="457200" cy="27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52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2053" name="Content Placeholder 5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05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/>
          <p:nvPr/>
        </p:nvSpPr>
        <p:spPr bwMode="auto">
          <a:xfrm>
            <a:off x="571500" y="500063"/>
            <a:ext cx="7239000" cy="1050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 err="1" smtClean="0">
                <a:latin typeface="+mj-lt"/>
                <a:ea typeface="+mj-ea"/>
                <a:cs typeface="+mj-cs"/>
              </a:rPr>
              <a:t>Estimasi</a:t>
            </a:r>
            <a:r>
              <a:rPr kumimoji="0" lang="en-US" sz="3200" kern="1200" cap="none" spc="0" normalizeH="0" baseline="0" noProof="0" dirty="0" smtClean="0">
                <a:latin typeface="+mj-lt"/>
                <a:ea typeface="+mj-ea"/>
                <a:cs typeface="+mj-cs"/>
              </a:rPr>
              <a:t> Interval</a:t>
            </a:r>
            <a:endParaRPr kumimoji="0" lang="en-US" sz="32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609600" y="1752600"/>
            <a:ext cx="8229600" cy="303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Sebuah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interval (interval estimate)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sebuah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parameter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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,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suatu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sebaran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nilai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nilai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digunakan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untuk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mengestimasi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interval.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Jika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dimiliki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sampel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X</a:t>
            </a:r>
            <a:r>
              <a:rPr kumimoji="0" lang="en-US" sz="2400" kern="1200" cap="none" spc="0" normalizeH="0" baseline="-25000" noProof="0" dirty="0" smtClean="0">
                <a:latin typeface="+mn-lt"/>
                <a:ea typeface="+mn-ea"/>
                <a:cs typeface="+mn-cs"/>
              </a:rPr>
              <a:t>1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, X</a:t>
            </a:r>
            <a:r>
              <a:rPr kumimoji="0" lang="en-US" sz="2400" kern="1200" cap="none" spc="0" normalizeH="0" baseline="-25000" noProof="0" dirty="0" smtClean="0">
                <a:latin typeface="+mn-lt"/>
                <a:ea typeface="+mn-ea"/>
                <a:cs typeface="+mn-cs"/>
              </a:rPr>
              <a:t>2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, ….,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X</a:t>
            </a:r>
            <a:r>
              <a:rPr kumimoji="0" lang="en-US" sz="2400" i="1" kern="1200" cap="none" spc="0" normalizeH="0" baseline="-25000" noProof="0" dirty="0" err="1" smtClean="0">
                <a:latin typeface="+mn-lt"/>
                <a:ea typeface="+mn-ea"/>
                <a:cs typeface="+mn-cs"/>
              </a:rPr>
              <a:t>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distribusi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normal N(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, </a:t>
            </a:r>
            <a:r>
              <a:rPr kumimoji="0" lang="en-US" sz="2400" kern="1200" cap="none" spc="0" normalizeH="0" baseline="3000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)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maka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342900" marR="0" indent="-342900" algn="ctr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0" name="Object 2"/>
          <p:cNvGraphicFramePr/>
          <p:nvPr/>
        </p:nvGraphicFramePr>
        <p:xfrm>
          <a:off x="2500313" y="3500438"/>
          <a:ext cx="192881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965200" imgH="419100" progId="Equation.3">
                  <p:embed/>
                </p:oleObj>
              </mc:Choice>
              <mc:Fallback>
                <p:oleObj r:id="rId4" imgW="965200" imgH="4191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0313" y="3500438"/>
                        <a:ext cx="1928812" cy="827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46125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Statistics UEU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7" name="Content Placeholder 5"/>
          <p:cNvSpPr>
            <a:spLocks noGrp="1"/>
          </p:cNvSpPr>
          <p:nvPr>
            <p:ph idx="1"/>
          </p:nvPr>
        </p:nvSpPr>
        <p:spPr>
          <a:xfrm>
            <a:off x="914400" y="214313"/>
            <a:ext cx="8229600" cy="4525962"/>
          </a:xfrm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307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2"/>
          <p:cNvSpPr txBox="1"/>
          <p:nvPr/>
        </p:nvSpPr>
        <p:spPr bwMode="auto">
          <a:xfrm>
            <a:off x="785813" y="1000125"/>
            <a:ext cx="7239000" cy="491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Akibatnya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interval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</a:rPr>
              <a:t>kepercayaan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</a:rPr>
              <a:t> (1-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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)100%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untuk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mean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populasi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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adalah</a:t>
            </a: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  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 Z</a:t>
            </a:r>
            <a:r>
              <a:rPr kumimoji="0" lang="en-US" sz="2400" kern="1200" cap="none" spc="0" normalizeH="0" baseline="-2500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(1-/2) 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adalah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kuantil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ke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-(1-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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/2)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dari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distribusi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normal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baku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jika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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tidak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diketahui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maka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dapat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diestimasi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dengan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simpangan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baku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(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standard deviation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)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sampel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kern="1200" cap="none" spc="0" normalizeH="0" baseline="0" noProof="0" dirty="0" err="1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yaitu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 = </a:t>
            </a:r>
            <a:r>
              <a:rPr kumimoji="0" lang="en-US" sz="2400" i="1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en-US" sz="2400" kern="1200" cap="none" spc="0" normalizeH="0" baseline="3000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sz="2400" kern="1200" cap="none" spc="0" normalizeH="0" baseline="0" noProof="0" dirty="0" smtClean="0">
                <a:latin typeface="+mn-lt"/>
                <a:ea typeface="+mn-ea"/>
                <a:cs typeface="+mn-cs"/>
                <a:sym typeface="Symbol" panose="05050102010706020507" pitchFamily="18" charset="2"/>
              </a:rPr>
              <a:t>.</a:t>
            </a: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kern="1200" cap="none" spc="0" normalizeH="0" baseline="0" noProof="0" dirty="0" smtClean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4" name="Object 2"/>
          <p:cNvGraphicFramePr/>
          <p:nvPr/>
        </p:nvGraphicFramePr>
        <p:xfrm>
          <a:off x="1643063" y="2001838"/>
          <a:ext cx="4714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2082800" imgH="419100" progId="Equation.3">
                  <p:embed/>
                </p:oleObj>
              </mc:Choice>
              <mc:Fallback>
                <p:oleObj r:id="rId4" imgW="2082800" imgH="4191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3063" y="2001838"/>
                        <a:ext cx="4714875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1664</Words>
  <Application>Microsoft Office PowerPoint</Application>
  <PresentationFormat>On-screen Show (4:3)</PresentationFormat>
  <Paragraphs>193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 06. ESTIMASI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Estimasi interval untuk beberapa tingkat kepercayaan (1-)100%. </vt:lpstr>
      <vt:lpstr>PowerPoint Presentation</vt:lpstr>
      <vt:lpstr>PowerPoint Presentation</vt:lpstr>
      <vt:lpstr>PowerPoint Presentation</vt:lpstr>
      <vt:lpstr>Dengan tingkat kepercayaan 90 % maka nilai z adalah 1,645 jadi estimasi interval dari rata-rata sesungguhnya adalah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interval kepercayaan  (rata-rata populasi) dengan koefisien kepercayaan 95 % :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Ilmu Komputer S2</dc:creator>
  <cp:lastModifiedBy>Windows User</cp:lastModifiedBy>
  <cp:revision>173</cp:revision>
  <dcterms:created xsi:type="dcterms:W3CDTF">2000-03-27T02:08:03Z</dcterms:created>
  <dcterms:modified xsi:type="dcterms:W3CDTF">2017-09-12T03:03:20Z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