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8"/>
  </p:notesMasterIdLst>
  <p:sldIdLst>
    <p:sldId id="340" r:id="rId2"/>
    <p:sldId id="341" r:id="rId3"/>
    <p:sldId id="342" r:id="rId4"/>
    <p:sldId id="343" r:id="rId5"/>
    <p:sldId id="344" r:id="rId6"/>
    <p:sldId id="348" r:id="rId7"/>
    <p:sldId id="287" r:id="rId8"/>
    <p:sldId id="289" r:id="rId9"/>
    <p:sldId id="349" r:id="rId10"/>
    <p:sldId id="350" r:id="rId11"/>
    <p:sldId id="331" r:id="rId12"/>
    <p:sldId id="332" r:id="rId13"/>
    <p:sldId id="333" r:id="rId14"/>
    <p:sldId id="334" r:id="rId15"/>
    <p:sldId id="335" r:id="rId16"/>
    <p:sldId id="290" r:id="rId17"/>
    <p:sldId id="291" r:id="rId18"/>
    <p:sldId id="292" r:id="rId19"/>
    <p:sldId id="293" r:id="rId20"/>
    <p:sldId id="296" r:id="rId21"/>
    <p:sldId id="297" r:id="rId22"/>
    <p:sldId id="298" r:id="rId23"/>
    <p:sldId id="299" r:id="rId24"/>
    <p:sldId id="300" r:id="rId25"/>
    <p:sldId id="301" r:id="rId26"/>
    <p:sldId id="303" r:id="rId27"/>
    <p:sldId id="304" r:id="rId28"/>
    <p:sldId id="306" r:id="rId29"/>
    <p:sldId id="307" r:id="rId30"/>
    <p:sldId id="310" r:id="rId31"/>
    <p:sldId id="311" r:id="rId32"/>
    <p:sldId id="312" r:id="rId33"/>
    <p:sldId id="313" r:id="rId34"/>
    <p:sldId id="316" r:id="rId35"/>
    <p:sldId id="318" r:id="rId36"/>
    <p:sldId id="319" r:id="rId37"/>
    <p:sldId id="320" r:id="rId38"/>
    <p:sldId id="322" r:id="rId39"/>
    <p:sldId id="324" r:id="rId40"/>
    <p:sldId id="325" r:id="rId41"/>
    <p:sldId id="326" r:id="rId42"/>
    <p:sldId id="327" r:id="rId43"/>
    <p:sldId id="328" r:id="rId44"/>
    <p:sldId id="347" r:id="rId45"/>
    <p:sldId id="346" r:id="rId46"/>
    <p:sldId id="345" r:id="rId47"/>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p:restoredTop sz="94718"/>
  </p:normalViewPr>
  <p:slideViewPr>
    <p:cSldViewPr showGuides="1">
      <p:cViewPr>
        <p:scale>
          <a:sx n="64" d="100"/>
          <a:sy n="64" d="100"/>
        </p:scale>
        <p:origin x="-23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p>
            <a:pPr lvl="0" algn="r" eaLnBrk="1" hangingPunct="1"/>
            <a:fld id="{9A0DB2DC-4C9A-4742-B13C-FB6460FD3503}" type="slidenum">
              <a:rPr lang="en-US" sz="1200" dirty="0"/>
              <a:t>‹#›</a:t>
            </a:fld>
            <a:endParaRPr lang="en-US" sz="1200" dirty="0"/>
          </a:p>
        </p:txBody>
      </p:sp>
    </p:spTree>
    <p:extLst>
      <p:ext uri="{BB962C8B-B14F-4D97-AF65-F5344CB8AC3E}">
        <p14:creationId xmlns:p14="http://schemas.microsoft.com/office/powerpoint/2010/main" val="312211729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a:solidFill>
              <a:srgbClr val="000000">
                <a:alpha val="100000"/>
              </a:srgbClr>
            </a:solidFill>
            <a:miter lim="800000"/>
          </a:ln>
        </p:spPr>
      </p:sp>
      <p:sp>
        <p:nvSpPr>
          <p:cNvPr id="50179"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5018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2</a:t>
            </a:fld>
            <a:endParaRPr lang="id-ID"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a:solidFill>
              <a:srgbClr val="000000">
                <a:alpha val="100000"/>
              </a:srgbClr>
            </a:solidFill>
            <a:miter lim="800000"/>
          </a:ln>
        </p:spPr>
      </p:sp>
      <p:sp>
        <p:nvSpPr>
          <p:cNvPr id="51203"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en-US" altLang="en-US" dirty="0"/>
          </a:p>
        </p:txBody>
      </p:sp>
      <p:sp>
        <p:nvSpPr>
          <p:cNvPr id="5120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cs typeface="Arial" panose="020B0604020202020204" pitchFamily="34" charset="0"/>
              </a:rPr>
              <a:t>3</a:t>
            </a:fld>
            <a:endParaRPr lang="id-ID" altLang="en-US" sz="1200" dirty="0">
              <a:ea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a:solidFill>
              <a:srgbClr val="000000">
                <a:alpha val="100000"/>
              </a:srgbClr>
            </a:solidFill>
            <a:miter lim="800000"/>
          </a:ln>
        </p:spPr>
      </p:sp>
      <p:sp>
        <p:nvSpPr>
          <p:cNvPr id="52227"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en-US" altLang="en-US" dirty="0"/>
          </a:p>
        </p:txBody>
      </p:sp>
      <p:sp>
        <p:nvSpPr>
          <p:cNvPr id="5222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cs typeface="Arial" panose="020B0604020202020204" pitchFamily="34" charset="0"/>
              </a:rPr>
              <a:t>4</a:t>
            </a:fld>
            <a:endParaRPr lang="id-ID" altLang="en-US" sz="1200" dirty="0">
              <a:ea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a:solidFill>
              <a:srgbClr val="000000">
                <a:alpha val="100000"/>
              </a:srgbClr>
            </a:solidFill>
            <a:miter lim="800000"/>
          </a:ln>
        </p:spPr>
      </p:sp>
      <p:sp>
        <p:nvSpPr>
          <p:cNvPr id="53251"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5325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5</a:t>
            </a:fld>
            <a:endParaRPr lang="id-ID"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a:solidFill>
              <a:srgbClr val="000000">
                <a:alpha val="100000"/>
              </a:srgbClr>
            </a:solidFill>
            <a:miter lim="800000"/>
          </a:ln>
        </p:spPr>
      </p:sp>
      <p:sp>
        <p:nvSpPr>
          <p:cNvPr id="54275"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5427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44</a:t>
            </a:fld>
            <a:endParaRPr lang="id-ID"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a:solidFill>
              <a:srgbClr val="000000">
                <a:alpha val="100000"/>
              </a:srgbClr>
            </a:solidFill>
            <a:miter lim="800000"/>
          </a:ln>
        </p:spPr>
      </p:sp>
      <p:sp>
        <p:nvSpPr>
          <p:cNvPr id="55299"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5530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45</a:t>
            </a:fld>
            <a:endParaRPr lang="id-ID"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a:solidFill>
              <a:srgbClr val="000000">
                <a:alpha val="100000"/>
              </a:srgbClr>
            </a:solidFill>
            <a:miter lim="800000"/>
          </a:ln>
        </p:spPr>
      </p:sp>
      <p:sp>
        <p:nvSpPr>
          <p:cNvPr id="56323"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5632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en-US" sz="1200" dirty="0"/>
              <a:t>46</a:t>
            </a:fld>
            <a:endParaRPr lang="id-ID"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4AF63CA5-0BF2-4E48-973A-6CA4C7AF95D5}"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9/12/2017</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4AF63CA5-0BF2-4E48-973A-6CA4C7AF95D5}"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9/12/2017</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4AF63CA5-0BF2-4E48-973A-6CA4C7AF95D5}"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9/12/2017</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4AF63CA5-0BF2-4E48-973A-6CA4C7AF95D5}"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9/12/2017</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4AF63CA5-0BF2-4E48-973A-6CA4C7AF95D5}"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9/12/2017</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4AF63CA5-0BF2-4E48-973A-6CA4C7AF95D5}"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9/12/2017</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4AF63CA5-0BF2-4E48-973A-6CA4C7AF95D5}"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9/12/2017</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4AF63CA5-0BF2-4E48-973A-6CA4C7AF95D5}"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9/12/2017</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4AF63CA5-0BF2-4E48-973A-6CA4C7AF95D5}"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9/12/2017</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4AF63CA5-0BF2-4E48-973A-6CA4C7AF95D5}"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9/12/2017</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4AF63CA5-0BF2-4E48-973A-6CA4C7AF95D5}"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9/12/2017</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a:xfrm>
            <a:off x="457200" y="274638"/>
            <a:ext cx="8229600" cy="1143000"/>
          </a:xfrm>
          <a:prstGeom prst="rect">
            <a:avLst/>
          </a:prstGeom>
          <a:noFill/>
          <a:ln w="9525">
            <a:noFill/>
          </a:ln>
        </p:spPr>
        <p:txBody>
          <a:bodyPr anchor="ctr"/>
          <a:lstStyle/>
          <a:p>
            <a:pPr lvl="0"/>
            <a:r>
              <a:rPr dirty="0"/>
              <a:t>Click to edit Master title style</a:t>
            </a:r>
          </a:p>
        </p:txBody>
      </p:sp>
      <p:sp>
        <p:nvSpPr>
          <p:cNvPr id="4099" name="Text Placeholder 2"/>
          <p:cNvSpPr>
            <a:spLocks noGrp="1"/>
          </p:cNvSpPr>
          <p:nvPr>
            <p:ph type="body" idx="1"/>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AF63CA5-0BF2-4E48-973A-6CA4C7AF95D5}"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9/12/2017</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defRPr>
            </a:lvl1p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jpeg"/><Relationship Id="rId4" Type="http://schemas.openxmlformats.org/officeDocument/2006/relationships/image" Target="../media/image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jpeg"/><Relationship Id="rId4" Type="http://schemas.openxmlformats.org/officeDocument/2006/relationships/image" Target="../media/image5.wmf"/></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rsil\Desktop\Smartcreative.jpg"/>
          <p:cNvPicPr>
            <a:picLocks noChangeAspect="1"/>
          </p:cNvPicPr>
          <p:nvPr/>
        </p:nvPicPr>
        <p:blipFill>
          <a:blip r:embed="rId2"/>
          <a:srcRect l="1051" r="800" b="504"/>
          <a:stretch>
            <a:fillRect/>
          </a:stretch>
        </p:blipFill>
        <p:spPr>
          <a:xfrm>
            <a:off x="0" y="304800"/>
            <a:ext cx="9144000" cy="6840538"/>
          </a:xfrm>
          <a:prstGeom prst="rect">
            <a:avLst/>
          </a:prstGeom>
          <a:noFill/>
          <a:ln w="9525">
            <a:noFill/>
          </a:ln>
        </p:spPr>
      </p:pic>
      <p:sp>
        <p:nvSpPr>
          <p:cNvPr id="5123" name="TextBox 1"/>
          <p:cNvSpPr txBox="1"/>
          <p:nvPr/>
        </p:nvSpPr>
        <p:spPr>
          <a:xfrm>
            <a:off x="3048000" y="3744913"/>
            <a:ext cx="6096000" cy="1322387"/>
          </a:xfrm>
          <a:prstGeom prst="rect">
            <a:avLst/>
          </a:prstGeom>
          <a:noFill/>
          <a:ln w="9525">
            <a:noFill/>
          </a:ln>
        </p:spPr>
        <p:txBody>
          <a:bodyPr>
            <a:spAutoFit/>
          </a:bodyPr>
          <a:lstStyle/>
          <a:p>
            <a:pPr algn="ctr"/>
            <a:r>
              <a:rPr lang="en-ID" altLang="en-US" sz="1600" b="1" dirty="0">
                <a:solidFill>
                  <a:schemeClr val="bg1"/>
                </a:solidFill>
              </a:rPr>
              <a:t>STATISTIK  (ESA </a:t>
            </a:r>
            <a:r>
              <a:rPr lang="en-US" altLang="en-US" sz="1600" b="1" dirty="0">
                <a:solidFill>
                  <a:schemeClr val="bg1"/>
                </a:solidFill>
              </a:rPr>
              <a:t>310</a:t>
            </a:r>
            <a:r>
              <a:rPr lang="en-ID" altLang="en-US" sz="1600" b="1">
                <a:solidFill>
                  <a:schemeClr val="bg1"/>
                </a:solidFill>
              </a:rPr>
              <a:t>)</a:t>
            </a:r>
          </a:p>
          <a:p>
            <a:pPr algn="ctr"/>
            <a:r>
              <a:rPr lang="en-US" altLang="en-US" sz="1600" b="1" smtClean="0">
                <a:solidFill>
                  <a:schemeClr val="bg1"/>
                </a:solidFill>
                <a:latin typeface="Arial" panose="020B0604020202020204" pitchFamily="34" charset="0"/>
              </a:rPr>
              <a:t>PERTEMUAN </a:t>
            </a:r>
            <a:r>
              <a:rPr lang="en-US" altLang="en-US" sz="1600" b="1" dirty="0">
                <a:solidFill>
                  <a:schemeClr val="bg1"/>
                </a:solidFill>
                <a:latin typeface="Arial" panose="020B0604020202020204" pitchFamily="34" charset="0"/>
              </a:rPr>
              <a:t>7</a:t>
            </a:r>
          </a:p>
          <a:p>
            <a:pPr algn="ctr"/>
            <a:r>
              <a:rPr lang="en-US" altLang="en-US" sz="1600" b="1" dirty="0">
                <a:solidFill>
                  <a:schemeClr val="bg1"/>
                </a:solidFill>
              </a:rPr>
              <a:t>&lt;TEAM DOSEN&gt;</a:t>
            </a:r>
          </a:p>
          <a:p>
            <a:pPr algn="ctr"/>
            <a:r>
              <a:rPr lang="en-US" altLang="en-US" sz="1600" b="1" dirty="0" smtClean="0">
                <a:solidFill>
                  <a:schemeClr val="bg1"/>
                </a:solidFill>
                <a:latin typeface="Arial" panose="020B0604020202020204" pitchFamily="34" charset="0"/>
              </a:rPr>
              <a:t>PROGRAM </a:t>
            </a:r>
            <a:r>
              <a:rPr lang="en-US" altLang="en-US" sz="1600" b="1" dirty="0">
                <a:solidFill>
                  <a:schemeClr val="bg1"/>
                </a:solidFill>
                <a:latin typeface="Arial" panose="020B0604020202020204" pitchFamily="34" charset="0"/>
              </a:rPr>
              <a:t>STUDI TEKNIK INFORMATIKA </a:t>
            </a:r>
          </a:p>
          <a:p>
            <a:pPr algn="ctr"/>
            <a:r>
              <a:rPr lang="en-US" altLang="en-US" sz="1600" b="1" dirty="0">
                <a:solidFill>
                  <a:schemeClr val="bg1"/>
                </a:solidFill>
                <a:latin typeface="Arial" panose="020B0604020202020204" pitchFamily="34" charset="0"/>
              </a:rPr>
              <a:t>FAKULTAS ILMU KOMPUTER </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ln/>
        </p:spPr>
        <p:txBody>
          <a:bodyPr vert="horz" wrap="square" lIns="91440" tIns="45720" rIns="91440" bIns="45720" anchor="ctr"/>
          <a:lstStyle/>
          <a:p>
            <a:endParaRPr dirty="0"/>
          </a:p>
        </p:txBody>
      </p:sp>
      <p:sp>
        <p:nvSpPr>
          <p:cNvPr id="13315" name="Content Placeholder 2"/>
          <p:cNvSpPr>
            <a:spLocks noGrp="1"/>
          </p:cNvSpPr>
          <p:nvPr>
            <p:ph idx="1"/>
          </p:nvPr>
        </p:nvSpPr>
        <p:spPr>
          <a:ln/>
        </p:spPr>
        <p:txBody>
          <a:bodyPr vert="horz" wrap="square" lIns="91440" tIns="45720" rIns="91440" bIns="45720" anchor="t"/>
          <a:lstStyle/>
          <a:p>
            <a:endParaRPr dirty="0"/>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mn-cs"/>
              </a:rPr>
              <a:t>Statistics UEU 2017</a:t>
            </a: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pic>
        <p:nvPicPr>
          <p:cNvPr id="13317"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6" name="Content Placeholder 2"/>
          <p:cNvSpPr txBox="1"/>
          <p:nvPr/>
        </p:nvSpPr>
        <p:spPr bwMode="auto">
          <a:xfrm>
            <a:off x="381000" y="609600"/>
            <a:ext cx="8534400" cy="6096000"/>
          </a:xfrm>
          <a:prstGeom prst="rect">
            <a:avLst/>
          </a:prstGeom>
          <a:noFill/>
          <a:ln w="9525">
            <a:noFill/>
            <a:miter lim="800000"/>
          </a:ln>
        </p:spPr>
        <p:txBody>
          <a:bodyPr vert="horz" wrap="square" lIns="91440" tIns="45720" rIns="91440" bIns="45720" numCol="1" anchor="t" anchorCtr="0" compatLnSpc="1"/>
          <a:lstStyle/>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dirty="0" err="1" smtClean="0">
                <a:latin typeface="+mn-lt"/>
                <a:ea typeface="+mn-ea"/>
                <a:cs typeface="+mn-cs"/>
              </a:rPr>
              <a:t>Contoh</a:t>
            </a:r>
            <a:r>
              <a:rPr kumimoji="0" lang="en-US" sz="2400" kern="1200" cap="none" spc="0" normalizeH="0" baseline="0" noProof="0" dirty="0" smtClean="0">
                <a:latin typeface="+mn-lt"/>
                <a:ea typeface="+mn-ea"/>
                <a:cs typeface="+mn-cs"/>
              </a:rPr>
              <a:t> : </a:t>
            </a:r>
          </a:p>
          <a:p>
            <a:pPr marL="457200" marR="0" indent="-457200" defTabSz="914400">
              <a:spcBef>
                <a:spcPct val="20000"/>
              </a:spcBef>
              <a:buClrTx/>
              <a:buSzTx/>
              <a:buFont typeface="Arial" panose="020B0604020202020204" pitchFamily="34" charset="0"/>
              <a:buAutoNum type="arabicPlain"/>
              <a:defRPr/>
            </a:pPr>
            <a:r>
              <a:rPr kumimoji="0" lang="en-US" sz="2400" kern="1200" cap="none" spc="0" normalizeH="0" baseline="0" noProof="0" dirty="0" err="1" smtClean="0">
                <a:latin typeface="+mn-lt"/>
                <a:ea typeface="+mn-ea"/>
                <a:cs typeface="+mn-cs"/>
              </a:rPr>
              <a:t>Seorang</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pejabat</a:t>
            </a:r>
            <a:r>
              <a:rPr kumimoji="0" lang="en-US" sz="2400" kern="1200" cap="none" spc="0" normalizeH="0" baseline="0" noProof="0" dirty="0" smtClean="0">
                <a:latin typeface="+mn-lt"/>
                <a:ea typeface="+mn-ea"/>
                <a:cs typeface="+mn-cs"/>
              </a:rPr>
              <a:t> bank yang </a:t>
            </a:r>
            <a:r>
              <a:rPr kumimoji="0" lang="en-US" sz="2400" kern="1200" cap="none" spc="0" normalizeH="0" baseline="0" noProof="0" dirty="0" err="1" smtClean="0">
                <a:latin typeface="+mn-lt"/>
                <a:ea typeface="+mn-ea"/>
                <a:cs typeface="+mn-cs"/>
              </a:rPr>
              <a:t>bertanggung</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jawab</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atas</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pemberian</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kredit</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mempunyai</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anggapan</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bahwa</a:t>
            </a:r>
            <a:r>
              <a:rPr kumimoji="0" lang="en-US" sz="2400" kern="1200" cap="none" spc="0" normalizeH="0" baseline="0" noProof="0" dirty="0" smtClean="0">
                <a:latin typeface="+mn-lt"/>
                <a:ea typeface="+mn-ea"/>
                <a:cs typeface="+mn-cs"/>
              </a:rPr>
              <a:t> rata-rata modal </a:t>
            </a:r>
            <a:r>
              <a:rPr kumimoji="0" lang="en-US" sz="2400" kern="1200" cap="none" spc="0" normalizeH="0" baseline="0" noProof="0" dirty="0" err="1" smtClean="0">
                <a:latin typeface="+mn-lt"/>
                <a:ea typeface="+mn-ea"/>
                <a:cs typeface="+mn-cs"/>
              </a:rPr>
              <a:t>perusahaan</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nasional</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adalah</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sebesar</a:t>
            </a:r>
            <a:r>
              <a:rPr kumimoji="0" lang="en-US" sz="2400" kern="1200" cap="none" spc="0" normalizeH="0" baseline="0" noProof="0" dirty="0" smtClean="0">
                <a:latin typeface="+mn-lt"/>
                <a:ea typeface="+mn-ea"/>
                <a:cs typeface="+mn-cs"/>
              </a:rPr>
              <a:t> Rp100juta, </a:t>
            </a:r>
            <a:r>
              <a:rPr kumimoji="0" lang="en-US" sz="2400" kern="1200" cap="none" spc="0" normalizeH="0" baseline="0" noProof="0" dirty="0" err="1" smtClean="0">
                <a:latin typeface="+mn-lt"/>
                <a:ea typeface="+mn-ea"/>
                <a:cs typeface="+mn-cs"/>
              </a:rPr>
              <a:t>dengan</a:t>
            </a:r>
            <a:r>
              <a:rPr kumimoji="0" lang="en-US" sz="2400" kern="1200" cap="none" spc="0" normalizeH="0" baseline="0" noProof="0" dirty="0" smtClean="0">
                <a:latin typeface="+mn-lt"/>
                <a:ea typeface="+mn-ea"/>
                <a:cs typeface="+mn-cs"/>
              </a:rPr>
              <a:t> alternative yang </a:t>
            </a:r>
            <a:r>
              <a:rPr kumimoji="0" lang="en-US" sz="2400" kern="1200" cap="none" spc="0" normalizeH="0" baseline="0" noProof="0" dirty="0" err="1" smtClean="0">
                <a:latin typeface="+mn-lt"/>
                <a:ea typeface="+mn-ea"/>
                <a:cs typeface="+mn-cs"/>
              </a:rPr>
              <a:t>lebih</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besar</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dari</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itu</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Untuk</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menguji</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anggapannya</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itu</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dipilih</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sampel</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secara</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acak</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sebanyak</a:t>
            </a:r>
            <a:r>
              <a:rPr kumimoji="0" lang="en-US" sz="2400" kern="1200" cap="none" spc="0" normalizeH="0" baseline="0" noProof="0" dirty="0" smtClean="0">
                <a:latin typeface="+mn-lt"/>
                <a:ea typeface="+mn-ea"/>
                <a:cs typeface="+mn-cs"/>
              </a:rPr>
              <a:t> 81 </a:t>
            </a:r>
            <a:r>
              <a:rPr kumimoji="0" lang="en-US" sz="2400" kern="1200" cap="none" spc="0" normalizeH="0" baseline="0" noProof="0" dirty="0" err="1" smtClean="0">
                <a:latin typeface="+mn-lt"/>
                <a:ea typeface="+mn-ea"/>
                <a:cs typeface="+mn-cs"/>
              </a:rPr>
              <a:t>buah</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perusahaan</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nasional</a:t>
            </a:r>
            <a:r>
              <a:rPr kumimoji="0" lang="en-US" sz="2400" kern="1200" cap="none" spc="0" normalizeH="0" baseline="0" noProof="0" dirty="0" smtClean="0">
                <a:latin typeface="+mn-lt"/>
                <a:ea typeface="+mn-ea"/>
                <a:cs typeface="+mn-cs"/>
              </a:rPr>
              <a:t>, yang </a:t>
            </a:r>
            <a:r>
              <a:rPr kumimoji="0" lang="en-US" sz="2400" kern="1200" cap="none" spc="0" normalizeH="0" baseline="0" noProof="0" dirty="0" err="1" smtClean="0">
                <a:latin typeface="+mn-lt"/>
                <a:ea typeface="+mn-ea"/>
                <a:cs typeface="+mn-cs"/>
              </a:rPr>
              <a:t>ternyata</a:t>
            </a:r>
            <a:r>
              <a:rPr kumimoji="0" lang="en-US" sz="2400" kern="1200" cap="none" spc="0" normalizeH="0" baseline="0" noProof="0" dirty="0" smtClean="0">
                <a:latin typeface="+mn-lt"/>
                <a:ea typeface="+mn-ea"/>
                <a:cs typeface="+mn-cs"/>
              </a:rPr>
              <a:t> rata-rata </a:t>
            </a:r>
            <a:r>
              <a:rPr kumimoji="0" lang="en-US" sz="2400" kern="1200" cap="none" spc="0" normalizeH="0" baseline="0" noProof="0" dirty="0" err="1" smtClean="0">
                <a:latin typeface="+mn-lt"/>
                <a:ea typeface="+mn-ea"/>
                <a:cs typeface="+mn-cs"/>
              </a:rPr>
              <a:t>modalnya</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sebesar</a:t>
            </a:r>
            <a:r>
              <a:rPr kumimoji="0" lang="en-US" sz="2400" kern="1200" cap="none" spc="0" normalizeH="0" baseline="0" noProof="0" dirty="0" smtClean="0">
                <a:latin typeface="+mn-lt"/>
                <a:ea typeface="+mn-ea"/>
                <a:cs typeface="+mn-cs"/>
              </a:rPr>
              <a:t> Rp105juta </a:t>
            </a:r>
            <a:r>
              <a:rPr kumimoji="0" lang="en-US" sz="2400" kern="1200" cap="none" spc="0" normalizeH="0" baseline="0" noProof="0" dirty="0" err="1" smtClean="0">
                <a:latin typeface="+mn-lt"/>
                <a:ea typeface="+mn-ea"/>
                <a:cs typeface="+mn-cs"/>
              </a:rPr>
              <a:t>dengan</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simpangan</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baku</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sebesar</a:t>
            </a:r>
            <a:r>
              <a:rPr kumimoji="0" lang="en-US" sz="2400" kern="1200" cap="none" spc="0" normalizeH="0" baseline="0" noProof="0" dirty="0" smtClean="0">
                <a:latin typeface="+mn-lt"/>
                <a:ea typeface="+mn-ea"/>
                <a:cs typeface="+mn-cs"/>
              </a:rPr>
              <a:t> RP18juta. </a:t>
            </a:r>
            <a:r>
              <a:rPr kumimoji="0" lang="en-US" sz="2400" kern="1200" cap="none" spc="0" normalizeH="0" baseline="0" noProof="0" dirty="0" err="1" smtClean="0">
                <a:latin typeface="+mn-lt"/>
                <a:ea typeface="+mn-ea"/>
                <a:cs typeface="+mn-cs"/>
              </a:rPr>
              <a:t>Dengan</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menggunakan</a:t>
            </a:r>
            <a:r>
              <a:rPr kumimoji="0" lang="en-US" sz="2400" kern="1200" cap="none" spc="0" normalizeH="0" baseline="0" noProof="0" dirty="0" smtClean="0">
                <a:latin typeface="+mn-lt"/>
                <a:ea typeface="+mn-ea"/>
                <a:cs typeface="+mn-cs"/>
              </a:rPr>
              <a:t> α = 0.01, </a:t>
            </a:r>
            <a:r>
              <a:rPr kumimoji="0" lang="en-US" sz="2400" kern="1200" cap="none" spc="0" normalizeH="0" baseline="0" noProof="0" dirty="0" err="1" smtClean="0">
                <a:latin typeface="+mn-lt"/>
                <a:ea typeface="+mn-ea"/>
                <a:cs typeface="+mn-cs"/>
              </a:rPr>
              <a:t>ujilah</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anggapan</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itu</a:t>
            </a:r>
            <a:endParaRPr kumimoji="0" lang="en-US" sz="2400" kern="1200" cap="none" spc="0" normalizeH="0" baseline="0" noProof="0" dirty="0" smtClean="0">
              <a:latin typeface="+mn-lt"/>
              <a:ea typeface="+mn-ea"/>
              <a:cs typeface="+mn-cs"/>
            </a:endParaRPr>
          </a:p>
          <a:p>
            <a:pPr marL="457200" marR="0" indent="-457200" defTabSz="914400">
              <a:spcBef>
                <a:spcPct val="20000"/>
              </a:spcBef>
              <a:buClrTx/>
              <a:buSzTx/>
              <a:buFont typeface="Arial" panose="020B0604020202020204" pitchFamily="34" charset="0"/>
              <a:buNone/>
              <a:defRPr/>
            </a:pPr>
            <a:r>
              <a:rPr kumimoji="0" lang="en-US" sz="2400" kern="1200" cap="none" spc="0" normalizeH="0" baseline="0" noProof="0" dirty="0" err="1" smtClean="0">
                <a:latin typeface="+mn-lt"/>
                <a:ea typeface="+mn-ea"/>
                <a:cs typeface="+mn-cs"/>
              </a:rPr>
              <a:t>Jawab</a:t>
            </a:r>
            <a:r>
              <a:rPr kumimoji="0" lang="en-US" sz="2400" kern="1200" cap="none" spc="0" normalizeH="0" baseline="0" noProof="0" dirty="0" smtClean="0">
                <a:latin typeface="+mn-lt"/>
                <a:ea typeface="+mn-ea"/>
                <a:cs typeface="+mn-cs"/>
              </a:rPr>
              <a:t>:</a:t>
            </a:r>
          </a:p>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Diketahui</a:t>
            </a:r>
            <a:r>
              <a:rPr kumimoji="0" lang="en-US" sz="2400" kern="1200" cap="none" spc="0" normalizeH="0" baseline="0" noProof="0" dirty="0" smtClean="0">
                <a:latin typeface="+mn-lt"/>
                <a:ea typeface="+mn-ea"/>
                <a:cs typeface="+mn-cs"/>
              </a:rPr>
              <a:t> </a:t>
            </a:r>
            <a:r>
              <a:rPr kumimoji="0" lang="en-US" sz="2400" kern="1200" cap="none" spc="0" normalizeH="0" baseline="0" noProof="0" dirty="0" smtClean="0">
                <a:latin typeface="+mn-lt"/>
                <a:ea typeface="+mn-ea"/>
                <a:cs typeface="+mn-cs"/>
                <a:sym typeface="Symbol" panose="05050102010706020507"/>
              </a:rPr>
              <a:t></a:t>
            </a:r>
            <a:r>
              <a:rPr kumimoji="0" lang="es-ES" sz="2400" kern="1200" cap="none" spc="0" normalizeH="0" baseline="-25000" noProof="0" dirty="0" smtClean="0">
                <a:latin typeface="+mn-lt"/>
                <a:ea typeface="+mn-ea"/>
                <a:cs typeface="+mn-cs"/>
              </a:rPr>
              <a:t>0</a:t>
            </a:r>
            <a:r>
              <a:rPr kumimoji="0" lang="en-US" sz="2400" kern="1200" cap="none" spc="0" normalizeH="0" baseline="0" noProof="0" dirty="0" smtClean="0">
                <a:latin typeface="+mn-lt"/>
                <a:ea typeface="+mn-ea"/>
                <a:cs typeface="+mn-cs"/>
              </a:rPr>
              <a:t> = Rp100juta</a:t>
            </a:r>
          </a:p>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dirty="0" smtClean="0">
                <a:latin typeface="+mn-lt"/>
                <a:ea typeface="+mn-ea"/>
                <a:cs typeface="+mn-cs"/>
              </a:rPr>
              <a:t>	n = 81</a:t>
            </a:r>
          </a:p>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dirty="0" smtClean="0">
                <a:latin typeface="+mn-lt"/>
                <a:ea typeface="+mn-ea"/>
                <a:cs typeface="+mn-cs"/>
              </a:rPr>
              <a:t>	   = Rp105juta</a:t>
            </a:r>
          </a:p>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dirty="0" smtClean="0">
                <a:latin typeface="+mn-lt"/>
                <a:ea typeface="+mn-ea"/>
                <a:cs typeface="+mn-cs"/>
              </a:rPr>
              <a:t>	s = Rp18juta</a:t>
            </a:r>
          </a:p>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dirty="0" smtClean="0">
                <a:latin typeface="+mn-lt"/>
                <a:ea typeface="+mn-ea"/>
                <a:cs typeface="+mn-cs"/>
              </a:rPr>
              <a:t>	α = 0,01, </a:t>
            </a:r>
            <a:r>
              <a:rPr kumimoji="0" lang="en-US" sz="2400" kern="1200" cap="none" spc="0" normalizeH="0" baseline="0" noProof="0" dirty="0" err="1" smtClean="0">
                <a:latin typeface="+mn-lt"/>
                <a:ea typeface="+mn-ea"/>
                <a:cs typeface="+mn-cs"/>
              </a:rPr>
              <a:t>berarti</a:t>
            </a:r>
            <a:r>
              <a:rPr kumimoji="0" lang="en-US" sz="2400" kern="1200" cap="none" spc="0" normalizeH="0" baseline="0" noProof="0" dirty="0" smtClean="0">
                <a:latin typeface="+mn-lt"/>
                <a:ea typeface="+mn-ea"/>
                <a:cs typeface="+mn-cs"/>
              </a:rPr>
              <a:t> CC = 0.99</a:t>
            </a:r>
          </a:p>
          <a:p>
            <a:pPr marL="457200" marR="0" indent="-457200" defTabSz="914400">
              <a:spcBef>
                <a:spcPct val="20000"/>
              </a:spcBef>
              <a:buClrTx/>
              <a:buSzTx/>
              <a:buFont typeface="Arial" panose="020B0604020202020204" pitchFamily="34" charset="0"/>
              <a:buNone/>
              <a:defRPr/>
            </a:pPr>
            <a:endParaRPr kumimoji="0" lang="en-US" sz="2400" kern="1200" cap="none" spc="0" normalizeH="0" baseline="0" noProof="0" dirty="0" smtClean="0">
              <a:latin typeface="+mn-lt"/>
              <a:ea typeface="+mn-ea"/>
              <a:cs typeface="+mn-cs"/>
            </a:endParaRPr>
          </a:p>
          <a:p>
            <a:pPr marL="342900" marR="0" indent="-342900" defTabSz="914400">
              <a:spcBef>
                <a:spcPct val="20000"/>
              </a:spcBef>
              <a:buClrTx/>
              <a:buSzTx/>
              <a:buFont typeface="Arial" panose="020B0604020202020204" pitchFamily="34" charset="0"/>
              <a:buChar char="•"/>
              <a:defRPr/>
            </a:pPr>
            <a:endParaRPr kumimoji="0" lang="en-US" sz="3200" kern="1200" cap="none" spc="0" normalizeH="0" baseline="0" noProof="0" dirty="0">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dirty="0" smtClean="0">
                <a:ln>
                  <a:noFill/>
                </a:ln>
                <a:solidFill>
                  <a:schemeClr val="tx1">
                    <a:tint val="75000"/>
                  </a:schemeClr>
                </a:solidFill>
                <a:effectLst/>
                <a:uLnTx/>
                <a:uFillTx/>
                <a:latin typeface="Arial" panose="020B0604020202020204" pitchFamily="34" charset="0"/>
                <a:ea typeface="+mn-ea"/>
                <a:cs typeface="+mn-cs"/>
              </a:rPr>
              <a:t>Statistics </a:t>
            </a:r>
            <a:r>
              <a:rPr kumimoji="0" lang="en-US" sz="1200" b="0" i="0" u="none" strike="noStrike" kern="1200" cap="none" spc="0" normalizeH="0" baseline="0" noProof="0" dirty="0" err="1" smtClean="0">
                <a:ln>
                  <a:noFill/>
                </a:ln>
                <a:solidFill>
                  <a:schemeClr val="tx1">
                    <a:tint val="75000"/>
                  </a:schemeClr>
                </a:solidFill>
                <a:effectLst/>
                <a:uLnTx/>
                <a:uFillTx/>
                <a:latin typeface="Arial" panose="020B0604020202020204" pitchFamily="34" charset="0"/>
                <a:ea typeface="+mn-ea"/>
                <a:cs typeface="+mn-cs"/>
              </a:rPr>
              <a:t>UEU</a:t>
            </a:r>
            <a:r>
              <a:rPr kumimoji="0" lang="en-US" sz="1200" b="0" i="0" u="none" strike="noStrike" kern="1200" cap="none" spc="0" normalizeH="0" baseline="0" noProof="0" dirty="0" smtClean="0">
                <a:ln>
                  <a:noFill/>
                </a:ln>
                <a:solidFill>
                  <a:schemeClr val="tx1">
                    <a:tint val="75000"/>
                  </a:schemeClr>
                </a:solidFill>
                <a:effectLst/>
                <a:uLnTx/>
                <a:uFillTx/>
                <a:latin typeface="Arial" panose="020B0604020202020204" pitchFamily="34" charset="0"/>
                <a:ea typeface="+mn-ea"/>
                <a:cs typeface="+mn-cs"/>
              </a:rPr>
              <a:t> 2017</a:t>
            </a:r>
            <a:endParaRPr kumimoji="0" lang="en-US" sz="12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mn-ea"/>
              <a:cs typeface="+mn-cs"/>
            </a:endParaRPr>
          </a:p>
        </p:txBody>
      </p:sp>
      <p:sp>
        <p:nvSpPr>
          <p:cNvPr id="14339" name="Content Placeholder 4"/>
          <p:cNvSpPr>
            <a:spLocks noGrp="1"/>
          </p:cNvSpPr>
          <p:nvPr>
            <p:ph idx="1"/>
          </p:nvPr>
        </p:nvSpPr>
        <p:spPr>
          <a:ln/>
        </p:spPr>
        <p:txBody>
          <a:bodyPr vert="horz" wrap="square" lIns="91440" tIns="45720" rIns="91440" bIns="45720" anchor="t"/>
          <a:lstStyle/>
          <a:p>
            <a:endParaRPr dirty="0"/>
          </a:p>
        </p:txBody>
      </p:sp>
      <p:pic>
        <p:nvPicPr>
          <p:cNvPr id="14340"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7" name="Rectangle 6"/>
          <p:cNvSpPr/>
          <p:nvPr/>
        </p:nvSpPr>
        <p:spPr>
          <a:xfrm>
            <a:off x="533400" y="1166813"/>
            <a:ext cx="8382000" cy="4524375"/>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defRPr/>
            </a:pP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Karena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anggapan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alternative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lebih</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besar</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dari</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Rp100juta,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pengujian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dilakukan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satu</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sisi</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sebelah</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kanan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defRPr/>
            </a:pP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Adapun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langkah</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pengujiannya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adalah</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sebagai</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berikut</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mn-cs"/>
              </a:rPr>
              <a:t>:</a:t>
            </a:r>
          </a:p>
          <a:p>
            <a:pPr marL="342900" marR="0" lvl="0" indent="-34290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 typeface="+mj-lt"/>
              <a:buAutoNum type="arabicPeriod"/>
              <a:defRPr/>
            </a:pP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Menentukan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Ho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dan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Ha</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Ho :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sym typeface="Symbol" panose="05050102010706020507"/>
              </a:rPr>
              <a:t></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sym typeface="Symbol" panose="05050102010706020507"/>
              </a:rPr>
              <a:t></a:t>
            </a:r>
            <a:r>
              <a:rPr kumimoji="0" lang="es-ES" sz="2400" b="0" i="0" u="none" strike="noStrike" kern="1200" cap="none" spc="0" normalizeH="0" baseline="-25000" noProof="0" dirty="0">
                <a:ln>
                  <a:noFill/>
                </a:ln>
                <a:solidFill>
                  <a:schemeClr val="tx1"/>
                </a:solidFill>
                <a:effectLst/>
                <a:uLnTx/>
                <a:uFillTx/>
                <a:latin typeface="Arial" panose="020B0604020202020204" pitchFamily="34" charset="0"/>
                <a:ea typeface="+mn-ea"/>
                <a:cs typeface="+mn-cs"/>
              </a:rPr>
              <a:t>0</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(Rp100juta),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artinya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rata-rata modal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perusahaan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nasional</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adalah</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Rp100juta</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Ha :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sym typeface="Symbol" panose="05050102010706020507"/>
              </a:rPr>
              <a:t></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&gt;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sym typeface="Symbol" panose="05050102010706020507"/>
              </a:rPr>
              <a:t></a:t>
            </a:r>
            <a:r>
              <a:rPr kumimoji="0" lang="es-ES" sz="2400" b="0" i="0" u="none" strike="noStrike" kern="1200" cap="none" spc="0" normalizeH="0" baseline="-25000" noProof="0" dirty="0">
                <a:ln>
                  <a:noFill/>
                </a:ln>
                <a:solidFill>
                  <a:schemeClr val="tx1"/>
                </a:solidFill>
                <a:effectLst/>
                <a:uLnTx/>
                <a:uFillTx/>
                <a:latin typeface="Arial" panose="020B0604020202020204" pitchFamily="34" charset="0"/>
                <a:ea typeface="+mn-ea"/>
                <a:cs typeface="+mn-cs"/>
              </a:rPr>
              <a:t>0</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(Rp180juta),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artinya</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rata-rata modal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perusahaan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nasional</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lebih</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besar</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dari</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Rp100juta</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startAt="2"/>
              <a:defRPr/>
            </a:pP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Menentukan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level of significance</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Dalam</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hal</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ini</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taraf</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keyakinan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(CC) = 0.99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dan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tingkat</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toleransi</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kesalahan</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(α) = 0.01.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mn-cs"/>
              </a:rPr>
              <a:t>Statistics UEU 2017</a:t>
            </a: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graphicFrame>
        <p:nvGraphicFramePr>
          <p:cNvPr id="2050" name="Object 2"/>
          <p:cNvGraphicFramePr/>
          <p:nvPr/>
        </p:nvGraphicFramePr>
        <p:xfrm>
          <a:off x="5181600" y="2590800"/>
          <a:ext cx="234950" cy="271463"/>
        </p:xfrm>
        <a:graphic>
          <a:graphicData uri="http://schemas.openxmlformats.org/presentationml/2006/ole">
            <mc:AlternateContent xmlns:mc="http://schemas.openxmlformats.org/markup-compatibility/2006">
              <mc:Choice xmlns:v="urn:schemas-microsoft-com:vml" Requires="v">
                <p:oleObj spid="_x0000_s4101" r:id="rId3" imgW="165100" imgH="190500" progId="Equation.3">
                  <p:embed/>
                </p:oleObj>
              </mc:Choice>
              <mc:Fallback>
                <p:oleObj r:id="rId3" imgW="165100" imgH="190500" progId="Equation.3">
                  <p:embed/>
                  <p:pic>
                    <p:nvPicPr>
                      <p:cNvPr id="0" name="Picture 3075"/>
                      <p:cNvPicPr/>
                      <p:nvPr/>
                    </p:nvPicPr>
                    <p:blipFill>
                      <a:blip r:embed="rId4"/>
                      <a:stretch>
                        <a:fillRect/>
                      </a:stretch>
                    </p:blipFill>
                    <p:spPr>
                      <a:xfrm>
                        <a:off x="5181600" y="2590800"/>
                        <a:ext cx="234950" cy="271463"/>
                      </a:xfrm>
                      <a:prstGeom prst="rect">
                        <a:avLst/>
                      </a:prstGeom>
                      <a:noFill/>
                      <a:ln w="38100">
                        <a:noFill/>
                        <a:miter/>
                      </a:ln>
                    </p:spPr>
                  </p:pic>
                </p:oleObj>
              </mc:Fallback>
            </mc:AlternateContent>
          </a:graphicData>
        </a:graphic>
      </p:graphicFrame>
      <p:sp>
        <p:nvSpPr>
          <p:cNvPr id="2053" name="Content Placeholder 5"/>
          <p:cNvSpPr>
            <a:spLocks noGrp="1"/>
          </p:cNvSpPr>
          <p:nvPr>
            <p:ph idx="1"/>
          </p:nvPr>
        </p:nvSpPr>
        <p:spPr>
          <a:xfrm>
            <a:off x="533400" y="2332038"/>
            <a:ext cx="8229600" cy="4525962"/>
          </a:xfrm>
          <a:ln/>
        </p:spPr>
        <p:txBody>
          <a:bodyPr vert="horz" wrap="square" lIns="91440" tIns="45720" rIns="91440" bIns="45720" anchor="t"/>
          <a:lstStyle/>
          <a:p>
            <a:endParaRPr dirty="0"/>
          </a:p>
        </p:txBody>
      </p:sp>
      <p:pic>
        <p:nvPicPr>
          <p:cNvPr id="2054" name="Picture 2" descr="C:\Users\arsil\Desktop\Smartcreative2.jpg"/>
          <p:cNvPicPr>
            <a:picLocks noChangeAspect="1"/>
          </p:cNvPicPr>
          <p:nvPr/>
        </p:nvPicPr>
        <p:blipFill>
          <a:blip r:embed="rId5"/>
          <a:stretch>
            <a:fillRect/>
          </a:stretch>
        </p:blipFill>
        <p:spPr>
          <a:xfrm>
            <a:off x="0" y="0"/>
            <a:ext cx="9172575" cy="6858000"/>
          </a:xfrm>
          <a:prstGeom prst="rect">
            <a:avLst/>
          </a:prstGeom>
          <a:noFill/>
          <a:ln w="9525">
            <a:noFill/>
          </a:ln>
        </p:spPr>
      </p:pic>
      <p:sp>
        <p:nvSpPr>
          <p:cNvPr id="9" name="Content Placeholder 2"/>
          <p:cNvSpPr txBox="1"/>
          <p:nvPr/>
        </p:nvSpPr>
        <p:spPr bwMode="auto">
          <a:xfrm>
            <a:off x="533400" y="685800"/>
            <a:ext cx="8229600" cy="2514600"/>
          </a:xfrm>
          <a:prstGeom prst="rect">
            <a:avLst/>
          </a:prstGeom>
          <a:noFill/>
          <a:ln w="9525">
            <a:noFill/>
            <a:miter lim="800000"/>
          </a:ln>
        </p:spPr>
        <p:txBody>
          <a:bodyPr vert="horz" wrap="square" lIns="91440" tIns="45720" rIns="91440" bIns="45720" numCol="1" anchor="t" anchorCtr="0" compatLnSpc="1"/>
          <a:lstStyle/>
          <a:p>
            <a:pPr marL="457200" marR="0" indent="-457200" defTabSz="914400">
              <a:spcBef>
                <a:spcPct val="20000"/>
              </a:spcBef>
              <a:buClrTx/>
              <a:buSzTx/>
              <a:buFont typeface="+mj-lt"/>
              <a:buAutoNum type="arabicPeriod" startAt="3"/>
              <a:defRPr/>
            </a:pPr>
            <a:r>
              <a:rPr kumimoji="0" lang="en-US" sz="2400" kern="1200" cap="none" spc="0" normalizeH="0" baseline="0" noProof="0" smtClean="0">
                <a:latin typeface="+mn-lt"/>
                <a:ea typeface="+mn-ea"/>
                <a:cs typeface="+mn-cs"/>
              </a:rPr>
              <a:t>Kriteria pengujian</a:t>
            </a:r>
          </a:p>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smtClean="0">
                <a:latin typeface="+mn-lt"/>
                <a:ea typeface="+mn-ea"/>
                <a:cs typeface="+mn-cs"/>
              </a:rPr>
              <a:t>	n = 81 &gt; 30, maka digunakan nilai Z tabel, dengan pengujian satu sisi sebelah kanan.</a:t>
            </a:r>
          </a:p>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smtClean="0">
                <a:latin typeface="+mn-lt"/>
                <a:ea typeface="+mn-ea"/>
                <a:cs typeface="+mn-cs"/>
              </a:rPr>
              <a:t>	nilai Z</a:t>
            </a:r>
            <a:r>
              <a:rPr kumimoji="0" lang="es-ES" sz="2400" kern="1200" cap="none" spc="0" normalizeH="0" baseline="-25000" noProof="0" smtClean="0">
                <a:latin typeface="+mn-lt"/>
                <a:ea typeface="+mn-ea"/>
                <a:cs typeface="+mn-cs"/>
              </a:rPr>
              <a:t> </a:t>
            </a:r>
            <a:r>
              <a:rPr kumimoji="0" lang="es-ES" sz="2400" kern="1200" cap="none" spc="0" normalizeH="0" baseline="-25000" noProof="0" smtClean="0">
                <a:latin typeface="+mn-lt"/>
                <a:ea typeface="+mn-ea"/>
                <a:cs typeface="+mn-cs"/>
                <a:sym typeface="Symbol" panose="05050102010706020507"/>
              </a:rPr>
              <a:t></a:t>
            </a:r>
            <a:r>
              <a:rPr kumimoji="0" lang="en-US" sz="2400" kern="1200" cap="none" spc="0" normalizeH="0" baseline="0" noProof="0" smtClean="0">
                <a:latin typeface="+mn-lt"/>
                <a:ea typeface="+mn-ea"/>
                <a:cs typeface="+mn-cs"/>
              </a:rPr>
              <a:t> = Z </a:t>
            </a:r>
            <a:r>
              <a:rPr kumimoji="0" lang="en-US" sz="2400" kern="1200" cap="none" spc="0" normalizeH="0" baseline="-25000" noProof="0" smtClean="0">
                <a:latin typeface="+mn-lt"/>
                <a:ea typeface="+mn-ea"/>
                <a:cs typeface="+mn-cs"/>
              </a:rPr>
              <a:t>0.01</a:t>
            </a:r>
            <a:r>
              <a:rPr kumimoji="0" lang="en-US" sz="2400" kern="1200" cap="none" spc="0" normalizeH="0" baseline="0" noProof="0" smtClean="0">
                <a:latin typeface="+mn-lt"/>
                <a:ea typeface="+mn-ea"/>
                <a:cs typeface="+mn-cs"/>
              </a:rPr>
              <a:t> = 2.33, maka Ho diterima jika Z hitung  &lt; 2.33 dan Ho ditolak jika Z hitung &gt; 2.33</a:t>
            </a:r>
          </a:p>
          <a:p>
            <a:pPr marL="457200" marR="0" indent="-457200" defTabSz="914400">
              <a:spcBef>
                <a:spcPct val="20000"/>
              </a:spcBef>
              <a:buClrTx/>
              <a:buSzTx/>
              <a:buFont typeface="Arial" panose="020B0604020202020204" pitchFamily="34" charset="0"/>
              <a:buNone/>
              <a:defRPr/>
            </a:pPr>
            <a:endParaRPr kumimoji="0" lang="en-US" sz="2000" kern="1200" cap="none" spc="0" normalizeH="0" baseline="0" noProof="0" smtClean="0">
              <a:latin typeface="+mn-lt"/>
              <a:ea typeface="+mn-ea"/>
              <a:cs typeface="+mn-cs"/>
            </a:endParaRPr>
          </a:p>
          <a:p>
            <a:pPr marL="342900" marR="0" indent="-342900" defTabSz="914400">
              <a:spcBef>
                <a:spcPct val="20000"/>
              </a:spcBef>
              <a:buClrTx/>
              <a:buSzTx/>
              <a:buFont typeface="Arial" panose="020B0604020202020204" pitchFamily="34" charset="0"/>
              <a:buChar char="•"/>
              <a:defRPr/>
            </a:pPr>
            <a:endParaRPr kumimoji="0" lang="en-US" sz="2000" kern="1200" cap="none" spc="0" normalizeH="0" baseline="0" noProof="0" dirty="0">
              <a:latin typeface="+mn-lt"/>
              <a:ea typeface="+mn-ea"/>
              <a:cs typeface="+mn-cs"/>
            </a:endParaRPr>
          </a:p>
        </p:txBody>
      </p:sp>
      <p:sp>
        <p:nvSpPr>
          <p:cNvPr id="10" name="Content Placeholder 2"/>
          <p:cNvSpPr txBox="1"/>
          <p:nvPr/>
        </p:nvSpPr>
        <p:spPr bwMode="auto">
          <a:xfrm>
            <a:off x="533400" y="2819400"/>
            <a:ext cx="8229600" cy="3763963"/>
          </a:xfrm>
          <a:prstGeom prst="rect">
            <a:avLst/>
          </a:prstGeom>
          <a:noFill/>
          <a:ln w="9525">
            <a:noFill/>
            <a:miter lim="800000"/>
          </a:ln>
        </p:spPr>
        <p:txBody>
          <a:bodyPr vert="horz" wrap="square" lIns="91440" tIns="45720" rIns="91440" bIns="45720" numCol="1" anchor="t" anchorCtr="0" compatLnSpc="1"/>
          <a:lstStyle/>
          <a:p>
            <a:pPr marL="457200" marR="0" indent="-457200" defTabSz="914400">
              <a:spcBef>
                <a:spcPct val="20000"/>
              </a:spcBef>
              <a:buClrTx/>
              <a:buSzTx/>
              <a:buFont typeface="+mj-lt"/>
              <a:buAutoNum type="arabicPeriod" startAt="4"/>
              <a:defRPr/>
            </a:pPr>
            <a:r>
              <a:rPr kumimoji="0" lang="en-US" sz="2400" kern="1200" cap="none" spc="0" normalizeH="0" baseline="0" noProof="0" dirty="0" err="1" smtClean="0">
                <a:latin typeface="+mn-lt"/>
                <a:ea typeface="+mn-ea"/>
                <a:cs typeface="+mn-cs"/>
              </a:rPr>
              <a:t>Pengujian</a:t>
            </a:r>
            <a:r>
              <a:rPr kumimoji="0" lang="en-US" sz="2400" kern="1200" cap="none" spc="0" normalizeH="0" baseline="0" noProof="0" dirty="0" smtClean="0">
                <a:latin typeface="+mn-lt"/>
                <a:ea typeface="+mn-ea"/>
                <a:cs typeface="+mn-cs"/>
              </a:rPr>
              <a:t> 	n &gt; 30, </a:t>
            </a:r>
            <a:r>
              <a:rPr kumimoji="0" lang="en-US" sz="2400" kern="1200" cap="none" spc="0" normalizeH="0" baseline="0" noProof="0" dirty="0" err="1" smtClean="0">
                <a:latin typeface="+mn-lt"/>
                <a:ea typeface="+mn-ea"/>
                <a:cs typeface="+mn-cs"/>
              </a:rPr>
              <a:t>maka</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rumusnya</a:t>
            </a:r>
            <a:r>
              <a:rPr kumimoji="0" lang="en-US" sz="2400" kern="1200" cap="none" spc="0" normalizeH="0" baseline="0" noProof="0" dirty="0" smtClean="0">
                <a:latin typeface="+mn-lt"/>
                <a:ea typeface="+mn-ea"/>
                <a:cs typeface="+mn-cs"/>
              </a:rPr>
              <a:t>, </a:t>
            </a:r>
          </a:p>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dirty="0" smtClean="0">
                <a:latin typeface="+mn-lt"/>
                <a:ea typeface="+mn-ea"/>
                <a:cs typeface="+mn-cs"/>
              </a:rPr>
              <a:t>			      Z </a:t>
            </a:r>
            <a:r>
              <a:rPr kumimoji="0" lang="en-US" sz="2400" kern="1200" cap="none" spc="0" normalizeH="0" baseline="0" noProof="0" dirty="0" err="1" smtClean="0">
                <a:latin typeface="+mn-lt"/>
                <a:ea typeface="+mn-ea"/>
                <a:cs typeface="+mn-cs"/>
              </a:rPr>
              <a:t>hitung</a:t>
            </a:r>
            <a:r>
              <a:rPr kumimoji="0" lang="en-US" sz="2400" kern="1200" cap="none" spc="0" normalizeH="0" baseline="0" noProof="0" dirty="0" smtClean="0">
                <a:latin typeface="+mn-lt"/>
                <a:ea typeface="+mn-ea"/>
                <a:cs typeface="+mn-cs"/>
              </a:rPr>
              <a:t> = (   – </a:t>
            </a:r>
            <a:r>
              <a:rPr kumimoji="0" lang="en-US" sz="2400" kern="1200" cap="none" spc="0" normalizeH="0" baseline="0" noProof="0" dirty="0" smtClean="0">
                <a:latin typeface="+mn-lt"/>
                <a:ea typeface="+mn-ea"/>
                <a:cs typeface="+mn-cs"/>
                <a:sym typeface="Symbol" panose="05050102010706020507"/>
              </a:rPr>
              <a:t></a:t>
            </a:r>
            <a:r>
              <a:rPr kumimoji="0" lang="es-ES" sz="2400" kern="1200" cap="none" spc="0" normalizeH="0" baseline="-25000" noProof="0" dirty="0" smtClean="0">
                <a:latin typeface="+mn-lt"/>
                <a:ea typeface="+mn-ea"/>
                <a:cs typeface="+mn-cs"/>
              </a:rPr>
              <a:t>0</a:t>
            </a:r>
            <a:r>
              <a:rPr kumimoji="0" lang="en-US" sz="2400" kern="1200" cap="none" spc="0" normalizeH="0" baseline="0" noProof="0" dirty="0" smtClean="0">
                <a:latin typeface="+mn-lt"/>
                <a:ea typeface="+mn-ea"/>
                <a:cs typeface="+mn-cs"/>
              </a:rPr>
              <a:t>)/(δ / √n)</a:t>
            </a:r>
          </a:p>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dirty="0" smtClean="0">
                <a:latin typeface="+mn-lt"/>
                <a:ea typeface="+mn-ea"/>
                <a:cs typeface="+mn-cs"/>
              </a:rPr>
              <a:t>	                                           = (105juta – 100juta)/(18juta / √81)</a:t>
            </a:r>
          </a:p>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dirty="0" smtClean="0">
                <a:latin typeface="+mn-lt"/>
                <a:ea typeface="+mn-ea"/>
                <a:cs typeface="+mn-cs"/>
              </a:rPr>
              <a:t>				        = 2.5</a:t>
            </a:r>
          </a:p>
          <a:p>
            <a:pPr marL="457200" marR="0" indent="-457200" defTabSz="914400">
              <a:spcBef>
                <a:spcPct val="20000"/>
              </a:spcBef>
              <a:buClrTx/>
              <a:buSzTx/>
              <a:buFont typeface="+mj-lt"/>
              <a:buAutoNum type="arabicPeriod" startAt="5"/>
              <a:defRPr/>
            </a:pPr>
            <a:r>
              <a:rPr kumimoji="0" lang="en-US" sz="2400" kern="1200" cap="none" spc="0" normalizeH="0" baseline="0" noProof="0" dirty="0" err="1" smtClean="0">
                <a:latin typeface="+mn-lt"/>
                <a:ea typeface="+mn-ea"/>
                <a:cs typeface="+mn-cs"/>
              </a:rPr>
              <a:t>Kesimpulan</a:t>
            </a:r>
            <a:r>
              <a:rPr kumimoji="0" lang="en-US" sz="2400" kern="1200" cap="none" spc="0" normalizeH="0" baseline="0" noProof="0" dirty="0" smtClean="0">
                <a:latin typeface="+mn-lt"/>
                <a:ea typeface="+mn-ea"/>
                <a:cs typeface="+mn-cs"/>
              </a:rPr>
              <a:t> </a:t>
            </a:r>
          </a:p>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Berdasarkan</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pengujian</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karena</a:t>
            </a:r>
            <a:r>
              <a:rPr kumimoji="0" lang="en-US" sz="2400" kern="1200" cap="none" spc="0" normalizeH="0" baseline="0" noProof="0" dirty="0" smtClean="0">
                <a:latin typeface="+mn-lt"/>
                <a:ea typeface="+mn-ea"/>
                <a:cs typeface="+mn-cs"/>
              </a:rPr>
              <a:t> Z </a:t>
            </a:r>
            <a:r>
              <a:rPr kumimoji="0" lang="en-US" sz="2400" kern="1200" cap="none" spc="0" normalizeH="0" baseline="0" noProof="0" dirty="0" err="1" smtClean="0">
                <a:latin typeface="+mn-lt"/>
                <a:ea typeface="+mn-ea"/>
                <a:cs typeface="+mn-cs"/>
              </a:rPr>
              <a:t>hitung</a:t>
            </a:r>
            <a:r>
              <a:rPr kumimoji="0" lang="en-US" sz="2400" kern="1200" cap="none" spc="0" normalizeH="0" baseline="0" noProof="0" dirty="0" smtClean="0">
                <a:latin typeface="+mn-lt"/>
                <a:ea typeface="+mn-ea"/>
                <a:cs typeface="+mn-cs"/>
              </a:rPr>
              <a:t> = 2.5 &gt; 2.33, H</a:t>
            </a:r>
            <a:r>
              <a:rPr kumimoji="0" lang="es-ES" sz="2400" kern="1200" cap="none" spc="0" normalizeH="0" baseline="-25000" noProof="0" dirty="0" smtClean="0">
                <a:latin typeface="+mn-lt"/>
                <a:ea typeface="+mn-ea"/>
                <a:cs typeface="+mn-cs"/>
              </a:rPr>
              <a:t>0</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ditolak</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berarti</a:t>
            </a:r>
            <a:r>
              <a:rPr kumimoji="0" lang="en-US" sz="2400" kern="1200" cap="none" spc="0" normalizeH="0" baseline="0" noProof="0" dirty="0" smtClean="0">
                <a:latin typeface="+mn-lt"/>
                <a:ea typeface="+mn-ea"/>
                <a:cs typeface="+mn-cs"/>
              </a:rPr>
              <a:t> rata-rata modal </a:t>
            </a:r>
            <a:r>
              <a:rPr kumimoji="0" lang="en-US" sz="2400" kern="1200" cap="none" spc="0" normalizeH="0" baseline="0" noProof="0" dirty="0" err="1" smtClean="0">
                <a:latin typeface="+mn-lt"/>
                <a:ea typeface="+mn-ea"/>
                <a:cs typeface="+mn-cs"/>
              </a:rPr>
              <a:t>perusahaan</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nasional</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bukan</a:t>
            </a:r>
            <a:r>
              <a:rPr kumimoji="0" lang="en-US" sz="2400" kern="1200" cap="none" spc="0" normalizeH="0" baseline="0" noProof="0" dirty="0" smtClean="0">
                <a:latin typeface="+mn-lt"/>
                <a:ea typeface="+mn-ea"/>
                <a:cs typeface="+mn-cs"/>
              </a:rPr>
              <a:t> Rp100juta, </a:t>
            </a:r>
            <a:r>
              <a:rPr kumimoji="0" lang="en-US" sz="2400" kern="1200" cap="none" spc="0" normalizeH="0" baseline="0" noProof="0" dirty="0" err="1" smtClean="0">
                <a:latin typeface="+mn-lt"/>
                <a:ea typeface="+mn-ea"/>
                <a:cs typeface="+mn-cs"/>
              </a:rPr>
              <a:t>tetapi</a:t>
            </a:r>
            <a:r>
              <a:rPr kumimoji="0" lang="en-US" sz="2400" kern="1200" cap="none" spc="0" normalizeH="0" baseline="0" noProof="0" dirty="0" smtClean="0">
                <a:latin typeface="+mn-lt"/>
                <a:ea typeface="+mn-ea"/>
                <a:cs typeface="+mn-cs"/>
              </a:rPr>
              <a:t> Rp105juta</a:t>
            </a:r>
          </a:p>
          <a:p>
            <a:pPr marL="342900" marR="0" indent="-342900" defTabSz="914400">
              <a:spcBef>
                <a:spcPct val="20000"/>
              </a:spcBef>
              <a:buClrTx/>
              <a:buSzTx/>
              <a:buFont typeface="Arial" panose="020B0604020202020204" pitchFamily="34" charset="0"/>
              <a:buChar char="•"/>
              <a:defRPr/>
            </a:pPr>
            <a:endParaRPr kumimoji="0" lang="en-US" sz="2400" kern="1200" cap="none" spc="0" normalizeH="0" baseline="0" noProof="0" dirty="0">
              <a:latin typeface="+mn-lt"/>
              <a:ea typeface="+mn-ea"/>
              <a:cs typeface="+mn-cs"/>
            </a:endParaRPr>
          </a:p>
        </p:txBody>
      </p:sp>
      <p:graphicFrame>
        <p:nvGraphicFramePr>
          <p:cNvPr id="2051" name="Object 2"/>
          <p:cNvGraphicFramePr/>
          <p:nvPr/>
        </p:nvGraphicFramePr>
        <p:xfrm>
          <a:off x="4191000" y="3352800"/>
          <a:ext cx="234950" cy="271463"/>
        </p:xfrm>
        <a:graphic>
          <a:graphicData uri="http://schemas.openxmlformats.org/presentationml/2006/ole">
            <mc:AlternateContent xmlns:mc="http://schemas.openxmlformats.org/markup-compatibility/2006">
              <mc:Choice xmlns:v="urn:schemas-microsoft-com:vml" Requires="v">
                <p:oleObj spid="_x0000_s4102" r:id="rId6" imgW="165100" imgH="190500" progId="Equation.3">
                  <p:embed/>
                </p:oleObj>
              </mc:Choice>
              <mc:Fallback>
                <p:oleObj r:id="rId6" imgW="165100" imgH="190500" progId="Equation.3">
                  <p:embed/>
                  <p:pic>
                    <p:nvPicPr>
                      <p:cNvPr id="0" name="Picture 3076"/>
                      <p:cNvPicPr/>
                      <p:nvPr/>
                    </p:nvPicPr>
                    <p:blipFill>
                      <a:blip r:embed="rId4"/>
                      <a:stretch>
                        <a:fillRect/>
                      </a:stretch>
                    </p:blipFill>
                    <p:spPr>
                      <a:xfrm>
                        <a:off x="4191000" y="3352800"/>
                        <a:ext cx="234950" cy="271463"/>
                      </a:xfrm>
                      <a:prstGeom prst="rect">
                        <a:avLst/>
                      </a:prstGeom>
                      <a:noFill/>
                      <a:ln w="38100">
                        <a:noFill/>
                        <a:miter/>
                      </a:ln>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mn-cs"/>
              </a:rPr>
              <a:t>Statistics UEU 2017</a:t>
            </a: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graphicFrame>
        <p:nvGraphicFramePr>
          <p:cNvPr id="3074" name="Object 3"/>
          <p:cNvGraphicFramePr/>
          <p:nvPr/>
        </p:nvGraphicFramePr>
        <p:xfrm>
          <a:off x="762000" y="5257800"/>
          <a:ext cx="234950" cy="271463"/>
        </p:xfrm>
        <a:graphic>
          <a:graphicData uri="http://schemas.openxmlformats.org/presentationml/2006/ole">
            <mc:AlternateContent xmlns:mc="http://schemas.openxmlformats.org/markup-compatibility/2006">
              <mc:Choice xmlns:v="urn:schemas-microsoft-com:vml" Requires="v">
                <p:oleObj spid="_x0000_s5123" r:id="rId3" imgW="165100" imgH="190500" progId="Equation.3">
                  <p:embed/>
                </p:oleObj>
              </mc:Choice>
              <mc:Fallback>
                <p:oleObj r:id="rId3" imgW="165100" imgH="190500" progId="Equation.3">
                  <p:embed/>
                  <p:pic>
                    <p:nvPicPr>
                      <p:cNvPr id="0" name="Picture 3077"/>
                      <p:cNvPicPr/>
                      <p:nvPr/>
                    </p:nvPicPr>
                    <p:blipFill>
                      <a:blip r:embed="rId4"/>
                      <a:stretch>
                        <a:fillRect/>
                      </a:stretch>
                    </p:blipFill>
                    <p:spPr>
                      <a:xfrm>
                        <a:off x="762000" y="5257800"/>
                        <a:ext cx="234950" cy="271463"/>
                      </a:xfrm>
                      <a:prstGeom prst="rect">
                        <a:avLst/>
                      </a:prstGeom>
                      <a:noFill/>
                      <a:ln w="38100">
                        <a:noFill/>
                        <a:miter/>
                      </a:ln>
                    </p:spPr>
                  </p:pic>
                </p:oleObj>
              </mc:Fallback>
            </mc:AlternateContent>
          </a:graphicData>
        </a:graphic>
      </p:graphicFrame>
      <p:sp>
        <p:nvSpPr>
          <p:cNvPr id="3076" name="Content Placeholder 4"/>
          <p:cNvSpPr>
            <a:spLocks noGrp="1"/>
          </p:cNvSpPr>
          <p:nvPr>
            <p:ph idx="1"/>
          </p:nvPr>
        </p:nvSpPr>
        <p:spPr>
          <a:ln/>
        </p:spPr>
        <p:txBody>
          <a:bodyPr vert="horz" wrap="square" lIns="91440" tIns="45720" rIns="91440" bIns="45720" anchor="t"/>
          <a:lstStyle/>
          <a:p>
            <a:endParaRPr dirty="0"/>
          </a:p>
        </p:txBody>
      </p:sp>
      <p:pic>
        <p:nvPicPr>
          <p:cNvPr id="3077" name="Picture 2" descr="C:\Users\arsil\Desktop\Smartcreative2.jpg"/>
          <p:cNvPicPr>
            <a:picLocks noChangeAspect="1"/>
          </p:cNvPicPr>
          <p:nvPr/>
        </p:nvPicPr>
        <p:blipFill>
          <a:blip r:embed="rId5"/>
          <a:stretch>
            <a:fillRect/>
          </a:stretch>
        </p:blipFill>
        <p:spPr>
          <a:xfrm>
            <a:off x="0" y="0"/>
            <a:ext cx="9172575" cy="6858000"/>
          </a:xfrm>
          <a:prstGeom prst="rect">
            <a:avLst/>
          </a:prstGeom>
          <a:noFill/>
          <a:ln w="9525">
            <a:noFill/>
          </a:ln>
        </p:spPr>
      </p:pic>
      <p:sp>
        <p:nvSpPr>
          <p:cNvPr id="7" name="Title 2"/>
          <p:cNvSpPr>
            <a:spLocks noGrp="1"/>
          </p:cNvSpPr>
          <p:nvPr>
            <p:ph type="title"/>
          </p:nvPr>
        </p:nvSpPr>
        <p:spPr>
          <a:xfrm>
            <a:off x="457200" y="609600"/>
            <a:ext cx="8229600" cy="1143000"/>
          </a:xfrm>
        </p:spPr>
        <p:txBody>
          <a:bodyPr vert="horz" wrap="square" lIns="91440" tIns="45720" rIns="91440" bIns="45720" numCol="1" rtlCol="0" anchor="ctr" anchorCtr="0" compatLnSpc="1">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s-ES" sz="3200" b="0" i="0" u="none" strike="noStrike" kern="1200" cap="none" spc="0" normalizeH="0" baseline="0" noProof="0" dirty="0" err="1" smtClean="0">
                <a:ln>
                  <a:noFill/>
                </a:ln>
                <a:solidFill>
                  <a:schemeClr val="tx2">
                    <a:satMod val="130000"/>
                  </a:schemeClr>
                </a:solidFill>
                <a:effectLst/>
                <a:uLnTx/>
                <a:uFillTx/>
                <a:latin typeface="+mj-lt"/>
                <a:ea typeface="+mj-ea"/>
                <a:cs typeface="+mj-cs"/>
              </a:rPr>
              <a:t>Pernyataan</a:t>
            </a:r>
            <a:r>
              <a:rPr kumimoji="0" lang="es-ES" sz="3200" b="0" i="0" u="none" strike="noStrike" kern="1200" cap="none" spc="0" normalizeH="0" baseline="0" noProof="0" dirty="0" smtClean="0">
                <a:ln>
                  <a:noFill/>
                </a:ln>
                <a:solidFill>
                  <a:schemeClr val="tx2">
                    <a:satMod val="130000"/>
                  </a:schemeClr>
                </a:solidFill>
                <a:effectLst/>
                <a:uLnTx/>
                <a:uFillTx/>
                <a:latin typeface="+mj-lt"/>
                <a:ea typeface="+mj-ea"/>
                <a:cs typeface="+mj-cs"/>
              </a:rPr>
              <a:t> </a:t>
            </a:r>
            <a:r>
              <a:rPr kumimoji="0" lang="es-ES" sz="3200" b="0" i="0" u="none" strike="noStrike" kern="1200" cap="none" spc="0" normalizeH="0" baseline="0" noProof="0" dirty="0" err="1" smtClean="0">
                <a:ln>
                  <a:noFill/>
                </a:ln>
                <a:solidFill>
                  <a:schemeClr val="tx2">
                    <a:satMod val="130000"/>
                  </a:schemeClr>
                </a:solidFill>
                <a:effectLst/>
                <a:uLnTx/>
                <a:uFillTx/>
                <a:latin typeface="+mj-lt"/>
                <a:ea typeface="+mj-ea"/>
                <a:cs typeface="+mj-cs"/>
              </a:rPr>
              <a:t>Hipotesis</a:t>
            </a:r>
            <a:r>
              <a:rPr kumimoji="0" lang="es-ES" sz="3200" b="0" i="0" u="none" strike="noStrike" kern="1200" cap="none" spc="0" normalizeH="0" baseline="0" noProof="0" dirty="0" smtClean="0">
                <a:ln>
                  <a:noFill/>
                </a:ln>
                <a:solidFill>
                  <a:schemeClr val="tx2">
                    <a:satMod val="130000"/>
                  </a:schemeClr>
                </a:solidFill>
                <a:effectLst/>
                <a:uLnTx/>
                <a:uFillTx/>
                <a:latin typeface="+mj-lt"/>
                <a:ea typeface="+mj-ea"/>
                <a:cs typeface="+mj-cs"/>
              </a:rPr>
              <a:t> </a:t>
            </a:r>
            <a:r>
              <a:rPr kumimoji="0" lang="es-ES" sz="3200" b="0" i="0" u="none" strike="noStrike" kern="1200" cap="none" spc="0" normalizeH="0" baseline="0" noProof="0" dirty="0" err="1" smtClean="0">
                <a:ln>
                  <a:noFill/>
                </a:ln>
                <a:solidFill>
                  <a:schemeClr val="tx2">
                    <a:satMod val="130000"/>
                  </a:schemeClr>
                </a:solidFill>
                <a:effectLst/>
                <a:uLnTx/>
                <a:uFillTx/>
                <a:latin typeface="+mj-lt"/>
                <a:ea typeface="+mj-ea"/>
                <a:cs typeface="+mj-cs"/>
              </a:rPr>
              <a:t>nol</a:t>
            </a:r>
            <a:r>
              <a:rPr kumimoji="0" lang="es-ES" sz="3200" b="0" i="0" u="none" strike="noStrike" kern="1200" cap="none" spc="0" normalizeH="0" baseline="0" noProof="0" dirty="0" smtClean="0">
                <a:ln>
                  <a:noFill/>
                </a:ln>
                <a:solidFill>
                  <a:schemeClr val="tx2">
                    <a:satMod val="130000"/>
                  </a:schemeClr>
                </a:solidFill>
                <a:effectLst/>
                <a:uLnTx/>
                <a:uFillTx/>
                <a:latin typeface="+mj-lt"/>
                <a:ea typeface="+mj-ea"/>
                <a:cs typeface="+mj-cs"/>
              </a:rPr>
              <a:t> dan </a:t>
            </a:r>
            <a:r>
              <a:rPr kumimoji="0" lang="es-ES" sz="3200" b="0" i="0" u="none" strike="noStrike" kern="1200" cap="none" spc="0" normalizeH="0" baseline="0" noProof="0" dirty="0" err="1" smtClean="0">
                <a:ln>
                  <a:noFill/>
                </a:ln>
                <a:solidFill>
                  <a:schemeClr val="tx2">
                    <a:satMod val="130000"/>
                  </a:schemeClr>
                </a:solidFill>
                <a:effectLst/>
                <a:uLnTx/>
                <a:uFillTx/>
                <a:latin typeface="+mj-lt"/>
                <a:ea typeface="+mj-ea"/>
                <a:cs typeface="+mj-cs"/>
              </a:rPr>
              <a:t>hipotesis</a:t>
            </a:r>
            <a:r>
              <a:rPr kumimoji="0" lang="es-ES" sz="3200" b="0" i="0" u="none" strike="noStrike" kern="1200" cap="none" spc="0" normalizeH="0" baseline="0" noProof="0" dirty="0" smtClean="0">
                <a:ln>
                  <a:noFill/>
                </a:ln>
                <a:solidFill>
                  <a:schemeClr val="tx2">
                    <a:satMod val="130000"/>
                  </a:schemeClr>
                </a:solidFill>
                <a:effectLst/>
                <a:uLnTx/>
                <a:uFillTx/>
                <a:latin typeface="+mj-lt"/>
                <a:ea typeface="+mj-ea"/>
                <a:cs typeface="+mj-cs"/>
              </a:rPr>
              <a:t> </a:t>
            </a:r>
            <a:r>
              <a:rPr kumimoji="0" lang="es-ES" sz="3200" b="0" i="0" u="none" strike="noStrike" kern="1200" cap="none" spc="0" normalizeH="0" baseline="0" noProof="0" dirty="0" err="1" smtClean="0">
                <a:ln>
                  <a:noFill/>
                </a:ln>
                <a:solidFill>
                  <a:schemeClr val="tx2">
                    <a:satMod val="130000"/>
                  </a:schemeClr>
                </a:solidFill>
                <a:effectLst/>
                <a:uLnTx/>
                <a:uFillTx/>
                <a:latin typeface="+mj-lt"/>
                <a:ea typeface="+mj-ea"/>
                <a:cs typeface="+mj-cs"/>
              </a:rPr>
              <a:t>alternatif</a:t>
            </a:r>
            <a:endParaRPr kumimoji="0" lang="en-US" sz="3200" b="0" i="0" u="none" strike="noStrike" kern="1200" cap="none" spc="0" normalizeH="0" baseline="0" noProof="0" dirty="0">
              <a:ln>
                <a:noFill/>
              </a:ln>
              <a:solidFill>
                <a:schemeClr val="tx2">
                  <a:satMod val="130000"/>
                </a:schemeClr>
              </a:solidFill>
              <a:effectLst/>
              <a:uLnTx/>
              <a:uFillTx/>
              <a:latin typeface="+mj-lt"/>
              <a:ea typeface="+mj-ea"/>
              <a:cs typeface="+mj-cs"/>
            </a:endParaRPr>
          </a:p>
        </p:txBody>
      </p:sp>
      <p:sp>
        <p:nvSpPr>
          <p:cNvPr id="8" name="Content Placeholder 1"/>
          <p:cNvSpPr txBox="1"/>
          <p:nvPr/>
        </p:nvSpPr>
        <p:spPr bwMode="auto">
          <a:xfrm>
            <a:off x="457200" y="1481138"/>
            <a:ext cx="8382000" cy="3929063"/>
          </a:xfrm>
          <a:prstGeom prst="rect">
            <a:avLst/>
          </a:prstGeom>
          <a:noFill/>
          <a:ln w="9525">
            <a:noFill/>
            <a:miter lim="800000"/>
          </a:ln>
        </p:spPr>
        <p:txBody>
          <a:bodyPr vert="horz" wrap="square" lIns="91440" tIns="45720" rIns="91440" bIns="45720" numCol="1" anchor="t" anchorCtr="0" compatLnSpc="1"/>
          <a:lstStyle/>
          <a:p>
            <a:pPr marL="365125" marR="0" indent="-282575" defTabSz="914400">
              <a:spcBef>
                <a:spcPct val="20000"/>
              </a:spcBef>
              <a:buClrTx/>
              <a:buSzTx/>
              <a:buFont typeface="Wingdings" panose="05000000000000000000" pitchFamily="2" charset="2"/>
              <a:buChar char="§"/>
              <a:defRPr/>
            </a:pPr>
            <a:r>
              <a:rPr kumimoji="0" lang="es-ES" sz="2400" kern="1200" cap="none" spc="0" normalizeH="0" baseline="0" noProof="0" dirty="0" err="1" smtClean="0">
                <a:latin typeface="+mn-lt"/>
                <a:ea typeface="+mn-ea"/>
                <a:cs typeface="+mn-cs"/>
              </a:rPr>
              <a:t>Hipotesis</a:t>
            </a:r>
            <a:r>
              <a:rPr kumimoji="0" lang="es-ES" sz="2400" kern="1200" cap="none" spc="0" normalizeH="0" baseline="0" noProof="0" dirty="0" smtClean="0">
                <a:latin typeface="+mn-lt"/>
                <a:ea typeface="+mn-ea"/>
                <a:cs typeface="+mn-cs"/>
              </a:rPr>
              <a:t> </a:t>
            </a:r>
            <a:r>
              <a:rPr kumimoji="0" lang="es-ES" sz="2400" kern="1200" cap="none" spc="0" normalizeH="0" baseline="0" noProof="0" dirty="0" err="1" smtClean="0">
                <a:latin typeface="+mn-lt"/>
                <a:ea typeface="+mn-ea"/>
                <a:cs typeface="+mn-cs"/>
              </a:rPr>
              <a:t>nol</a:t>
            </a:r>
            <a:r>
              <a:rPr kumimoji="0" lang="es-ES" sz="2400" kern="1200" cap="none" spc="0" normalizeH="0" baseline="0" noProof="0" dirty="0" smtClean="0">
                <a:latin typeface="+mn-lt"/>
                <a:ea typeface="+mn-ea"/>
                <a:cs typeface="+mn-cs"/>
              </a:rPr>
              <a:t> (H</a:t>
            </a:r>
            <a:r>
              <a:rPr kumimoji="0" lang="es-ES" sz="2400" kern="1200" cap="none" spc="0" normalizeH="0" baseline="-25000" noProof="0" dirty="0" smtClean="0">
                <a:latin typeface="+mn-lt"/>
                <a:ea typeface="+mn-ea"/>
                <a:cs typeface="+mn-cs"/>
              </a:rPr>
              <a:t>0</a:t>
            </a:r>
            <a:r>
              <a:rPr kumimoji="0" lang="es-ES" sz="2400" kern="1200" cap="none" spc="0" normalizeH="0" baseline="0" noProof="0" dirty="0" smtClean="0">
                <a:latin typeface="+mn-lt"/>
                <a:ea typeface="+mn-ea"/>
                <a:cs typeface="+mn-cs"/>
              </a:rPr>
              <a:t>) </a:t>
            </a:r>
            <a:r>
              <a:rPr kumimoji="0" lang="es-ES" sz="2400" kern="1200" cap="none" spc="0" normalizeH="0" baseline="0" noProof="0" dirty="0" err="1" smtClean="0">
                <a:latin typeface="+mn-lt"/>
                <a:ea typeface="+mn-ea"/>
                <a:cs typeface="+mn-cs"/>
              </a:rPr>
              <a:t>adalah</a:t>
            </a:r>
            <a:r>
              <a:rPr kumimoji="0" lang="es-ES" sz="2400" kern="1200" cap="none" spc="0" normalizeH="0" baseline="0" noProof="0" dirty="0" smtClean="0">
                <a:latin typeface="+mn-lt"/>
                <a:ea typeface="+mn-ea"/>
                <a:cs typeface="+mn-cs"/>
              </a:rPr>
              <a:t> </a:t>
            </a:r>
            <a:r>
              <a:rPr kumimoji="0" lang="es-ES" sz="2400" kern="1200" cap="none" spc="0" normalizeH="0" baseline="0" noProof="0" dirty="0" err="1" smtClean="0">
                <a:latin typeface="+mn-lt"/>
                <a:ea typeface="+mn-ea"/>
                <a:cs typeface="+mn-cs"/>
              </a:rPr>
              <a:t>asumsi</a:t>
            </a:r>
            <a:r>
              <a:rPr kumimoji="0" lang="es-ES" sz="2400" kern="1200" cap="none" spc="0" normalizeH="0" baseline="0" noProof="0" dirty="0" smtClean="0">
                <a:latin typeface="+mn-lt"/>
                <a:ea typeface="+mn-ea"/>
                <a:cs typeface="+mn-cs"/>
              </a:rPr>
              <a:t> yang </a:t>
            </a:r>
            <a:r>
              <a:rPr kumimoji="0" lang="es-ES" sz="2400" kern="1200" cap="none" spc="0" normalizeH="0" baseline="0" noProof="0" dirty="0" err="1" smtClean="0">
                <a:latin typeface="+mn-lt"/>
                <a:ea typeface="+mn-ea"/>
                <a:cs typeface="+mn-cs"/>
              </a:rPr>
              <a:t>akan</a:t>
            </a:r>
            <a:r>
              <a:rPr kumimoji="0" lang="es-ES" sz="2400" kern="1200" cap="none" spc="0" normalizeH="0" baseline="0" noProof="0" dirty="0" smtClean="0">
                <a:latin typeface="+mn-lt"/>
                <a:ea typeface="+mn-ea"/>
                <a:cs typeface="+mn-cs"/>
              </a:rPr>
              <a:t> </a:t>
            </a:r>
            <a:r>
              <a:rPr kumimoji="0" lang="es-ES" sz="2400" kern="1200" cap="none" spc="0" normalizeH="0" baseline="0" noProof="0" dirty="0" err="1" smtClean="0">
                <a:latin typeface="+mn-lt"/>
                <a:ea typeface="+mn-ea"/>
                <a:cs typeface="+mn-cs"/>
              </a:rPr>
              <a:t>diuji</a:t>
            </a:r>
            <a:r>
              <a:rPr kumimoji="0" lang="es-ES" sz="2400" kern="1200" cap="none" spc="0" normalizeH="0" baseline="0" noProof="0" dirty="0" smtClean="0">
                <a:latin typeface="+mn-lt"/>
                <a:ea typeface="+mn-ea"/>
                <a:cs typeface="+mn-cs"/>
              </a:rPr>
              <a:t>. </a:t>
            </a:r>
          </a:p>
          <a:p>
            <a:pPr marL="365125" marR="0" indent="-282575" defTabSz="914400">
              <a:spcBef>
                <a:spcPct val="20000"/>
              </a:spcBef>
              <a:buClrTx/>
              <a:buSzTx/>
              <a:buFont typeface="Wingdings" panose="05000000000000000000" pitchFamily="2" charset="2"/>
              <a:buChar char="§"/>
              <a:defRPr/>
            </a:pPr>
            <a:r>
              <a:rPr kumimoji="0" lang="es-ES" sz="2400" kern="1200" cap="none" spc="0" normalizeH="0" baseline="0" noProof="0" dirty="0" err="1" smtClean="0">
                <a:latin typeface="+mn-lt"/>
                <a:ea typeface="+mn-ea"/>
                <a:cs typeface="+mn-cs"/>
              </a:rPr>
              <a:t>Hipotesis</a:t>
            </a:r>
            <a:r>
              <a:rPr kumimoji="0" lang="es-ES" sz="2400" kern="1200" cap="none" spc="0" normalizeH="0" baseline="0" noProof="0" dirty="0" smtClean="0">
                <a:latin typeface="+mn-lt"/>
                <a:ea typeface="+mn-ea"/>
                <a:cs typeface="+mn-cs"/>
              </a:rPr>
              <a:t> </a:t>
            </a:r>
            <a:r>
              <a:rPr kumimoji="0" lang="es-ES" sz="2400" kern="1200" cap="none" spc="0" normalizeH="0" baseline="0" noProof="0" dirty="0" err="1" smtClean="0">
                <a:latin typeface="+mn-lt"/>
                <a:ea typeface="+mn-ea"/>
                <a:cs typeface="+mn-cs"/>
              </a:rPr>
              <a:t>nol</a:t>
            </a:r>
            <a:r>
              <a:rPr kumimoji="0" lang="es-ES" sz="2400" kern="1200" cap="none" spc="0" normalizeH="0" baseline="0" noProof="0" dirty="0" smtClean="0">
                <a:latin typeface="+mn-lt"/>
                <a:ea typeface="+mn-ea"/>
                <a:cs typeface="+mn-cs"/>
              </a:rPr>
              <a:t> </a:t>
            </a:r>
            <a:r>
              <a:rPr kumimoji="0" lang="es-ES" sz="2400" kern="1200" cap="none" spc="0" normalizeH="0" baseline="0" noProof="0" dirty="0" err="1" smtClean="0">
                <a:latin typeface="+mn-lt"/>
                <a:ea typeface="+mn-ea"/>
                <a:cs typeface="+mn-cs"/>
              </a:rPr>
              <a:t>dinyatakan</a:t>
            </a:r>
            <a:r>
              <a:rPr kumimoji="0" lang="es-ES" sz="2400" kern="1200" cap="none" spc="0" normalizeH="0" baseline="0" noProof="0" dirty="0" smtClean="0">
                <a:latin typeface="+mn-lt"/>
                <a:ea typeface="+mn-ea"/>
                <a:cs typeface="+mn-cs"/>
              </a:rPr>
              <a:t> </a:t>
            </a:r>
            <a:r>
              <a:rPr kumimoji="0" lang="es-ES" sz="2400" kern="1200" cap="none" spc="0" normalizeH="0" baseline="0" noProof="0" dirty="0" err="1" smtClean="0">
                <a:latin typeface="+mn-lt"/>
                <a:ea typeface="+mn-ea"/>
                <a:cs typeface="+mn-cs"/>
              </a:rPr>
              <a:t>dengan</a:t>
            </a:r>
            <a:r>
              <a:rPr kumimoji="0" lang="es-ES" sz="2400" kern="1200" cap="none" spc="0" normalizeH="0" baseline="0" noProof="0" dirty="0" smtClean="0">
                <a:latin typeface="+mn-lt"/>
                <a:ea typeface="+mn-ea"/>
                <a:cs typeface="+mn-cs"/>
              </a:rPr>
              <a:t> </a:t>
            </a:r>
            <a:r>
              <a:rPr kumimoji="0" lang="es-ES" sz="2400" kern="1200" cap="none" spc="0" normalizeH="0" baseline="0" noProof="0" dirty="0" err="1" smtClean="0">
                <a:latin typeface="+mn-lt"/>
                <a:ea typeface="+mn-ea"/>
                <a:cs typeface="+mn-cs"/>
              </a:rPr>
              <a:t>hubungan</a:t>
            </a:r>
            <a:r>
              <a:rPr kumimoji="0" lang="es-ES" sz="2400" kern="1200" cap="none" spc="0" normalizeH="0" baseline="0" noProof="0" dirty="0" smtClean="0">
                <a:latin typeface="+mn-lt"/>
                <a:ea typeface="+mn-ea"/>
                <a:cs typeface="+mn-cs"/>
              </a:rPr>
              <a:t> sama </a:t>
            </a:r>
            <a:r>
              <a:rPr kumimoji="0" lang="es-ES" sz="2400" kern="1200" cap="none" spc="0" normalizeH="0" baseline="0" noProof="0" dirty="0" err="1" smtClean="0">
                <a:latin typeface="+mn-lt"/>
                <a:ea typeface="+mn-ea"/>
                <a:cs typeface="+mn-cs"/>
              </a:rPr>
              <a:t>dengan</a:t>
            </a:r>
            <a:r>
              <a:rPr kumimoji="0" lang="es-ES" sz="2400" kern="1200" cap="none" spc="0" normalizeH="0" baseline="0" noProof="0" dirty="0" smtClean="0">
                <a:latin typeface="+mn-lt"/>
                <a:ea typeface="+mn-ea"/>
                <a:cs typeface="+mn-cs"/>
              </a:rPr>
              <a:t>. </a:t>
            </a:r>
          </a:p>
          <a:p>
            <a:pPr marL="365125" marR="0" indent="-282575" defTabSz="914400">
              <a:spcBef>
                <a:spcPct val="20000"/>
              </a:spcBef>
              <a:buClrTx/>
              <a:buSzTx/>
              <a:buFont typeface="Wingdings" panose="05000000000000000000" pitchFamily="2" charset="2"/>
              <a:buChar char="§"/>
              <a:defRPr/>
            </a:pPr>
            <a:r>
              <a:rPr kumimoji="0" lang="es-ES" sz="2400" kern="1200" cap="none" spc="0" normalizeH="0" baseline="0" noProof="0" dirty="0" err="1" smtClean="0">
                <a:latin typeface="+mn-lt"/>
                <a:ea typeface="+mn-ea"/>
                <a:cs typeface="+mn-cs"/>
              </a:rPr>
              <a:t>Jadi</a:t>
            </a:r>
            <a:r>
              <a:rPr kumimoji="0" lang="es-ES" sz="2400" kern="1200" cap="none" spc="0" normalizeH="0" baseline="0" noProof="0" dirty="0" smtClean="0">
                <a:latin typeface="+mn-lt"/>
                <a:ea typeface="+mn-ea"/>
                <a:cs typeface="+mn-cs"/>
              </a:rPr>
              <a:t> </a:t>
            </a:r>
            <a:r>
              <a:rPr kumimoji="0" lang="es-ES" sz="2400" kern="1200" cap="none" spc="0" normalizeH="0" baseline="0" noProof="0" dirty="0" err="1" smtClean="0">
                <a:latin typeface="+mn-lt"/>
                <a:ea typeface="+mn-ea"/>
                <a:cs typeface="+mn-cs"/>
              </a:rPr>
              <a:t>hipotesis</a:t>
            </a:r>
            <a:r>
              <a:rPr kumimoji="0" lang="es-ES" sz="2400" kern="1200" cap="none" spc="0" normalizeH="0" baseline="0" noProof="0" dirty="0" smtClean="0">
                <a:latin typeface="+mn-lt"/>
                <a:ea typeface="+mn-ea"/>
                <a:cs typeface="+mn-cs"/>
              </a:rPr>
              <a:t> </a:t>
            </a:r>
            <a:r>
              <a:rPr kumimoji="0" lang="es-ES" sz="2400" kern="1200" cap="none" spc="0" normalizeH="0" baseline="0" noProof="0" dirty="0" err="1" smtClean="0">
                <a:latin typeface="+mn-lt"/>
                <a:ea typeface="+mn-ea"/>
                <a:cs typeface="+mn-cs"/>
              </a:rPr>
              <a:t>nol</a:t>
            </a:r>
            <a:r>
              <a:rPr kumimoji="0" lang="es-ES" sz="2400" kern="1200" cap="none" spc="0" normalizeH="0" baseline="0" noProof="0" dirty="0" smtClean="0">
                <a:latin typeface="+mn-lt"/>
                <a:ea typeface="+mn-ea"/>
                <a:cs typeface="+mn-cs"/>
              </a:rPr>
              <a:t> </a:t>
            </a:r>
            <a:r>
              <a:rPr kumimoji="0" lang="es-ES" sz="2400" kern="1200" cap="none" spc="0" normalizeH="0" baseline="0" noProof="0" dirty="0" err="1" smtClean="0">
                <a:latin typeface="+mn-lt"/>
                <a:ea typeface="+mn-ea"/>
                <a:cs typeface="+mn-cs"/>
              </a:rPr>
              <a:t>adalah</a:t>
            </a:r>
            <a:r>
              <a:rPr kumimoji="0" lang="es-ES" sz="2400" kern="1200" cap="none" spc="0" normalizeH="0" baseline="0" noProof="0" dirty="0" smtClean="0">
                <a:latin typeface="+mn-lt"/>
                <a:ea typeface="+mn-ea"/>
                <a:cs typeface="+mn-cs"/>
              </a:rPr>
              <a:t> </a:t>
            </a:r>
            <a:r>
              <a:rPr kumimoji="0" lang="es-ES" sz="2400" kern="1200" cap="none" spc="0" normalizeH="0" baseline="0" noProof="0" dirty="0" err="1" smtClean="0">
                <a:latin typeface="+mn-lt"/>
                <a:ea typeface="+mn-ea"/>
                <a:cs typeface="+mn-cs"/>
              </a:rPr>
              <a:t>menyatakan</a:t>
            </a:r>
            <a:r>
              <a:rPr kumimoji="0" lang="es-ES" sz="2400" kern="1200" cap="none" spc="0" normalizeH="0" baseline="0" noProof="0" dirty="0" smtClean="0">
                <a:latin typeface="+mn-lt"/>
                <a:ea typeface="+mn-ea"/>
                <a:cs typeface="+mn-cs"/>
              </a:rPr>
              <a:t> </a:t>
            </a:r>
            <a:r>
              <a:rPr kumimoji="0" lang="es-ES" sz="2400" kern="1200" cap="none" spc="0" normalizeH="0" baseline="0" noProof="0" dirty="0" err="1" smtClean="0">
                <a:latin typeface="+mn-lt"/>
                <a:ea typeface="+mn-ea"/>
                <a:cs typeface="+mn-cs"/>
              </a:rPr>
              <a:t>bahwa</a:t>
            </a:r>
            <a:r>
              <a:rPr kumimoji="0" lang="es-ES" sz="2400" kern="1200" cap="none" spc="0" normalizeH="0" baseline="0" noProof="0" dirty="0" smtClean="0">
                <a:latin typeface="+mn-lt"/>
                <a:ea typeface="+mn-ea"/>
                <a:cs typeface="+mn-cs"/>
              </a:rPr>
              <a:t> </a:t>
            </a:r>
            <a:r>
              <a:rPr kumimoji="0" lang="es-ES" sz="2400" kern="1200" cap="none" spc="0" normalizeH="0" baseline="0" noProof="0" dirty="0" err="1" smtClean="0">
                <a:latin typeface="+mn-lt"/>
                <a:ea typeface="+mn-ea"/>
                <a:cs typeface="+mn-cs"/>
              </a:rPr>
              <a:t>parameter</a:t>
            </a:r>
            <a:r>
              <a:rPr kumimoji="0" lang="es-ES" sz="2400" kern="1200" cap="none" spc="0" normalizeH="0" baseline="0" noProof="0" dirty="0" smtClean="0">
                <a:latin typeface="+mn-lt"/>
                <a:ea typeface="+mn-ea"/>
                <a:cs typeface="+mn-cs"/>
              </a:rPr>
              <a:t> (mean, presentase,  </a:t>
            </a:r>
            <a:r>
              <a:rPr kumimoji="0" lang="es-ES" sz="2400" kern="1200" cap="none" spc="0" normalizeH="0" baseline="0" noProof="0" dirty="0" err="1" smtClean="0">
                <a:latin typeface="+mn-lt"/>
                <a:ea typeface="+mn-ea"/>
                <a:cs typeface="+mn-cs"/>
              </a:rPr>
              <a:t>variansi</a:t>
            </a:r>
            <a:r>
              <a:rPr kumimoji="0" lang="es-ES" sz="2400" kern="1200" cap="none" spc="0" normalizeH="0" baseline="0" noProof="0" dirty="0" smtClean="0">
                <a:latin typeface="+mn-lt"/>
                <a:ea typeface="+mn-ea"/>
                <a:cs typeface="+mn-cs"/>
              </a:rPr>
              <a:t> dan </a:t>
            </a:r>
            <a:r>
              <a:rPr kumimoji="0" lang="es-ES" sz="2400" kern="1200" cap="none" spc="0" normalizeH="0" baseline="0" noProof="0" dirty="0" err="1" smtClean="0">
                <a:latin typeface="+mn-lt"/>
                <a:ea typeface="+mn-ea"/>
                <a:cs typeface="+mn-cs"/>
              </a:rPr>
              <a:t>lain-lain</a:t>
            </a:r>
            <a:r>
              <a:rPr kumimoji="0" lang="es-ES" sz="2400" kern="1200" cap="none" spc="0" normalizeH="0" baseline="0" noProof="0" dirty="0" smtClean="0">
                <a:latin typeface="+mn-lt"/>
                <a:ea typeface="+mn-ea"/>
                <a:cs typeface="+mn-cs"/>
              </a:rPr>
              <a:t>) </a:t>
            </a:r>
            <a:r>
              <a:rPr kumimoji="0" lang="es-ES" sz="2400" kern="1200" cap="none" spc="0" normalizeH="0" baseline="0" noProof="0" dirty="0" err="1" smtClean="0">
                <a:latin typeface="+mn-lt"/>
                <a:ea typeface="+mn-ea"/>
                <a:cs typeface="+mn-cs"/>
              </a:rPr>
              <a:t>bernilai</a:t>
            </a:r>
            <a:r>
              <a:rPr kumimoji="0" lang="es-ES" sz="2400" kern="1200" cap="none" spc="0" normalizeH="0" baseline="0" noProof="0" dirty="0" smtClean="0">
                <a:latin typeface="+mn-lt"/>
                <a:ea typeface="+mn-ea"/>
                <a:cs typeface="+mn-cs"/>
              </a:rPr>
              <a:t> sama </a:t>
            </a:r>
            <a:r>
              <a:rPr kumimoji="0" lang="es-ES" sz="2400" kern="1200" cap="none" spc="0" normalizeH="0" baseline="0" noProof="0" dirty="0" err="1" smtClean="0">
                <a:latin typeface="+mn-lt"/>
                <a:ea typeface="+mn-ea"/>
                <a:cs typeface="+mn-cs"/>
              </a:rPr>
              <a:t>dengan</a:t>
            </a:r>
            <a:r>
              <a:rPr kumimoji="0" lang="es-ES" sz="2400" kern="1200" cap="none" spc="0" normalizeH="0" baseline="0" noProof="0" dirty="0" smtClean="0">
                <a:latin typeface="+mn-lt"/>
                <a:ea typeface="+mn-ea"/>
                <a:cs typeface="+mn-cs"/>
              </a:rPr>
              <a:t> </a:t>
            </a:r>
            <a:r>
              <a:rPr kumimoji="0" lang="es-ES" sz="2400" kern="1200" cap="none" spc="0" normalizeH="0" baseline="0" noProof="0" dirty="0" err="1" smtClean="0">
                <a:latin typeface="+mn-lt"/>
                <a:ea typeface="+mn-ea"/>
                <a:cs typeface="+mn-cs"/>
              </a:rPr>
              <a:t>nilai</a:t>
            </a:r>
            <a:r>
              <a:rPr kumimoji="0" lang="es-ES" sz="2400" kern="1200" cap="none" spc="0" normalizeH="0" baseline="0" noProof="0" dirty="0" smtClean="0">
                <a:latin typeface="+mn-lt"/>
                <a:ea typeface="+mn-ea"/>
                <a:cs typeface="+mn-cs"/>
              </a:rPr>
              <a:t> </a:t>
            </a:r>
            <a:r>
              <a:rPr kumimoji="0" lang="es-ES" sz="2400" kern="1200" cap="none" spc="0" normalizeH="0" baseline="0" noProof="0" dirty="0" err="1" smtClean="0">
                <a:latin typeface="+mn-lt"/>
                <a:ea typeface="+mn-ea"/>
                <a:cs typeface="+mn-cs"/>
              </a:rPr>
              <a:t>tertentu</a:t>
            </a:r>
            <a:r>
              <a:rPr kumimoji="0" lang="es-ES" sz="2400" kern="1200" cap="none" spc="0" normalizeH="0" baseline="0" noProof="0" dirty="0" smtClean="0">
                <a:latin typeface="+mn-lt"/>
                <a:ea typeface="+mn-ea"/>
                <a:cs typeface="+mn-cs"/>
              </a:rPr>
              <a:t>.</a:t>
            </a:r>
          </a:p>
          <a:p>
            <a:pPr marL="365125" marR="0" indent="-282575" defTabSz="914400">
              <a:spcBef>
                <a:spcPct val="20000"/>
              </a:spcBef>
              <a:buClrTx/>
              <a:buSzTx/>
              <a:buFont typeface="Wingdings" panose="05000000000000000000" pitchFamily="2" charset="2"/>
              <a:buChar char="§"/>
              <a:defRPr/>
            </a:pPr>
            <a:r>
              <a:rPr kumimoji="0" lang="es-ES" sz="2400" kern="1200" cap="none" spc="0" normalizeH="0" baseline="0" noProof="0" dirty="0" err="1" smtClean="0">
                <a:latin typeface="+mn-lt"/>
                <a:ea typeface="+mn-ea"/>
                <a:cs typeface="+mn-cs"/>
              </a:rPr>
              <a:t>Hipotesis</a:t>
            </a:r>
            <a:r>
              <a:rPr kumimoji="0" lang="es-ES" sz="2400" kern="1200" cap="none" spc="0" normalizeH="0" baseline="0" noProof="0" dirty="0" smtClean="0">
                <a:latin typeface="+mn-lt"/>
                <a:ea typeface="+mn-ea"/>
                <a:cs typeface="+mn-cs"/>
              </a:rPr>
              <a:t> </a:t>
            </a:r>
            <a:r>
              <a:rPr kumimoji="0" lang="es-ES" sz="2400" kern="1200" cap="none" spc="0" normalizeH="0" baseline="0" noProof="0" dirty="0" err="1" smtClean="0">
                <a:latin typeface="+mn-lt"/>
                <a:ea typeface="+mn-ea"/>
                <a:cs typeface="+mn-cs"/>
              </a:rPr>
              <a:t>alternatif</a:t>
            </a:r>
            <a:r>
              <a:rPr kumimoji="0" lang="es-ES" sz="2400" kern="1200" cap="none" spc="0" normalizeH="0" baseline="0" noProof="0" dirty="0" smtClean="0">
                <a:latin typeface="+mn-lt"/>
                <a:ea typeface="+mn-ea"/>
                <a:cs typeface="+mn-cs"/>
              </a:rPr>
              <a:t> (H</a:t>
            </a:r>
            <a:r>
              <a:rPr kumimoji="0" lang="es-ES" sz="2400" kern="1200" cap="none" spc="0" normalizeH="0" baseline="-25000" noProof="0" dirty="0" smtClean="0">
                <a:latin typeface="+mn-lt"/>
                <a:ea typeface="+mn-ea"/>
                <a:cs typeface="+mn-cs"/>
              </a:rPr>
              <a:t>a</a:t>
            </a:r>
            <a:r>
              <a:rPr kumimoji="0" lang="es-ES" sz="2400" kern="1200" cap="none" spc="0" normalizeH="0" baseline="0" noProof="0" dirty="0" smtClean="0">
                <a:latin typeface="+mn-lt"/>
                <a:ea typeface="+mn-ea"/>
                <a:cs typeface="+mn-cs"/>
              </a:rPr>
              <a:t>) </a:t>
            </a:r>
            <a:r>
              <a:rPr kumimoji="0" lang="es-ES" sz="2400" kern="1200" cap="none" spc="0" normalizeH="0" baseline="0" noProof="0" dirty="0" err="1" smtClean="0">
                <a:latin typeface="+mn-lt"/>
                <a:ea typeface="+mn-ea"/>
                <a:cs typeface="+mn-cs"/>
              </a:rPr>
              <a:t>adalah</a:t>
            </a:r>
            <a:r>
              <a:rPr kumimoji="0" lang="es-ES" sz="2400" kern="1200" cap="none" spc="0" normalizeH="0" baseline="0" noProof="0" dirty="0" smtClean="0">
                <a:latin typeface="+mn-lt"/>
                <a:ea typeface="+mn-ea"/>
                <a:cs typeface="+mn-cs"/>
              </a:rPr>
              <a:t> </a:t>
            </a:r>
            <a:r>
              <a:rPr kumimoji="0" lang="es-ES" sz="2400" kern="1200" cap="none" spc="0" normalizeH="0" baseline="0" noProof="0" dirty="0" err="1" smtClean="0">
                <a:latin typeface="+mn-lt"/>
                <a:ea typeface="+mn-ea"/>
                <a:cs typeface="+mn-cs"/>
              </a:rPr>
              <a:t>hipotesis</a:t>
            </a:r>
            <a:r>
              <a:rPr kumimoji="0" lang="es-ES" sz="2400" kern="1200" cap="none" spc="0" normalizeH="0" baseline="0" noProof="0" dirty="0" smtClean="0">
                <a:latin typeface="+mn-lt"/>
                <a:ea typeface="+mn-ea"/>
                <a:cs typeface="+mn-cs"/>
              </a:rPr>
              <a:t> yang </a:t>
            </a:r>
            <a:r>
              <a:rPr kumimoji="0" lang="es-ES" sz="2400" kern="1200" cap="none" spc="0" normalizeH="0" baseline="0" noProof="0" dirty="0" err="1" smtClean="0">
                <a:latin typeface="+mn-lt"/>
                <a:ea typeface="+mn-ea"/>
                <a:cs typeface="+mn-cs"/>
              </a:rPr>
              <a:t>berbeda</a:t>
            </a:r>
            <a:r>
              <a:rPr kumimoji="0" lang="es-ES" sz="2400" kern="1200" cap="none" spc="0" normalizeH="0" baseline="0" noProof="0" dirty="0" smtClean="0">
                <a:latin typeface="+mn-lt"/>
                <a:ea typeface="+mn-ea"/>
                <a:cs typeface="+mn-cs"/>
              </a:rPr>
              <a:t> </a:t>
            </a:r>
            <a:r>
              <a:rPr kumimoji="0" lang="es-ES" sz="2400" kern="1200" cap="none" spc="0" normalizeH="0" baseline="0" noProof="0" dirty="0" err="1" smtClean="0">
                <a:latin typeface="+mn-lt"/>
                <a:ea typeface="+mn-ea"/>
                <a:cs typeface="+mn-cs"/>
              </a:rPr>
              <a:t>dari</a:t>
            </a:r>
            <a:r>
              <a:rPr kumimoji="0" lang="es-ES" sz="2400" kern="1200" cap="none" spc="0" normalizeH="0" baseline="0" noProof="0" dirty="0" smtClean="0">
                <a:latin typeface="+mn-lt"/>
                <a:ea typeface="+mn-ea"/>
                <a:cs typeface="+mn-cs"/>
              </a:rPr>
              <a:t> </a:t>
            </a:r>
            <a:r>
              <a:rPr kumimoji="0" lang="es-ES" sz="2400" kern="1200" cap="none" spc="0" normalizeH="0" baseline="0" noProof="0" dirty="0" err="1" smtClean="0">
                <a:latin typeface="+mn-lt"/>
                <a:ea typeface="+mn-ea"/>
                <a:cs typeface="+mn-cs"/>
              </a:rPr>
              <a:t>hipotesis</a:t>
            </a:r>
            <a:r>
              <a:rPr kumimoji="0" lang="es-ES" sz="2400" kern="1200" cap="none" spc="0" normalizeH="0" baseline="0" noProof="0" dirty="0" smtClean="0">
                <a:latin typeface="+mn-lt"/>
                <a:ea typeface="+mn-ea"/>
                <a:cs typeface="+mn-cs"/>
              </a:rPr>
              <a:t> </a:t>
            </a:r>
            <a:r>
              <a:rPr kumimoji="0" lang="es-ES" sz="2400" kern="1200" cap="none" spc="0" normalizeH="0" baseline="0" noProof="0" dirty="0" err="1" smtClean="0">
                <a:latin typeface="+mn-lt"/>
                <a:ea typeface="+mn-ea"/>
                <a:cs typeface="+mn-cs"/>
              </a:rPr>
              <a:t>nol</a:t>
            </a:r>
            <a:r>
              <a:rPr kumimoji="0" lang="es-ES" sz="2400" kern="1200" cap="none" spc="0" normalizeH="0" baseline="0" noProof="0" dirty="0" smtClean="0">
                <a:latin typeface="+mn-lt"/>
                <a:ea typeface="+mn-ea"/>
                <a:cs typeface="+mn-cs"/>
              </a:rPr>
              <a:t>.</a:t>
            </a:r>
          </a:p>
          <a:p>
            <a:pPr marL="365125" marR="0" indent="-282575" defTabSz="914400">
              <a:spcBef>
                <a:spcPct val="20000"/>
              </a:spcBef>
              <a:buClrTx/>
              <a:buSzTx/>
              <a:buFont typeface="Wingdings" panose="05000000000000000000" pitchFamily="2" charset="2"/>
              <a:buChar char="§"/>
              <a:defRPr/>
            </a:pPr>
            <a:r>
              <a:rPr kumimoji="0" lang="es-ES" sz="2400" kern="1200" cap="none" spc="0" normalizeH="0" baseline="0" noProof="0" dirty="0" err="1" smtClean="0">
                <a:latin typeface="+mn-lt"/>
                <a:ea typeface="+mn-ea"/>
                <a:cs typeface="+mn-cs"/>
              </a:rPr>
              <a:t>Hipotesis</a:t>
            </a:r>
            <a:r>
              <a:rPr kumimoji="0" lang="es-ES" sz="2400" kern="1200" cap="none" spc="0" normalizeH="0" baseline="0" noProof="0" dirty="0" smtClean="0">
                <a:latin typeface="+mn-lt"/>
                <a:ea typeface="+mn-ea"/>
                <a:cs typeface="+mn-cs"/>
              </a:rPr>
              <a:t> </a:t>
            </a:r>
            <a:r>
              <a:rPr kumimoji="0" lang="es-ES" sz="2400" kern="1200" cap="none" spc="0" normalizeH="0" baseline="0" noProof="0" dirty="0" err="1" smtClean="0">
                <a:latin typeface="+mn-lt"/>
                <a:ea typeface="+mn-ea"/>
                <a:cs typeface="+mn-cs"/>
              </a:rPr>
              <a:t>alternatif</a:t>
            </a:r>
            <a:r>
              <a:rPr kumimoji="0" lang="es-ES" sz="2400" kern="1200" cap="none" spc="0" normalizeH="0" baseline="0" noProof="0" dirty="0" smtClean="0">
                <a:latin typeface="+mn-lt"/>
                <a:ea typeface="+mn-ea"/>
                <a:cs typeface="+mn-cs"/>
              </a:rPr>
              <a:t> </a:t>
            </a:r>
            <a:r>
              <a:rPr kumimoji="0" lang="es-ES" sz="2400" kern="1200" cap="none" spc="0" normalizeH="0" baseline="0" noProof="0" dirty="0" err="1" smtClean="0">
                <a:latin typeface="+mn-lt"/>
                <a:ea typeface="+mn-ea"/>
                <a:cs typeface="+mn-cs"/>
              </a:rPr>
              <a:t>merupakan</a:t>
            </a:r>
            <a:r>
              <a:rPr kumimoji="0" lang="es-ES" sz="2400" kern="1200" cap="none" spc="0" normalizeH="0" baseline="0" noProof="0" dirty="0" smtClean="0">
                <a:latin typeface="+mn-lt"/>
                <a:ea typeface="+mn-ea"/>
                <a:cs typeface="+mn-cs"/>
              </a:rPr>
              <a:t> </a:t>
            </a:r>
            <a:r>
              <a:rPr kumimoji="0" lang="es-ES" sz="2400" kern="1200" cap="none" spc="0" normalizeH="0" baseline="0" noProof="0" dirty="0" err="1" smtClean="0">
                <a:latin typeface="+mn-lt"/>
                <a:ea typeface="+mn-ea"/>
                <a:cs typeface="+mn-cs"/>
              </a:rPr>
              <a:t>kumpulan</a:t>
            </a:r>
            <a:r>
              <a:rPr kumimoji="0" lang="es-ES" sz="2400" kern="1200" cap="none" spc="0" normalizeH="0" baseline="0" noProof="0" dirty="0" smtClean="0">
                <a:latin typeface="+mn-lt"/>
                <a:ea typeface="+mn-ea"/>
                <a:cs typeface="+mn-cs"/>
              </a:rPr>
              <a:t> </a:t>
            </a:r>
            <a:r>
              <a:rPr kumimoji="0" lang="es-ES" sz="2400" kern="1200" cap="none" spc="0" normalizeH="0" baseline="0" noProof="0" dirty="0" err="1" smtClean="0">
                <a:latin typeface="+mn-lt"/>
                <a:ea typeface="+mn-ea"/>
                <a:cs typeface="+mn-cs"/>
              </a:rPr>
              <a:t>hipotesis</a:t>
            </a:r>
            <a:r>
              <a:rPr kumimoji="0" lang="es-ES" sz="2400" kern="1200" cap="none" spc="0" normalizeH="0" baseline="0" noProof="0" dirty="0" smtClean="0">
                <a:latin typeface="+mn-lt"/>
                <a:ea typeface="+mn-ea"/>
                <a:cs typeface="+mn-cs"/>
              </a:rPr>
              <a:t> yang </a:t>
            </a:r>
            <a:r>
              <a:rPr kumimoji="0" lang="es-ES" sz="2400" kern="1200" cap="none" spc="0" normalizeH="0" baseline="0" noProof="0" dirty="0" err="1" smtClean="0">
                <a:latin typeface="+mn-lt"/>
                <a:ea typeface="+mn-ea"/>
                <a:cs typeface="+mn-cs"/>
              </a:rPr>
              <a:t>diterima</a:t>
            </a:r>
            <a:r>
              <a:rPr kumimoji="0" lang="es-ES" sz="2400" kern="1200" cap="none" spc="0" normalizeH="0" baseline="0" noProof="0" dirty="0" smtClean="0">
                <a:latin typeface="+mn-lt"/>
                <a:ea typeface="+mn-ea"/>
                <a:cs typeface="+mn-cs"/>
              </a:rPr>
              <a:t> </a:t>
            </a:r>
            <a:r>
              <a:rPr kumimoji="0" lang="es-ES" sz="2400" kern="1200" cap="none" spc="0" normalizeH="0" baseline="0" noProof="0" dirty="0" err="1" smtClean="0">
                <a:latin typeface="+mn-lt"/>
                <a:ea typeface="+mn-ea"/>
                <a:cs typeface="+mn-cs"/>
              </a:rPr>
              <a:t>dengan</a:t>
            </a:r>
            <a:r>
              <a:rPr kumimoji="0" lang="es-ES" sz="2400" kern="1200" cap="none" spc="0" normalizeH="0" baseline="0" noProof="0" dirty="0" smtClean="0">
                <a:latin typeface="+mn-lt"/>
                <a:ea typeface="+mn-ea"/>
                <a:cs typeface="+mn-cs"/>
              </a:rPr>
              <a:t> </a:t>
            </a:r>
            <a:r>
              <a:rPr kumimoji="0" lang="es-ES" sz="2400" kern="1200" cap="none" spc="0" normalizeH="0" baseline="0" noProof="0" dirty="0" err="1" smtClean="0">
                <a:latin typeface="+mn-lt"/>
                <a:ea typeface="+mn-ea"/>
                <a:cs typeface="+mn-cs"/>
              </a:rPr>
              <a:t>menolak</a:t>
            </a:r>
            <a:r>
              <a:rPr kumimoji="0" lang="es-ES" sz="2400" kern="1200" cap="none" spc="0" normalizeH="0" baseline="0" noProof="0" dirty="0" smtClean="0">
                <a:latin typeface="+mn-lt"/>
                <a:ea typeface="+mn-ea"/>
                <a:cs typeface="+mn-cs"/>
              </a:rPr>
              <a:t> </a:t>
            </a:r>
            <a:r>
              <a:rPr kumimoji="0" lang="es-ES" sz="2400" kern="1200" cap="none" spc="0" normalizeH="0" baseline="0" noProof="0" dirty="0" err="1" smtClean="0">
                <a:latin typeface="+mn-lt"/>
                <a:ea typeface="+mn-ea"/>
                <a:cs typeface="+mn-cs"/>
              </a:rPr>
              <a:t>hipotesis</a:t>
            </a:r>
            <a:r>
              <a:rPr kumimoji="0" lang="es-ES" sz="2400" kern="1200" cap="none" spc="0" normalizeH="0" baseline="0" noProof="0" dirty="0" smtClean="0">
                <a:latin typeface="+mn-lt"/>
                <a:ea typeface="+mn-ea"/>
                <a:cs typeface="+mn-cs"/>
              </a:rPr>
              <a:t> </a:t>
            </a:r>
            <a:r>
              <a:rPr kumimoji="0" lang="es-ES" sz="2400" kern="1200" cap="none" spc="0" normalizeH="0" baseline="0" noProof="0" dirty="0" err="1" smtClean="0">
                <a:latin typeface="+mn-lt"/>
                <a:ea typeface="+mn-ea"/>
                <a:cs typeface="+mn-cs"/>
              </a:rPr>
              <a:t>nol</a:t>
            </a:r>
            <a:r>
              <a:rPr kumimoji="0" lang="es-ES" sz="2400" kern="1200" cap="none" spc="0" normalizeH="0" baseline="0" noProof="0" dirty="0" smtClean="0">
                <a:latin typeface="+mn-lt"/>
                <a:ea typeface="+mn-ea"/>
                <a:cs typeface="+mn-cs"/>
              </a:rPr>
              <a:t>. </a:t>
            </a:r>
            <a:endParaRPr kumimoji="0" lang="en-US" sz="2400" kern="1200" cap="none" spc="0" normalizeH="0" baseline="0" noProof="0" dirty="0" smtClean="0">
              <a:latin typeface="+mn-lt"/>
              <a:ea typeface="+mn-ea"/>
              <a:cs typeface="+mn-cs"/>
            </a:endParaRPr>
          </a:p>
          <a:p>
            <a:pPr marL="365125" marR="0" indent="-282575" defTabSz="914400">
              <a:spcBef>
                <a:spcPct val="20000"/>
              </a:spcBef>
              <a:buClrTx/>
              <a:buSzTx/>
              <a:buFont typeface="Wingdings" panose="05000000000000000000" pitchFamily="2" charset="2"/>
              <a:buChar char="§"/>
              <a:defRPr/>
            </a:pPr>
            <a:endParaRPr kumimoji="0" lang="en-US" sz="2400" kern="1200" cap="none" spc="0" normalizeH="0" baseline="0" noProof="0" dirty="0" smtClean="0">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dirty="0" smtClean="0">
                <a:ln>
                  <a:noFill/>
                </a:ln>
                <a:solidFill>
                  <a:schemeClr val="tx1">
                    <a:tint val="75000"/>
                  </a:schemeClr>
                </a:solidFill>
                <a:effectLst/>
                <a:uLnTx/>
                <a:uFillTx/>
                <a:latin typeface="Arial" panose="020B0604020202020204" pitchFamily="34" charset="0"/>
                <a:ea typeface="+mn-ea"/>
                <a:cs typeface="+mn-cs"/>
              </a:rPr>
              <a:t>Statistics </a:t>
            </a:r>
            <a:r>
              <a:rPr kumimoji="0" lang="en-US" sz="1200" b="0" i="0" u="none" strike="noStrike" kern="1200" cap="none" spc="0" normalizeH="0" baseline="0" noProof="0" dirty="0" err="1" smtClean="0">
                <a:ln>
                  <a:noFill/>
                </a:ln>
                <a:solidFill>
                  <a:schemeClr val="tx1">
                    <a:tint val="75000"/>
                  </a:schemeClr>
                </a:solidFill>
                <a:effectLst/>
                <a:uLnTx/>
                <a:uFillTx/>
                <a:latin typeface="Arial" panose="020B0604020202020204" pitchFamily="34" charset="0"/>
                <a:ea typeface="+mn-ea"/>
                <a:cs typeface="+mn-cs"/>
              </a:rPr>
              <a:t>UEU</a:t>
            </a:r>
            <a:r>
              <a:rPr kumimoji="0" lang="en-US" sz="1200" b="0" i="0" u="none" strike="noStrike" kern="1200" cap="none" spc="0" normalizeH="0" baseline="0" noProof="0" dirty="0" smtClean="0">
                <a:ln>
                  <a:noFill/>
                </a:ln>
                <a:solidFill>
                  <a:schemeClr val="tx1">
                    <a:tint val="75000"/>
                  </a:schemeClr>
                </a:solidFill>
                <a:effectLst/>
                <a:uLnTx/>
                <a:uFillTx/>
                <a:latin typeface="Arial" panose="020B0604020202020204" pitchFamily="34" charset="0"/>
                <a:ea typeface="+mn-ea"/>
                <a:cs typeface="+mn-cs"/>
              </a:rPr>
              <a:t> 2017</a:t>
            </a:r>
            <a:endParaRPr kumimoji="0" lang="en-US" sz="12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mn-ea"/>
              <a:cs typeface="+mn-cs"/>
            </a:endParaRPr>
          </a:p>
        </p:txBody>
      </p:sp>
      <p:sp>
        <p:nvSpPr>
          <p:cNvPr id="15363" name="Content Placeholder 4"/>
          <p:cNvSpPr>
            <a:spLocks noGrp="1"/>
          </p:cNvSpPr>
          <p:nvPr>
            <p:ph idx="1"/>
          </p:nvPr>
        </p:nvSpPr>
        <p:spPr>
          <a:ln/>
        </p:spPr>
        <p:txBody>
          <a:bodyPr vert="horz" wrap="square" lIns="91440" tIns="45720" rIns="91440" bIns="45720" anchor="t"/>
          <a:lstStyle/>
          <a:p>
            <a:endParaRPr dirty="0"/>
          </a:p>
        </p:txBody>
      </p:sp>
      <p:pic>
        <p:nvPicPr>
          <p:cNvPr id="15364"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7" name="Content Placeholder 1"/>
          <p:cNvSpPr txBox="1"/>
          <p:nvPr/>
        </p:nvSpPr>
        <p:spPr bwMode="auto">
          <a:xfrm>
            <a:off x="381000" y="1066800"/>
            <a:ext cx="8458200" cy="4724400"/>
          </a:xfrm>
          <a:prstGeom prst="rect">
            <a:avLst/>
          </a:prstGeom>
          <a:noFill/>
          <a:ln w="9525">
            <a:noFill/>
            <a:miter lim="800000"/>
          </a:ln>
        </p:spPr>
        <p:txBody>
          <a:bodyPr vert="horz" wrap="square" lIns="91440" tIns="45720" rIns="91440" bIns="45720" numCol="1" anchor="t" anchorCtr="0" compatLnSpc="1"/>
          <a:lstStyle/>
          <a:p>
            <a:pPr marL="342900" marR="0" indent="-342900" defTabSz="914400">
              <a:spcBef>
                <a:spcPct val="20000"/>
              </a:spcBef>
              <a:buClrTx/>
              <a:buSzTx/>
              <a:buFont typeface="Arial" panose="020B0604020202020204" pitchFamily="34" charset="0"/>
              <a:buNone/>
              <a:defRPr/>
            </a:pPr>
            <a:r>
              <a:rPr kumimoji="0" lang="es-ES" sz="2400" kern="1200" cap="none" spc="0" normalizeH="0" baseline="0" noProof="0" smtClean="0">
                <a:latin typeface="+mn-lt"/>
                <a:ea typeface="+mn-ea"/>
                <a:cs typeface="+mn-cs"/>
              </a:rPr>
              <a:t>Contoh:</a:t>
            </a:r>
          </a:p>
          <a:p>
            <a:pPr marL="342900" marR="0" indent="-342900" defTabSz="914400">
              <a:spcBef>
                <a:spcPct val="20000"/>
              </a:spcBef>
              <a:buClrTx/>
              <a:buSzTx/>
              <a:buFont typeface="Arial" panose="020B0604020202020204" pitchFamily="34" charset="0"/>
              <a:buNone/>
              <a:defRPr/>
            </a:pPr>
            <a:r>
              <a:rPr kumimoji="0" lang="es-ES" sz="2400" kern="1200" cap="none" spc="0" normalizeH="0" baseline="0" noProof="0" smtClean="0">
                <a:latin typeface="+mn-lt"/>
                <a:ea typeface="+mn-ea"/>
                <a:cs typeface="+mn-cs"/>
              </a:rPr>
              <a:t>	Dalam suatu prosedur pengujian hipotesis mengenai mean dari suatu populasi, pernyataan-pernyataan mengenai hipotesis nol sebagai mean populasi 60 secara umum dinotasikan :</a:t>
            </a:r>
          </a:p>
          <a:p>
            <a:pPr marL="342900" marR="0" indent="-342900" defTabSz="914400">
              <a:spcBef>
                <a:spcPct val="20000"/>
              </a:spcBef>
              <a:buClrTx/>
              <a:buSzTx/>
              <a:buFont typeface="Wingdings 2" panose="05020102010507070707" pitchFamily="18" charset="2"/>
              <a:buNone/>
              <a:defRPr/>
            </a:pPr>
            <a:r>
              <a:rPr kumimoji="0" lang="en-US" sz="2400" kern="1200" cap="none" spc="0" normalizeH="0" baseline="0" noProof="0" smtClean="0">
                <a:latin typeface="+mn-lt"/>
                <a:ea typeface="+mn-ea"/>
                <a:cs typeface="+mn-cs"/>
              </a:rPr>
              <a:t>		H</a:t>
            </a:r>
            <a:r>
              <a:rPr kumimoji="0" lang="en-US" sz="2400" kern="1200" cap="none" spc="0" normalizeH="0" baseline="-25000" noProof="0" smtClean="0">
                <a:latin typeface="+mn-lt"/>
                <a:ea typeface="+mn-ea"/>
                <a:cs typeface="+mn-cs"/>
              </a:rPr>
              <a:t>0</a:t>
            </a:r>
            <a:r>
              <a:rPr kumimoji="0" lang="en-US" sz="2400" kern="1200" cap="none" spc="0" normalizeH="0" baseline="0" noProof="0" smtClean="0">
                <a:latin typeface="+mn-lt"/>
                <a:ea typeface="+mn-ea"/>
                <a:cs typeface="+mn-cs"/>
              </a:rPr>
              <a:t>  : µ = 60</a:t>
            </a:r>
          </a:p>
          <a:p>
            <a:pPr marL="342900" marR="0" indent="-342900" defTabSz="914400">
              <a:spcBef>
                <a:spcPct val="20000"/>
              </a:spcBef>
              <a:buClrTx/>
              <a:buSzTx/>
              <a:buFont typeface="Wingdings 2" panose="05020102010507070707" pitchFamily="18" charset="2"/>
              <a:buNone/>
              <a:defRPr/>
            </a:pPr>
            <a:r>
              <a:rPr kumimoji="0" lang="en-US" sz="2400" kern="1200" cap="none" spc="0" normalizeH="0" baseline="0" noProof="0" smtClean="0">
                <a:latin typeface="+mn-lt"/>
                <a:ea typeface="+mn-ea"/>
                <a:cs typeface="+mn-cs"/>
              </a:rPr>
              <a:t>		</a:t>
            </a:r>
            <a:r>
              <a:rPr kumimoji="0" lang="es-ES" sz="2400" kern="1200" cap="none" spc="0" normalizeH="0" baseline="0" noProof="0" smtClean="0">
                <a:latin typeface="+mn-lt"/>
                <a:ea typeface="+mn-ea"/>
                <a:cs typeface="+mn-cs"/>
              </a:rPr>
              <a:t> H</a:t>
            </a:r>
            <a:r>
              <a:rPr kumimoji="0" lang="es-ES" sz="2400" kern="1200" cap="none" spc="0" normalizeH="0" baseline="-25000" noProof="0" smtClean="0">
                <a:latin typeface="+mn-lt"/>
                <a:ea typeface="+mn-ea"/>
                <a:cs typeface="+mn-cs"/>
              </a:rPr>
              <a:t>a</a:t>
            </a:r>
            <a:r>
              <a:rPr kumimoji="0" lang="en-US" sz="2400" kern="1200" cap="none" spc="0" normalizeH="0" baseline="-25000" noProof="0" smtClean="0">
                <a:latin typeface="+mn-lt"/>
                <a:ea typeface="+mn-ea"/>
                <a:cs typeface="+mn-cs"/>
              </a:rPr>
              <a:t> </a:t>
            </a:r>
            <a:r>
              <a:rPr kumimoji="0" lang="en-US" sz="2400" kern="1200" cap="none" spc="0" normalizeH="0" baseline="0" noProof="0" smtClean="0">
                <a:latin typeface="+mn-lt"/>
                <a:ea typeface="+mn-ea"/>
                <a:cs typeface="+mn-cs"/>
              </a:rPr>
              <a:t> :  µ ≠ 60. </a:t>
            </a:r>
            <a:endParaRPr kumimoji="0" lang="en-US" sz="2400" kern="1200" cap="none" spc="0" normalizeH="0" baseline="0" noProof="0" dirty="0" smtClean="0">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mn-cs"/>
              </a:rPr>
              <a:t>Statistics UEU 2017</a:t>
            </a: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16387" name="Content Placeholder 4"/>
          <p:cNvSpPr>
            <a:spLocks noGrp="1"/>
          </p:cNvSpPr>
          <p:nvPr>
            <p:ph idx="1"/>
          </p:nvPr>
        </p:nvSpPr>
        <p:spPr>
          <a:ln/>
        </p:spPr>
        <p:txBody>
          <a:bodyPr vert="horz" wrap="square" lIns="91440" tIns="45720" rIns="91440" bIns="45720" anchor="t"/>
          <a:lstStyle/>
          <a:p>
            <a:endParaRPr dirty="0"/>
          </a:p>
        </p:txBody>
      </p:sp>
      <p:pic>
        <p:nvPicPr>
          <p:cNvPr id="16388"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7" name="Title 2"/>
          <p:cNvSpPr>
            <a:spLocks noGrp="1"/>
          </p:cNvSpPr>
          <p:nvPr>
            <p:ph type="title"/>
          </p:nvPr>
        </p:nvSpPr>
        <p:spPr>
          <a:xfrm>
            <a:off x="381000" y="685800"/>
            <a:ext cx="8534400" cy="1020763"/>
          </a:xfrm>
        </p:spPr>
        <p:txBody>
          <a:bodyPr vert="horz" wrap="square" lIns="91440" tIns="45720" rIns="91440" bIns="45720" numCol="1" rtlCol="0" anchor="ctr"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2800" b="0" i="0" u="none" strike="noStrike" kern="1200" cap="none" spc="0" normalizeH="0" baseline="0" noProof="0" dirty="0" err="1" smtClean="0">
                <a:ln>
                  <a:noFill/>
                </a:ln>
                <a:solidFill>
                  <a:schemeClr val="tx2">
                    <a:satMod val="130000"/>
                  </a:schemeClr>
                </a:solidFill>
                <a:effectLst/>
                <a:uLnTx/>
                <a:uFillTx/>
                <a:latin typeface="+mj-lt"/>
                <a:ea typeface="+mj-ea"/>
                <a:cs typeface="+mj-cs"/>
              </a:rPr>
              <a:t>Pemilihan</a:t>
            </a:r>
            <a:r>
              <a:rPr kumimoji="0" lang="en-US" sz="2800" b="0" i="0" u="none" strike="noStrike" kern="1200" cap="none" spc="0" normalizeH="0" baseline="0" noProof="0" dirty="0" smtClean="0">
                <a:ln>
                  <a:noFill/>
                </a:ln>
                <a:solidFill>
                  <a:schemeClr val="tx2">
                    <a:satMod val="130000"/>
                  </a:schemeClr>
                </a:solidFill>
                <a:effectLst/>
                <a:uLnTx/>
                <a:uFillTx/>
                <a:latin typeface="+mj-lt"/>
                <a:ea typeface="+mj-ea"/>
                <a:cs typeface="+mj-cs"/>
              </a:rPr>
              <a:t> </a:t>
            </a:r>
            <a:r>
              <a:rPr kumimoji="0" lang="en-US" sz="2800" b="0" i="0" u="none" strike="noStrike" kern="1200" cap="none" spc="0" normalizeH="0" baseline="0" noProof="0" dirty="0" err="1" smtClean="0">
                <a:ln>
                  <a:noFill/>
                </a:ln>
                <a:solidFill>
                  <a:schemeClr val="tx2">
                    <a:satMod val="130000"/>
                  </a:schemeClr>
                </a:solidFill>
                <a:effectLst/>
                <a:uLnTx/>
                <a:uFillTx/>
                <a:latin typeface="+mj-lt"/>
                <a:ea typeface="+mj-ea"/>
                <a:cs typeface="+mj-cs"/>
              </a:rPr>
              <a:t>tingkat</a:t>
            </a:r>
            <a:r>
              <a:rPr kumimoji="0" lang="en-US" sz="2800" b="0" i="0" u="none" strike="noStrike" kern="1200" cap="none" spc="0" normalizeH="0" baseline="0" noProof="0" dirty="0" smtClean="0">
                <a:ln>
                  <a:noFill/>
                </a:ln>
                <a:solidFill>
                  <a:schemeClr val="tx2">
                    <a:satMod val="130000"/>
                  </a:schemeClr>
                </a:solidFill>
                <a:effectLst/>
                <a:uLnTx/>
                <a:uFillTx/>
                <a:latin typeface="+mj-lt"/>
                <a:ea typeface="+mj-ea"/>
                <a:cs typeface="+mj-cs"/>
              </a:rPr>
              <a:t> </a:t>
            </a:r>
            <a:r>
              <a:rPr kumimoji="0" lang="en-US" sz="2800" b="0" i="0" u="none" strike="noStrike" kern="1200" cap="none" spc="0" normalizeH="0" baseline="0" noProof="0" dirty="0" err="1" smtClean="0">
                <a:ln>
                  <a:noFill/>
                </a:ln>
                <a:solidFill>
                  <a:schemeClr val="tx2">
                    <a:satMod val="130000"/>
                  </a:schemeClr>
                </a:solidFill>
                <a:effectLst/>
                <a:uLnTx/>
                <a:uFillTx/>
                <a:latin typeface="+mj-lt"/>
                <a:ea typeface="+mj-ea"/>
                <a:cs typeface="+mj-cs"/>
              </a:rPr>
              <a:t>kepentingan</a:t>
            </a:r>
            <a:r>
              <a:rPr kumimoji="0" lang="en-US" sz="2800" b="0" i="0" u="none" strike="noStrike" kern="1200" cap="none" spc="0" normalizeH="0" baseline="0" noProof="0" dirty="0" smtClean="0">
                <a:ln>
                  <a:noFill/>
                </a:ln>
                <a:solidFill>
                  <a:schemeClr val="tx2">
                    <a:satMod val="130000"/>
                  </a:schemeClr>
                </a:solidFill>
                <a:effectLst/>
                <a:uLnTx/>
                <a:uFillTx/>
                <a:latin typeface="+mj-lt"/>
                <a:ea typeface="+mj-ea"/>
                <a:cs typeface="+mj-cs"/>
              </a:rPr>
              <a:t> ( </a:t>
            </a:r>
            <a:r>
              <a:rPr kumimoji="0" lang="en-US" sz="2800" b="0" i="1" u="none" strike="noStrike" kern="1200" cap="none" spc="0" normalizeH="0" baseline="0" noProof="0" dirty="0" smtClean="0">
                <a:ln>
                  <a:noFill/>
                </a:ln>
                <a:solidFill>
                  <a:schemeClr val="tx2">
                    <a:satMod val="130000"/>
                  </a:schemeClr>
                </a:solidFill>
                <a:effectLst/>
                <a:uLnTx/>
                <a:uFillTx/>
                <a:latin typeface="+mj-lt"/>
                <a:ea typeface="+mj-ea"/>
                <a:cs typeface="+mj-cs"/>
              </a:rPr>
              <a:t>level of significance</a:t>
            </a:r>
            <a:r>
              <a:rPr kumimoji="0" lang="en-US" sz="2800" b="0" i="0" u="none" strike="noStrike" kern="1200" cap="none" spc="0" normalizeH="0" baseline="0" noProof="0" dirty="0" smtClean="0">
                <a:ln>
                  <a:noFill/>
                </a:ln>
                <a:solidFill>
                  <a:schemeClr val="tx2">
                    <a:satMod val="130000"/>
                  </a:schemeClr>
                </a:solidFill>
                <a:effectLst/>
                <a:uLnTx/>
                <a:uFillTx/>
                <a:latin typeface="+mj-lt"/>
                <a:ea typeface="+mj-ea"/>
                <a:cs typeface="+mj-cs"/>
              </a:rPr>
              <a:t> ), α</a:t>
            </a:r>
            <a:endParaRPr kumimoji="0" lang="en-US" sz="2800" b="0" i="0" u="none" strike="noStrike" kern="1200" cap="none" spc="0" normalizeH="0" baseline="0" noProof="0" dirty="0">
              <a:ln>
                <a:noFill/>
              </a:ln>
              <a:solidFill>
                <a:schemeClr val="tx2">
                  <a:satMod val="130000"/>
                </a:schemeClr>
              </a:solidFill>
              <a:effectLst/>
              <a:uLnTx/>
              <a:uFillTx/>
              <a:latin typeface="+mj-lt"/>
              <a:ea typeface="+mj-ea"/>
              <a:cs typeface="+mj-cs"/>
            </a:endParaRPr>
          </a:p>
        </p:txBody>
      </p:sp>
      <p:sp>
        <p:nvSpPr>
          <p:cNvPr id="8" name="Content Placeholder 1"/>
          <p:cNvSpPr txBox="1"/>
          <p:nvPr/>
        </p:nvSpPr>
        <p:spPr bwMode="auto">
          <a:xfrm>
            <a:off x="304800" y="1481138"/>
            <a:ext cx="8534400" cy="5072063"/>
          </a:xfrm>
          <a:prstGeom prst="rect">
            <a:avLst/>
          </a:prstGeom>
          <a:noFill/>
          <a:ln w="9525">
            <a:noFill/>
            <a:miter lim="800000"/>
          </a:ln>
        </p:spPr>
        <p:txBody>
          <a:bodyPr vert="horz" wrap="square" lIns="91440" tIns="45720" rIns="91440" bIns="45720" numCol="1" anchor="t" anchorCtr="0" compatLnSpc="1"/>
          <a:lstStyle/>
          <a:p>
            <a:pPr marL="365125" marR="0" indent="-282575" defTabSz="914400">
              <a:spcBef>
                <a:spcPct val="20000"/>
              </a:spcBef>
              <a:buClrTx/>
              <a:buSzTx/>
              <a:buFont typeface="Wingdings 2" panose="05020102010507070707" pitchFamily="18" charset="2"/>
              <a:buChar char=""/>
              <a:defRPr/>
            </a:pPr>
            <a:r>
              <a:rPr kumimoji="0" lang="en-US" sz="2400" kern="1200" cap="none" spc="0" normalizeH="0" baseline="0" noProof="0" smtClean="0">
                <a:latin typeface="+mn-lt"/>
                <a:ea typeface="+mn-ea"/>
                <a:cs typeface="+mn-cs"/>
              </a:rPr>
              <a:t>Tingkat kepentingan (  </a:t>
            </a:r>
            <a:r>
              <a:rPr kumimoji="0" lang="en-US" sz="2400" i="1" kern="1200" cap="none" spc="0" normalizeH="0" baseline="0" noProof="0" smtClean="0">
                <a:latin typeface="+mn-lt"/>
                <a:ea typeface="+mn-ea"/>
                <a:cs typeface="+mn-cs"/>
              </a:rPr>
              <a:t>level of significance</a:t>
            </a:r>
            <a:r>
              <a:rPr kumimoji="0" lang="en-US" sz="2400" kern="1200" cap="none" spc="0" normalizeH="0" baseline="0" noProof="0" smtClean="0">
                <a:latin typeface="+mn-lt"/>
                <a:ea typeface="+mn-ea"/>
                <a:cs typeface="+mn-cs"/>
              </a:rPr>
              <a:t> ) </a:t>
            </a:r>
            <a:r>
              <a:rPr kumimoji="0" lang="en-US" sz="2400" kern="1200" cap="none" spc="0" normalizeH="0" baseline="0" noProof="0" smtClean="0">
                <a:latin typeface="+mn-lt"/>
                <a:ea typeface="+mn-ea"/>
                <a:cs typeface="+mn-cs"/>
                <a:sym typeface="Symbol" panose="05050102010706020507" pitchFamily="18" charset="2"/>
              </a:rPr>
              <a:t> </a:t>
            </a:r>
            <a:r>
              <a:rPr kumimoji="0" lang="en-US" sz="2400" kern="1200" cap="none" spc="0" normalizeH="0" baseline="0" noProof="0" smtClean="0">
                <a:latin typeface="+mn-lt"/>
                <a:ea typeface="+mn-ea"/>
                <a:cs typeface="+mn-cs"/>
              </a:rPr>
              <a:t>menyatakan suatu tingkat resiko melakukan kesalahan dengan menolak hipotesis nol. </a:t>
            </a:r>
          </a:p>
          <a:p>
            <a:pPr marL="365125" marR="0" indent="-282575" defTabSz="914400">
              <a:spcBef>
                <a:spcPct val="20000"/>
              </a:spcBef>
              <a:buClrTx/>
              <a:buSzTx/>
              <a:buFont typeface="Wingdings 2" panose="05020102010507070707" pitchFamily="18" charset="2"/>
              <a:buChar char=""/>
              <a:defRPr/>
            </a:pPr>
            <a:r>
              <a:rPr kumimoji="0" lang="en-US" sz="2400" kern="1200" cap="none" spc="0" normalizeH="0" baseline="0" noProof="0" smtClean="0">
                <a:latin typeface="+mn-lt"/>
                <a:ea typeface="+mn-ea"/>
                <a:cs typeface="+mn-cs"/>
              </a:rPr>
              <a:t>Dengan kata lain,  tingkat kepentingan menunjukkan  </a:t>
            </a:r>
            <a:r>
              <a:rPr kumimoji="0" lang="en-US" sz="2400" kern="1200" cap="none" spc="0" normalizeH="0" baseline="0" noProof="0" smtClean="0">
                <a:latin typeface="+mn-lt"/>
                <a:ea typeface="+mn-ea"/>
                <a:cs typeface="+mn-cs"/>
                <a:sym typeface="Symbol" panose="05050102010706020507" pitchFamily="18" charset="2"/>
              </a:rPr>
              <a:t> </a:t>
            </a:r>
            <a:r>
              <a:rPr kumimoji="0" lang="en-US" sz="2400" kern="1200" cap="none" spc="0" normalizeH="0" baseline="0" noProof="0" smtClean="0">
                <a:latin typeface="+mn-lt"/>
                <a:ea typeface="+mn-ea"/>
                <a:cs typeface="+mn-cs"/>
              </a:rPr>
              <a:t>probabilitas maksimum yang ditetapkan untuk menghasilkan jenis resiko pada tingkat yang pertama. </a:t>
            </a:r>
          </a:p>
          <a:p>
            <a:pPr marL="365125" marR="0" indent="-282575" defTabSz="914400">
              <a:spcBef>
                <a:spcPct val="20000"/>
              </a:spcBef>
              <a:buClrTx/>
              <a:buSzTx/>
              <a:buFont typeface="Wingdings 2" panose="05020102010507070707" pitchFamily="18" charset="2"/>
              <a:buChar char=""/>
              <a:defRPr/>
            </a:pPr>
            <a:r>
              <a:rPr kumimoji="0" lang="en-US" sz="2400" kern="1200" cap="none" spc="0" normalizeH="0" baseline="0" noProof="0" smtClean="0">
                <a:latin typeface="+mn-lt"/>
                <a:ea typeface="+mn-ea"/>
                <a:cs typeface="+mn-cs"/>
              </a:rPr>
              <a:t>Dalam prakteknya, tingkat kepentingan yang digunakan adalah 0.1,  0.05 atau 0.01. </a:t>
            </a:r>
          </a:p>
          <a:p>
            <a:pPr marL="365125" marR="0" indent="-282575" defTabSz="914400">
              <a:spcBef>
                <a:spcPct val="20000"/>
              </a:spcBef>
              <a:buClrTx/>
              <a:buSzTx/>
              <a:buFont typeface="Wingdings 2" panose="05020102010507070707" pitchFamily="18" charset="2"/>
              <a:buChar char=""/>
              <a:defRPr/>
            </a:pPr>
            <a:r>
              <a:rPr kumimoji="0" lang="en-US" sz="2400" kern="1200" cap="none" spc="0" normalizeH="0" baseline="0" noProof="0" smtClean="0">
                <a:latin typeface="+mn-lt"/>
                <a:ea typeface="+mn-ea"/>
                <a:cs typeface="+mn-cs"/>
              </a:rPr>
              <a:t>Jadi dengan mengatakan hipotesis bahwa ditolak dengan tingkat kepentingan 0.05 </a:t>
            </a:r>
            <a:r>
              <a:rPr kumimoji="0" lang="en-US" sz="2400" kern="1200" cap="none" spc="0" normalizeH="0" baseline="0" noProof="0" smtClean="0">
                <a:latin typeface="+mn-lt"/>
                <a:ea typeface="+mn-ea"/>
                <a:cs typeface="+mn-cs"/>
                <a:sym typeface="Symbol" panose="05050102010706020507" pitchFamily="18" charset="2"/>
              </a:rPr>
              <a:t>  </a:t>
            </a:r>
            <a:r>
              <a:rPr kumimoji="0" lang="en-US" sz="2400" kern="1200" cap="none" spc="0" normalizeH="0" baseline="0" noProof="0" smtClean="0">
                <a:latin typeface="+mn-lt"/>
                <a:ea typeface="+mn-ea"/>
                <a:cs typeface="+mn-cs"/>
              </a:rPr>
              <a:t>keputusan itu bisa salah dengan probabitas 0.05.</a:t>
            </a:r>
            <a:endParaRPr kumimoji="0" lang="en-US" sz="2400" kern="1200" cap="none" spc="0" normalizeH="0" baseline="0" noProof="0" dirty="0" smtClean="0">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17411" name="Title 4"/>
          <p:cNvSpPr>
            <a:spLocks noGrp="1"/>
          </p:cNvSpPr>
          <p:nvPr>
            <p:ph type="title"/>
          </p:nvPr>
        </p:nvSpPr>
        <p:spPr>
          <a:ln/>
        </p:spPr>
        <p:txBody>
          <a:bodyPr vert="horz" wrap="square" lIns="91440" tIns="45720" rIns="91440" bIns="45720" anchor="ctr"/>
          <a:lstStyle/>
          <a:p>
            <a:endParaRPr dirty="0"/>
          </a:p>
        </p:txBody>
      </p:sp>
      <p:sp>
        <p:nvSpPr>
          <p:cNvPr id="17412" name="Content Placeholder 5"/>
          <p:cNvSpPr>
            <a:spLocks noGrp="1"/>
          </p:cNvSpPr>
          <p:nvPr>
            <p:ph idx="1"/>
          </p:nvPr>
        </p:nvSpPr>
        <p:spPr>
          <a:ln/>
        </p:spPr>
        <p:txBody>
          <a:bodyPr vert="horz" wrap="square" lIns="91440" tIns="45720" rIns="91440" bIns="45720" anchor="t"/>
          <a:lstStyle/>
          <a:p>
            <a:endParaRPr dirty="0"/>
          </a:p>
        </p:txBody>
      </p:sp>
      <p:pic>
        <p:nvPicPr>
          <p:cNvPr id="17413"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8" name="Title 2"/>
          <p:cNvSpPr txBox="1"/>
          <p:nvPr/>
        </p:nvSpPr>
        <p:spPr bwMode="auto">
          <a:xfrm>
            <a:off x="304800" y="274638"/>
            <a:ext cx="8610600" cy="1143000"/>
          </a:xfrm>
          <a:prstGeom prst="rect">
            <a:avLst/>
          </a:prstGeom>
          <a:noFill/>
          <a:ln w="9525">
            <a:noFill/>
            <a:miter lim="800000"/>
          </a:ln>
        </p:spPr>
        <p:txBody>
          <a:bodyPr vert="horz" wrap="square" lIns="91440" tIns="45720" rIns="91440" bIns="45720" numCol="1" rtlCol="0" anchor="ctr" anchorCtr="0" compatLnSpc="1">
            <a:normAutofit/>
          </a:bodyPr>
          <a:lstStyle/>
          <a:p>
            <a:pPr marR="0" algn="ctr" defTabSz="914400" fontAlgn="auto">
              <a:spcAft>
                <a:spcPts val="0"/>
              </a:spcAft>
              <a:buClrTx/>
              <a:buSzTx/>
              <a:buFontTx/>
              <a:buNone/>
              <a:defRPr/>
            </a:pPr>
            <a:r>
              <a:rPr kumimoji="0" lang="en-US" sz="3200" kern="1200" cap="none" spc="0" normalizeH="0" baseline="0" noProof="0" smtClean="0">
                <a:solidFill>
                  <a:schemeClr val="tx2">
                    <a:satMod val="130000"/>
                  </a:schemeClr>
                </a:solidFill>
                <a:latin typeface="+mj-lt"/>
                <a:ea typeface="+mj-ea"/>
                <a:cs typeface="+mj-cs"/>
              </a:rPr>
              <a:t>Pernyataan aturan keputusan (</a:t>
            </a:r>
            <a:r>
              <a:rPr kumimoji="0" lang="en-US" sz="3200" i="1" kern="1200" cap="none" spc="0" normalizeH="0" baseline="0" noProof="0" smtClean="0">
                <a:solidFill>
                  <a:schemeClr val="tx2">
                    <a:satMod val="130000"/>
                  </a:schemeClr>
                </a:solidFill>
                <a:latin typeface="+mj-lt"/>
                <a:ea typeface="+mj-ea"/>
                <a:cs typeface="+mj-cs"/>
              </a:rPr>
              <a:t>Decision Rule</a:t>
            </a:r>
            <a:r>
              <a:rPr kumimoji="0" lang="en-US" sz="3200" kern="1200" cap="none" spc="0" normalizeH="0" baseline="0" noProof="0" smtClean="0">
                <a:solidFill>
                  <a:schemeClr val="tx2">
                    <a:satMod val="130000"/>
                  </a:schemeClr>
                </a:solidFill>
                <a:latin typeface="+mj-lt"/>
                <a:ea typeface="+mj-ea"/>
                <a:cs typeface="+mj-cs"/>
              </a:rPr>
              <a:t>)</a:t>
            </a:r>
            <a:endParaRPr kumimoji="0" lang="en-US" sz="3200" kern="1200" cap="none" spc="0" normalizeH="0" baseline="0" noProof="0" dirty="0">
              <a:solidFill>
                <a:schemeClr val="tx2">
                  <a:satMod val="130000"/>
                </a:schemeClr>
              </a:solidFill>
              <a:latin typeface="+mj-lt"/>
              <a:ea typeface="+mj-ea"/>
              <a:cs typeface="+mj-cs"/>
            </a:endParaRPr>
          </a:p>
        </p:txBody>
      </p:sp>
      <p:sp>
        <p:nvSpPr>
          <p:cNvPr id="9" name="Content Placeholder 1"/>
          <p:cNvSpPr txBox="1"/>
          <p:nvPr/>
        </p:nvSpPr>
        <p:spPr bwMode="auto">
          <a:xfrm>
            <a:off x="457200" y="1600200"/>
            <a:ext cx="8229600" cy="5029200"/>
          </a:xfrm>
          <a:prstGeom prst="rect">
            <a:avLst/>
          </a:prstGeom>
          <a:noFill/>
          <a:ln w="9525">
            <a:noFill/>
            <a:miter lim="800000"/>
          </a:ln>
        </p:spPr>
        <p:txBody>
          <a:bodyPr vert="horz" wrap="square" lIns="91440" tIns="45720" rIns="91440" bIns="45720" numCol="1" anchor="t" anchorCtr="0" compatLnSpc="1"/>
          <a:lstStyle/>
          <a:p>
            <a:pPr marL="342900" marR="0" indent="-342900" defTabSz="914400">
              <a:spcBef>
                <a:spcPct val="20000"/>
              </a:spcBef>
              <a:buClrTx/>
              <a:buSzTx/>
              <a:buFont typeface="Arial" panose="020B0604020202020204" pitchFamily="34" charset="0"/>
              <a:buChar char="•"/>
              <a:defRPr/>
            </a:pPr>
            <a:r>
              <a:rPr kumimoji="0" lang="en-US" sz="2400" kern="1200" cap="none" spc="0" normalizeH="0" baseline="0" noProof="0" smtClean="0">
                <a:latin typeface="+mn-lt"/>
                <a:ea typeface="+mn-ea"/>
                <a:cs typeface="+mn-cs"/>
              </a:rPr>
              <a:t>Suatu nilai-P didefinisikan sebagai nilai tingkat kepentingan yang teramati yang merupakan nilai tingkat signifikan terkecil d</a:t>
            </a:r>
            <a:r>
              <a:rPr kumimoji="0" lang="it-IT" sz="2400" kern="1200" cap="none" spc="0" normalizeH="0" baseline="0" noProof="0" smtClean="0">
                <a:latin typeface="+mn-lt"/>
                <a:ea typeface="+mn-ea"/>
                <a:cs typeface="+mn-cs"/>
              </a:rPr>
              <a:t>i mana hipotesis nol akan ditolak apabila suatu prosedur pengujian hipotesis tertentu pada data sampel. </a:t>
            </a:r>
            <a:endParaRPr kumimoji="0" lang="en-US" sz="2400" kern="1200" cap="none" spc="0" normalizeH="0" baseline="0" noProof="0" smtClean="0">
              <a:latin typeface="+mn-lt"/>
              <a:ea typeface="+mn-ea"/>
              <a:cs typeface="+mn-cs"/>
            </a:endParaRPr>
          </a:p>
          <a:p>
            <a:pPr marL="342900" marR="0" indent="-342900" defTabSz="914400">
              <a:spcBef>
                <a:spcPct val="20000"/>
              </a:spcBef>
              <a:buClrTx/>
              <a:buSzTx/>
              <a:buFont typeface="Arial" panose="020B0604020202020204" pitchFamily="34" charset="0"/>
              <a:buChar char="•"/>
              <a:defRPr/>
            </a:pPr>
            <a:r>
              <a:rPr kumimoji="0" lang="en-US" sz="2400" kern="1200" cap="none" spc="0" normalizeH="0" baseline="0" noProof="0" smtClean="0">
                <a:latin typeface="+mn-lt"/>
                <a:ea typeface="+mn-ea"/>
                <a:cs typeface="+mn-cs"/>
              </a:rPr>
              <a:t>Menolak H</a:t>
            </a:r>
            <a:r>
              <a:rPr kumimoji="0" lang="es-ES" sz="2400" kern="1200" cap="none" spc="0" normalizeH="0" baseline="-25000" noProof="0" smtClean="0">
                <a:latin typeface="+mn-lt"/>
                <a:ea typeface="+mn-ea"/>
                <a:cs typeface="+mn-cs"/>
              </a:rPr>
              <a:t>0</a:t>
            </a:r>
            <a:r>
              <a:rPr kumimoji="0" lang="en-US" sz="2400" kern="1200" cap="none" spc="0" normalizeH="0" baseline="0" noProof="0" smtClean="0">
                <a:latin typeface="+mn-lt"/>
                <a:ea typeface="+mn-ea"/>
                <a:cs typeface="+mn-cs"/>
              </a:rPr>
              <a:t> jika nilai-</a:t>
            </a:r>
            <a:r>
              <a:rPr kumimoji="0" lang="en-US" sz="2400" i="1" kern="1200" cap="none" spc="0" normalizeH="0" baseline="0" noProof="0" smtClean="0">
                <a:latin typeface="+mn-lt"/>
                <a:ea typeface="+mn-ea"/>
                <a:cs typeface="+mn-cs"/>
              </a:rPr>
              <a:t>p</a:t>
            </a:r>
            <a:r>
              <a:rPr kumimoji="0" lang="en-US" sz="2400" kern="1200" cap="none" spc="0" normalizeH="0" baseline="0" noProof="0" smtClean="0">
                <a:latin typeface="+mn-lt"/>
                <a:ea typeface="+mn-ea"/>
                <a:cs typeface="+mn-cs"/>
              </a:rPr>
              <a:t> (</a:t>
            </a:r>
            <a:r>
              <a:rPr kumimoji="0" lang="en-US" sz="2400" i="1" kern="1200" cap="none" spc="0" normalizeH="0" baseline="0" noProof="0" smtClean="0">
                <a:latin typeface="+mn-lt"/>
                <a:ea typeface="+mn-ea"/>
                <a:cs typeface="+mn-cs"/>
              </a:rPr>
              <a:t>p</a:t>
            </a:r>
            <a:r>
              <a:rPr kumimoji="0" lang="en-US" sz="2400" kern="1200" cap="none" spc="0" normalizeH="0" baseline="0" noProof="0" smtClean="0">
                <a:latin typeface="+mn-lt"/>
                <a:ea typeface="+mn-ea"/>
                <a:cs typeface="+mn-cs"/>
              </a:rPr>
              <a:t>-value) &lt;  </a:t>
            </a:r>
            <a:r>
              <a:rPr kumimoji="0" lang="en-US" sz="2400" kern="1200" cap="none" spc="0" normalizeH="0" baseline="0" noProof="0" smtClean="0">
                <a:latin typeface="+mn-lt"/>
                <a:ea typeface="+mn-ea"/>
                <a:cs typeface="+mn-cs"/>
                <a:sym typeface="Symbol" panose="05050102010706020507" pitchFamily="18" charset="2"/>
              </a:rPr>
              <a:t> dan menerima H</a:t>
            </a:r>
            <a:r>
              <a:rPr kumimoji="0" lang="es-ES" sz="2400" kern="1200" cap="none" spc="0" normalizeH="0" baseline="-25000" noProof="0" smtClean="0">
                <a:latin typeface="+mn-lt"/>
                <a:ea typeface="+mn-ea"/>
                <a:cs typeface="+mn-cs"/>
              </a:rPr>
              <a:t>0</a:t>
            </a:r>
            <a:r>
              <a:rPr kumimoji="0" lang="en-US" sz="2400" kern="1200" cap="none" spc="0" normalizeH="0" baseline="0" noProof="0" smtClean="0">
                <a:latin typeface="+mn-lt"/>
                <a:ea typeface="+mn-ea"/>
                <a:cs typeface="+mn-cs"/>
                <a:sym typeface="Symbol" panose="05050102010706020507" pitchFamily="18" charset="2"/>
              </a:rPr>
              <a:t> jika </a:t>
            </a:r>
            <a:r>
              <a:rPr kumimoji="0" lang="en-US" sz="2400" kern="1200" cap="none" spc="0" normalizeH="0" baseline="0" noProof="0" smtClean="0">
                <a:latin typeface="+mn-lt"/>
                <a:ea typeface="+mn-ea"/>
                <a:cs typeface="+mn-cs"/>
              </a:rPr>
              <a:t>nilai-</a:t>
            </a:r>
            <a:r>
              <a:rPr kumimoji="0" lang="en-US" sz="2400" i="1" kern="1200" cap="none" spc="0" normalizeH="0" baseline="0" noProof="0" smtClean="0">
                <a:latin typeface="+mn-lt"/>
                <a:ea typeface="+mn-ea"/>
                <a:cs typeface="+mn-cs"/>
              </a:rPr>
              <a:t>p</a:t>
            </a:r>
            <a:r>
              <a:rPr kumimoji="0" lang="en-US" sz="2400" kern="1200" cap="none" spc="0" normalizeH="0" baseline="0" noProof="0" smtClean="0">
                <a:latin typeface="+mn-lt"/>
                <a:ea typeface="+mn-ea"/>
                <a:cs typeface="+mn-cs"/>
              </a:rPr>
              <a:t> (</a:t>
            </a:r>
            <a:r>
              <a:rPr kumimoji="0" lang="en-US" sz="2400" i="1" kern="1200" cap="none" spc="0" normalizeH="0" baseline="0" noProof="0" smtClean="0">
                <a:latin typeface="+mn-lt"/>
                <a:ea typeface="+mn-ea"/>
                <a:cs typeface="+mn-cs"/>
              </a:rPr>
              <a:t>p</a:t>
            </a:r>
            <a:r>
              <a:rPr kumimoji="0" lang="en-US" sz="2400" kern="1200" cap="none" spc="0" normalizeH="0" baseline="0" noProof="0" smtClean="0">
                <a:latin typeface="+mn-lt"/>
                <a:ea typeface="+mn-ea"/>
                <a:cs typeface="+mn-cs"/>
              </a:rPr>
              <a:t>-value) &gt;  </a:t>
            </a:r>
            <a:r>
              <a:rPr kumimoji="0" lang="en-US" sz="2400" kern="1200" cap="none" spc="0" normalizeH="0" baseline="0" noProof="0" smtClean="0">
                <a:latin typeface="+mn-lt"/>
                <a:ea typeface="+mn-ea"/>
                <a:cs typeface="+mn-cs"/>
                <a:sym typeface="Symbol" panose="05050102010706020507" pitchFamily="18" charset="2"/>
              </a:rPr>
              <a:t> </a:t>
            </a:r>
            <a:r>
              <a:rPr kumimoji="0" lang="en-US" sz="3200" kern="1200" cap="none" spc="0" normalizeH="0" baseline="0" noProof="0" smtClean="0">
                <a:latin typeface="+mn-lt"/>
                <a:ea typeface="+mn-ea"/>
                <a:cs typeface="+mn-cs"/>
                <a:sym typeface="Symbol" panose="05050102010706020507" pitchFamily="18" charset="2"/>
              </a:rPr>
              <a:t>.</a:t>
            </a:r>
          </a:p>
          <a:p>
            <a:pPr marL="342900" marR="0" indent="-342900" defTabSz="914400">
              <a:spcBef>
                <a:spcPct val="20000"/>
              </a:spcBef>
              <a:buClrTx/>
              <a:buSzTx/>
              <a:buFont typeface="Arial" panose="020B0604020202020204" pitchFamily="34" charset="0"/>
              <a:buChar char="•"/>
              <a:defRPr/>
            </a:pPr>
            <a:r>
              <a:rPr kumimoji="0" lang="en-US" sz="2400" kern="1200" cap="none" spc="0" normalizeH="0" baseline="0" noProof="0" smtClean="0">
                <a:latin typeface="+mn-lt"/>
                <a:ea typeface="+mn-ea"/>
                <a:cs typeface="+mn-cs"/>
              </a:rPr>
              <a:t>Perhitungan nilai-p berdasarkan  data sampel &amp; Kesimpulan</a:t>
            </a:r>
          </a:p>
          <a:p>
            <a:pPr marL="342900" marR="0" indent="-342900" defTabSz="914400">
              <a:spcBef>
                <a:spcPct val="20000"/>
              </a:spcBef>
              <a:buClrTx/>
              <a:buSzTx/>
              <a:buFont typeface="Arial" panose="020B0604020202020204" pitchFamily="34" charset="0"/>
              <a:buChar char="•"/>
              <a:defRPr/>
            </a:pPr>
            <a:r>
              <a:rPr kumimoji="0" lang="en-US" sz="2400" kern="1200" cap="none" spc="0" normalizeH="0" baseline="0" noProof="0" smtClean="0">
                <a:latin typeface="+mn-lt"/>
                <a:ea typeface="+mn-ea"/>
                <a:cs typeface="+mn-cs"/>
              </a:rPr>
              <a:t>Berdasarkan sampel dihitung nilai-p.</a:t>
            </a:r>
          </a:p>
          <a:p>
            <a:pPr marL="342900" marR="0" indent="-342900" defTabSz="914400">
              <a:spcBef>
                <a:spcPct val="20000"/>
              </a:spcBef>
              <a:buClrTx/>
              <a:buSzTx/>
              <a:buFont typeface="Arial" panose="020B0604020202020204" pitchFamily="34" charset="0"/>
              <a:buChar char="•"/>
              <a:defRPr/>
            </a:pPr>
            <a:r>
              <a:rPr kumimoji="0" lang="en-US" sz="2400" kern="1200" cap="none" spc="0" normalizeH="0" baseline="0" noProof="0" smtClean="0">
                <a:latin typeface="+mn-lt"/>
                <a:ea typeface="+mn-ea"/>
                <a:cs typeface="+mn-cs"/>
              </a:rPr>
              <a:t>Karena nilai-p &lt;  </a:t>
            </a:r>
            <a:r>
              <a:rPr kumimoji="0" lang="en-US" sz="2400" kern="1200" cap="none" spc="0" normalizeH="0" baseline="0" noProof="0" smtClean="0">
                <a:latin typeface="+mn-lt"/>
                <a:ea typeface="+mn-ea"/>
                <a:cs typeface="+mn-cs"/>
                <a:sym typeface="Symbol" panose="05050102010706020507" pitchFamily="18" charset="2"/>
              </a:rPr>
              <a:t> maka Ho ditolak   atau sebalinya </a:t>
            </a:r>
            <a:r>
              <a:rPr kumimoji="0" lang="en-US" sz="2400" kern="1200" cap="none" spc="0" normalizeH="0" baseline="0" noProof="0" smtClean="0">
                <a:latin typeface="+mn-lt"/>
                <a:ea typeface="+mn-ea"/>
                <a:cs typeface="+mn-cs"/>
              </a:rPr>
              <a:t>nilai-p &gt;  </a:t>
            </a:r>
            <a:r>
              <a:rPr kumimoji="0" lang="en-US" sz="2400" kern="1200" cap="none" spc="0" normalizeH="0" baseline="0" noProof="0" smtClean="0">
                <a:latin typeface="+mn-lt"/>
                <a:ea typeface="+mn-ea"/>
                <a:cs typeface="+mn-cs"/>
                <a:sym typeface="Symbol" panose="05050102010706020507" pitchFamily="18" charset="2"/>
              </a:rPr>
              <a:t> maka Ho diterima.</a:t>
            </a:r>
            <a:endParaRPr kumimoji="0" lang="en-US" sz="2400" kern="1200" cap="none" spc="0" normalizeH="0" baseline="0" noProof="0" smtClean="0">
              <a:latin typeface="+mn-lt"/>
              <a:ea typeface="+mn-ea"/>
              <a:cs typeface="+mn-cs"/>
            </a:endParaRPr>
          </a:p>
          <a:p>
            <a:pPr marL="342900" marR="0" indent="-342900" defTabSz="914400">
              <a:spcBef>
                <a:spcPct val="20000"/>
              </a:spcBef>
              <a:buClrTx/>
              <a:buSzTx/>
              <a:buFont typeface="Arial" panose="020B0604020202020204" pitchFamily="34" charset="0"/>
              <a:buChar char="•"/>
              <a:defRPr/>
            </a:pPr>
            <a:endParaRPr kumimoji="0" lang="en-US" sz="2400" kern="1200" cap="none" spc="0" normalizeH="0" baseline="0" noProof="0" dirty="0" smtClean="0">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18435" name="Content Placeholder 4"/>
          <p:cNvSpPr>
            <a:spLocks noGrp="1"/>
          </p:cNvSpPr>
          <p:nvPr>
            <p:ph idx="1"/>
          </p:nvPr>
        </p:nvSpPr>
        <p:spPr>
          <a:ln/>
        </p:spPr>
        <p:txBody>
          <a:bodyPr vert="horz" wrap="square" lIns="91440" tIns="45720" rIns="91440" bIns="45720" anchor="t"/>
          <a:lstStyle/>
          <a:p>
            <a:endParaRPr dirty="0"/>
          </a:p>
        </p:txBody>
      </p:sp>
      <p:pic>
        <p:nvPicPr>
          <p:cNvPr id="18436"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7" name="Title 2"/>
          <p:cNvSpPr>
            <a:spLocks noGrp="1"/>
          </p:cNvSpPr>
          <p:nvPr>
            <p:ph type="title"/>
          </p:nvPr>
        </p:nvSpPr>
        <p:spPr>
          <a:xfrm>
            <a:off x="457200" y="381000"/>
            <a:ext cx="8229600" cy="1143000"/>
          </a:xfrm>
        </p:spPr>
        <p:txBody>
          <a:bodyPr vert="horz" wrap="square" lIns="91440" tIns="45720" rIns="91440" bIns="45720" numCol="1" rtlCol="0" anchor="ctr" anchorCtr="0" compatLnSpc="1">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s-ES" sz="3200" b="1" i="0" u="none" strike="noStrike" kern="1200" cap="none" spc="0" normalizeH="0" baseline="0" noProof="0" dirty="0" err="1" smtClean="0">
                <a:ln>
                  <a:noFill/>
                </a:ln>
                <a:solidFill>
                  <a:schemeClr val="tx2">
                    <a:satMod val="130000"/>
                  </a:schemeClr>
                </a:solidFill>
                <a:effectLst/>
                <a:uLnTx/>
                <a:uFillTx/>
                <a:latin typeface="+mj-lt"/>
                <a:ea typeface="+mj-ea"/>
                <a:cs typeface="+mj-cs"/>
              </a:rPr>
              <a:t>Uji</a:t>
            </a:r>
            <a:r>
              <a:rPr kumimoji="0" lang="es-ES" sz="3200" b="1" i="0" u="none" strike="noStrike" kern="1200" cap="none" spc="0" normalizeH="0" baseline="0" noProof="0" dirty="0" smtClean="0">
                <a:ln>
                  <a:noFill/>
                </a:ln>
                <a:solidFill>
                  <a:schemeClr val="tx2">
                    <a:satMod val="130000"/>
                  </a:schemeClr>
                </a:solidFill>
                <a:effectLst/>
                <a:uLnTx/>
                <a:uFillTx/>
                <a:latin typeface="+mj-lt"/>
                <a:ea typeface="+mj-ea"/>
                <a:cs typeface="+mj-cs"/>
              </a:rPr>
              <a:t> </a:t>
            </a:r>
            <a:r>
              <a:rPr kumimoji="0" lang="es-ES" sz="3200" b="1" i="0" u="none" strike="noStrike" kern="1200" cap="none" spc="0" normalizeH="0" baseline="0" noProof="0" dirty="0" err="1" smtClean="0">
                <a:ln>
                  <a:noFill/>
                </a:ln>
                <a:solidFill>
                  <a:schemeClr val="tx2">
                    <a:satMod val="130000"/>
                  </a:schemeClr>
                </a:solidFill>
                <a:effectLst/>
                <a:uLnTx/>
                <a:uFillTx/>
                <a:latin typeface="+mj-lt"/>
                <a:ea typeface="+mj-ea"/>
                <a:cs typeface="+mj-cs"/>
              </a:rPr>
              <a:t>Hipotesis</a:t>
            </a:r>
            <a:r>
              <a:rPr kumimoji="0" lang="es-ES" sz="3200" b="1" i="0" u="none" strike="noStrike" kern="1200" cap="none" spc="0" normalizeH="0" baseline="0" noProof="0" dirty="0" smtClean="0">
                <a:ln>
                  <a:noFill/>
                </a:ln>
                <a:solidFill>
                  <a:schemeClr val="tx2">
                    <a:satMod val="130000"/>
                  </a:schemeClr>
                </a:solidFill>
                <a:effectLst/>
                <a:uLnTx/>
                <a:uFillTx/>
                <a:latin typeface="+mj-lt"/>
                <a:ea typeface="+mj-ea"/>
                <a:cs typeface="+mj-cs"/>
              </a:rPr>
              <a:t> </a:t>
            </a:r>
            <a:r>
              <a:rPr kumimoji="0" lang="es-ES" sz="3200" b="1" i="0" u="none" strike="noStrike" kern="1200" cap="none" spc="0" normalizeH="0" baseline="0" noProof="0" dirty="0" err="1" smtClean="0">
                <a:ln>
                  <a:noFill/>
                </a:ln>
                <a:solidFill>
                  <a:schemeClr val="tx2">
                    <a:satMod val="130000"/>
                  </a:schemeClr>
                </a:solidFill>
                <a:effectLst/>
                <a:uLnTx/>
                <a:uFillTx/>
                <a:latin typeface="+mj-lt"/>
                <a:ea typeface="+mj-ea"/>
                <a:cs typeface="+mj-cs"/>
              </a:rPr>
              <a:t>dengan</a:t>
            </a:r>
            <a:r>
              <a:rPr kumimoji="0" lang="es-ES" sz="3200" b="1" i="0" u="none" strike="noStrike" kern="1200" cap="none" spc="0" normalizeH="0" baseline="0" noProof="0" dirty="0" smtClean="0">
                <a:ln>
                  <a:noFill/>
                </a:ln>
                <a:solidFill>
                  <a:schemeClr val="tx2">
                    <a:satMod val="130000"/>
                  </a:schemeClr>
                </a:solidFill>
                <a:effectLst/>
                <a:uLnTx/>
                <a:uFillTx/>
                <a:latin typeface="+mj-lt"/>
                <a:ea typeface="+mj-ea"/>
                <a:cs typeface="+mj-cs"/>
              </a:rPr>
              <a:t> Mean </a:t>
            </a:r>
            <a:r>
              <a:rPr kumimoji="0" lang="es-ES" sz="3200" b="1" i="0" u="none" strike="noStrike" kern="1200" cap="none" spc="0" normalizeH="0" baseline="0" noProof="0" dirty="0" err="1" smtClean="0">
                <a:ln>
                  <a:noFill/>
                </a:ln>
                <a:solidFill>
                  <a:schemeClr val="tx2">
                    <a:satMod val="130000"/>
                  </a:schemeClr>
                </a:solidFill>
                <a:effectLst/>
                <a:uLnTx/>
                <a:uFillTx/>
                <a:latin typeface="+mj-lt"/>
                <a:ea typeface="+mj-ea"/>
                <a:cs typeface="+mj-cs"/>
              </a:rPr>
              <a:t>Tunggal</a:t>
            </a:r>
            <a:endParaRPr kumimoji="0" lang="en-US" sz="3200" b="1" i="0" u="none" strike="noStrike" kern="1200" cap="none" spc="0" normalizeH="0" baseline="0" noProof="0" dirty="0">
              <a:ln>
                <a:noFill/>
              </a:ln>
              <a:solidFill>
                <a:schemeClr val="tx2">
                  <a:satMod val="130000"/>
                </a:schemeClr>
              </a:solidFill>
              <a:effectLst/>
              <a:uLnTx/>
              <a:uFillTx/>
              <a:latin typeface="+mj-lt"/>
              <a:ea typeface="+mj-ea"/>
              <a:cs typeface="+mj-cs"/>
            </a:endParaRPr>
          </a:p>
        </p:txBody>
      </p:sp>
      <p:sp>
        <p:nvSpPr>
          <p:cNvPr id="8" name="Content Placeholder 1"/>
          <p:cNvSpPr txBox="1"/>
          <p:nvPr/>
        </p:nvSpPr>
        <p:spPr bwMode="auto">
          <a:xfrm>
            <a:off x="609600" y="1752600"/>
            <a:ext cx="8229600" cy="4525963"/>
          </a:xfrm>
          <a:prstGeom prst="rect">
            <a:avLst/>
          </a:prstGeom>
          <a:noFill/>
          <a:ln w="9525">
            <a:noFill/>
            <a:miter lim="800000"/>
          </a:ln>
        </p:spPr>
        <p:txBody>
          <a:bodyPr vert="horz" wrap="square" lIns="91440" tIns="45720" rIns="91440" bIns="45720" numCol="1" anchor="t" anchorCtr="0" compatLnSpc="1"/>
          <a:lstStyle/>
          <a:p>
            <a:pPr marL="342900" marR="0" indent="-342900" defTabSz="914400">
              <a:spcBef>
                <a:spcPct val="20000"/>
              </a:spcBef>
              <a:buClrTx/>
              <a:buSzTx/>
              <a:buFont typeface="Wingdings" panose="05000000000000000000" pitchFamily="2" charset="2"/>
              <a:buChar char="§"/>
              <a:defRPr/>
            </a:pPr>
            <a:r>
              <a:rPr kumimoji="0" lang="en-US" sz="2400" kern="1200" cap="none" spc="0" normalizeH="0" baseline="0" noProof="0" smtClean="0">
                <a:latin typeface="+mn-lt"/>
                <a:ea typeface="+mn-ea"/>
                <a:cs typeface="+mn-cs"/>
              </a:rPr>
              <a:t>Pengujian ini dibedakan atas dua jenis yaitu :</a:t>
            </a:r>
          </a:p>
          <a:p>
            <a:pPr marL="342900" marR="0" indent="-342900" defTabSz="914400">
              <a:spcBef>
                <a:spcPct val="20000"/>
              </a:spcBef>
              <a:buClrTx/>
              <a:buSzTx/>
              <a:buFont typeface="Wingdings 2" panose="05020102010507070707" pitchFamily="18" charset="2"/>
              <a:buNone/>
              <a:defRPr/>
            </a:pPr>
            <a:r>
              <a:rPr kumimoji="0" lang="en-US" sz="2400" kern="1200" cap="none" spc="0" normalizeH="0" baseline="0" noProof="0" smtClean="0">
                <a:latin typeface="+mn-lt"/>
                <a:ea typeface="+mn-ea"/>
                <a:cs typeface="+mn-cs"/>
              </a:rPr>
              <a:t>		Uji dua ujung ( </a:t>
            </a:r>
            <a:r>
              <a:rPr kumimoji="0" lang="en-US" sz="2400" i="1" kern="1200" cap="none" spc="0" normalizeH="0" baseline="0" noProof="0" smtClean="0">
                <a:latin typeface="+mn-lt"/>
                <a:ea typeface="+mn-ea"/>
                <a:cs typeface="+mn-cs"/>
              </a:rPr>
              <a:t>two tailed test</a:t>
            </a:r>
            <a:r>
              <a:rPr kumimoji="0" lang="en-US" sz="2400" kern="1200" cap="none" spc="0" normalizeH="0" baseline="0" noProof="0" smtClean="0">
                <a:latin typeface="+mn-lt"/>
                <a:ea typeface="+mn-ea"/>
                <a:cs typeface="+mn-cs"/>
              </a:rPr>
              <a:t>)</a:t>
            </a:r>
          </a:p>
          <a:p>
            <a:pPr marL="342900" marR="0" indent="-342900" defTabSz="914400">
              <a:spcBef>
                <a:spcPct val="20000"/>
              </a:spcBef>
              <a:buClrTx/>
              <a:buSzTx/>
              <a:buFont typeface="Wingdings 2" panose="05020102010507070707" pitchFamily="18" charset="2"/>
              <a:buNone/>
              <a:defRPr/>
            </a:pPr>
            <a:r>
              <a:rPr kumimoji="0" lang="en-US" sz="2400" kern="1200" cap="none" spc="0" normalizeH="0" baseline="0" noProof="0" smtClean="0">
                <a:latin typeface="+mn-lt"/>
                <a:ea typeface="+mn-ea"/>
                <a:cs typeface="+mn-cs"/>
              </a:rPr>
              <a:t>		Uji satu ujung ( </a:t>
            </a:r>
            <a:r>
              <a:rPr kumimoji="0" lang="en-US" sz="2400" i="1" kern="1200" cap="none" spc="0" normalizeH="0" baseline="0" noProof="0" smtClean="0">
                <a:latin typeface="+mn-lt"/>
                <a:ea typeface="+mn-ea"/>
                <a:cs typeface="+mn-cs"/>
              </a:rPr>
              <a:t>one tailed test</a:t>
            </a:r>
            <a:r>
              <a:rPr kumimoji="0" lang="en-US" sz="2400" kern="1200" cap="none" spc="0" normalizeH="0" baseline="0" noProof="0" smtClean="0">
                <a:latin typeface="+mn-lt"/>
                <a:ea typeface="+mn-ea"/>
                <a:cs typeface="+mn-cs"/>
              </a:rPr>
              <a:t>).</a:t>
            </a:r>
          </a:p>
          <a:p>
            <a:pPr marL="342900" marR="0" indent="-342900" defTabSz="914400">
              <a:spcBef>
                <a:spcPct val="20000"/>
              </a:spcBef>
              <a:buClrTx/>
              <a:buSzTx/>
              <a:buFont typeface="Wingdings 2" panose="05020102010507070707" pitchFamily="18" charset="2"/>
              <a:buNone/>
              <a:defRPr/>
            </a:pPr>
            <a:endParaRPr kumimoji="0" lang="en-US" sz="3200" kern="1200" cap="none" spc="0" normalizeH="0" baseline="0" noProof="0" smtClean="0">
              <a:latin typeface="+mn-lt"/>
              <a:ea typeface="+mn-ea"/>
              <a:cs typeface="+mn-cs"/>
            </a:endParaRPr>
          </a:p>
          <a:p>
            <a:pPr marL="342900" marR="0" indent="-342900" defTabSz="914400">
              <a:spcBef>
                <a:spcPct val="20000"/>
              </a:spcBef>
              <a:buClrTx/>
              <a:buSzTx/>
              <a:buFont typeface="Wingdings 2" panose="05020102010507070707" pitchFamily="18" charset="2"/>
              <a:buNone/>
              <a:defRPr/>
            </a:pPr>
            <a:endParaRPr kumimoji="0" lang="en-US" sz="3200" kern="1200" cap="none" spc="0" normalizeH="0" baseline="0" noProof="0" dirty="0" smtClean="0">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19459" name="Title 4"/>
          <p:cNvSpPr>
            <a:spLocks noGrp="1"/>
          </p:cNvSpPr>
          <p:nvPr>
            <p:ph type="title"/>
          </p:nvPr>
        </p:nvSpPr>
        <p:spPr>
          <a:ln/>
        </p:spPr>
        <p:txBody>
          <a:bodyPr vert="horz" wrap="square" lIns="91440" tIns="45720" rIns="91440" bIns="45720" anchor="ctr"/>
          <a:lstStyle/>
          <a:p>
            <a:endParaRPr dirty="0"/>
          </a:p>
        </p:txBody>
      </p:sp>
      <p:sp>
        <p:nvSpPr>
          <p:cNvPr id="19460" name="Content Placeholder 5"/>
          <p:cNvSpPr>
            <a:spLocks noGrp="1"/>
          </p:cNvSpPr>
          <p:nvPr>
            <p:ph idx="1"/>
          </p:nvPr>
        </p:nvSpPr>
        <p:spPr>
          <a:ln/>
        </p:spPr>
        <p:txBody>
          <a:bodyPr vert="horz" wrap="square" lIns="91440" tIns="45720" rIns="91440" bIns="45720" anchor="t"/>
          <a:lstStyle/>
          <a:p>
            <a:endParaRPr dirty="0"/>
          </a:p>
        </p:txBody>
      </p:sp>
      <p:pic>
        <p:nvPicPr>
          <p:cNvPr id="19461"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8" name="Title 1"/>
          <p:cNvSpPr txBox="1"/>
          <p:nvPr/>
        </p:nvSpPr>
        <p:spPr bwMode="auto">
          <a:xfrm>
            <a:off x="304800" y="914400"/>
            <a:ext cx="8229600" cy="762000"/>
          </a:xfrm>
          <a:prstGeom prst="rect">
            <a:avLst/>
          </a:prstGeom>
          <a:noFill/>
          <a:ln w="9525">
            <a:noFill/>
            <a:miter lim="800000"/>
          </a:ln>
        </p:spPr>
        <p:txBody>
          <a:bodyPr vert="horz" wrap="square" lIns="91440" tIns="45720" rIns="91440" bIns="45720" numCol="1" rtlCol="0" anchor="ctr" anchorCtr="0" compatLnSpc="1">
            <a:normAutofit/>
          </a:bodyPr>
          <a:lstStyle/>
          <a:p>
            <a:pPr marR="0" algn="ctr" defTabSz="914400" fontAlgn="auto">
              <a:spcAft>
                <a:spcPts val="0"/>
              </a:spcAft>
              <a:buClrTx/>
              <a:buSzTx/>
              <a:buFontTx/>
              <a:buNone/>
              <a:defRPr/>
            </a:pPr>
            <a:r>
              <a:rPr kumimoji="0" lang="en-US" sz="3200" b="1" kern="1200" cap="none" spc="0" normalizeH="0" baseline="0" noProof="0" dirty="0" err="1" smtClean="0">
                <a:solidFill>
                  <a:schemeClr val="tx2">
                    <a:satMod val="130000"/>
                  </a:schemeClr>
                </a:solidFill>
                <a:latin typeface="+mj-lt"/>
                <a:ea typeface="+mj-ea"/>
                <a:cs typeface="+mj-cs"/>
              </a:rPr>
              <a:t>Uji</a:t>
            </a:r>
            <a:r>
              <a:rPr kumimoji="0" lang="en-US" sz="3200" b="1" kern="1200" cap="none" spc="0" normalizeH="0" baseline="0" noProof="0" dirty="0" smtClean="0">
                <a:solidFill>
                  <a:schemeClr val="tx2">
                    <a:satMod val="130000"/>
                  </a:schemeClr>
                </a:solidFill>
                <a:latin typeface="+mj-lt"/>
                <a:ea typeface="+mj-ea"/>
                <a:cs typeface="+mj-cs"/>
              </a:rPr>
              <a:t> </a:t>
            </a:r>
            <a:r>
              <a:rPr kumimoji="0" lang="en-US" sz="3200" b="1" kern="1200" cap="none" spc="0" normalizeH="0" baseline="0" noProof="0" dirty="0" err="1" smtClean="0">
                <a:solidFill>
                  <a:schemeClr val="tx2">
                    <a:satMod val="130000"/>
                  </a:schemeClr>
                </a:solidFill>
                <a:latin typeface="+mj-lt"/>
                <a:ea typeface="+mj-ea"/>
                <a:cs typeface="+mj-cs"/>
              </a:rPr>
              <a:t>Dua</a:t>
            </a:r>
            <a:r>
              <a:rPr kumimoji="0" lang="en-US" sz="3200" b="1" kern="1200" cap="none" spc="0" normalizeH="0" baseline="0" noProof="0" dirty="0" smtClean="0">
                <a:solidFill>
                  <a:schemeClr val="tx2">
                    <a:satMod val="130000"/>
                  </a:schemeClr>
                </a:solidFill>
                <a:latin typeface="+mj-lt"/>
                <a:ea typeface="+mj-ea"/>
                <a:cs typeface="+mj-cs"/>
              </a:rPr>
              <a:t> Ujung (Two tail test)</a:t>
            </a:r>
            <a:endParaRPr kumimoji="0" lang="en-US" sz="3200" kern="1200" cap="none" spc="0" normalizeH="0" baseline="0" noProof="0" dirty="0">
              <a:solidFill>
                <a:schemeClr val="tx2">
                  <a:satMod val="130000"/>
                </a:schemeClr>
              </a:solidFill>
              <a:latin typeface="+mj-lt"/>
              <a:ea typeface="+mj-ea"/>
              <a:cs typeface="+mj-cs"/>
            </a:endParaRPr>
          </a:p>
        </p:txBody>
      </p:sp>
      <p:sp>
        <p:nvSpPr>
          <p:cNvPr id="9" name="Content Placeholder 2"/>
          <p:cNvSpPr txBox="1"/>
          <p:nvPr/>
        </p:nvSpPr>
        <p:spPr bwMode="auto">
          <a:xfrm>
            <a:off x="457200" y="1676400"/>
            <a:ext cx="8229600" cy="4419600"/>
          </a:xfrm>
          <a:prstGeom prst="rect">
            <a:avLst/>
          </a:prstGeom>
          <a:noFill/>
          <a:ln w="9525">
            <a:noFill/>
            <a:miter lim="800000"/>
          </a:ln>
        </p:spPr>
        <p:txBody>
          <a:bodyPr vert="horz" wrap="square" lIns="91440" tIns="45720" rIns="91440" bIns="45720" numCol="1" anchor="t" anchorCtr="0" compatLnSpc="1"/>
          <a:lstStyle/>
          <a:p>
            <a:pPr marL="365125" marR="0" indent="-282575" defTabSz="914400">
              <a:spcBef>
                <a:spcPct val="20000"/>
              </a:spcBef>
              <a:buClrTx/>
              <a:buSzTx/>
              <a:buFont typeface="Wingdings" panose="05000000000000000000" pitchFamily="2" charset="2"/>
              <a:buChar char="§"/>
              <a:defRPr/>
            </a:pPr>
            <a:r>
              <a:rPr kumimoji="0" lang="en-US" sz="2400" kern="1200" cap="none" spc="0" normalizeH="0" baseline="0" noProof="0" smtClean="0">
                <a:latin typeface="+mn-lt"/>
                <a:ea typeface="+mn-ea"/>
                <a:cs typeface="+mn-cs"/>
              </a:rPr>
              <a:t>Uji dua ujung (</a:t>
            </a:r>
            <a:r>
              <a:rPr kumimoji="0" lang="en-US" sz="2400" i="1" kern="1200" cap="none" spc="0" normalizeH="0" baseline="0" noProof="0" smtClean="0">
                <a:latin typeface="+mn-lt"/>
                <a:ea typeface="+mn-ea"/>
                <a:cs typeface="+mn-cs"/>
              </a:rPr>
              <a:t>two tailed</a:t>
            </a:r>
            <a:r>
              <a:rPr kumimoji="0" lang="en-US" sz="2400" kern="1200" cap="none" spc="0" normalizeH="0" baseline="0" noProof="0" smtClean="0">
                <a:latin typeface="+mn-lt"/>
                <a:ea typeface="+mn-ea"/>
                <a:cs typeface="+mn-cs"/>
              </a:rPr>
              <a:t>) adalah uji hipotesis yang menolak hipotesis nol jika statistik sampel secara </a:t>
            </a:r>
            <a:r>
              <a:rPr kumimoji="0" lang="en-US" sz="2400" i="1" kern="1200" cap="none" spc="0" normalizeH="0" baseline="0" noProof="0" smtClean="0">
                <a:latin typeface="+mn-lt"/>
                <a:ea typeface="+mn-ea"/>
                <a:cs typeface="+mn-cs"/>
              </a:rPr>
              <a:t>significant</a:t>
            </a:r>
            <a:r>
              <a:rPr kumimoji="0" lang="en-US" sz="2400" kern="1200" cap="none" spc="0" normalizeH="0" baseline="0" noProof="0" smtClean="0">
                <a:latin typeface="+mn-lt"/>
                <a:ea typeface="+mn-ea"/>
                <a:cs typeface="+mn-cs"/>
              </a:rPr>
              <a:t> lebih tinggi atau lebih rendah dari pada nilai parameter populasi yang diasumsikan. </a:t>
            </a:r>
          </a:p>
          <a:p>
            <a:pPr marL="365125" marR="0" indent="-282575" defTabSz="914400">
              <a:spcBef>
                <a:spcPct val="20000"/>
              </a:spcBef>
              <a:buClrTx/>
              <a:buSzTx/>
              <a:buFont typeface="Wingdings" panose="05000000000000000000" pitchFamily="2" charset="2"/>
              <a:buChar char="§"/>
              <a:defRPr/>
            </a:pPr>
            <a:endParaRPr kumimoji="0" lang="en-US" sz="2400" kern="1200" cap="none" spc="0" normalizeH="0" baseline="0" noProof="0" smtClean="0">
              <a:latin typeface="+mn-lt"/>
              <a:ea typeface="+mn-ea"/>
              <a:cs typeface="+mn-cs"/>
            </a:endParaRPr>
          </a:p>
          <a:p>
            <a:pPr marL="365125" marR="0" indent="-282575" defTabSz="914400">
              <a:spcBef>
                <a:spcPct val="20000"/>
              </a:spcBef>
              <a:buClrTx/>
              <a:buSzTx/>
              <a:buFont typeface="Wingdings" panose="05000000000000000000" pitchFamily="2" charset="2"/>
              <a:buChar char="§"/>
              <a:defRPr/>
            </a:pPr>
            <a:r>
              <a:rPr kumimoji="0" lang="en-US" sz="2400" kern="1200" cap="none" spc="0" normalizeH="0" baseline="0" noProof="0" smtClean="0">
                <a:latin typeface="+mn-lt"/>
                <a:ea typeface="+mn-ea"/>
                <a:cs typeface="+mn-cs"/>
              </a:rPr>
              <a:t>Dalam hal ini hipotesis nol dan hipotesis alternatifnya masing-masing  :</a:t>
            </a:r>
          </a:p>
          <a:p>
            <a:pPr marL="365125" marR="0" indent="-282575" defTabSz="914400">
              <a:spcBef>
                <a:spcPct val="20000"/>
              </a:spcBef>
              <a:buClrTx/>
              <a:buSzTx/>
              <a:buFont typeface="Wingdings 2" panose="05020102010507070707" pitchFamily="18" charset="2"/>
              <a:buNone/>
              <a:defRPr/>
            </a:pPr>
            <a:endParaRPr kumimoji="0" lang="en-US" sz="2400" kern="1200" cap="none" spc="0" normalizeH="0" baseline="0" noProof="0" smtClean="0">
              <a:latin typeface="+mn-lt"/>
              <a:ea typeface="+mn-ea"/>
              <a:cs typeface="+mn-cs"/>
            </a:endParaRPr>
          </a:p>
          <a:p>
            <a:pPr marL="365125" marR="0" indent="-282575" defTabSz="914400">
              <a:spcBef>
                <a:spcPct val="20000"/>
              </a:spcBef>
              <a:buClrTx/>
              <a:buSzTx/>
              <a:buFont typeface="Wingdings 2" panose="05020102010507070707" pitchFamily="18" charset="2"/>
              <a:buNone/>
              <a:defRPr/>
            </a:pPr>
            <a:r>
              <a:rPr kumimoji="0" lang="en-US" sz="2400" kern="1200" cap="none" spc="0" normalizeH="0" baseline="0" noProof="0" smtClean="0">
                <a:latin typeface="+mn-lt"/>
                <a:ea typeface="+mn-ea"/>
                <a:cs typeface="+mn-cs"/>
              </a:rPr>
              <a:t>		H</a:t>
            </a:r>
            <a:r>
              <a:rPr kumimoji="0" lang="en-US" sz="2400" kern="1200" cap="none" spc="0" normalizeH="0" baseline="-25000" noProof="0" smtClean="0">
                <a:latin typeface="+mn-lt"/>
                <a:ea typeface="+mn-ea"/>
                <a:cs typeface="+mn-cs"/>
              </a:rPr>
              <a:t>0</a:t>
            </a:r>
            <a:r>
              <a:rPr kumimoji="0" lang="en-US" sz="2400" kern="1200" cap="none" spc="0" normalizeH="0" baseline="0" noProof="0" smtClean="0">
                <a:latin typeface="+mn-lt"/>
                <a:ea typeface="+mn-ea"/>
                <a:cs typeface="+mn-cs"/>
              </a:rPr>
              <a:t> : µ = nilai yang diasumsikan</a:t>
            </a:r>
          </a:p>
          <a:p>
            <a:pPr marL="365125" marR="0" indent="-282575" defTabSz="914400">
              <a:spcBef>
                <a:spcPct val="20000"/>
              </a:spcBef>
              <a:buClrTx/>
              <a:buSzTx/>
              <a:buFont typeface="Wingdings 2" panose="05020102010507070707" pitchFamily="18" charset="2"/>
              <a:buNone/>
              <a:defRPr/>
            </a:pPr>
            <a:r>
              <a:rPr kumimoji="0" lang="en-US" sz="2400" kern="1200" cap="none" spc="0" normalizeH="0" baseline="0" noProof="0" smtClean="0">
                <a:latin typeface="+mn-lt"/>
                <a:ea typeface="+mn-ea"/>
                <a:cs typeface="+mn-cs"/>
              </a:rPr>
              <a:t>		</a:t>
            </a:r>
            <a:r>
              <a:rPr kumimoji="0" lang="es-ES" sz="2400" kern="1200" cap="none" spc="0" normalizeH="0" baseline="0" noProof="0" smtClean="0">
                <a:latin typeface="+mn-lt"/>
                <a:ea typeface="+mn-ea"/>
                <a:cs typeface="+mn-cs"/>
              </a:rPr>
              <a:t> H</a:t>
            </a:r>
            <a:r>
              <a:rPr kumimoji="0" lang="es-ES" sz="2400" kern="1200" cap="none" spc="0" normalizeH="0" baseline="-25000" noProof="0" smtClean="0">
                <a:latin typeface="+mn-lt"/>
                <a:ea typeface="+mn-ea"/>
                <a:cs typeface="+mn-cs"/>
              </a:rPr>
              <a:t>a</a:t>
            </a:r>
            <a:r>
              <a:rPr kumimoji="0" lang="en-US" sz="2400" kern="1200" cap="none" spc="0" normalizeH="0" baseline="0" noProof="0" smtClean="0">
                <a:latin typeface="+mn-lt"/>
                <a:ea typeface="+mn-ea"/>
                <a:cs typeface="+mn-cs"/>
              </a:rPr>
              <a:t> : µ ≠ nilai  yang diasumsikan</a:t>
            </a:r>
          </a:p>
          <a:p>
            <a:pPr marL="365125" marR="0" indent="-282575" defTabSz="914400">
              <a:spcBef>
                <a:spcPct val="20000"/>
              </a:spcBef>
              <a:buClrTx/>
              <a:buSzTx/>
              <a:buFont typeface="Wingdings 2" panose="05020102010507070707" pitchFamily="18" charset="2"/>
              <a:buChar char=""/>
              <a:defRPr/>
            </a:pPr>
            <a:endParaRPr kumimoji="0" lang="en-US" sz="2400" kern="1200" cap="none" spc="0" normalizeH="0" baseline="0" noProof="0" dirty="0" smtClean="0">
              <a:latin typeface="+mn-lt"/>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pic>
        <p:nvPicPr>
          <p:cNvPr id="20483"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9" name="Content Placeholder 1"/>
          <p:cNvSpPr txBox="1"/>
          <p:nvPr/>
        </p:nvSpPr>
        <p:spPr bwMode="auto">
          <a:xfrm>
            <a:off x="304800" y="609600"/>
            <a:ext cx="8229600" cy="1752600"/>
          </a:xfrm>
          <a:prstGeom prst="rect">
            <a:avLst/>
          </a:prstGeom>
          <a:noFill/>
          <a:ln w="9525">
            <a:noFill/>
            <a:miter lim="800000"/>
          </a:ln>
        </p:spPr>
        <p:txBody>
          <a:bodyPr vert="horz" wrap="square" lIns="91440" tIns="45720" rIns="91440" bIns="45720" numCol="1" anchor="t" anchorCtr="0" compatLnSpc="1"/>
          <a:lstStyle/>
          <a:p>
            <a:pPr marL="342900" marR="0" indent="-342900" defTabSz="914400">
              <a:spcBef>
                <a:spcPct val="20000"/>
              </a:spcBef>
              <a:buClrTx/>
              <a:buSzTx/>
              <a:buFont typeface="Arial" panose="020B0604020202020204" pitchFamily="34" charset="0"/>
              <a:buNone/>
              <a:defRPr/>
            </a:pPr>
            <a:r>
              <a:rPr kumimoji="0" lang="en-US" sz="2400" b="1" kern="1200" cap="none" spc="0" normalizeH="0" baseline="0" noProof="0" dirty="0" err="1" smtClean="0">
                <a:solidFill>
                  <a:schemeClr val="tx2">
                    <a:satMod val="130000"/>
                  </a:schemeClr>
                </a:solidFill>
                <a:latin typeface="+mn-lt"/>
                <a:ea typeface="+mn-ea"/>
                <a:cs typeface="+mn-cs"/>
              </a:rPr>
              <a:t>Contoh</a:t>
            </a:r>
            <a:r>
              <a:rPr kumimoji="0" lang="en-US" sz="2400" b="1" kern="1200" cap="none" spc="0" normalizeH="0" baseline="0" noProof="0" dirty="0" smtClean="0">
                <a:solidFill>
                  <a:schemeClr val="tx2">
                    <a:satMod val="130000"/>
                  </a:schemeClr>
                </a:solidFill>
                <a:latin typeface="+mn-lt"/>
                <a:ea typeface="+mn-ea"/>
                <a:cs typeface="+mn-cs"/>
              </a:rPr>
              <a:t>:</a:t>
            </a:r>
            <a:r>
              <a:rPr kumimoji="0" lang="en-US" sz="2400" kern="1200" cap="none" spc="0" normalizeH="0" baseline="0" noProof="0" dirty="0" smtClean="0">
                <a:solidFill>
                  <a:schemeClr val="tx2">
                    <a:satMod val="130000"/>
                  </a:schemeClr>
                </a:solidFill>
                <a:latin typeface="+mn-lt"/>
                <a:ea typeface="+mn-ea"/>
                <a:cs typeface="+mn-cs"/>
              </a:rPr>
              <a:t> </a:t>
            </a:r>
            <a:r>
              <a:rPr kumimoji="0" lang="en-US" sz="2400" kern="1200" cap="none" spc="0" normalizeH="0" baseline="0" noProof="0" dirty="0" err="1" smtClean="0">
                <a:latin typeface="+mn-lt"/>
                <a:ea typeface="+mn-ea"/>
                <a:cs typeface="+mn-cs"/>
              </a:rPr>
              <a:t>Nilai</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Statistik</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Teknik</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Informatika</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UEU</a:t>
            </a:r>
            <a:r>
              <a:rPr kumimoji="0" lang="en-US" sz="2400" kern="1200" cap="none" spc="0" normalizeH="0" baseline="0" noProof="0" dirty="0" smtClean="0">
                <a:latin typeface="+mn-lt"/>
                <a:ea typeface="+mn-ea"/>
                <a:cs typeface="+mn-cs"/>
              </a:rPr>
              <a:t> 2016  </a:t>
            </a:r>
            <a:r>
              <a:rPr kumimoji="0" lang="en-US" sz="2400" kern="1200" cap="none" spc="0" normalizeH="0" baseline="0" noProof="0" dirty="0" err="1" smtClean="0">
                <a:latin typeface="+mn-lt"/>
                <a:ea typeface="+mn-ea"/>
                <a:cs typeface="+mn-cs"/>
              </a:rPr>
              <a:t>berdistribusi</a:t>
            </a:r>
            <a:r>
              <a:rPr kumimoji="0" lang="en-US" sz="2400" kern="1200" cap="none" spc="0" normalizeH="0" baseline="0" noProof="0" dirty="0" smtClean="0">
                <a:latin typeface="+mn-lt"/>
                <a:ea typeface="+mn-ea"/>
                <a:cs typeface="+mn-cs"/>
              </a:rPr>
              <a:t> normal. </a:t>
            </a:r>
            <a:r>
              <a:rPr kumimoji="0" lang="en-US" sz="2400" kern="1200" cap="none" spc="0" normalizeH="0" baseline="0" noProof="0" dirty="0" err="1" smtClean="0">
                <a:latin typeface="+mn-lt"/>
                <a:ea typeface="+mn-ea"/>
                <a:cs typeface="+mn-cs"/>
              </a:rPr>
              <a:t>Akan</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diuji</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hipotesis</a:t>
            </a:r>
            <a:r>
              <a:rPr kumimoji="0" lang="en-US" sz="2400" kern="1200" cap="none" spc="0" normalizeH="0" baseline="0" noProof="0" dirty="0" smtClean="0">
                <a:latin typeface="+mn-lt"/>
                <a:ea typeface="+mn-ea"/>
                <a:cs typeface="+mn-cs"/>
              </a:rPr>
              <a:t> : rata-</a:t>
            </a:r>
            <a:r>
              <a:rPr kumimoji="0" lang="en-US" sz="2400" kern="1200" cap="none" spc="0" normalizeH="0" baseline="0" noProof="0" dirty="0" err="1" smtClean="0">
                <a:latin typeface="+mn-lt"/>
                <a:ea typeface="+mn-ea"/>
                <a:cs typeface="+mn-cs"/>
              </a:rPr>
              <a:t>ratanya</a:t>
            </a:r>
            <a:r>
              <a:rPr kumimoji="0" lang="en-US" sz="2400" kern="1200" cap="none" spc="0" normalizeH="0" baseline="0" noProof="0" dirty="0" smtClean="0">
                <a:latin typeface="+mn-lt"/>
                <a:ea typeface="+mn-ea"/>
                <a:cs typeface="+mn-cs"/>
              </a:rPr>
              <a:t> 60.</a:t>
            </a:r>
          </a:p>
          <a:p>
            <a:pPr marL="342900" marR="0" indent="-342900" defTabSz="914400">
              <a:spcBef>
                <a:spcPct val="20000"/>
              </a:spcBef>
              <a:buClrTx/>
              <a:buSzTx/>
              <a:buFont typeface="Wingdings 2" panose="05020102010507070707" pitchFamily="18" charset="2"/>
              <a:buNone/>
              <a:defRPr/>
            </a:pPr>
            <a:r>
              <a:rPr kumimoji="0" lang="en-US" sz="2400" kern="1200" cap="none" spc="0" normalizeH="0" baseline="0" noProof="0" dirty="0" err="1" smtClean="0">
                <a:latin typeface="+mn-lt"/>
                <a:ea typeface="+mn-ea"/>
                <a:cs typeface="+mn-cs"/>
              </a:rPr>
              <a:t>Hipotesis</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nol</a:t>
            </a:r>
            <a:r>
              <a:rPr kumimoji="0" lang="en-US" sz="2400" kern="1200" cap="none" spc="0" normalizeH="0" baseline="0" noProof="0" dirty="0" smtClean="0">
                <a:latin typeface="+mn-lt"/>
                <a:ea typeface="+mn-ea"/>
                <a:cs typeface="+mn-cs"/>
              </a:rPr>
              <a:t> 		:  H</a:t>
            </a:r>
            <a:r>
              <a:rPr kumimoji="0" lang="en-US" sz="2400" kern="1200" cap="none" spc="0" normalizeH="0" baseline="-25000" noProof="0" dirty="0" smtClean="0">
                <a:latin typeface="+mn-lt"/>
                <a:ea typeface="+mn-ea"/>
                <a:cs typeface="+mn-cs"/>
              </a:rPr>
              <a:t>0</a:t>
            </a:r>
            <a:r>
              <a:rPr kumimoji="0" lang="en-US" sz="2400" kern="1200" cap="none" spc="0" normalizeH="0" baseline="0" noProof="0" dirty="0" smtClean="0">
                <a:latin typeface="+mn-lt"/>
                <a:ea typeface="+mn-ea"/>
                <a:cs typeface="+mn-cs"/>
              </a:rPr>
              <a:t> :  </a:t>
            </a:r>
            <a:r>
              <a:rPr kumimoji="0" lang="en-US" sz="2400" kern="1200" cap="none" spc="0" normalizeH="0" baseline="0" noProof="0" dirty="0" smtClean="0">
                <a:latin typeface="+mn-lt"/>
                <a:ea typeface="+mn-ea"/>
                <a:cs typeface="+mn-cs"/>
                <a:sym typeface="Symbol" panose="05050102010706020507" pitchFamily="18" charset="2"/>
              </a:rPr>
              <a:t> = 60</a:t>
            </a:r>
          </a:p>
          <a:p>
            <a:pPr marL="342900" marR="0" indent="-342900" defTabSz="914400">
              <a:spcBef>
                <a:spcPct val="20000"/>
              </a:spcBef>
              <a:buClrTx/>
              <a:buSzTx/>
              <a:buFont typeface="Wingdings 2" panose="05020102010507070707" pitchFamily="18" charset="2"/>
              <a:buNone/>
              <a:defRPr/>
            </a:pPr>
            <a:r>
              <a:rPr kumimoji="0" lang="en-US" sz="2400" kern="1200" cap="none" spc="0" normalizeH="0" baseline="0" noProof="0" dirty="0" err="1" smtClean="0">
                <a:latin typeface="+mn-lt"/>
                <a:ea typeface="+mn-ea"/>
                <a:cs typeface="+mn-cs"/>
                <a:sym typeface="Symbol" panose="05050102010706020507" pitchFamily="18" charset="2"/>
              </a:rPr>
              <a:t>Hipotesis</a:t>
            </a:r>
            <a:r>
              <a:rPr kumimoji="0" lang="en-US" sz="2400" kern="1200" cap="none" spc="0" normalizeH="0" baseline="0" noProof="0" dirty="0" smtClean="0">
                <a:latin typeface="+mn-lt"/>
                <a:ea typeface="+mn-ea"/>
                <a:cs typeface="+mn-cs"/>
                <a:sym typeface="Symbol" panose="05050102010706020507" pitchFamily="18" charset="2"/>
              </a:rPr>
              <a:t> </a:t>
            </a:r>
            <a:r>
              <a:rPr kumimoji="0" lang="en-US" sz="2400" kern="1200" cap="none" spc="0" normalizeH="0" baseline="0" noProof="0" dirty="0" err="1" smtClean="0">
                <a:latin typeface="+mn-lt"/>
                <a:ea typeface="+mn-ea"/>
                <a:cs typeface="+mn-cs"/>
                <a:sym typeface="Symbol" panose="05050102010706020507" pitchFamily="18" charset="2"/>
              </a:rPr>
              <a:t>alternatif</a:t>
            </a:r>
            <a:r>
              <a:rPr kumimoji="0" lang="en-US" sz="2400" kern="1200" cap="none" spc="0" normalizeH="0" baseline="0" noProof="0" dirty="0" smtClean="0">
                <a:latin typeface="+mn-lt"/>
                <a:ea typeface="+mn-ea"/>
                <a:cs typeface="+mn-cs"/>
                <a:sym typeface="Symbol" panose="05050102010706020507" pitchFamily="18" charset="2"/>
              </a:rPr>
              <a:t> 	: </a:t>
            </a:r>
            <a:r>
              <a:rPr kumimoji="0" lang="es-ES" sz="2400" kern="1200" cap="none" spc="0" normalizeH="0" baseline="0" noProof="0" dirty="0" smtClean="0">
                <a:latin typeface="+mn-lt"/>
                <a:ea typeface="+mn-ea"/>
                <a:cs typeface="+mn-cs"/>
              </a:rPr>
              <a:t>H</a:t>
            </a:r>
            <a:r>
              <a:rPr kumimoji="0" lang="es-ES" sz="2400" kern="1200" cap="none" spc="0" normalizeH="0" baseline="-25000" noProof="0" dirty="0" smtClean="0">
                <a:latin typeface="+mn-lt"/>
                <a:ea typeface="+mn-ea"/>
                <a:cs typeface="+mn-cs"/>
              </a:rPr>
              <a:t>a</a:t>
            </a:r>
            <a:r>
              <a:rPr kumimoji="0" lang="en-US" sz="2400" kern="1200" cap="none" spc="0" normalizeH="0" baseline="0" noProof="0" dirty="0" smtClean="0">
                <a:latin typeface="+mn-lt"/>
                <a:ea typeface="+mn-ea"/>
                <a:cs typeface="+mn-cs"/>
                <a:sym typeface="Symbol" panose="05050102010706020507" pitchFamily="18" charset="2"/>
              </a:rPr>
              <a:t> :   60</a:t>
            </a:r>
          </a:p>
          <a:p>
            <a:pPr marL="342900" marR="0" indent="-342900" defTabSz="914400">
              <a:spcBef>
                <a:spcPct val="20000"/>
              </a:spcBef>
              <a:buClrTx/>
              <a:buSzTx/>
              <a:buFont typeface="Wingdings 2" panose="05020102010507070707" pitchFamily="18" charset="2"/>
              <a:buNone/>
              <a:defRPr/>
            </a:pPr>
            <a:endParaRPr kumimoji="0" lang="en-US" sz="3200" kern="1200" cap="none" spc="0" normalizeH="0" baseline="0" noProof="0" dirty="0" smtClean="0">
              <a:latin typeface="+mn-lt"/>
              <a:ea typeface="+mn-ea"/>
              <a:cs typeface="+mn-cs"/>
              <a:sym typeface="Symbol" panose="05050102010706020507" pitchFamily="18" charset="2"/>
            </a:endParaRPr>
          </a:p>
          <a:p>
            <a:pPr marL="342900" marR="0" indent="-342900" defTabSz="914400">
              <a:spcBef>
                <a:spcPct val="20000"/>
              </a:spcBef>
              <a:buClrTx/>
              <a:buSzTx/>
              <a:buFont typeface="Wingdings 2" panose="05020102010507070707" pitchFamily="18" charset="2"/>
              <a:buNone/>
              <a:defRPr/>
            </a:pPr>
            <a:endParaRPr kumimoji="0" lang="en-US" sz="3200" kern="1200" cap="none" spc="0" normalizeH="0" baseline="0" noProof="0" dirty="0" smtClean="0">
              <a:latin typeface="+mn-lt"/>
              <a:ea typeface="+mn-ea"/>
              <a:cs typeface="+mn-cs"/>
            </a:endParaRPr>
          </a:p>
        </p:txBody>
      </p:sp>
      <p:sp>
        <p:nvSpPr>
          <p:cNvPr id="20485" name="Rectangle 10"/>
          <p:cNvSpPr/>
          <p:nvPr/>
        </p:nvSpPr>
        <p:spPr>
          <a:xfrm>
            <a:off x="2819400" y="2590800"/>
            <a:ext cx="2717800" cy="461963"/>
          </a:xfrm>
          <a:prstGeom prst="rect">
            <a:avLst/>
          </a:prstGeom>
          <a:noFill/>
          <a:ln w="9525">
            <a:noFill/>
          </a:ln>
        </p:spPr>
        <p:txBody>
          <a:bodyPr wrap="none">
            <a:spAutoFit/>
          </a:bodyPr>
          <a:lstStyle/>
          <a:p>
            <a:r>
              <a:rPr sz="2400" dirty="0">
                <a:latin typeface="Arial" panose="020B0604020202020204" pitchFamily="34" charset="0"/>
              </a:rPr>
              <a:t>Hasil output SPSS</a:t>
            </a:r>
          </a:p>
        </p:txBody>
      </p:sp>
      <p:pic>
        <p:nvPicPr>
          <p:cNvPr id="20486" name="Picture 2"/>
          <p:cNvPicPr>
            <a:picLocks noChangeAspect="1"/>
          </p:cNvPicPr>
          <p:nvPr/>
        </p:nvPicPr>
        <p:blipFill>
          <a:blip r:embed="rId3"/>
          <a:stretch>
            <a:fillRect/>
          </a:stretch>
        </p:blipFill>
        <p:spPr>
          <a:xfrm>
            <a:off x="1066800" y="2971800"/>
            <a:ext cx="6096000" cy="357505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3600" b="1" i="0" u="none" strike="noStrike" kern="1200" cap="none" spc="0" normalizeH="0" baseline="0" noProof="0" dirty="0">
                <a:ln>
                  <a:noFill/>
                </a:ln>
                <a:solidFill>
                  <a:schemeClr val="lt1"/>
                </a:solidFill>
                <a:effectLst/>
                <a:uLnTx/>
                <a:uFillTx/>
                <a:latin typeface="+mn-lt"/>
                <a:ea typeface="+mn-ea"/>
                <a:cs typeface="+mn-cs"/>
              </a:rPr>
              <a:t>VISI DAN MISI UNIVERSITAS ESA UNGGUL</a:t>
            </a:r>
          </a:p>
        </p:txBody>
      </p:sp>
      <p:pic>
        <p:nvPicPr>
          <p:cNvPr id="6150" name="Content Placeholder 3"/>
          <p:cNvPicPr>
            <a:picLocks noGrp="1" noChangeAspect="1"/>
          </p:cNvPicPr>
          <p:nvPr>
            <p:ph idx="1"/>
          </p:nvPr>
        </p:nvPicPr>
        <p:blipFill>
          <a:blip r:embed="rId4"/>
          <a:srcRect/>
          <a:stretch>
            <a:fillRect/>
          </a:stretch>
        </p:blipFill>
        <p:spPr>
          <a:xfrm>
            <a:off x="0" y="1600200"/>
            <a:ext cx="9144000" cy="4800600"/>
          </a:xfrm>
          <a:ln/>
        </p:spPr>
      </p:pic>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21507" name="Title 4"/>
          <p:cNvSpPr>
            <a:spLocks noGrp="1"/>
          </p:cNvSpPr>
          <p:nvPr>
            <p:ph type="title"/>
          </p:nvPr>
        </p:nvSpPr>
        <p:spPr>
          <a:ln/>
        </p:spPr>
        <p:txBody>
          <a:bodyPr vert="horz" wrap="square" lIns="91440" tIns="45720" rIns="91440" bIns="45720" anchor="ctr"/>
          <a:lstStyle/>
          <a:p>
            <a:endParaRPr dirty="0"/>
          </a:p>
        </p:txBody>
      </p:sp>
      <p:sp>
        <p:nvSpPr>
          <p:cNvPr id="21508" name="Content Placeholder 5"/>
          <p:cNvSpPr>
            <a:spLocks noGrp="1"/>
          </p:cNvSpPr>
          <p:nvPr>
            <p:ph idx="1"/>
          </p:nvPr>
        </p:nvSpPr>
        <p:spPr>
          <a:ln/>
        </p:spPr>
        <p:txBody>
          <a:bodyPr vert="horz" wrap="square" lIns="91440" tIns="45720" rIns="91440" bIns="45720" anchor="t"/>
          <a:lstStyle/>
          <a:p>
            <a:endParaRPr dirty="0"/>
          </a:p>
        </p:txBody>
      </p:sp>
      <p:pic>
        <p:nvPicPr>
          <p:cNvPr id="21509"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22531" name="Title 4"/>
          <p:cNvSpPr>
            <a:spLocks noGrp="1"/>
          </p:cNvSpPr>
          <p:nvPr>
            <p:ph type="title"/>
          </p:nvPr>
        </p:nvSpPr>
        <p:spPr>
          <a:ln/>
        </p:spPr>
        <p:txBody>
          <a:bodyPr vert="horz" wrap="square" lIns="91440" tIns="45720" rIns="91440" bIns="45720" anchor="ctr"/>
          <a:lstStyle/>
          <a:p>
            <a:endParaRPr dirty="0"/>
          </a:p>
        </p:txBody>
      </p:sp>
      <p:sp>
        <p:nvSpPr>
          <p:cNvPr id="22532" name="Content Placeholder 5"/>
          <p:cNvSpPr>
            <a:spLocks noGrp="1"/>
          </p:cNvSpPr>
          <p:nvPr>
            <p:ph idx="1"/>
          </p:nvPr>
        </p:nvSpPr>
        <p:spPr>
          <a:ln/>
        </p:spPr>
        <p:txBody>
          <a:bodyPr vert="horz" wrap="square" lIns="91440" tIns="45720" rIns="91440" bIns="45720" anchor="t"/>
          <a:lstStyle/>
          <a:p>
            <a:endParaRPr dirty="0"/>
          </a:p>
        </p:txBody>
      </p:sp>
      <p:pic>
        <p:nvPicPr>
          <p:cNvPr id="22533"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8" name="Content Placeholder 1"/>
          <p:cNvSpPr txBox="1"/>
          <p:nvPr/>
        </p:nvSpPr>
        <p:spPr bwMode="auto">
          <a:xfrm>
            <a:off x="228600" y="609600"/>
            <a:ext cx="8686800" cy="5943600"/>
          </a:xfrm>
          <a:prstGeom prst="rect">
            <a:avLst/>
          </a:prstGeom>
          <a:noFill/>
          <a:ln w="9525">
            <a:noFill/>
            <a:miter lim="800000"/>
          </a:ln>
        </p:spPr>
        <p:txBody>
          <a:bodyPr vert="horz" wrap="square" lIns="91440" tIns="45720" rIns="91440" bIns="45720" numCol="1" anchor="t" anchorCtr="0" compatLnSpc="1"/>
          <a:lstStyle/>
          <a:p>
            <a:pPr marL="342900" marR="0" indent="-342900" defTabSz="914400">
              <a:spcBef>
                <a:spcPct val="20000"/>
              </a:spcBef>
              <a:buClrTx/>
              <a:buSzTx/>
              <a:buFont typeface="Arial" panose="020B0604020202020204" pitchFamily="34" charset="0"/>
              <a:buChar char="•"/>
              <a:defRPr/>
            </a:pPr>
            <a:endParaRPr kumimoji="0" lang="en-US" sz="3200" kern="1200" cap="none" spc="0" normalizeH="0" baseline="0" noProof="0" dirty="0" smtClean="0">
              <a:latin typeface="+mn-lt"/>
              <a:ea typeface="+mn-ea"/>
              <a:cs typeface="+mn-cs"/>
            </a:endParaRPr>
          </a:p>
          <a:p>
            <a:pPr marL="342900" marR="0" indent="-342900" defTabSz="914400">
              <a:spcBef>
                <a:spcPct val="20000"/>
              </a:spcBef>
              <a:buClrTx/>
              <a:buSzTx/>
              <a:buFont typeface="Wingdings" panose="05000000000000000000" pitchFamily="2" charset="2"/>
              <a:buChar char="§"/>
              <a:defRPr/>
            </a:pPr>
            <a:r>
              <a:rPr kumimoji="0" lang="en-US" sz="2400" kern="1200" cap="none" spc="0" normalizeH="0" baseline="0" noProof="0" dirty="0" err="1" smtClean="0">
                <a:latin typeface="+mn-lt"/>
                <a:ea typeface="+mn-ea"/>
                <a:cs typeface="+mn-cs"/>
              </a:rPr>
              <a:t>Berdasarkan</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hasil</a:t>
            </a:r>
            <a:r>
              <a:rPr kumimoji="0" lang="en-US" sz="2400" kern="1200" cap="none" spc="0" normalizeH="0" baseline="0" noProof="0" dirty="0" smtClean="0">
                <a:latin typeface="+mn-lt"/>
                <a:ea typeface="+mn-ea"/>
                <a:cs typeface="+mn-cs"/>
              </a:rPr>
              <a:t> output </a:t>
            </a:r>
            <a:r>
              <a:rPr kumimoji="0" lang="en-US" sz="2400" kern="1200" cap="none" spc="0" normalizeH="0" baseline="0" noProof="0" dirty="0" err="1" smtClean="0">
                <a:latin typeface="+mn-lt"/>
                <a:ea typeface="+mn-ea"/>
                <a:cs typeface="+mn-cs"/>
              </a:rPr>
              <a:t>SPSS</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diperoleh</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nilai</a:t>
            </a:r>
            <a:r>
              <a:rPr kumimoji="0" lang="en-US" sz="2400" kern="1200" cap="none" spc="0" normalizeH="0" baseline="0" noProof="0" dirty="0" smtClean="0">
                <a:latin typeface="+mn-lt"/>
                <a:ea typeface="+mn-ea"/>
                <a:cs typeface="+mn-cs"/>
              </a:rPr>
              <a:t>-p  </a:t>
            </a:r>
            <a:r>
              <a:rPr kumimoji="0" lang="en-US" sz="2400" kern="1200" cap="none" spc="0" normalizeH="0" baseline="0" noProof="0" dirty="0" err="1" smtClean="0">
                <a:latin typeface="+mn-lt"/>
                <a:ea typeface="+mn-ea"/>
                <a:cs typeface="+mn-cs"/>
              </a:rPr>
              <a:t>mendekati</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nol</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dan</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karena</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nilai</a:t>
            </a:r>
            <a:r>
              <a:rPr kumimoji="0" lang="en-US" sz="2400" kern="1200" cap="none" spc="0" normalizeH="0" baseline="0" noProof="0" dirty="0" smtClean="0">
                <a:latin typeface="+mn-lt"/>
                <a:ea typeface="+mn-ea"/>
                <a:cs typeface="+mn-cs"/>
              </a:rPr>
              <a:t>- p &lt;  </a:t>
            </a:r>
            <a:r>
              <a:rPr kumimoji="0" lang="en-US" sz="2400" kern="1200" cap="none" spc="0" normalizeH="0" baseline="0" noProof="0" dirty="0" smtClean="0">
                <a:latin typeface="+mn-lt"/>
                <a:ea typeface="+mn-ea"/>
                <a:cs typeface="+mn-cs"/>
                <a:sym typeface="Symbol" panose="05050102010706020507" pitchFamily="18" charset="2"/>
              </a:rPr>
              <a:t> = 0,10 (10 %) </a:t>
            </a:r>
            <a:r>
              <a:rPr kumimoji="0" lang="en-US" sz="2400" kern="1200" cap="none" spc="0" normalizeH="0" baseline="0" noProof="0" dirty="0" err="1" smtClean="0">
                <a:latin typeface="+mn-lt"/>
                <a:ea typeface="+mn-ea"/>
                <a:cs typeface="+mn-cs"/>
                <a:sym typeface="Symbol" panose="05050102010706020507" pitchFamily="18" charset="2"/>
              </a:rPr>
              <a:t>maka</a:t>
            </a:r>
            <a:r>
              <a:rPr kumimoji="0" lang="en-US" sz="2400" kern="1200" cap="none" spc="0" normalizeH="0" baseline="0" noProof="0" dirty="0" smtClean="0">
                <a:latin typeface="+mn-lt"/>
                <a:ea typeface="+mn-ea"/>
                <a:cs typeface="+mn-cs"/>
                <a:sym typeface="Symbol" panose="05050102010706020507" pitchFamily="18" charset="2"/>
              </a:rPr>
              <a:t> H</a:t>
            </a:r>
            <a:r>
              <a:rPr kumimoji="0" lang="en-US" sz="2400" kern="1200" cap="none" spc="0" normalizeH="0" baseline="-25000" noProof="0" dirty="0" smtClean="0">
                <a:latin typeface="+mn-lt"/>
                <a:ea typeface="+mn-ea"/>
                <a:cs typeface="+mn-cs"/>
              </a:rPr>
              <a:t>0</a:t>
            </a:r>
            <a:r>
              <a:rPr kumimoji="0" lang="en-US" sz="2400" kern="1200" cap="none" spc="0" normalizeH="0" baseline="0" noProof="0" dirty="0" smtClean="0">
                <a:latin typeface="+mn-lt"/>
                <a:ea typeface="+mn-ea"/>
                <a:cs typeface="+mn-cs"/>
                <a:sym typeface="Symbol" panose="05050102010706020507" pitchFamily="18" charset="2"/>
              </a:rPr>
              <a:t> </a:t>
            </a:r>
            <a:r>
              <a:rPr kumimoji="0" lang="en-US" sz="2400" kern="1200" cap="none" spc="0" normalizeH="0" baseline="0" noProof="0" dirty="0" err="1" smtClean="0">
                <a:latin typeface="+mn-lt"/>
                <a:ea typeface="+mn-ea"/>
                <a:cs typeface="+mn-cs"/>
                <a:sym typeface="Symbol" panose="05050102010706020507" pitchFamily="18" charset="2"/>
              </a:rPr>
              <a:t>ditolak</a:t>
            </a:r>
            <a:r>
              <a:rPr kumimoji="0" lang="en-US" sz="2400" kern="1200" cap="none" spc="0" normalizeH="0" baseline="0" noProof="0" dirty="0" smtClean="0">
                <a:latin typeface="+mn-lt"/>
                <a:ea typeface="+mn-ea"/>
                <a:cs typeface="+mn-cs"/>
                <a:sym typeface="Symbol" panose="05050102010706020507" pitchFamily="18" charset="2"/>
              </a:rPr>
              <a:t> </a:t>
            </a:r>
            <a:r>
              <a:rPr kumimoji="0" lang="en-US" sz="2400" kern="1200" cap="none" spc="0" normalizeH="0" baseline="0" noProof="0" dirty="0" err="1" smtClean="0">
                <a:latin typeface="+mn-lt"/>
                <a:ea typeface="+mn-ea"/>
                <a:cs typeface="+mn-cs"/>
                <a:sym typeface="Symbol" panose="05050102010706020507" pitchFamily="18" charset="2"/>
              </a:rPr>
              <a:t>berarti</a:t>
            </a:r>
            <a:r>
              <a:rPr kumimoji="0" lang="en-US" sz="2400" kern="1200" cap="none" spc="0" normalizeH="0" baseline="0" noProof="0" dirty="0" smtClean="0">
                <a:latin typeface="+mn-lt"/>
                <a:ea typeface="+mn-ea"/>
                <a:cs typeface="+mn-cs"/>
                <a:sym typeface="Symbol" panose="05050102010706020507" pitchFamily="18" charset="2"/>
              </a:rPr>
              <a:t> </a:t>
            </a:r>
            <a:r>
              <a:rPr kumimoji="0" lang="es-ES" sz="2400" kern="1200" cap="none" spc="0" normalizeH="0" baseline="0" noProof="0" dirty="0" smtClean="0">
                <a:latin typeface="+mn-lt"/>
                <a:ea typeface="+mn-ea"/>
                <a:cs typeface="+mn-cs"/>
              </a:rPr>
              <a:t>H</a:t>
            </a:r>
            <a:r>
              <a:rPr kumimoji="0" lang="es-ES" sz="2400" kern="1200" cap="none" spc="0" normalizeH="0" baseline="-25000" noProof="0" dirty="0" smtClean="0">
                <a:latin typeface="+mn-lt"/>
                <a:ea typeface="+mn-ea"/>
                <a:cs typeface="+mn-cs"/>
              </a:rPr>
              <a:t>a</a:t>
            </a:r>
            <a:r>
              <a:rPr kumimoji="0" lang="en-US" sz="2400" kern="1200" cap="none" spc="0" normalizeH="0" baseline="0" noProof="0" dirty="0" smtClean="0">
                <a:latin typeface="+mn-lt"/>
                <a:ea typeface="+mn-ea"/>
                <a:cs typeface="+mn-cs"/>
                <a:sym typeface="Symbol" panose="05050102010706020507" pitchFamily="18" charset="2"/>
              </a:rPr>
              <a:t> </a:t>
            </a:r>
            <a:r>
              <a:rPr kumimoji="0" lang="en-US" sz="2400" kern="1200" cap="none" spc="0" normalizeH="0" baseline="0" noProof="0" dirty="0" err="1" smtClean="0">
                <a:latin typeface="+mn-lt"/>
                <a:ea typeface="+mn-ea"/>
                <a:cs typeface="+mn-cs"/>
                <a:sym typeface="Symbol" panose="05050102010706020507" pitchFamily="18" charset="2"/>
              </a:rPr>
              <a:t>diterima</a:t>
            </a:r>
            <a:r>
              <a:rPr kumimoji="0" lang="en-US" sz="2400" kern="1200" cap="none" spc="0" normalizeH="0" baseline="0" noProof="0" dirty="0" smtClean="0">
                <a:latin typeface="+mn-lt"/>
                <a:ea typeface="+mn-ea"/>
                <a:cs typeface="+mn-cs"/>
                <a:sym typeface="Symbol" panose="05050102010706020507" pitchFamily="18" charset="2"/>
              </a:rPr>
              <a:t>. </a:t>
            </a:r>
          </a:p>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dirty="0" smtClean="0">
                <a:latin typeface="+mn-lt"/>
                <a:ea typeface="+mn-ea"/>
                <a:cs typeface="+mn-cs"/>
                <a:sym typeface="Symbol" panose="05050102010706020507" pitchFamily="18" charset="2"/>
              </a:rPr>
              <a:t>	  </a:t>
            </a:r>
            <a:r>
              <a:rPr kumimoji="0" lang="en-US" sz="2400" kern="1200" cap="none" spc="0" normalizeH="0" baseline="0" noProof="0" dirty="0" err="1" smtClean="0">
                <a:latin typeface="+mn-lt"/>
                <a:ea typeface="+mn-ea"/>
                <a:cs typeface="+mn-cs"/>
                <a:sym typeface="Symbol" panose="05050102010706020507" pitchFamily="18" charset="2"/>
              </a:rPr>
              <a:t>Dengan</a:t>
            </a:r>
            <a:r>
              <a:rPr kumimoji="0" lang="en-US" sz="2400" kern="1200" cap="none" spc="0" normalizeH="0" baseline="0" noProof="0" dirty="0" smtClean="0">
                <a:latin typeface="+mn-lt"/>
                <a:ea typeface="+mn-ea"/>
                <a:cs typeface="+mn-cs"/>
                <a:sym typeface="Symbol" panose="05050102010706020507" pitchFamily="18" charset="2"/>
              </a:rPr>
              <a:t> </a:t>
            </a:r>
            <a:r>
              <a:rPr kumimoji="0" lang="en-US" sz="2400" kern="1200" cap="none" spc="0" normalizeH="0" baseline="0" noProof="0" dirty="0" err="1" smtClean="0">
                <a:latin typeface="+mn-lt"/>
                <a:ea typeface="+mn-ea"/>
                <a:cs typeface="+mn-cs"/>
                <a:sym typeface="Symbol" panose="05050102010706020507" pitchFamily="18" charset="2"/>
              </a:rPr>
              <a:t>kata</a:t>
            </a:r>
            <a:r>
              <a:rPr kumimoji="0" lang="en-US" sz="2400" kern="1200" cap="none" spc="0" normalizeH="0" baseline="0" noProof="0" dirty="0" smtClean="0">
                <a:latin typeface="+mn-lt"/>
                <a:ea typeface="+mn-ea"/>
                <a:cs typeface="+mn-cs"/>
                <a:sym typeface="Symbol" panose="05050102010706020507" pitchFamily="18" charset="2"/>
              </a:rPr>
              <a:t> lain,   60 </a:t>
            </a:r>
            <a:r>
              <a:rPr kumimoji="0" lang="en-US" sz="2400" kern="1200" cap="none" spc="0" normalizeH="0" baseline="0" noProof="0" dirty="0" err="1" smtClean="0">
                <a:latin typeface="+mn-lt"/>
                <a:ea typeface="+mn-ea"/>
                <a:cs typeface="+mn-cs"/>
                <a:sym typeface="Symbol" panose="05050102010706020507" pitchFamily="18" charset="2"/>
              </a:rPr>
              <a:t>berarti</a:t>
            </a:r>
            <a:r>
              <a:rPr kumimoji="0" lang="en-US" sz="2400" kern="1200" cap="none" spc="0" normalizeH="0" baseline="0" noProof="0" dirty="0" smtClean="0">
                <a:latin typeface="+mn-lt"/>
                <a:ea typeface="+mn-ea"/>
                <a:cs typeface="+mn-cs"/>
                <a:sym typeface="Symbol" panose="05050102010706020507" pitchFamily="18" charset="2"/>
              </a:rPr>
              <a:t> rata-rata </a:t>
            </a:r>
            <a:r>
              <a:rPr kumimoji="0" lang="en-US" sz="2400" kern="1200" cap="none" spc="0" normalizeH="0" baseline="0" noProof="0" dirty="0" err="1" smtClean="0">
                <a:latin typeface="+mn-lt"/>
                <a:ea typeface="+mn-ea"/>
                <a:cs typeface="+mn-cs"/>
                <a:sym typeface="Symbol" panose="05050102010706020507" pitchFamily="18" charset="2"/>
              </a:rPr>
              <a:t>nilai</a:t>
            </a:r>
            <a:r>
              <a:rPr kumimoji="0" lang="en-US" sz="2400" kern="1200" cap="none" spc="0" normalizeH="0" baseline="0" noProof="0" dirty="0" smtClean="0">
                <a:latin typeface="+mn-lt"/>
                <a:ea typeface="+mn-ea"/>
                <a:cs typeface="+mn-cs"/>
                <a:sym typeface="Symbol" panose="05050102010706020507" pitchFamily="18" charset="2"/>
              </a:rPr>
              <a:t> </a:t>
            </a:r>
            <a:r>
              <a:rPr kumimoji="0" lang="en-US" sz="2400" kern="1200" cap="none" spc="0" normalizeH="0" baseline="0" noProof="0" dirty="0" err="1" smtClean="0">
                <a:latin typeface="+mn-lt"/>
                <a:ea typeface="+mn-ea"/>
                <a:cs typeface="+mn-cs"/>
                <a:sym typeface="Symbol" panose="05050102010706020507" pitchFamily="18" charset="2"/>
              </a:rPr>
              <a:t>Statistik</a:t>
            </a:r>
            <a:r>
              <a:rPr kumimoji="0" lang="en-US" sz="2400" kern="1200" cap="none" spc="0" normalizeH="0" baseline="0" noProof="0" dirty="0" smtClean="0">
                <a:latin typeface="+mn-lt"/>
                <a:ea typeface="+mn-ea"/>
                <a:cs typeface="+mn-cs"/>
                <a:sym typeface="Symbol" panose="05050102010706020507" pitchFamily="18" charset="2"/>
              </a:rPr>
              <a:t> </a:t>
            </a:r>
            <a:r>
              <a:rPr kumimoji="0" lang="en-US" sz="2400" kern="1200" cap="none" spc="0" normalizeH="0" baseline="0" noProof="0" dirty="0" err="1" smtClean="0">
                <a:latin typeface="+mn-lt"/>
                <a:ea typeface="+mn-ea"/>
                <a:cs typeface="+mn-cs"/>
              </a:rPr>
              <a:t>Teknik</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Informatika</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UEU</a:t>
            </a:r>
            <a:r>
              <a:rPr kumimoji="0" lang="en-US" sz="2400" kern="1200" cap="none" spc="0" normalizeH="0" baseline="0" noProof="0" dirty="0" smtClean="0">
                <a:latin typeface="+mn-lt"/>
                <a:ea typeface="+mn-ea"/>
                <a:cs typeface="+mn-cs"/>
              </a:rPr>
              <a:t> 2016 </a:t>
            </a:r>
            <a:r>
              <a:rPr kumimoji="0" lang="en-US" sz="2400" kern="1200" cap="none" spc="0" normalizeH="0" baseline="0" noProof="0" dirty="0" err="1" smtClean="0">
                <a:latin typeface="+mn-lt"/>
                <a:ea typeface="+mn-ea"/>
                <a:cs typeface="+mn-cs"/>
                <a:sym typeface="Symbol" panose="05050102010706020507" pitchFamily="18" charset="2"/>
              </a:rPr>
              <a:t>tidak</a:t>
            </a:r>
            <a:r>
              <a:rPr kumimoji="0" lang="en-US" sz="2400" kern="1200" cap="none" spc="0" normalizeH="0" baseline="0" noProof="0" dirty="0" smtClean="0">
                <a:latin typeface="+mn-lt"/>
                <a:ea typeface="+mn-ea"/>
                <a:cs typeface="+mn-cs"/>
                <a:sym typeface="Symbol" panose="05050102010706020507" pitchFamily="18" charset="2"/>
              </a:rPr>
              <a:t> </a:t>
            </a:r>
            <a:r>
              <a:rPr kumimoji="0" lang="en-US" sz="2400" kern="1200" cap="none" spc="0" normalizeH="0" baseline="0" noProof="0" dirty="0" err="1" smtClean="0">
                <a:latin typeface="+mn-lt"/>
                <a:ea typeface="+mn-ea"/>
                <a:cs typeface="+mn-cs"/>
                <a:sym typeface="Symbol" panose="05050102010706020507" pitchFamily="18" charset="2"/>
              </a:rPr>
              <a:t>sama</a:t>
            </a:r>
            <a:r>
              <a:rPr kumimoji="0" lang="en-US" sz="2400" kern="1200" cap="none" spc="0" normalizeH="0" baseline="0" noProof="0" dirty="0" smtClean="0">
                <a:latin typeface="+mn-lt"/>
                <a:ea typeface="+mn-ea"/>
                <a:cs typeface="+mn-cs"/>
                <a:sym typeface="Symbol" panose="05050102010706020507" pitchFamily="18" charset="2"/>
              </a:rPr>
              <a:t> </a:t>
            </a:r>
            <a:r>
              <a:rPr kumimoji="0" lang="en-US" sz="2400" kern="1200" cap="none" spc="0" normalizeH="0" baseline="0" noProof="0" dirty="0" err="1" smtClean="0">
                <a:latin typeface="+mn-lt"/>
                <a:ea typeface="+mn-ea"/>
                <a:cs typeface="+mn-cs"/>
                <a:sym typeface="Symbol" panose="05050102010706020507" pitchFamily="18" charset="2"/>
              </a:rPr>
              <a:t>dengan</a:t>
            </a:r>
            <a:r>
              <a:rPr kumimoji="0" lang="en-US" sz="2400" kern="1200" cap="none" spc="0" normalizeH="0" baseline="0" noProof="0" dirty="0" smtClean="0">
                <a:latin typeface="+mn-lt"/>
                <a:ea typeface="+mn-ea"/>
                <a:cs typeface="+mn-cs"/>
                <a:sym typeface="Symbol" panose="05050102010706020507" pitchFamily="18" charset="2"/>
              </a:rPr>
              <a:t> 60.  </a:t>
            </a:r>
            <a:endParaRPr kumimoji="0" lang="en-US" sz="2400" kern="1200" cap="none" spc="0" normalizeH="0" baseline="0" noProof="0" dirty="0" smtClean="0">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23555" name="Content Placeholder 4"/>
          <p:cNvSpPr>
            <a:spLocks noGrp="1"/>
          </p:cNvSpPr>
          <p:nvPr>
            <p:ph idx="1"/>
          </p:nvPr>
        </p:nvSpPr>
        <p:spPr>
          <a:ln/>
        </p:spPr>
        <p:txBody>
          <a:bodyPr vert="horz" wrap="square" lIns="91440" tIns="45720" rIns="91440" bIns="45720" anchor="t"/>
          <a:lstStyle/>
          <a:p>
            <a:endParaRPr dirty="0"/>
          </a:p>
        </p:txBody>
      </p:sp>
      <p:pic>
        <p:nvPicPr>
          <p:cNvPr id="23556"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7" name="Content Placeholder 1"/>
          <p:cNvSpPr txBox="1"/>
          <p:nvPr/>
        </p:nvSpPr>
        <p:spPr bwMode="auto">
          <a:xfrm>
            <a:off x="533400" y="838200"/>
            <a:ext cx="8229600" cy="2438400"/>
          </a:xfrm>
          <a:prstGeom prst="rect">
            <a:avLst/>
          </a:prstGeom>
          <a:noFill/>
          <a:ln w="9525">
            <a:noFill/>
            <a:miter lim="800000"/>
          </a:ln>
        </p:spPr>
        <p:txBody>
          <a:bodyPr vert="horz" wrap="square" lIns="91440" tIns="45720" rIns="91440" bIns="45720" numCol="1" anchor="t" anchorCtr="0" compatLnSpc="1"/>
          <a:lstStyle/>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dirty="0" err="1" smtClean="0">
                <a:solidFill>
                  <a:schemeClr val="tx2">
                    <a:satMod val="130000"/>
                  </a:schemeClr>
                </a:solidFill>
                <a:latin typeface="+mn-lt"/>
                <a:ea typeface="+mn-ea"/>
                <a:cs typeface="+mn-cs"/>
              </a:rPr>
              <a:t>Contoh</a:t>
            </a:r>
            <a:r>
              <a:rPr kumimoji="0" lang="en-US" sz="2400" kern="1200" cap="none" spc="0" normalizeH="0" baseline="0" noProof="0" dirty="0" smtClean="0">
                <a:solidFill>
                  <a:schemeClr val="tx2">
                    <a:satMod val="130000"/>
                  </a:schemeClr>
                </a:solidFill>
                <a:latin typeface="+mn-lt"/>
                <a:ea typeface="+mn-ea"/>
                <a:cs typeface="+mn-cs"/>
              </a:rPr>
              <a:t>: </a:t>
            </a:r>
            <a:r>
              <a:rPr kumimoji="0" lang="en-US" sz="2400" kern="1200" cap="none" spc="0" normalizeH="0" baseline="0" noProof="0" dirty="0" err="1" smtClean="0">
                <a:latin typeface="+mn-lt"/>
                <a:ea typeface="+mn-ea"/>
                <a:cs typeface="+mn-cs"/>
              </a:rPr>
              <a:t>Nilai</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Statistik</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Teknik</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Informatika</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UEU</a:t>
            </a:r>
            <a:r>
              <a:rPr kumimoji="0" lang="en-US" sz="2400" kern="1200" cap="none" spc="0" normalizeH="0" baseline="0" noProof="0" dirty="0" smtClean="0">
                <a:latin typeface="+mn-lt"/>
                <a:ea typeface="+mn-ea"/>
                <a:cs typeface="+mn-cs"/>
              </a:rPr>
              <a:t> 2016 </a:t>
            </a:r>
            <a:r>
              <a:rPr kumimoji="0" lang="en-US" sz="2400" kern="1200" cap="none" spc="0" normalizeH="0" baseline="0" noProof="0" dirty="0" err="1" smtClean="0">
                <a:latin typeface="+mn-lt"/>
                <a:ea typeface="+mn-ea"/>
                <a:cs typeface="+mn-cs"/>
              </a:rPr>
              <a:t>berdistribusi</a:t>
            </a:r>
            <a:r>
              <a:rPr kumimoji="0" lang="en-US" sz="2400" kern="1200" cap="none" spc="0" normalizeH="0" baseline="0" noProof="0" dirty="0" smtClean="0">
                <a:latin typeface="+mn-lt"/>
                <a:ea typeface="+mn-ea"/>
                <a:cs typeface="+mn-cs"/>
              </a:rPr>
              <a:t> normal. </a:t>
            </a:r>
            <a:r>
              <a:rPr kumimoji="0" lang="en-US" sz="2400" kern="1200" cap="none" spc="0" normalizeH="0" baseline="0" noProof="0" dirty="0" err="1" smtClean="0">
                <a:latin typeface="+mn-lt"/>
                <a:ea typeface="+mn-ea"/>
                <a:cs typeface="+mn-cs"/>
              </a:rPr>
              <a:t>Akan</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diuji</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hipotesis</a:t>
            </a:r>
            <a:r>
              <a:rPr kumimoji="0" lang="en-US" sz="2400" kern="1200" cap="none" spc="0" normalizeH="0" baseline="0" noProof="0" dirty="0" smtClean="0">
                <a:latin typeface="+mn-lt"/>
                <a:ea typeface="+mn-ea"/>
                <a:cs typeface="+mn-cs"/>
              </a:rPr>
              <a:t> :rata-</a:t>
            </a:r>
            <a:r>
              <a:rPr kumimoji="0" lang="en-US" sz="2400" kern="1200" cap="none" spc="0" normalizeH="0" baseline="0" noProof="0" dirty="0" err="1" smtClean="0">
                <a:latin typeface="+mn-lt"/>
                <a:ea typeface="+mn-ea"/>
                <a:cs typeface="+mn-cs"/>
              </a:rPr>
              <a:t>ratanya</a:t>
            </a:r>
            <a:r>
              <a:rPr kumimoji="0" lang="en-US" sz="2400" kern="1200" cap="none" spc="0" normalizeH="0" baseline="0" noProof="0" dirty="0" smtClean="0">
                <a:latin typeface="+mn-lt"/>
                <a:ea typeface="+mn-ea"/>
                <a:cs typeface="+mn-cs"/>
              </a:rPr>
              <a:t> 50.</a:t>
            </a:r>
          </a:p>
          <a:p>
            <a:pPr marL="342900" marR="0" indent="-342900" defTabSz="914400">
              <a:spcBef>
                <a:spcPct val="20000"/>
              </a:spcBef>
              <a:buClrTx/>
              <a:buSzTx/>
              <a:buFont typeface="Wingdings 2" panose="05020102010507070707" pitchFamily="18" charset="2"/>
              <a:buNone/>
              <a:defRPr/>
            </a:pPr>
            <a:r>
              <a:rPr kumimoji="0" lang="en-US" sz="2400" kern="1200" cap="none" spc="0" normalizeH="0" baseline="0" noProof="0" dirty="0" err="1" smtClean="0">
                <a:latin typeface="+mn-lt"/>
                <a:ea typeface="+mn-ea"/>
                <a:cs typeface="+mn-cs"/>
              </a:rPr>
              <a:t>Hipotesis</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nol</a:t>
            </a:r>
            <a:r>
              <a:rPr kumimoji="0" lang="en-US" sz="2400" kern="1200" cap="none" spc="0" normalizeH="0" baseline="0" noProof="0" dirty="0" smtClean="0">
                <a:latin typeface="+mn-lt"/>
                <a:ea typeface="+mn-ea"/>
                <a:cs typeface="+mn-cs"/>
              </a:rPr>
              <a:t> 		:  H</a:t>
            </a:r>
            <a:r>
              <a:rPr kumimoji="0" lang="en-US" sz="2400" kern="1200" cap="none" spc="0" normalizeH="0" baseline="-25000" noProof="0" dirty="0" smtClean="0">
                <a:latin typeface="+mn-lt"/>
                <a:ea typeface="+mn-ea"/>
                <a:cs typeface="+mn-cs"/>
              </a:rPr>
              <a:t>0</a:t>
            </a:r>
            <a:r>
              <a:rPr kumimoji="0" lang="en-US" sz="2400" kern="1200" cap="none" spc="0" normalizeH="0" baseline="0" noProof="0" dirty="0" smtClean="0">
                <a:latin typeface="+mn-lt"/>
                <a:ea typeface="+mn-ea"/>
                <a:cs typeface="+mn-cs"/>
              </a:rPr>
              <a:t> :  </a:t>
            </a:r>
            <a:r>
              <a:rPr kumimoji="0" lang="en-US" sz="2400" kern="1200" cap="none" spc="0" normalizeH="0" baseline="0" noProof="0" dirty="0" smtClean="0">
                <a:latin typeface="+mn-lt"/>
                <a:ea typeface="+mn-ea"/>
                <a:cs typeface="+mn-cs"/>
                <a:sym typeface="Symbol" panose="05050102010706020507" pitchFamily="18" charset="2"/>
              </a:rPr>
              <a:t> = 50</a:t>
            </a:r>
          </a:p>
          <a:p>
            <a:pPr marL="342900" marR="0" indent="-342900" defTabSz="914400">
              <a:spcBef>
                <a:spcPct val="20000"/>
              </a:spcBef>
              <a:buClrTx/>
              <a:buSzTx/>
              <a:buFont typeface="Wingdings 2" panose="05020102010507070707" pitchFamily="18" charset="2"/>
              <a:buNone/>
              <a:defRPr/>
            </a:pPr>
            <a:r>
              <a:rPr kumimoji="0" lang="en-US" sz="2400" kern="1200" cap="none" spc="0" normalizeH="0" baseline="0" noProof="0" dirty="0" err="1" smtClean="0">
                <a:latin typeface="+mn-lt"/>
                <a:ea typeface="+mn-ea"/>
                <a:cs typeface="+mn-cs"/>
                <a:sym typeface="Symbol" panose="05050102010706020507" pitchFamily="18" charset="2"/>
              </a:rPr>
              <a:t>Hipotesis</a:t>
            </a:r>
            <a:r>
              <a:rPr kumimoji="0" lang="en-US" sz="2400" kern="1200" cap="none" spc="0" normalizeH="0" baseline="0" noProof="0" dirty="0" smtClean="0">
                <a:latin typeface="+mn-lt"/>
                <a:ea typeface="+mn-ea"/>
                <a:cs typeface="+mn-cs"/>
                <a:sym typeface="Symbol" panose="05050102010706020507" pitchFamily="18" charset="2"/>
              </a:rPr>
              <a:t> </a:t>
            </a:r>
            <a:r>
              <a:rPr kumimoji="0" lang="en-US" sz="2400" kern="1200" cap="none" spc="0" normalizeH="0" baseline="0" noProof="0" dirty="0" err="1" smtClean="0">
                <a:latin typeface="+mn-lt"/>
                <a:ea typeface="+mn-ea"/>
                <a:cs typeface="+mn-cs"/>
                <a:sym typeface="Symbol" panose="05050102010706020507" pitchFamily="18" charset="2"/>
              </a:rPr>
              <a:t>alternatif</a:t>
            </a:r>
            <a:r>
              <a:rPr kumimoji="0" lang="en-US" sz="2400" kern="1200" cap="none" spc="0" normalizeH="0" baseline="0" noProof="0" dirty="0" smtClean="0">
                <a:latin typeface="+mn-lt"/>
                <a:ea typeface="+mn-ea"/>
                <a:cs typeface="+mn-cs"/>
                <a:sym typeface="Symbol" panose="05050102010706020507" pitchFamily="18" charset="2"/>
              </a:rPr>
              <a:t> 	: </a:t>
            </a:r>
            <a:r>
              <a:rPr kumimoji="0" lang="es-ES" sz="2400" kern="1200" cap="none" spc="0" normalizeH="0" baseline="0" noProof="0" dirty="0" smtClean="0">
                <a:latin typeface="+mn-lt"/>
                <a:ea typeface="+mn-ea"/>
                <a:cs typeface="+mn-cs"/>
              </a:rPr>
              <a:t>H</a:t>
            </a:r>
            <a:r>
              <a:rPr kumimoji="0" lang="es-ES" sz="2400" kern="1200" cap="none" spc="0" normalizeH="0" baseline="-25000" noProof="0" dirty="0" smtClean="0">
                <a:latin typeface="+mn-lt"/>
                <a:ea typeface="+mn-ea"/>
                <a:cs typeface="+mn-cs"/>
              </a:rPr>
              <a:t>a</a:t>
            </a:r>
            <a:r>
              <a:rPr kumimoji="0" lang="en-US" sz="2400" kern="1200" cap="none" spc="0" normalizeH="0" baseline="0" noProof="0" dirty="0" smtClean="0">
                <a:latin typeface="+mn-lt"/>
                <a:ea typeface="+mn-ea"/>
                <a:cs typeface="+mn-cs"/>
                <a:sym typeface="Symbol" panose="05050102010706020507" pitchFamily="18" charset="2"/>
              </a:rPr>
              <a:t> :   50</a:t>
            </a:r>
          </a:p>
          <a:p>
            <a:pPr marL="342900" marR="0" indent="-342900" defTabSz="914400">
              <a:spcBef>
                <a:spcPct val="20000"/>
              </a:spcBef>
              <a:buClrTx/>
              <a:buSzTx/>
              <a:buFont typeface="Wingdings 2" panose="05020102010507070707" pitchFamily="18" charset="2"/>
              <a:buNone/>
              <a:defRPr/>
            </a:pPr>
            <a:endParaRPr kumimoji="0" lang="en-US" sz="3200" kern="1200" cap="none" spc="0" normalizeH="0" baseline="0" noProof="0" dirty="0" smtClean="0">
              <a:latin typeface="+mn-lt"/>
              <a:ea typeface="+mn-ea"/>
              <a:cs typeface="+mn-cs"/>
              <a:sym typeface="Symbol" panose="05050102010706020507" pitchFamily="18" charset="2"/>
            </a:endParaRPr>
          </a:p>
          <a:p>
            <a:pPr marL="342900" marR="0" indent="-342900" defTabSz="914400">
              <a:spcBef>
                <a:spcPct val="20000"/>
              </a:spcBef>
              <a:buClrTx/>
              <a:buSzTx/>
              <a:buFont typeface="Wingdings 2" panose="05020102010507070707" pitchFamily="18" charset="2"/>
              <a:buNone/>
              <a:defRPr/>
            </a:pPr>
            <a:endParaRPr kumimoji="0" lang="en-US" sz="3200" kern="1200" cap="none" spc="0" normalizeH="0" baseline="0" noProof="0" dirty="0" smtClean="0">
              <a:latin typeface="+mn-lt"/>
              <a:ea typeface="+mn-ea"/>
              <a:cs typeface="+mn-cs"/>
            </a:endParaRPr>
          </a:p>
        </p:txBody>
      </p:sp>
      <p:sp>
        <p:nvSpPr>
          <p:cNvPr id="23558" name="Rectangle 7"/>
          <p:cNvSpPr/>
          <p:nvPr/>
        </p:nvSpPr>
        <p:spPr>
          <a:xfrm>
            <a:off x="2667000" y="2743200"/>
            <a:ext cx="2717800" cy="461963"/>
          </a:xfrm>
          <a:prstGeom prst="rect">
            <a:avLst/>
          </a:prstGeom>
          <a:noFill/>
          <a:ln w="9525">
            <a:noFill/>
          </a:ln>
        </p:spPr>
        <p:txBody>
          <a:bodyPr wrap="none">
            <a:spAutoFit/>
          </a:bodyPr>
          <a:lstStyle/>
          <a:p>
            <a:r>
              <a:rPr sz="2400" dirty="0">
                <a:latin typeface="Arial" panose="020B0604020202020204" pitchFamily="34" charset="0"/>
              </a:rPr>
              <a:t>Hasil output SPSS</a:t>
            </a:r>
          </a:p>
        </p:txBody>
      </p:sp>
      <p:pic>
        <p:nvPicPr>
          <p:cNvPr id="23559" name="Picture 2"/>
          <p:cNvPicPr>
            <a:picLocks noChangeAspect="1"/>
          </p:cNvPicPr>
          <p:nvPr/>
        </p:nvPicPr>
        <p:blipFill>
          <a:blip r:embed="rId3"/>
          <a:stretch>
            <a:fillRect/>
          </a:stretch>
        </p:blipFill>
        <p:spPr>
          <a:xfrm>
            <a:off x="1066800" y="3200400"/>
            <a:ext cx="6629400" cy="3033713"/>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3"/>
          </a:xfrm>
        </p:spPr>
        <p:txBody>
          <a:bodyPr vert="horz" wrap="square" lIns="91440" tIns="45720" rIns="91440" bIns="45720" numCol="1" rtlCol="0" anchor="ctr" anchorCtr="0" compatLnSpc="1">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en-US" sz="2400" b="0" i="0" u="none" strike="noStrike" kern="1200" cap="none" spc="0" normalizeH="0" baseline="0" noProof="0" dirty="0">
              <a:ln>
                <a:noFill/>
              </a:ln>
              <a:solidFill>
                <a:schemeClr val="tx2">
                  <a:satMod val="130000"/>
                </a:schemeClr>
              </a:solidFill>
              <a:effectLst/>
              <a:uLnTx/>
              <a:uFillTx/>
              <a:latin typeface="+mj-lt"/>
              <a:ea typeface="+mj-ea"/>
              <a:cs typeface="+mj-cs"/>
            </a:endParaRPr>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24580" name="Content Placeholder 4"/>
          <p:cNvSpPr>
            <a:spLocks noGrp="1"/>
          </p:cNvSpPr>
          <p:nvPr>
            <p:ph idx="1"/>
          </p:nvPr>
        </p:nvSpPr>
        <p:spPr>
          <a:ln/>
        </p:spPr>
        <p:txBody>
          <a:bodyPr vert="horz" wrap="square" lIns="91440" tIns="45720" rIns="91440" bIns="45720" anchor="t"/>
          <a:lstStyle/>
          <a:p>
            <a:endParaRPr dirty="0"/>
          </a:p>
        </p:txBody>
      </p:sp>
      <p:pic>
        <p:nvPicPr>
          <p:cNvPr id="24581"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7" name="Content Placeholder 1"/>
          <p:cNvSpPr txBox="1"/>
          <p:nvPr/>
        </p:nvSpPr>
        <p:spPr bwMode="auto">
          <a:xfrm>
            <a:off x="228600" y="609600"/>
            <a:ext cx="8686800" cy="2667000"/>
          </a:xfrm>
          <a:prstGeom prst="rect">
            <a:avLst/>
          </a:prstGeom>
          <a:noFill/>
          <a:ln w="9525">
            <a:noFill/>
            <a:miter lim="800000"/>
          </a:ln>
        </p:spPr>
        <p:txBody>
          <a:bodyPr vert="horz" wrap="square" lIns="91440" tIns="45720" rIns="91440" bIns="45720" numCol="1" anchor="t" anchorCtr="0" compatLnSpc="1"/>
          <a:lstStyle/>
          <a:p>
            <a:pPr marL="342900" marR="0" indent="-342900" defTabSz="914400">
              <a:spcBef>
                <a:spcPct val="20000"/>
              </a:spcBef>
              <a:buClrTx/>
              <a:buSzTx/>
              <a:buFont typeface="Wingdings" panose="05000000000000000000" pitchFamily="2" charset="2"/>
              <a:buChar char="§"/>
              <a:defRPr/>
            </a:pPr>
            <a:r>
              <a:rPr kumimoji="0" lang="en-US" sz="2400" kern="1200" cap="none" spc="0" normalizeH="0" baseline="0" noProof="0" smtClean="0">
                <a:latin typeface="+mn-lt"/>
                <a:ea typeface="+mn-ea"/>
                <a:cs typeface="+mn-cs"/>
              </a:rPr>
              <a:t>Berdasarkan hasil output SPSS diperoleh nilai-p  = 0,367 dan  karena  nilai- p &gt;   </a:t>
            </a:r>
            <a:r>
              <a:rPr kumimoji="0" lang="en-US" sz="2400" kern="1200" cap="none" spc="0" normalizeH="0" baseline="0" noProof="0" smtClean="0">
                <a:latin typeface="+mn-lt"/>
                <a:ea typeface="+mn-ea"/>
                <a:cs typeface="+mn-cs"/>
                <a:sym typeface="Symbol" panose="05050102010706020507" pitchFamily="18" charset="2"/>
              </a:rPr>
              <a:t> = 0,10 (10 %) maka H</a:t>
            </a:r>
            <a:r>
              <a:rPr kumimoji="0" lang="en-US" sz="2400" kern="1200" cap="none" spc="0" normalizeH="0" baseline="-25000" noProof="0" smtClean="0">
                <a:latin typeface="+mn-lt"/>
                <a:ea typeface="+mn-ea"/>
                <a:cs typeface="+mn-cs"/>
              </a:rPr>
              <a:t>0</a:t>
            </a:r>
            <a:r>
              <a:rPr kumimoji="0" lang="en-US" sz="2400" kern="1200" cap="none" spc="0" normalizeH="0" baseline="0" noProof="0" smtClean="0">
                <a:latin typeface="+mn-lt"/>
                <a:ea typeface="+mn-ea"/>
                <a:cs typeface="+mn-cs"/>
                <a:sym typeface="Symbol" panose="05050102010706020507" pitchFamily="18" charset="2"/>
              </a:rPr>
              <a:t> diterima. </a:t>
            </a:r>
          </a:p>
          <a:p>
            <a:pPr marL="342900" marR="0" indent="-342900" defTabSz="914400">
              <a:spcBef>
                <a:spcPct val="20000"/>
              </a:spcBef>
              <a:buClrTx/>
              <a:buSzTx/>
              <a:buFont typeface="Wingdings 2" panose="05020102010507070707" pitchFamily="18" charset="2"/>
              <a:buNone/>
              <a:defRPr/>
            </a:pPr>
            <a:endParaRPr kumimoji="0" lang="en-US" sz="2400" kern="1200" cap="none" spc="0" normalizeH="0" baseline="0" noProof="0" smtClean="0">
              <a:latin typeface="+mn-lt"/>
              <a:ea typeface="+mn-ea"/>
              <a:cs typeface="+mn-cs"/>
              <a:sym typeface="Symbol" panose="05050102010706020507" pitchFamily="18" charset="2"/>
            </a:endParaRPr>
          </a:p>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smtClean="0">
                <a:latin typeface="+mn-lt"/>
                <a:ea typeface="+mn-ea"/>
                <a:cs typeface="+mn-cs"/>
                <a:sym typeface="Symbol" panose="05050102010706020507" pitchFamily="18" charset="2"/>
              </a:rPr>
              <a:t>  	Dengan kata lain,  = 50 berarti rata-rata nilai Statistika </a:t>
            </a:r>
            <a:r>
              <a:rPr kumimoji="0" lang="en-US" sz="2400" kern="1200" cap="none" spc="0" normalizeH="0" baseline="0" noProof="0" smtClean="0">
                <a:latin typeface="+mn-lt"/>
                <a:ea typeface="+mn-ea"/>
                <a:cs typeface="+mn-cs"/>
              </a:rPr>
              <a:t>Teknik Informatika UEU 2016 </a:t>
            </a:r>
            <a:r>
              <a:rPr kumimoji="0" lang="en-US" sz="2400" kern="1200" cap="none" spc="0" normalizeH="0" baseline="0" noProof="0" smtClean="0">
                <a:latin typeface="+mn-lt"/>
                <a:ea typeface="+mn-ea"/>
                <a:cs typeface="+mn-cs"/>
                <a:sym typeface="Symbol" panose="05050102010706020507" pitchFamily="18" charset="2"/>
              </a:rPr>
              <a:t>sama dengan 50.  </a:t>
            </a:r>
            <a:endParaRPr kumimoji="0" lang="en-US" sz="2400" kern="1200" cap="none" spc="0" normalizeH="0" baseline="0" noProof="0" dirty="0" smtClean="0">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25603" name="Content Placeholder 3"/>
          <p:cNvSpPr>
            <a:spLocks noGrp="1"/>
          </p:cNvSpPr>
          <p:nvPr>
            <p:ph idx="1"/>
          </p:nvPr>
        </p:nvSpPr>
        <p:spPr>
          <a:ln/>
        </p:spPr>
        <p:txBody>
          <a:bodyPr vert="horz" wrap="square" lIns="91440" tIns="45720" rIns="91440" bIns="45720" anchor="t"/>
          <a:lstStyle/>
          <a:p>
            <a:endParaRPr dirty="0"/>
          </a:p>
        </p:txBody>
      </p:sp>
      <p:pic>
        <p:nvPicPr>
          <p:cNvPr id="25604"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6" name="Title 1"/>
          <p:cNvSpPr txBox="1"/>
          <p:nvPr/>
        </p:nvSpPr>
        <p:spPr bwMode="auto">
          <a:xfrm>
            <a:off x="685800" y="304800"/>
            <a:ext cx="7772400" cy="1447800"/>
          </a:xfrm>
          <a:prstGeom prst="rect">
            <a:avLst/>
          </a:prstGeom>
          <a:noFill/>
          <a:ln w="9525">
            <a:noFill/>
            <a:miter lim="800000"/>
          </a:ln>
        </p:spPr>
        <p:txBody>
          <a:bodyPr vert="horz" wrap="square" lIns="91440" tIns="45720" rIns="91440" bIns="45720" numCol="1" rtlCol="0" anchor="ctr" anchorCtr="0" compatLnSpc="1">
            <a:normAutofit/>
          </a:bodyPr>
          <a:lstStyle/>
          <a:p>
            <a:pPr marR="0" algn="ctr" defTabSz="914400" fontAlgn="auto">
              <a:spcAft>
                <a:spcPts val="0"/>
              </a:spcAft>
              <a:buClrTx/>
              <a:buSzTx/>
              <a:buFontTx/>
              <a:buNone/>
              <a:defRPr/>
            </a:pPr>
            <a:r>
              <a:rPr kumimoji="0" lang="en-US" sz="3200" b="1" kern="1200" cap="none" spc="0" normalizeH="0" baseline="0" noProof="0" dirty="0" err="1" smtClean="0">
                <a:latin typeface="+mj-lt"/>
                <a:ea typeface="+mj-ea"/>
                <a:cs typeface="+mj-cs"/>
              </a:rPr>
              <a:t>STATISTIKA</a:t>
            </a:r>
            <a:r>
              <a:rPr kumimoji="0" lang="en-US" sz="3200" b="1" kern="1200" cap="none" spc="0" normalizeH="0" baseline="0" noProof="0" dirty="0" smtClean="0">
                <a:latin typeface="+mj-lt"/>
                <a:ea typeface="+mj-ea"/>
                <a:cs typeface="+mj-cs"/>
              </a:rPr>
              <a:t> </a:t>
            </a:r>
            <a:r>
              <a:rPr kumimoji="0" lang="en-US" sz="3200" b="1" kern="1200" cap="none" spc="0" normalizeH="0" baseline="0" noProof="0" dirty="0" err="1" smtClean="0">
                <a:latin typeface="+mj-lt"/>
                <a:ea typeface="+mj-ea"/>
                <a:cs typeface="+mj-cs"/>
              </a:rPr>
              <a:t>INFERENSI</a:t>
            </a:r>
            <a:r>
              <a:rPr kumimoji="0" lang="en-US" sz="3200" b="1" kern="1200" cap="none" spc="0" normalizeH="0" baseline="0" noProof="0" dirty="0" smtClean="0">
                <a:latin typeface="+mj-lt"/>
                <a:ea typeface="+mj-ea"/>
                <a:cs typeface="+mj-cs"/>
              </a:rPr>
              <a:t> : </a:t>
            </a:r>
            <a:br>
              <a:rPr kumimoji="0" lang="en-US" sz="3200" b="1" kern="1200" cap="none" spc="0" normalizeH="0" baseline="0" noProof="0" dirty="0" smtClean="0">
                <a:latin typeface="+mj-lt"/>
                <a:ea typeface="+mj-ea"/>
                <a:cs typeface="+mj-cs"/>
              </a:rPr>
            </a:br>
            <a:r>
              <a:rPr kumimoji="0" lang="en-US" sz="3200" b="1" kern="1200" cap="none" spc="0" normalizeH="0" baseline="0" noProof="0" dirty="0" err="1" smtClean="0">
                <a:latin typeface="+mj-lt"/>
                <a:ea typeface="+mj-ea"/>
                <a:cs typeface="+mj-cs"/>
              </a:rPr>
              <a:t>UJI</a:t>
            </a:r>
            <a:r>
              <a:rPr kumimoji="0" lang="en-US" sz="3200" b="1" kern="1200" cap="none" spc="0" normalizeH="0" baseline="0" noProof="0" dirty="0" smtClean="0">
                <a:latin typeface="+mj-lt"/>
                <a:ea typeface="+mj-ea"/>
                <a:cs typeface="+mj-cs"/>
              </a:rPr>
              <a:t> </a:t>
            </a:r>
            <a:r>
              <a:rPr kumimoji="0" lang="en-US" sz="3200" b="1" kern="1200" cap="none" spc="0" normalizeH="0" baseline="0" noProof="0" dirty="0" err="1" smtClean="0">
                <a:latin typeface="+mj-lt"/>
                <a:ea typeface="+mj-ea"/>
                <a:cs typeface="+mj-cs"/>
              </a:rPr>
              <a:t>HIPOTESIS</a:t>
            </a:r>
            <a:r>
              <a:rPr kumimoji="0" lang="en-US" sz="3200" b="1" kern="1200" cap="none" spc="0" normalizeH="0" baseline="0" noProof="0" dirty="0" smtClean="0">
                <a:latin typeface="+mj-lt"/>
                <a:ea typeface="+mj-ea"/>
                <a:cs typeface="+mj-cs"/>
              </a:rPr>
              <a:t> (</a:t>
            </a:r>
            <a:r>
              <a:rPr kumimoji="0" lang="en-US" sz="3200" b="1" kern="1200" cap="none" spc="0" normalizeH="0" baseline="0" noProof="0" dirty="0" err="1" smtClean="0">
                <a:latin typeface="+mj-lt"/>
                <a:ea typeface="+mj-ea"/>
                <a:cs typeface="+mj-cs"/>
              </a:rPr>
              <a:t>SAMPEL</a:t>
            </a:r>
            <a:r>
              <a:rPr kumimoji="0" lang="en-US" sz="3200" b="1" kern="1200" cap="none" spc="0" normalizeH="0" baseline="0" noProof="0" dirty="0" smtClean="0">
                <a:latin typeface="+mj-lt"/>
                <a:ea typeface="+mj-ea"/>
                <a:cs typeface="+mj-cs"/>
              </a:rPr>
              <a:t> </a:t>
            </a:r>
            <a:r>
              <a:rPr kumimoji="0" lang="en-US" sz="3200" b="1" kern="1200" cap="none" spc="0" normalizeH="0" baseline="0" noProof="0" dirty="0" err="1" smtClean="0">
                <a:latin typeface="+mj-lt"/>
                <a:ea typeface="+mj-ea"/>
                <a:cs typeface="+mj-cs"/>
              </a:rPr>
              <a:t>GANDA</a:t>
            </a:r>
            <a:r>
              <a:rPr kumimoji="0" lang="en-US" sz="3200" b="1" kern="1200" cap="none" spc="0" normalizeH="0" baseline="0" noProof="0" dirty="0" smtClean="0">
                <a:latin typeface="+mj-lt"/>
                <a:ea typeface="+mj-ea"/>
                <a:cs typeface="+mj-cs"/>
              </a:rPr>
              <a:t>)</a:t>
            </a:r>
            <a:endParaRPr kumimoji="0" lang="en-US" sz="3200" b="1" kern="1200" cap="none" spc="0" normalizeH="0" baseline="0" noProof="0" dirty="0">
              <a:latin typeface="+mj-lt"/>
              <a:ea typeface="+mj-ea"/>
              <a:cs typeface="+mj-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pic>
        <p:nvPicPr>
          <p:cNvPr id="26627"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26628" name="Title 1"/>
          <p:cNvSpPr>
            <a:spLocks noGrp="1"/>
          </p:cNvSpPr>
          <p:nvPr>
            <p:ph type="title"/>
          </p:nvPr>
        </p:nvSpPr>
        <p:spPr>
          <a:xfrm>
            <a:off x="0" y="685800"/>
            <a:ext cx="8763000" cy="990600"/>
          </a:xfrm>
          <a:ln/>
        </p:spPr>
        <p:txBody>
          <a:bodyPr vert="horz" wrap="square" lIns="91440" tIns="45720" rIns="91440" bIns="45720" anchor="ctr"/>
          <a:lstStyle/>
          <a:p>
            <a:pPr eaLnBrk="1" hangingPunct="1"/>
            <a:r>
              <a:rPr lang="es-ES" altLang="x-none" sz="3200" b="1" dirty="0"/>
              <a:t>Uji t pasangan untuk populasi </a:t>
            </a:r>
            <a:br>
              <a:rPr lang="es-ES" altLang="x-none" sz="3200" b="1" dirty="0"/>
            </a:br>
            <a:r>
              <a:rPr lang="es-ES" altLang="x-none" sz="3200" b="1" dirty="0"/>
              <a:t>saling bergantung</a:t>
            </a:r>
            <a:endParaRPr sz="3200" dirty="0"/>
          </a:p>
        </p:txBody>
      </p:sp>
      <p:sp>
        <p:nvSpPr>
          <p:cNvPr id="26629" name="Content Placeholder 2"/>
          <p:cNvSpPr>
            <a:spLocks noGrp="1"/>
          </p:cNvSpPr>
          <p:nvPr>
            <p:ph idx="1"/>
          </p:nvPr>
        </p:nvSpPr>
        <p:spPr>
          <a:xfrm>
            <a:off x="381000" y="1676400"/>
            <a:ext cx="8553450" cy="4876800"/>
          </a:xfrm>
          <a:ln/>
        </p:spPr>
        <p:txBody>
          <a:bodyPr vert="horz" wrap="square" lIns="91440" tIns="45720" rIns="91440" bIns="45720" anchor="t"/>
          <a:lstStyle/>
          <a:p>
            <a:pPr marL="365125" indent="-282575" eaLnBrk="1" hangingPunct="1">
              <a:buFont typeface="Wingdings 2" panose="05020102010507070707" pitchFamily="18" charset="2"/>
              <a:buNone/>
            </a:pPr>
            <a:r>
              <a:rPr lang="es-ES" altLang="x-none" sz="2400" b="1" dirty="0"/>
              <a:t>Prosedur</a:t>
            </a:r>
            <a:r>
              <a:rPr lang="es-ES" altLang="x-none" sz="2400" dirty="0"/>
              <a:t> :</a:t>
            </a:r>
          </a:p>
          <a:p>
            <a:pPr marL="365125" indent="-282575" eaLnBrk="1" hangingPunct="1">
              <a:buFont typeface="Wingdings" panose="05000000000000000000" pitchFamily="2" charset="2"/>
              <a:buChar char="§"/>
            </a:pPr>
            <a:r>
              <a:rPr lang="es-ES" altLang="x-none" sz="2400" dirty="0"/>
              <a:t>Pernyataan Hipotesis nol dan Hipotesis alternatif</a:t>
            </a:r>
          </a:p>
          <a:p>
            <a:pPr marL="365125" indent="-282575" eaLnBrk="1" hangingPunct="1">
              <a:buFont typeface="Wingdings" panose="05000000000000000000" pitchFamily="2" charset="2"/>
              <a:buChar char="§"/>
            </a:pPr>
            <a:r>
              <a:rPr lang="es-ES" altLang="x-none" sz="2400" dirty="0"/>
              <a:t>Dalam uji ini hipotesis nolnya adalah metode baru sama dengan metode lama (perbedaan rata-ratanya adalah nol).  </a:t>
            </a:r>
          </a:p>
          <a:p>
            <a:pPr marL="365125" indent="-282575" eaLnBrk="1" hangingPunct="1">
              <a:buFont typeface="Wingdings 2" panose="05020102010507070707" pitchFamily="18" charset="2"/>
              <a:buNone/>
            </a:pPr>
            <a:r>
              <a:rPr lang="es-ES" altLang="x-none" sz="2400" dirty="0"/>
              <a:t>     Sedangkan hipotesis alternatifnya adalah metode baru  tidak sama dengan metode lama (terdapat perbedaan nilai rata-rata).  </a:t>
            </a:r>
          </a:p>
          <a:p>
            <a:pPr marL="365125" indent="-282575" eaLnBrk="1" hangingPunct="1">
              <a:buFont typeface="Wingdings 2" panose="05020102010507070707" pitchFamily="18" charset="2"/>
              <a:buNone/>
            </a:pPr>
            <a:r>
              <a:rPr lang="pt-BR" altLang="x-none" sz="2400" dirty="0"/>
              <a:t>	H</a:t>
            </a:r>
            <a:r>
              <a:rPr lang="pt-BR" altLang="x-none" sz="2400" baseline="-25000" dirty="0"/>
              <a:t> 0</a:t>
            </a:r>
            <a:r>
              <a:rPr lang="pt-BR" altLang="x-none" sz="2400" dirty="0"/>
              <a:t> :  </a:t>
            </a:r>
            <a:r>
              <a:rPr sz="2400" dirty="0"/>
              <a:t>μ</a:t>
            </a:r>
            <a:r>
              <a:rPr lang="pt-BR" altLang="x-none" sz="2400" baseline="-25000" dirty="0"/>
              <a:t>d</a:t>
            </a:r>
            <a:r>
              <a:rPr lang="pt-BR" altLang="x-none" sz="2400" dirty="0"/>
              <a:t> = 0  ( metode lama sama dengan metode baru)</a:t>
            </a:r>
            <a:endParaRPr sz="2400" dirty="0"/>
          </a:p>
          <a:p>
            <a:pPr marL="365125" indent="-282575" eaLnBrk="1" hangingPunct="1">
              <a:buFont typeface="Wingdings 2" panose="05020102010507070707" pitchFamily="18" charset="2"/>
              <a:buNone/>
            </a:pPr>
            <a:r>
              <a:rPr lang="pt-BR" altLang="x-none" sz="2400" dirty="0"/>
              <a:t>	</a:t>
            </a:r>
            <a:r>
              <a:rPr lang="es-ES" altLang="x-none" sz="2400" dirty="0"/>
              <a:t> H</a:t>
            </a:r>
            <a:r>
              <a:rPr lang="es-ES" altLang="x-none" sz="2400" baseline="-25000" dirty="0"/>
              <a:t>a</a:t>
            </a:r>
            <a:r>
              <a:rPr lang="pt-BR" altLang="x-none" sz="2400" dirty="0"/>
              <a:t> :  </a:t>
            </a:r>
            <a:r>
              <a:rPr sz="2400" dirty="0"/>
              <a:t>μ</a:t>
            </a:r>
            <a:r>
              <a:rPr lang="pt-BR" altLang="x-none" sz="2400" baseline="-25000" dirty="0"/>
              <a:t>d</a:t>
            </a:r>
            <a:r>
              <a:rPr lang="pt-BR" altLang="x-none" sz="2400" dirty="0"/>
              <a:t> ≠ 0 uji dua ujung</a:t>
            </a:r>
            <a:endParaRPr sz="2400" dirty="0"/>
          </a:p>
          <a:p>
            <a:pPr marL="365125" indent="-282575" eaLnBrk="1" hangingPunct="1">
              <a:buFont typeface="Wingdings 2" panose="05020102010507070707" pitchFamily="18" charset="2"/>
              <a:buNone/>
            </a:pPr>
            <a:r>
              <a:rPr lang="pt-BR" altLang="x-none" sz="2400" dirty="0"/>
              <a:t>                ( </a:t>
            </a:r>
            <a:r>
              <a:rPr sz="2400" dirty="0"/>
              <a:t>μ</a:t>
            </a:r>
            <a:r>
              <a:rPr sz="2400" baseline="-25000" dirty="0"/>
              <a:t>d</a:t>
            </a:r>
            <a:r>
              <a:rPr sz="2400" dirty="0"/>
              <a:t> &gt; 0 uji satu ujung )</a:t>
            </a:r>
          </a:p>
          <a:p>
            <a:pPr marL="365125" indent="-282575" eaLnBrk="1" hangingPunct="1">
              <a:buFont typeface="Wingdings 2" panose="05020102010507070707" pitchFamily="18" charset="2"/>
              <a:buNone/>
            </a:pPr>
            <a:r>
              <a:rPr sz="2400" dirty="0"/>
              <a:t>		(metode lama tidak sama dengan metode baru)</a:t>
            </a:r>
          </a:p>
          <a:p>
            <a:pPr marL="365125" indent="-282575" eaLnBrk="1" hangingPunct="1">
              <a:buFont typeface="Wingdings" panose="05000000000000000000" pitchFamily="2" charset="2"/>
              <a:buChar char="§"/>
            </a:pPr>
            <a:r>
              <a:rPr sz="2400" dirty="0"/>
              <a:t>Pemilihan tingkat kepentingan (</a:t>
            </a:r>
            <a:r>
              <a:rPr sz="2400" i="1" dirty="0"/>
              <a:t>level of significance</a:t>
            </a:r>
            <a:r>
              <a:rPr sz="2400" dirty="0"/>
              <a:t>), α</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27651" name="Content Placeholder 3"/>
          <p:cNvSpPr>
            <a:spLocks noGrp="1"/>
          </p:cNvSpPr>
          <p:nvPr>
            <p:ph idx="1"/>
          </p:nvPr>
        </p:nvSpPr>
        <p:spPr>
          <a:ln/>
        </p:spPr>
        <p:txBody>
          <a:bodyPr vert="horz" wrap="square" lIns="91440" tIns="45720" rIns="91440" bIns="45720" anchor="t"/>
          <a:lstStyle/>
          <a:p>
            <a:endParaRPr dirty="0"/>
          </a:p>
        </p:txBody>
      </p:sp>
      <p:pic>
        <p:nvPicPr>
          <p:cNvPr id="27652"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6" name="Content Placeholder 2"/>
          <p:cNvSpPr txBox="1"/>
          <p:nvPr/>
        </p:nvSpPr>
        <p:spPr bwMode="auto">
          <a:xfrm>
            <a:off x="457200" y="533400"/>
            <a:ext cx="8229600" cy="5592763"/>
          </a:xfrm>
          <a:prstGeom prst="rect">
            <a:avLst/>
          </a:prstGeom>
          <a:noFill/>
          <a:ln w="9525">
            <a:noFill/>
            <a:miter lim="800000"/>
          </a:ln>
        </p:spPr>
        <p:txBody>
          <a:bodyPr vert="horz" wrap="square" lIns="91440" tIns="45720" rIns="91440" bIns="45720" numCol="1" anchor="t" anchorCtr="0" compatLnSpc="1"/>
          <a:lstStyle/>
          <a:p>
            <a:pPr marL="342900" marR="0" indent="-342900" defTabSz="914400">
              <a:spcBef>
                <a:spcPct val="20000"/>
              </a:spcBef>
              <a:buClrTx/>
              <a:buSzTx/>
              <a:buFont typeface="Wingdings 2" panose="05020102010507070707" pitchFamily="18" charset="2"/>
              <a:buNone/>
              <a:defRPr/>
            </a:pPr>
            <a:r>
              <a:rPr kumimoji="0" lang="en-US" sz="2400" kern="1200" cap="none" spc="0" normalizeH="0" baseline="0" noProof="0" smtClean="0">
                <a:latin typeface="+mn-lt"/>
                <a:ea typeface="+mn-ea"/>
                <a:cs typeface="+mn-cs"/>
              </a:rPr>
              <a:t>Aturan pengambilan keputusan :</a:t>
            </a:r>
          </a:p>
          <a:p>
            <a:pPr marL="342900" marR="0" indent="-342900" defTabSz="914400">
              <a:spcBef>
                <a:spcPct val="20000"/>
              </a:spcBef>
              <a:buClrTx/>
              <a:buSzTx/>
              <a:buFont typeface="Wingdings" panose="05000000000000000000" pitchFamily="2" charset="2"/>
              <a:buChar char="§"/>
              <a:defRPr/>
            </a:pPr>
            <a:r>
              <a:rPr kumimoji="0" lang="en-US" sz="2400" kern="1200" cap="none" spc="0" normalizeH="0" baseline="0" noProof="0" smtClean="0">
                <a:latin typeface="+mn-lt"/>
                <a:ea typeface="+mn-ea"/>
                <a:cs typeface="+mn-cs"/>
              </a:rPr>
              <a:t>H</a:t>
            </a:r>
            <a:r>
              <a:rPr kumimoji="0" lang="pt-BR" sz="2400" kern="1200" cap="none" spc="0" normalizeH="0" baseline="-25000" noProof="0" smtClean="0">
                <a:latin typeface="+mn-lt"/>
                <a:ea typeface="+mn-ea"/>
                <a:cs typeface="+mn-cs"/>
              </a:rPr>
              <a:t>0</a:t>
            </a:r>
            <a:r>
              <a:rPr kumimoji="0" lang="en-US" sz="2400" kern="1200" cap="none" spc="0" normalizeH="0" baseline="0" noProof="0" smtClean="0">
                <a:latin typeface="+mn-lt"/>
                <a:ea typeface="+mn-ea"/>
                <a:cs typeface="+mn-cs"/>
              </a:rPr>
              <a:t> ditolak jika nilai-p &lt; </a:t>
            </a:r>
            <a:r>
              <a:rPr kumimoji="0" lang="en-US" sz="2400" kern="1200" cap="none" spc="0" normalizeH="0" baseline="0" noProof="0" smtClean="0">
                <a:latin typeface="+mn-lt"/>
                <a:ea typeface="+mn-ea"/>
                <a:cs typeface="+mn-cs"/>
                <a:sym typeface="Symbol" panose="05050102010706020507" pitchFamily="18" charset="2"/>
              </a:rPr>
              <a:t> dan sebaliknya H</a:t>
            </a:r>
            <a:r>
              <a:rPr kumimoji="0" lang="pt-BR" sz="2400" kern="1200" cap="none" spc="0" normalizeH="0" baseline="-25000" noProof="0" smtClean="0">
                <a:latin typeface="+mn-lt"/>
                <a:ea typeface="+mn-ea"/>
                <a:cs typeface="+mn-cs"/>
              </a:rPr>
              <a:t>0</a:t>
            </a:r>
            <a:r>
              <a:rPr kumimoji="0" lang="en-US" sz="2400" kern="1200" cap="none" spc="0" normalizeH="0" baseline="0" noProof="0" smtClean="0">
                <a:latin typeface="+mn-lt"/>
                <a:ea typeface="+mn-ea"/>
                <a:cs typeface="+mn-cs"/>
                <a:sym typeface="Symbol" panose="05050102010706020507" pitchFamily="18" charset="2"/>
              </a:rPr>
              <a:t> diterima jika nilai-p   . </a:t>
            </a:r>
            <a:r>
              <a:rPr kumimoji="0" lang="en-US" sz="2400" kern="1200" cap="none" spc="0" normalizeH="0" baseline="0" noProof="0" smtClean="0">
                <a:latin typeface="+mn-lt"/>
                <a:ea typeface="+mn-ea"/>
                <a:cs typeface="+mn-cs"/>
              </a:rPr>
              <a:t> </a:t>
            </a:r>
          </a:p>
          <a:p>
            <a:pPr marL="342900" marR="0" indent="-342900" defTabSz="914400">
              <a:spcBef>
                <a:spcPct val="20000"/>
              </a:spcBef>
              <a:buClrTx/>
              <a:buSzTx/>
              <a:buFont typeface="Arial" panose="020B0604020202020204" pitchFamily="34" charset="0"/>
              <a:buNone/>
              <a:defRPr/>
            </a:pPr>
            <a:endParaRPr kumimoji="0" lang="en-US" sz="2400" kern="1200" cap="none" spc="0" normalizeH="0" baseline="0" noProof="0" smtClean="0">
              <a:latin typeface="+mn-lt"/>
              <a:ea typeface="+mn-ea"/>
              <a:cs typeface="+mn-cs"/>
            </a:endParaRPr>
          </a:p>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smtClean="0">
                <a:latin typeface="+mn-lt"/>
                <a:ea typeface="+mn-ea"/>
                <a:cs typeface="+mn-cs"/>
              </a:rPr>
              <a:t>Contoh:</a:t>
            </a:r>
          </a:p>
          <a:p>
            <a:pPr marL="457200" marR="0" indent="-457200" defTabSz="914400">
              <a:spcBef>
                <a:spcPct val="20000"/>
              </a:spcBef>
              <a:buClrTx/>
              <a:buSzTx/>
              <a:buFont typeface="Wingdings" panose="05000000000000000000" pitchFamily="2" charset="2"/>
              <a:buChar char="§"/>
              <a:defRPr/>
            </a:pPr>
            <a:r>
              <a:rPr kumimoji="0" lang="en-US" sz="2400" kern="1200" cap="none" spc="0" normalizeH="0" baseline="0" noProof="0" smtClean="0">
                <a:latin typeface="+mn-lt"/>
                <a:ea typeface="+mn-ea"/>
                <a:cs typeface="+mn-cs"/>
              </a:rPr>
              <a:t>Seorang Dosen akan mengevaluasi metode pembelajaran baru untuk Mahasiswa. Jika dalam program baru tersebut terdapat penghematan waktu dari pada program saat ini maka ia akan merekomendasikan perusahaan tersebut dengan program baru. Suatu sampel yang terdiri dari 8  diambil dan kemudian diperoleh nilai sebelum dan setelah digunakan metode pembelajaran yang baru. Nilai yang diperoleh sebelum dan setelah digunakan metode pembelajaran yang baru  ditunjukkan pada tabel berikut :</a:t>
            </a:r>
          </a:p>
          <a:p>
            <a:pPr marL="457200" marR="0" indent="-457200" defTabSz="914400">
              <a:spcBef>
                <a:spcPct val="20000"/>
              </a:spcBef>
              <a:buClrTx/>
              <a:buSzTx/>
              <a:buFont typeface="Wingdings" panose="05000000000000000000" pitchFamily="2" charset="2"/>
              <a:buChar char="§"/>
              <a:defRPr/>
            </a:pPr>
            <a:endParaRPr kumimoji="0" lang="en-US" sz="2400" kern="1200" cap="none" spc="0" normalizeH="0" baseline="0" noProof="0" smtClean="0">
              <a:latin typeface="+mn-lt"/>
              <a:ea typeface="+mn-ea"/>
              <a:cs typeface="+mn-cs"/>
            </a:endParaRPr>
          </a:p>
          <a:p>
            <a:pPr marL="342900" marR="0" indent="-342900" defTabSz="914400">
              <a:spcBef>
                <a:spcPct val="20000"/>
              </a:spcBef>
              <a:buClrTx/>
              <a:buSzTx/>
              <a:buFont typeface="Wingdings" panose="05000000000000000000" pitchFamily="2" charset="2"/>
              <a:buChar char="§"/>
              <a:defRPr/>
            </a:pPr>
            <a:endParaRPr kumimoji="0" lang="en-US" sz="2400" kern="1200" cap="none" spc="0" normalizeH="0" baseline="0" noProof="0" dirty="0" smtClean="0">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28675" name="Title 4"/>
          <p:cNvSpPr>
            <a:spLocks noGrp="1"/>
          </p:cNvSpPr>
          <p:nvPr>
            <p:ph type="ctrTitle"/>
          </p:nvPr>
        </p:nvSpPr>
        <p:spPr>
          <a:ln/>
        </p:spPr>
        <p:txBody>
          <a:bodyPr vert="horz" wrap="square" lIns="91440" tIns="45720" rIns="91440" bIns="45720" anchor="ctr"/>
          <a:lstStyle/>
          <a:p>
            <a:endParaRPr dirty="0"/>
          </a:p>
        </p:txBody>
      </p:sp>
      <p:pic>
        <p:nvPicPr>
          <p:cNvPr id="28676"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7" name="Title 1"/>
          <p:cNvSpPr txBox="1"/>
          <p:nvPr/>
        </p:nvSpPr>
        <p:spPr bwMode="auto">
          <a:xfrm>
            <a:off x="609600" y="609600"/>
            <a:ext cx="8229600" cy="533400"/>
          </a:xfrm>
          <a:prstGeom prst="rect">
            <a:avLst/>
          </a:prstGeom>
          <a:noFill/>
          <a:ln w="9525">
            <a:noFill/>
            <a:miter lim="800000"/>
          </a:ln>
        </p:spPr>
        <p:txBody>
          <a:bodyPr vert="horz" wrap="square" lIns="91440" tIns="45720" rIns="91440" bIns="45720" numCol="1" rtlCol="0" anchor="ctr" anchorCtr="0" compatLnSpc="1">
            <a:normAutofit/>
          </a:bodyPr>
          <a:lstStyle/>
          <a:p>
            <a:pPr marR="0" algn="ctr" defTabSz="914400" fontAlgn="auto">
              <a:spcAft>
                <a:spcPts val="0"/>
              </a:spcAft>
              <a:buClrTx/>
              <a:buSzTx/>
              <a:buFontTx/>
              <a:buNone/>
              <a:defRPr/>
            </a:pPr>
            <a:r>
              <a:rPr kumimoji="0" lang="en-US" sz="2400" kern="1200" cap="none" spc="0" normalizeH="0" baseline="0" noProof="0" smtClean="0">
                <a:latin typeface="+mj-lt"/>
                <a:ea typeface="+mj-ea"/>
                <a:cs typeface="+mj-cs"/>
              </a:rPr>
              <a:t>Tabel Nilai sebelum dan sesudah penggunaan metode baru</a:t>
            </a:r>
            <a:endParaRPr kumimoji="0" lang="en-US" sz="2400" kern="1200" cap="none" spc="0" normalizeH="0" baseline="0" noProof="0" dirty="0">
              <a:latin typeface="+mj-lt"/>
              <a:ea typeface="+mj-ea"/>
              <a:cs typeface="+mj-cs"/>
            </a:endParaRPr>
          </a:p>
        </p:txBody>
      </p:sp>
      <p:pic>
        <p:nvPicPr>
          <p:cNvPr id="28678" name="Picture 2"/>
          <p:cNvPicPr>
            <a:picLocks noChangeAspect="1"/>
          </p:cNvPicPr>
          <p:nvPr/>
        </p:nvPicPr>
        <p:blipFill>
          <a:blip r:embed="rId3"/>
          <a:stretch>
            <a:fillRect/>
          </a:stretch>
        </p:blipFill>
        <p:spPr>
          <a:xfrm>
            <a:off x="2209800" y="1295400"/>
            <a:ext cx="4267200" cy="3505200"/>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29699" name="Title 4"/>
          <p:cNvSpPr>
            <a:spLocks noGrp="1"/>
          </p:cNvSpPr>
          <p:nvPr>
            <p:ph type="title"/>
          </p:nvPr>
        </p:nvSpPr>
        <p:spPr>
          <a:ln/>
        </p:spPr>
        <p:txBody>
          <a:bodyPr vert="horz" wrap="square" lIns="91440" tIns="45720" rIns="91440" bIns="45720" anchor="ctr"/>
          <a:lstStyle/>
          <a:p>
            <a:endParaRPr dirty="0"/>
          </a:p>
        </p:txBody>
      </p:sp>
      <p:sp>
        <p:nvSpPr>
          <p:cNvPr id="29700" name="Content Placeholder 5"/>
          <p:cNvSpPr>
            <a:spLocks noGrp="1"/>
          </p:cNvSpPr>
          <p:nvPr>
            <p:ph idx="1"/>
          </p:nvPr>
        </p:nvSpPr>
        <p:spPr>
          <a:ln/>
        </p:spPr>
        <p:txBody>
          <a:bodyPr vert="horz" wrap="square" lIns="91440" tIns="45720" rIns="91440" bIns="45720" anchor="t"/>
          <a:lstStyle/>
          <a:p>
            <a:endParaRPr dirty="0"/>
          </a:p>
        </p:txBody>
      </p:sp>
      <p:pic>
        <p:nvPicPr>
          <p:cNvPr id="29701"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8" name="Content Placeholder 2"/>
          <p:cNvSpPr txBox="1"/>
          <p:nvPr/>
        </p:nvSpPr>
        <p:spPr bwMode="auto">
          <a:xfrm>
            <a:off x="685800" y="990600"/>
            <a:ext cx="8248650" cy="4038600"/>
          </a:xfrm>
          <a:prstGeom prst="rect">
            <a:avLst/>
          </a:prstGeom>
          <a:noFill/>
          <a:ln w="9525">
            <a:noFill/>
            <a:miter lim="800000"/>
          </a:ln>
        </p:spPr>
        <p:txBody>
          <a:bodyPr vert="horz" wrap="square" lIns="91440" tIns="45720" rIns="91440" bIns="45720" numCol="1" anchor="t" anchorCtr="0" compatLnSpc="1"/>
          <a:lstStyle/>
          <a:p>
            <a:pPr marL="342900" marR="0" indent="-342900" defTabSz="914400">
              <a:spcBef>
                <a:spcPct val="20000"/>
              </a:spcBef>
              <a:buClrTx/>
              <a:buSzTx/>
              <a:buFont typeface="Wingdings 2" panose="05020102010507070707" pitchFamily="18" charset="2"/>
              <a:buNone/>
              <a:defRPr/>
            </a:pPr>
            <a:r>
              <a:rPr kumimoji="0" lang="it-IT" sz="2400" kern="1200" cap="none" spc="0" normalizeH="0" baseline="0" noProof="0" smtClean="0">
                <a:latin typeface="+mn-lt"/>
                <a:ea typeface="+mn-ea"/>
                <a:cs typeface="+mn-cs"/>
              </a:rPr>
              <a:t>Uji hipotesis dilakukan dengan langkah sebagai berikut :</a:t>
            </a:r>
            <a:endParaRPr kumimoji="0" lang="en-US" sz="2400" kern="1200" cap="none" spc="0" normalizeH="0" baseline="0" noProof="0" smtClean="0">
              <a:latin typeface="+mn-lt"/>
              <a:ea typeface="+mn-ea"/>
              <a:cs typeface="+mn-cs"/>
            </a:endParaRPr>
          </a:p>
          <a:p>
            <a:pPr marL="342900" marR="0" indent="-342900" defTabSz="914400">
              <a:spcBef>
                <a:spcPct val="20000"/>
              </a:spcBef>
              <a:buClrTx/>
              <a:buSzTx/>
              <a:buFont typeface="Wingdings" panose="05000000000000000000" pitchFamily="2" charset="2"/>
              <a:buChar char="§"/>
              <a:defRPr/>
            </a:pPr>
            <a:r>
              <a:rPr kumimoji="0" lang="en-US" sz="2400" kern="1200" cap="none" spc="0" normalizeH="0" baseline="0" noProof="0" smtClean="0">
                <a:latin typeface="+mn-lt"/>
                <a:ea typeface="+mn-ea"/>
                <a:cs typeface="+mn-cs"/>
              </a:rPr>
              <a:t>Hipotesis:</a:t>
            </a:r>
          </a:p>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smtClean="0">
                <a:latin typeface="+mn-lt"/>
                <a:ea typeface="+mn-ea"/>
                <a:cs typeface="+mn-cs"/>
              </a:rPr>
              <a:t>		H</a:t>
            </a:r>
            <a:r>
              <a:rPr kumimoji="0" lang="en-US" sz="2400" kern="1200" cap="none" spc="0" normalizeH="0" baseline="-25000" noProof="0" smtClean="0">
                <a:latin typeface="+mn-lt"/>
                <a:ea typeface="+mn-ea"/>
                <a:cs typeface="+mn-cs"/>
              </a:rPr>
              <a:t>0</a:t>
            </a:r>
            <a:r>
              <a:rPr kumimoji="0" lang="en-US" sz="2400" kern="1200" cap="none" spc="0" normalizeH="0" baseline="0" noProof="0" smtClean="0">
                <a:latin typeface="+mn-lt"/>
                <a:ea typeface="+mn-ea"/>
                <a:cs typeface="+mn-cs"/>
              </a:rPr>
              <a:t> : metode baru tidak meningkatkan nilai</a:t>
            </a:r>
          </a:p>
          <a:p>
            <a:pPr marL="342900" marR="0" indent="-342900" defTabSz="914400">
              <a:spcBef>
                <a:spcPct val="20000"/>
              </a:spcBef>
              <a:buClrTx/>
              <a:buSzTx/>
              <a:buFont typeface="Arial" panose="020B0604020202020204" pitchFamily="34" charset="0"/>
              <a:buNone/>
              <a:defRPr/>
            </a:pPr>
            <a:r>
              <a:rPr kumimoji="0" lang="pt-BR" sz="2400" kern="1200" cap="none" spc="0" normalizeH="0" baseline="0" noProof="0" smtClean="0">
                <a:latin typeface="+mn-lt"/>
                <a:ea typeface="+mn-ea"/>
                <a:cs typeface="+mn-cs"/>
              </a:rPr>
              <a:t>		</a:t>
            </a:r>
            <a:r>
              <a:rPr kumimoji="0" lang="es-ES" sz="2400" kern="1200" cap="none" spc="0" normalizeH="0" baseline="0" noProof="0" smtClean="0">
                <a:latin typeface="+mn-lt"/>
                <a:ea typeface="+mn-ea"/>
                <a:cs typeface="+mn-cs"/>
              </a:rPr>
              <a:t> H</a:t>
            </a:r>
            <a:r>
              <a:rPr kumimoji="0" lang="es-ES" sz="2400" kern="1200" cap="none" spc="0" normalizeH="0" baseline="-25000" noProof="0" smtClean="0">
                <a:latin typeface="+mn-lt"/>
                <a:ea typeface="+mn-ea"/>
                <a:cs typeface="+mn-cs"/>
              </a:rPr>
              <a:t>a</a:t>
            </a:r>
            <a:r>
              <a:rPr kumimoji="0" lang="pt-BR" sz="2400" kern="1200" cap="none" spc="0" normalizeH="0" baseline="0" noProof="0" smtClean="0">
                <a:latin typeface="+mn-lt"/>
                <a:ea typeface="+mn-ea"/>
                <a:cs typeface="+mn-cs"/>
              </a:rPr>
              <a:t> : </a:t>
            </a:r>
            <a:r>
              <a:rPr kumimoji="0" lang="en-US" sz="2400" kern="1200" cap="none" spc="0" normalizeH="0" baseline="0" noProof="0" smtClean="0">
                <a:latin typeface="+mn-lt"/>
                <a:ea typeface="+mn-ea"/>
                <a:cs typeface="+mn-cs"/>
              </a:rPr>
              <a:t>metode baru meningkatkan nilai</a:t>
            </a:r>
          </a:p>
          <a:p>
            <a:pPr marL="342900" marR="0" indent="-342900" defTabSz="914400">
              <a:spcBef>
                <a:spcPct val="20000"/>
              </a:spcBef>
              <a:buClrTx/>
              <a:buSzTx/>
              <a:buFont typeface="Wingdings" panose="05000000000000000000" pitchFamily="2" charset="2"/>
              <a:buChar char="§"/>
              <a:defRPr/>
            </a:pPr>
            <a:r>
              <a:rPr kumimoji="0" lang="en-US" sz="2400" kern="1200" cap="none" spc="0" normalizeH="0" baseline="0" noProof="0" smtClean="0">
                <a:latin typeface="+mn-lt"/>
                <a:ea typeface="+mn-ea"/>
                <a:cs typeface="+mn-cs"/>
              </a:rPr>
              <a:t>Tingkat kepentingan  α = 0,05 = 5 %</a:t>
            </a:r>
          </a:p>
          <a:p>
            <a:pPr marL="342900" marR="0" indent="-342900" defTabSz="914400">
              <a:spcBef>
                <a:spcPct val="20000"/>
              </a:spcBef>
              <a:buClrTx/>
              <a:buSzTx/>
              <a:buFont typeface="Wingdings" panose="05000000000000000000" pitchFamily="2" charset="2"/>
              <a:buChar char="§"/>
              <a:defRPr/>
            </a:pPr>
            <a:r>
              <a:rPr kumimoji="0" lang="en-US" sz="2400" kern="1200" cap="none" spc="0" normalizeH="0" baseline="0" noProof="0" smtClean="0">
                <a:latin typeface="+mn-lt"/>
                <a:ea typeface="+mn-ea"/>
                <a:cs typeface="+mn-cs"/>
              </a:rPr>
              <a:t>Aturan Keputusan</a:t>
            </a:r>
          </a:p>
          <a:p>
            <a:pPr marL="342900" marR="0" indent="-342900" defTabSz="914400">
              <a:spcBef>
                <a:spcPct val="20000"/>
              </a:spcBef>
              <a:buClrTx/>
              <a:buSzTx/>
              <a:buFont typeface="Wingdings" panose="05000000000000000000" pitchFamily="2" charset="2"/>
              <a:buChar char="§"/>
              <a:defRPr/>
            </a:pPr>
            <a:r>
              <a:rPr kumimoji="0" lang="en-US" sz="2400" kern="1200" cap="none" spc="0" normalizeH="0" baseline="0" noProof="0" smtClean="0">
                <a:latin typeface="+mn-lt"/>
                <a:ea typeface="+mn-ea"/>
                <a:cs typeface="+mn-cs"/>
              </a:rPr>
              <a:t>H</a:t>
            </a:r>
            <a:r>
              <a:rPr kumimoji="0" lang="en-US" sz="2400" kern="1200" cap="none" spc="0" normalizeH="0" baseline="-25000" noProof="0" smtClean="0">
                <a:latin typeface="+mn-lt"/>
                <a:ea typeface="+mn-ea"/>
                <a:cs typeface="+mn-cs"/>
              </a:rPr>
              <a:t>0 </a:t>
            </a:r>
            <a:r>
              <a:rPr kumimoji="0" lang="en-US" sz="2400" kern="1200" cap="none" spc="0" normalizeH="0" baseline="0" noProof="0" smtClean="0">
                <a:latin typeface="+mn-lt"/>
                <a:ea typeface="+mn-ea"/>
                <a:cs typeface="+mn-cs"/>
              </a:rPr>
              <a:t>ditolak dan </a:t>
            </a:r>
            <a:r>
              <a:rPr kumimoji="0" lang="es-ES" sz="2400" kern="1200" cap="none" spc="0" normalizeH="0" baseline="0" noProof="0" smtClean="0">
                <a:latin typeface="+mn-lt"/>
                <a:ea typeface="+mn-ea"/>
                <a:cs typeface="+mn-cs"/>
              </a:rPr>
              <a:t>H</a:t>
            </a:r>
            <a:r>
              <a:rPr kumimoji="0" lang="es-ES" sz="2400" kern="1200" cap="none" spc="0" normalizeH="0" baseline="-25000" noProof="0" smtClean="0">
                <a:latin typeface="+mn-lt"/>
                <a:ea typeface="+mn-ea"/>
                <a:cs typeface="+mn-cs"/>
              </a:rPr>
              <a:t>a</a:t>
            </a:r>
            <a:r>
              <a:rPr kumimoji="0" lang="en-US" sz="2400" kern="1200" cap="none" spc="0" normalizeH="0" baseline="0" noProof="0" smtClean="0">
                <a:latin typeface="+mn-lt"/>
                <a:ea typeface="+mn-ea"/>
                <a:cs typeface="+mn-cs"/>
              </a:rPr>
              <a:t> diterima jika nilai-p &lt; 0,05 dan sebaliknya H</a:t>
            </a:r>
            <a:r>
              <a:rPr kumimoji="0" lang="en-US" sz="2400" kern="1200" cap="none" spc="0" normalizeH="0" baseline="-25000" noProof="0" smtClean="0">
                <a:latin typeface="+mn-lt"/>
                <a:ea typeface="+mn-ea"/>
                <a:cs typeface="+mn-cs"/>
              </a:rPr>
              <a:t>0 </a:t>
            </a:r>
            <a:r>
              <a:rPr kumimoji="0" lang="en-US" sz="2400" kern="1200" cap="none" spc="0" normalizeH="0" baseline="0" noProof="0" smtClean="0">
                <a:latin typeface="+mn-lt"/>
                <a:ea typeface="+mn-ea"/>
                <a:cs typeface="+mn-cs"/>
              </a:rPr>
              <a:t>diterima dan </a:t>
            </a:r>
            <a:r>
              <a:rPr kumimoji="0" lang="es-ES" sz="2400" kern="1200" cap="none" spc="0" normalizeH="0" baseline="0" noProof="0" smtClean="0">
                <a:latin typeface="+mn-lt"/>
                <a:ea typeface="+mn-ea"/>
                <a:cs typeface="+mn-cs"/>
              </a:rPr>
              <a:t>H</a:t>
            </a:r>
            <a:r>
              <a:rPr kumimoji="0" lang="es-ES" sz="2400" kern="1200" cap="none" spc="0" normalizeH="0" baseline="-25000" noProof="0" smtClean="0">
                <a:latin typeface="+mn-lt"/>
                <a:ea typeface="+mn-ea"/>
                <a:cs typeface="+mn-cs"/>
              </a:rPr>
              <a:t>a</a:t>
            </a:r>
            <a:r>
              <a:rPr kumimoji="0" lang="en-US" sz="2400" kern="1200" cap="none" spc="0" normalizeH="0" baseline="0" noProof="0" smtClean="0">
                <a:latin typeface="+mn-lt"/>
                <a:ea typeface="+mn-ea"/>
                <a:cs typeface="+mn-cs"/>
              </a:rPr>
              <a:t> ditolak jika nilai-p &gt; 0,05.</a:t>
            </a:r>
          </a:p>
          <a:p>
            <a:pPr marL="342900" marR="0" indent="-342900" defTabSz="914400">
              <a:spcBef>
                <a:spcPct val="20000"/>
              </a:spcBef>
              <a:buClrTx/>
              <a:buSzTx/>
              <a:buFont typeface="Arial" panose="020B0604020202020204" pitchFamily="34" charset="0"/>
              <a:buChar char="•"/>
              <a:defRPr/>
            </a:pPr>
            <a:endParaRPr kumimoji="0" lang="en-US" sz="2400" kern="1200" cap="none" spc="0" normalizeH="0" baseline="0" noProof="0" dirty="0" smtClean="0">
              <a:latin typeface="+mn-lt"/>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30723" name="Content Placeholder 3"/>
          <p:cNvSpPr>
            <a:spLocks noGrp="1"/>
          </p:cNvSpPr>
          <p:nvPr>
            <p:ph idx="1"/>
          </p:nvPr>
        </p:nvSpPr>
        <p:spPr>
          <a:ln/>
        </p:spPr>
        <p:txBody>
          <a:bodyPr vert="horz" wrap="square" lIns="91440" tIns="45720" rIns="91440" bIns="45720" anchor="t"/>
          <a:lstStyle/>
          <a:p>
            <a:endParaRPr dirty="0"/>
          </a:p>
        </p:txBody>
      </p:sp>
      <p:pic>
        <p:nvPicPr>
          <p:cNvPr id="30724"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30725" name="Title 1"/>
          <p:cNvSpPr>
            <a:spLocks noGrp="1"/>
          </p:cNvSpPr>
          <p:nvPr>
            <p:ph type="title"/>
          </p:nvPr>
        </p:nvSpPr>
        <p:spPr>
          <a:xfrm>
            <a:off x="457200" y="274638"/>
            <a:ext cx="8477250" cy="1858962"/>
          </a:xfrm>
          <a:ln/>
        </p:spPr>
        <p:txBody>
          <a:bodyPr vert="horz" wrap="square" lIns="91440" tIns="45720" rIns="91440" bIns="45720" anchor="ctr"/>
          <a:lstStyle/>
          <a:p>
            <a:pPr eaLnBrk="1" hangingPunct="1"/>
            <a:r>
              <a:rPr sz="2400" dirty="0"/>
              <a:t>Hasil output SPSS</a:t>
            </a:r>
            <a:br>
              <a:rPr sz="2400" dirty="0"/>
            </a:br>
            <a:r>
              <a:rPr sz="2400" dirty="0"/>
              <a:t>(terlihat t</a:t>
            </a:r>
            <a:r>
              <a:rPr sz="2400" baseline="-25000" dirty="0"/>
              <a:t>hit</a:t>
            </a:r>
            <a:r>
              <a:rPr sz="2400" dirty="0"/>
              <a:t> = 1,366 dan nilai-</a:t>
            </a:r>
            <a:r>
              <a:rPr sz="2400" i="1" dirty="0"/>
              <a:t>p</a:t>
            </a:r>
            <a:r>
              <a:rPr sz="2400" dirty="0"/>
              <a:t> = 0,214 &gt; 0,05 </a:t>
            </a:r>
            <a:br>
              <a:rPr sz="2400" dirty="0"/>
            </a:br>
            <a:r>
              <a:rPr sz="2400" dirty="0"/>
              <a:t>sehingga H</a:t>
            </a:r>
            <a:r>
              <a:rPr sz="2400" baseline="-25000" dirty="0"/>
              <a:t>0</a:t>
            </a:r>
            <a:r>
              <a:rPr sz="2400" dirty="0"/>
              <a:t> diterima)</a:t>
            </a:r>
          </a:p>
        </p:txBody>
      </p:sp>
      <p:pic>
        <p:nvPicPr>
          <p:cNvPr id="30726" name="Picture 2"/>
          <p:cNvPicPr>
            <a:picLocks noChangeAspect="1"/>
          </p:cNvPicPr>
          <p:nvPr/>
        </p:nvPicPr>
        <p:blipFill>
          <a:blip r:embed="rId3"/>
          <a:stretch>
            <a:fillRect/>
          </a:stretch>
        </p:blipFill>
        <p:spPr>
          <a:xfrm>
            <a:off x="685800" y="1981200"/>
            <a:ext cx="7867650" cy="365760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6" descr="SUB#LIST copy.jpg"/>
          <p:cNvPicPr>
            <a:picLocks noChangeAspect="1"/>
          </p:cNvPicPr>
          <p:nvPr/>
        </p:nvPicPr>
        <p:blipFill>
          <a:blip r:embed="rId3"/>
          <a:stretch>
            <a:fillRect/>
          </a:stretch>
        </p:blipFill>
        <p:spPr>
          <a:xfrm>
            <a:off x="-228600" y="0"/>
            <a:ext cx="9144000" cy="6858000"/>
          </a:xfrm>
          <a:prstGeom prst="rect">
            <a:avLst/>
          </a:prstGeom>
          <a:noFill/>
          <a:ln w="9525">
            <a:noFill/>
          </a:ln>
        </p:spPr>
      </p:pic>
      <p:sp>
        <p:nvSpPr>
          <p:cNvPr id="6" name="Rectangle 5"/>
          <p:cNvSpPr/>
          <p:nvPr/>
        </p:nvSpPr>
        <p:spPr>
          <a:xfrm>
            <a:off x="3000375" y="2525713"/>
            <a:ext cx="3238500" cy="460375"/>
          </a:xfrm>
          <a:prstGeom prst="rect">
            <a:avLst/>
          </a:prstGeom>
          <a:noFill/>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a:ln w="18415" cmpd="sng">
                  <a:noFill/>
                  <a:prstDash val="solid"/>
                </a:ln>
                <a:solidFill>
                  <a:schemeClr val="tx1">
                    <a:lumMod val="75000"/>
                    <a:lumOff val="25000"/>
                  </a:schemeClr>
                </a:solidFill>
                <a:effectLst/>
                <a:uLnTx/>
                <a:uFillTx/>
                <a:latin typeface="Segoe UI" panose="020B0502040204020203" pitchFamily="34" charset="0"/>
                <a:ea typeface="+mn-ea"/>
                <a:cs typeface="Segoe UI" panose="020B0502040204020203" pitchFamily="34" charset="0"/>
              </a:rPr>
              <a:t>Materi</a:t>
            </a:r>
            <a:r>
              <a:rPr kumimoji="0" lang="en-US" sz="2400" b="1" i="0" u="none" strike="noStrike" kern="1200" cap="none" spc="0" normalizeH="0" baseline="0" noProof="0" dirty="0">
                <a:ln w="18415" cmpd="sng">
                  <a:noFill/>
                  <a:prstDash val="solid"/>
                </a:ln>
                <a:solidFill>
                  <a:schemeClr val="tx1">
                    <a:lumMod val="75000"/>
                    <a:lumOff val="25000"/>
                  </a:schemeClr>
                </a:solidFill>
                <a:effectLst/>
                <a:uLnTx/>
                <a:uFillTx/>
                <a:latin typeface="Segoe UI" panose="020B0502040204020203" pitchFamily="34" charset="0"/>
                <a:ea typeface="+mn-ea"/>
                <a:cs typeface="Segoe UI" panose="020B0502040204020203" pitchFamily="34" charset="0"/>
              </a:rPr>
              <a:t> </a:t>
            </a:r>
            <a:r>
              <a:rPr kumimoji="0" lang="en-US" sz="2400" b="1" i="0" u="none" strike="noStrike" kern="1200" cap="none" spc="0" normalizeH="0" baseline="0" noProof="0" dirty="0" err="1">
                <a:ln w="18415" cmpd="sng">
                  <a:noFill/>
                  <a:prstDash val="solid"/>
                </a:ln>
                <a:solidFill>
                  <a:schemeClr val="tx1">
                    <a:lumMod val="75000"/>
                    <a:lumOff val="25000"/>
                  </a:schemeClr>
                </a:solidFill>
                <a:effectLst/>
                <a:uLnTx/>
                <a:uFillTx/>
                <a:latin typeface="Segoe UI" panose="020B0502040204020203" pitchFamily="34" charset="0"/>
                <a:ea typeface="+mn-ea"/>
                <a:cs typeface="Segoe UI" panose="020B0502040204020203" pitchFamily="34" charset="0"/>
              </a:rPr>
              <a:t>Sebelum</a:t>
            </a:r>
            <a:r>
              <a:rPr kumimoji="0" lang="en-US" sz="2400" b="1" i="0" u="none" strike="noStrike" kern="1200" cap="none" spc="0" normalizeH="0" baseline="0" noProof="0" dirty="0">
                <a:ln w="18415" cmpd="sng">
                  <a:noFill/>
                  <a:prstDash val="solid"/>
                </a:ln>
                <a:solidFill>
                  <a:schemeClr val="tx1">
                    <a:lumMod val="75000"/>
                    <a:lumOff val="25000"/>
                  </a:schemeClr>
                </a:solidFill>
                <a:effectLst/>
                <a:uLnTx/>
                <a:uFillTx/>
                <a:latin typeface="Segoe UI" panose="020B0502040204020203" pitchFamily="34" charset="0"/>
                <a:ea typeface="+mn-ea"/>
                <a:cs typeface="Segoe UI" panose="020B0502040204020203" pitchFamily="34" charset="0"/>
              </a:rPr>
              <a:t> UTS </a:t>
            </a:r>
          </a:p>
        </p:txBody>
      </p:sp>
      <p:sp>
        <p:nvSpPr>
          <p:cNvPr id="8" name="Rectangle 7"/>
          <p:cNvSpPr/>
          <p:nvPr/>
        </p:nvSpPr>
        <p:spPr>
          <a:xfrm>
            <a:off x="3581400" y="3276600"/>
            <a:ext cx="1524000" cy="307777"/>
          </a:xfrm>
          <a:prstGeom prst="rect">
            <a:avLst/>
          </a:prstGeom>
          <a:noFill/>
          <a:ln>
            <a:noFill/>
          </a:ln>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a:t>
            </a:r>
          </a:p>
        </p:txBody>
      </p:sp>
      <p:sp>
        <p:nvSpPr>
          <p:cNvPr id="10" name="Rectangle 9"/>
          <p:cNvSpPr/>
          <p:nvPr/>
        </p:nvSpPr>
        <p:spPr>
          <a:xfrm>
            <a:off x="3633355" y="3647209"/>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02. </a:t>
            </a:r>
            <a:r>
              <a:rPr kumimoji="0" lang="id-ID" sz="14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Probabilitas</a:t>
            </a:r>
            <a:endParaRPr kumimoji="0" lang="en-US" sz="1400" b="1"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endParaRP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07777"/>
          </a:xfrm>
          <a:prstGeom prst="rect">
            <a:avLst/>
          </a:prstGeom>
          <a:no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07. </a:t>
            </a:r>
            <a:r>
              <a:rPr kumimoji="0" lang="en-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H</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ipotesis</a:t>
            </a:r>
            <a:endPar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28" name="Rectangle 27"/>
          <p:cNvSpPr/>
          <p:nvPr/>
        </p:nvSpPr>
        <p:spPr>
          <a:xfrm>
            <a:off x="3636816" y="4038606"/>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03. </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Distribusi Probabilitas: Peubah acak diskrit</a:t>
            </a:r>
            <a:endPar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29" name="Rectangle 28"/>
          <p:cNvSpPr/>
          <p:nvPr/>
        </p:nvSpPr>
        <p:spPr>
          <a:xfrm>
            <a:off x="3647207" y="4402291"/>
            <a:ext cx="5105400" cy="523220"/>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04. </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Distribusi Probabilitas: Peubah acak kontinu</a:t>
            </a:r>
            <a:endPar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a:t>
            </a:r>
          </a:p>
        </p:txBody>
      </p:sp>
      <p:sp>
        <p:nvSpPr>
          <p:cNvPr id="30" name="Rectangle 29"/>
          <p:cNvSpPr/>
          <p:nvPr/>
        </p:nvSpPr>
        <p:spPr>
          <a:xfrm>
            <a:off x="3647207" y="4776367"/>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05. </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Distribusi </a:t>
            </a:r>
            <a:r>
              <a:rPr kumimoji="0" lang="id-ID" sz="1400" b="0" i="1"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Sampling</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a:t>
            </a:r>
            <a:endParaRPr kumimoji="0" lang="en-US" sz="1400" b="0" i="1"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31" name="Rectangle 30"/>
          <p:cNvSpPr/>
          <p:nvPr/>
        </p:nvSpPr>
        <p:spPr>
          <a:xfrm>
            <a:off x="3647207" y="5181616"/>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06. </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Estimasi</a:t>
            </a:r>
            <a:endPar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32" name="Rectangle 31"/>
          <p:cNvSpPr/>
          <p:nvPr/>
        </p:nvSpPr>
        <p:spPr>
          <a:xfrm>
            <a:off x="3647207" y="3248890"/>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01. </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Pengertian dan Deskripsi Data</a:t>
            </a: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a:t>
            </a:r>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31747" name="Title 4"/>
          <p:cNvSpPr>
            <a:spLocks noGrp="1"/>
          </p:cNvSpPr>
          <p:nvPr>
            <p:ph type="title"/>
          </p:nvPr>
        </p:nvSpPr>
        <p:spPr>
          <a:ln/>
        </p:spPr>
        <p:txBody>
          <a:bodyPr vert="horz" wrap="square" lIns="91440" tIns="45720" rIns="91440" bIns="45720" anchor="ctr"/>
          <a:lstStyle/>
          <a:p>
            <a:endParaRPr dirty="0"/>
          </a:p>
        </p:txBody>
      </p:sp>
      <p:sp>
        <p:nvSpPr>
          <p:cNvPr id="31748" name="Content Placeholder 5"/>
          <p:cNvSpPr>
            <a:spLocks noGrp="1"/>
          </p:cNvSpPr>
          <p:nvPr>
            <p:ph idx="1"/>
          </p:nvPr>
        </p:nvSpPr>
        <p:spPr>
          <a:ln/>
        </p:spPr>
        <p:txBody>
          <a:bodyPr vert="horz" wrap="square" lIns="91440" tIns="45720" rIns="91440" bIns="45720" anchor="t"/>
          <a:lstStyle/>
          <a:p>
            <a:endParaRPr dirty="0"/>
          </a:p>
        </p:txBody>
      </p:sp>
      <p:pic>
        <p:nvPicPr>
          <p:cNvPr id="31749"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8" name="Content Placeholder 2"/>
          <p:cNvSpPr txBox="1"/>
          <p:nvPr/>
        </p:nvSpPr>
        <p:spPr bwMode="auto">
          <a:xfrm>
            <a:off x="0" y="609600"/>
            <a:ext cx="9144000" cy="4373563"/>
          </a:xfrm>
          <a:prstGeom prst="rect">
            <a:avLst/>
          </a:prstGeom>
          <a:noFill/>
          <a:ln w="9525">
            <a:noFill/>
            <a:miter lim="800000"/>
          </a:ln>
        </p:spPr>
        <p:txBody>
          <a:bodyPr vert="horz" wrap="square" lIns="91440" tIns="45720" rIns="91440" bIns="45720" numCol="1" anchor="t" anchorCtr="0" compatLnSpc="1"/>
          <a:lstStyle/>
          <a:p>
            <a:pPr marL="365125" marR="0" indent="-282575" defTabSz="914400">
              <a:spcBef>
                <a:spcPct val="20000"/>
              </a:spcBef>
              <a:buClrTx/>
              <a:buSzTx/>
              <a:buFont typeface="Wingdings" panose="05000000000000000000" pitchFamily="2" charset="2"/>
              <a:buChar char="§"/>
              <a:defRPr/>
            </a:pPr>
            <a:r>
              <a:rPr kumimoji="0" lang="en-US" sz="2400" kern="1200" cap="none" spc="0" normalizeH="0" baseline="0" noProof="0" dirty="0" err="1" smtClean="0">
                <a:latin typeface="+mn-lt"/>
                <a:ea typeface="+mn-ea"/>
                <a:cs typeface="+mn-cs"/>
              </a:rPr>
              <a:t>Kesimpulan</a:t>
            </a:r>
            <a:r>
              <a:rPr kumimoji="0" lang="en-US" sz="2400" kern="1200" cap="none" spc="0" normalizeH="0" baseline="0" noProof="0" dirty="0" smtClean="0">
                <a:latin typeface="+mn-lt"/>
                <a:ea typeface="+mn-ea"/>
                <a:cs typeface="+mn-cs"/>
              </a:rPr>
              <a:t>:</a:t>
            </a:r>
          </a:p>
          <a:p>
            <a:pPr marL="365125" marR="0" indent="-282575" defTabSz="914400">
              <a:spcBef>
                <a:spcPct val="20000"/>
              </a:spcBef>
              <a:buClrTx/>
              <a:buSzTx/>
              <a:buFont typeface="Arial" panose="020B0604020202020204" pitchFamily="34" charset="0"/>
              <a:buNone/>
              <a:defRPr/>
            </a:pP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Metode</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pembelajaran</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baru</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tidak</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meningkatkan</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nilai</a:t>
            </a:r>
            <a:r>
              <a:rPr kumimoji="0" lang="en-US" sz="2400" kern="1200" cap="none" spc="0" normalizeH="0" baseline="0" noProof="0" dirty="0" smtClean="0">
                <a:latin typeface="+mn-lt"/>
                <a:ea typeface="+mn-ea"/>
                <a:cs typeface="+mn-cs"/>
              </a:rPr>
              <a:t>. </a:t>
            </a:r>
          </a:p>
          <a:p>
            <a:pPr marL="365125" marR="0" indent="-282575" defTabSz="914400">
              <a:spcBef>
                <a:spcPct val="20000"/>
              </a:spcBef>
              <a:buClrTx/>
              <a:buSzTx/>
              <a:buFont typeface="Arial" panose="020B0604020202020204" pitchFamily="34" charset="0"/>
              <a:buNone/>
              <a:defRPr/>
            </a:pPr>
            <a:r>
              <a:rPr kumimoji="0" lang="en-US" sz="2400" kern="1200" cap="none" spc="0" normalizeH="0" baseline="0" noProof="0" dirty="0" smtClean="0">
                <a:latin typeface="+mn-lt"/>
                <a:ea typeface="+mn-ea"/>
                <a:cs typeface="+mn-cs"/>
              </a:rPr>
              <a:t>	Hal </a:t>
            </a:r>
            <a:r>
              <a:rPr kumimoji="0" lang="en-US" sz="2400" kern="1200" cap="none" spc="0" normalizeH="0" baseline="0" noProof="0" dirty="0" err="1" smtClean="0">
                <a:latin typeface="+mn-lt"/>
                <a:ea typeface="+mn-ea"/>
                <a:cs typeface="+mn-cs"/>
              </a:rPr>
              <a:t>tersebut</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juga</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didukung</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oleh</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informasi</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tambahan</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pada</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hasil</a:t>
            </a:r>
            <a:r>
              <a:rPr kumimoji="0" lang="en-US" sz="2400" kern="1200" cap="none" spc="0" normalizeH="0" baseline="0" noProof="0" dirty="0" smtClean="0">
                <a:latin typeface="+mn-lt"/>
                <a:ea typeface="+mn-ea"/>
                <a:cs typeface="+mn-cs"/>
              </a:rPr>
              <a:t> output </a:t>
            </a:r>
            <a:r>
              <a:rPr kumimoji="0" lang="en-US" sz="2400" kern="1200" cap="none" spc="0" normalizeH="0" baseline="0" noProof="0" dirty="0" err="1" smtClean="0">
                <a:latin typeface="+mn-lt"/>
                <a:ea typeface="+mn-ea"/>
                <a:cs typeface="+mn-cs"/>
              </a:rPr>
              <a:t>SPSS</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berikut</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ini</a:t>
            </a:r>
            <a:r>
              <a:rPr kumimoji="0" lang="en-US" sz="2400" kern="1200" cap="none" spc="0" normalizeH="0" baseline="0" noProof="0" dirty="0" smtClean="0">
                <a:latin typeface="+mn-lt"/>
                <a:ea typeface="+mn-ea"/>
                <a:cs typeface="+mn-cs"/>
              </a:rPr>
              <a:t>.</a:t>
            </a:r>
          </a:p>
          <a:p>
            <a:pPr marL="365125" marR="0" indent="-282575" defTabSz="914400">
              <a:spcBef>
                <a:spcPct val="20000"/>
              </a:spcBef>
              <a:buClrTx/>
              <a:buSzTx/>
              <a:buFont typeface="Arial" panose="020B0604020202020204" pitchFamily="34" charset="0"/>
              <a:buNone/>
              <a:defRPr/>
            </a:pP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Tidak</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terdapat</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perbedaan</a:t>
            </a:r>
            <a:r>
              <a:rPr kumimoji="0" lang="en-US" sz="2400" kern="1200" cap="none" spc="0" normalizeH="0" baseline="0" noProof="0" dirty="0" smtClean="0">
                <a:latin typeface="+mn-lt"/>
                <a:ea typeface="+mn-ea"/>
                <a:cs typeface="+mn-cs"/>
              </a:rPr>
              <a:t> yang </a:t>
            </a:r>
            <a:r>
              <a:rPr kumimoji="0" lang="en-US" sz="2400" kern="1200" cap="none" spc="0" normalizeH="0" baseline="0" noProof="0" dirty="0" err="1" smtClean="0">
                <a:latin typeface="+mn-lt"/>
                <a:ea typeface="+mn-ea"/>
                <a:cs typeface="+mn-cs"/>
              </a:rPr>
              <a:t>signifikan</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antara</a:t>
            </a:r>
            <a:r>
              <a:rPr kumimoji="0" lang="en-US" sz="2400" kern="1200" cap="none" spc="0" normalizeH="0" baseline="0" noProof="0" dirty="0" smtClean="0">
                <a:latin typeface="+mn-lt"/>
                <a:ea typeface="+mn-ea"/>
                <a:cs typeface="+mn-cs"/>
              </a:rPr>
              <a:t> rata-rata </a:t>
            </a:r>
            <a:r>
              <a:rPr kumimoji="0" lang="en-US" sz="2400" kern="1200" cap="none" spc="0" normalizeH="0" baseline="0" noProof="0" dirty="0" err="1" smtClean="0">
                <a:latin typeface="+mn-lt"/>
                <a:ea typeface="+mn-ea"/>
                <a:cs typeface="+mn-cs"/>
              </a:rPr>
              <a:t>nilai</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sebelum</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dan</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nilai</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sesudah</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penggunaan</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metode</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pembelajaran</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baru</a:t>
            </a:r>
            <a:r>
              <a:rPr kumimoji="0" lang="en-US" sz="2400" kern="1200" cap="none" spc="0" normalizeH="0" baseline="0" noProof="0" dirty="0" smtClean="0">
                <a:latin typeface="+mn-lt"/>
                <a:ea typeface="+mn-ea"/>
                <a:cs typeface="+mn-cs"/>
              </a:rPr>
              <a:t>.</a:t>
            </a:r>
          </a:p>
        </p:txBody>
      </p:sp>
      <p:sp>
        <p:nvSpPr>
          <p:cNvPr id="31751" name="Rectangle 8"/>
          <p:cNvSpPr/>
          <p:nvPr/>
        </p:nvSpPr>
        <p:spPr>
          <a:xfrm>
            <a:off x="2895600" y="3124200"/>
            <a:ext cx="2503488" cy="430213"/>
          </a:xfrm>
          <a:prstGeom prst="rect">
            <a:avLst/>
          </a:prstGeom>
          <a:noFill/>
          <a:ln w="9525">
            <a:noFill/>
          </a:ln>
        </p:spPr>
        <p:txBody>
          <a:bodyPr wrap="none">
            <a:spAutoFit/>
          </a:bodyPr>
          <a:lstStyle/>
          <a:p>
            <a:r>
              <a:rPr sz="2200" dirty="0">
                <a:latin typeface="Arial" panose="020B0604020202020204" pitchFamily="34" charset="0"/>
              </a:rPr>
              <a:t>Hasil output SPSS</a:t>
            </a:r>
          </a:p>
        </p:txBody>
      </p:sp>
      <p:pic>
        <p:nvPicPr>
          <p:cNvPr id="31752" name="Picture 3"/>
          <p:cNvPicPr>
            <a:picLocks noChangeAspect="1"/>
          </p:cNvPicPr>
          <p:nvPr/>
        </p:nvPicPr>
        <p:blipFill>
          <a:blip r:embed="rId3"/>
          <a:stretch>
            <a:fillRect/>
          </a:stretch>
        </p:blipFill>
        <p:spPr>
          <a:xfrm>
            <a:off x="1447800" y="3505200"/>
            <a:ext cx="6096000" cy="2852738"/>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32771" name="Content Placeholder 3"/>
          <p:cNvSpPr>
            <a:spLocks noGrp="1"/>
          </p:cNvSpPr>
          <p:nvPr>
            <p:ph idx="1"/>
          </p:nvPr>
        </p:nvSpPr>
        <p:spPr>
          <a:ln/>
        </p:spPr>
        <p:txBody>
          <a:bodyPr vert="horz" wrap="square" lIns="91440" tIns="45720" rIns="91440" bIns="45720" anchor="t"/>
          <a:lstStyle/>
          <a:p>
            <a:endParaRPr dirty="0"/>
          </a:p>
        </p:txBody>
      </p:sp>
      <p:pic>
        <p:nvPicPr>
          <p:cNvPr id="32772"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32773" name="Title 1"/>
          <p:cNvSpPr>
            <a:spLocks noGrp="1"/>
          </p:cNvSpPr>
          <p:nvPr>
            <p:ph type="title"/>
          </p:nvPr>
        </p:nvSpPr>
        <p:spPr>
          <a:xfrm>
            <a:off x="0" y="609600"/>
            <a:ext cx="9144000" cy="609600"/>
          </a:xfrm>
          <a:ln/>
        </p:spPr>
        <p:txBody>
          <a:bodyPr vert="horz" wrap="square" lIns="91440" tIns="45720" rIns="91440" bIns="45720" anchor="ctr"/>
          <a:lstStyle/>
          <a:p>
            <a:pPr eaLnBrk="1" hangingPunct="1"/>
            <a:r>
              <a:rPr lang="it-IT" altLang="x-none" sz="2800" b="1" dirty="0"/>
              <a:t>Uji t untuk populasi yang saling bebas (</a:t>
            </a:r>
            <a:r>
              <a:rPr lang="it-IT" altLang="x-none" sz="2800" b="1" i="1" dirty="0"/>
              <a:t>independent</a:t>
            </a:r>
            <a:r>
              <a:rPr lang="it-IT" altLang="x-none" sz="2800" b="1" dirty="0"/>
              <a:t>)</a:t>
            </a:r>
            <a:endParaRPr sz="2800" dirty="0"/>
          </a:p>
        </p:txBody>
      </p:sp>
      <p:sp>
        <p:nvSpPr>
          <p:cNvPr id="7" name="Content Placeholder 2"/>
          <p:cNvSpPr txBox="1"/>
          <p:nvPr/>
        </p:nvSpPr>
        <p:spPr bwMode="auto">
          <a:xfrm>
            <a:off x="533400" y="1143000"/>
            <a:ext cx="8172450" cy="5410200"/>
          </a:xfrm>
          <a:prstGeom prst="rect">
            <a:avLst/>
          </a:prstGeom>
          <a:noFill/>
          <a:ln w="9525">
            <a:noFill/>
            <a:miter lim="800000"/>
          </a:ln>
        </p:spPr>
        <p:txBody>
          <a:bodyPr vert="horz" wrap="square" lIns="91440" tIns="45720" rIns="91440" bIns="45720" numCol="1" anchor="t" anchorCtr="0" compatLnSpc="1"/>
          <a:lstStyle/>
          <a:p>
            <a:pPr marL="342900" marR="0" indent="-342900" defTabSz="914400">
              <a:spcBef>
                <a:spcPct val="20000"/>
              </a:spcBef>
              <a:buClrTx/>
              <a:buSzTx/>
              <a:buFont typeface="Wingdings 2" panose="05020102010507070707" pitchFamily="18" charset="2"/>
              <a:buNone/>
              <a:defRPr/>
            </a:pPr>
            <a:r>
              <a:rPr kumimoji="0" lang="it-IT" sz="2400" kern="1200" cap="none" spc="0" normalizeH="0" baseline="0" noProof="0" smtClean="0">
                <a:latin typeface="+mn-lt"/>
                <a:ea typeface="+mn-ea"/>
                <a:cs typeface="+mn-cs"/>
              </a:rPr>
              <a:t>Digunakan bila :</a:t>
            </a:r>
          </a:p>
          <a:p>
            <a:pPr marL="342900" marR="0" indent="-342900" defTabSz="914400">
              <a:spcBef>
                <a:spcPct val="20000"/>
              </a:spcBef>
              <a:buClrTx/>
              <a:buSzTx/>
              <a:buFont typeface="Wingdings" panose="05000000000000000000" pitchFamily="2" charset="2"/>
              <a:buChar char="§"/>
              <a:defRPr/>
            </a:pPr>
            <a:r>
              <a:rPr kumimoji="0" lang="en-US" sz="2400" kern="1200" cap="none" spc="0" normalizeH="0" baseline="0" noProof="0" smtClean="0">
                <a:latin typeface="+mn-lt"/>
                <a:ea typeface="+mn-ea"/>
                <a:cs typeface="+mn-cs"/>
              </a:rPr>
              <a:t>Sampel yang diambil dari kedua populasi yang saling bebas dan berdistribusi normal.</a:t>
            </a:r>
          </a:p>
          <a:p>
            <a:pPr marL="342900" marR="0" indent="-342900" defTabSz="914400">
              <a:spcBef>
                <a:spcPct val="20000"/>
              </a:spcBef>
              <a:buClrTx/>
              <a:buSzTx/>
              <a:buFont typeface="Wingdings" panose="05000000000000000000" pitchFamily="2" charset="2"/>
              <a:buChar char="§"/>
              <a:defRPr/>
            </a:pPr>
            <a:r>
              <a:rPr kumimoji="0" lang="en-US" sz="2400" kern="1200" cap="none" spc="0" normalizeH="0" baseline="0" noProof="0" smtClean="0">
                <a:latin typeface="+mn-lt"/>
                <a:ea typeface="+mn-ea"/>
                <a:cs typeface="+mn-cs"/>
              </a:rPr>
              <a:t>Ukuran kedua sampel kurang dari 30 </a:t>
            </a:r>
          </a:p>
          <a:p>
            <a:pPr marL="342900" marR="0" indent="-342900" defTabSz="914400">
              <a:spcBef>
                <a:spcPct val="20000"/>
              </a:spcBef>
              <a:buClrTx/>
              <a:buSzTx/>
              <a:buFont typeface="Wingdings 2" panose="05020102010507070707" pitchFamily="18" charset="2"/>
              <a:buNone/>
              <a:defRPr/>
            </a:pPr>
            <a:r>
              <a:rPr kumimoji="0" lang="en-US" sz="2400" kern="1200" cap="none" spc="0" normalizeH="0" baseline="0" noProof="0" smtClean="0">
                <a:latin typeface="+mn-lt"/>
                <a:ea typeface="+mn-ea"/>
                <a:cs typeface="+mn-cs"/>
              </a:rPr>
              <a:t>   ( untuk </a:t>
            </a:r>
            <a:r>
              <a:rPr kumimoji="0" lang="en-US" sz="2400" i="1" kern="1200" cap="none" spc="0" normalizeH="0" baseline="0" noProof="0" smtClean="0">
                <a:latin typeface="+mn-lt"/>
                <a:ea typeface="+mn-ea"/>
                <a:cs typeface="+mn-cs"/>
              </a:rPr>
              <a:t>n</a:t>
            </a:r>
            <a:r>
              <a:rPr kumimoji="0" lang="en-US" sz="2400" kern="1200" cap="none" spc="0" normalizeH="0" baseline="0" noProof="0" smtClean="0">
                <a:latin typeface="+mn-lt"/>
                <a:ea typeface="+mn-ea"/>
                <a:cs typeface="+mn-cs"/>
              </a:rPr>
              <a:t> &gt; 30,  hasil yang diperoleh merupakan pendekatan ).</a:t>
            </a:r>
          </a:p>
          <a:p>
            <a:pPr marL="342900" marR="0" indent="-342900" defTabSz="914400">
              <a:spcBef>
                <a:spcPct val="20000"/>
              </a:spcBef>
              <a:buClrTx/>
              <a:buSzTx/>
              <a:buFont typeface="Wingdings 2" panose="05020102010507070707" pitchFamily="18" charset="2"/>
              <a:buNone/>
              <a:defRPr/>
            </a:pPr>
            <a:r>
              <a:rPr kumimoji="0" lang="it-IT" sz="2400" kern="1200" cap="none" spc="0" normalizeH="0" baseline="0" noProof="0" smtClean="0">
                <a:latin typeface="+mn-lt"/>
                <a:ea typeface="+mn-ea"/>
                <a:cs typeface="+mn-cs"/>
              </a:rPr>
              <a:t>	</a:t>
            </a:r>
          </a:p>
          <a:p>
            <a:pPr marL="342900" marR="0" indent="-342900" defTabSz="914400">
              <a:spcBef>
                <a:spcPct val="20000"/>
              </a:spcBef>
              <a:buClrTx/>
              <a:buSzTx/>
              <a:buFont typeface="Wingdings 2" panose="05020102010507070707" pitchFamily="18" charset="2"/>
              <a:buNone/>
              <a:defRPr/>
            </a:pPr>
            <a:r>
              <a:rPr kumimoji="0" lang="it-IT" sz="2400" kern="1200" cap="none" spc="0" normalizeH="0" baseline="0" noProof="0" smtClean="0">
                <a:latin typeface="+mn-lt"/>
                <a:ea typeface="+mn-ea"/>
                <a:cs typeface="+mn-cs"/>
              </a:rPr>
              <a:t>Prosedur uji hipotesisnya sebagai berikut :</a:t>
            </a:r>
            <a:endParaRPr kumimoji="0" lang="en-US" sz="2400" kern="1200" cap="none" spc="0" normalizeH="0" baseline="0" noProof="0" smtClean="0">
              <a:latin typeface="+mn-lt"/>
              <a:ea typeface="+mn-ea"/>
              <a:cs typeface="+mn-cs"/>
            </a:endParaRPr>
          </a:p>
          <a:p>
            <a:pPr marL="342900" marR="0" indent="-342900" defTabSz="914400">
              <a:spcBef>
                <a:spcPct val="20000"/>
              </a:spcBef>
              <a:buClrTx/>
              <a:buSzTx/>
              <a:buFont typeface="Wingdings" panose="05000000000000000000" pitchFamily="2" charset="2"/>
              <a:buChar char="§"/>
              <a:defRPr/>
            </a:pPr>
            <a:r>
              <a:rPr kumimoji="0" lang="es-ES" sz="2400" kern="1200" cap="none" spc="0" normalizeH="0" baseline="0" noProof="0" smtClean="0">
                <a:latin typeface="+mn-lt"/>
                <a:ea typeface="+mn-ea"/>
                <a:cs typeface="+mn-cs"/>
              </a:rPr>
              <a:t>Pernyataan hipotesis nol dan hipotesis alternatif</a:t>
            </a:r>
            <a:endParaRPr kumimoji="0" lang="en-US" sz="2400" kern="1200" cap="none" spc="0" normalizeH="0" baseline="0" noProof="0" smtClean="0">
              <a:latin typeface="+mn-lt"/>
              <a:ea typeface="+mn-ea"/>
              <a:cs typeface="+mn-cs"/>
            </a:endParaRPr>
          </a:p>
          <a:p>
            <a:pPr marL="342900" marR="0" indent="-342900" defTabSz="914400">
              <a:spcBef>
                <a:spcPct val="20000"/>
              </a:spcBef>
              <a:buClrTx/>
              <a:buSzTx/>
              <a:buFont typeface="Wingdings" panose="05000000000000000000" pitchFamily="2" charset="2"/>
              <a:buChar char="§"/>
              <a:defRPr/>
            </a:pPr>
            <a:r>
              <a:rPr kumimoji="0" lang="es-ES" sz="2400" kern="1200" cap="none" spc="0" normalizeH="0" baseline="0" noProof="0" smtClean="0">
                <a:latin typeface="+mn-lt"/>
                <a:ea typeface="+mn-ea"/>
                <a:cs typeface="+mn-cs"/>
              </a:rPr>
              <a:t>Dalam uji hipotesis nol dan hipotesis alternatifnya adalah :</a:t>
            </a:r>
            <a:endParaRPr kumimoji="0" lang="en-US" sz="2400" kern="1200" cap="none" spc="0" normalizeH="0" baseline="0" noProof="0" smtClean="0">
              <a:latin typeface="+mn-lt"/>
              <a:ea typeface="+mn-ea"/>
              <a:cs typeface="+mn-cs"/>
            </a:endParaRPr>
          </a:p>
          <a:p>
            <a:pPr marL="342900" marR="0" indent="-342900" defTabSz="914400">
              <a:spcBef>
                <a:spcPct val="20000"/>
              </a:spcBef>
              <a:buClrTx/>
              <a:buSzTx/>
              <a:buFont typeface="Arial" panose="020B0604020202020204" pitchFamily="34" charset="0"/>
              <a:buNone/>
              <a:defRPr/>
            </a:pPr>
            <a:r>
              <a:rPr kumimoji="0" lang="pt-BR" sz="2400" kern="1200" cap="none" spc="0" normalizeH="0" baseline="0" noProof="0" smtClean="0">
                <a:latin typeface="+mn-lt"/>
                <a:ea typeface="+mn-ea"/>
                <a:cs typeface="+mn-cs"/>
              </a:rPr>
              <a:t>		H</a:t>
            </a:r>
            <a:r>
              <a:rPr kumimoji="0" lang="en-US" sz="2400" kern="1200" cap="none" spc="0" normalizeH="0" baseline="-25000" noProof="0" smtClean="0">
                <a:latin typeface="+mn-lt"/>
                <a:ea typeface="+mn-ea"/>
                <a:cs typeface="+mn-cs"/>
              </a:rPr>
              <a:t>0</a:t>
            </a:r>
            <a:r>
              <a:rPr kumimoji="0" lang="pt-BR" sz="2400" kern="1200" cap="none" spc="0" normalizeH="0" baseline="0" noProof="0" smtClean="0">
                <a:latin typeface="+mn-lt"/>
                <a:ea typeface="+mn-ea"/>
                <a:cs typeface="+mn-cs"/>
              </a:rPr>
              <a:t> :  </a:t>
            </a:r>
            <a:r>
              <a:rPr kumimoji="0" lang="en-US" sz="2400" kern="1200" cap="none" spc="0" normalizeH="0" baseline="0" noProof="0" smtClean="0">
                <a:latin typeface="+mn-lt"/>
                <a:ea typeface="+mn-ea"/>
                <a:cs typeface="+mn-cs"/>
              </a:rPr>
              <a:t>μ</a:t>
            </a:r>
            <a:r>
              <a:rPr kumimoji="0" lang="pt-BR" sz="2400" kern="1200" cap="none" spc="0" normalizeH="0" baseline="-25000" noProof="0" smtClean="0">
                <a:latin typeface="+mn-lt"/>
                <a:ea typeface="+mn-ea"/>
                <a:cs typeface="+mn-cs"/>
              </a:rPr>
              <a:t>1</a:t>
            </a:r>
            <a:r>
              <a:rPr kumimoji="0" lang="pt-BR" sz="2400" kern="1200" cap="none" spc="0" normalizeH="0" baseline="0" noProof="0" smtClean="0">
                <a:latin typeface="+mn-lt"/>
                <a:ea typeface="+mn-ea"/>
                <a:cs typeface="+mn-cs"/>
              </a:rPr>
              <a:t> = </a:t>
            </a:r>
            <a:r>
              <a:rPr kumimoji="0" lang="en-US" sz="2400" kern="1200" cap="none" spc="0" normalizeH="0" baseline="0" noProof="0" smtClean="0">
                <a:latin typeface="+mn-lt"/>
                <a:ea typeface="+mn-ea"/>
                <a:cs typeface="+mn-cs"/>
              </a:rPr>
              <a:t>μ</a:t>
            </a:r>
            <a:r>
              <a:rPr kumimoji="0" lang="pt-BR" sz="2400" kern="1200" cap="none" spc="0" normalizeH="0" baseline="-25000" noProof="0" smtClean="0">
                <a:latin typeface="+mn-lt"/>
                <a:ea typeface="+mn-ea"/>
                <a:cs typeface="+mn-cs"/>
              </a:rPr>
              <a:t>2</a:t>
            </a:r>
            <a:r>
              <a:rPr kumimoji="0" lang="pt-BR" sz="2400" kern="1200" cap="none" spc="0" normalizeH="0" baseline="0" noProof="0" smtClean="0">
                <a:latin typeface="+mn-lt"/>
                <a:ea typeface="+mn-ea"/>
                <a:cs typeface="+mn-cs"/>
              </a:rPr>
              <a:t> (rata-rata kedua kelompok sama)</a:t>
            </a:r>
            <a:endParaRPr kumimoji="0" lang="en-US" sz="2400" kern="1200" cap="none" spc="0" normalizeH="0" baseline="0" noProof="0" smtClean="0">
              <a:latin typeface="+mn-lt"/>
              <a:ea typeface="+mn-ea"/>
              <a:cs typeface="+mn-cs"/>
            </a:endParaRPr>
          </a:p>
          <a:p>
            <a:pPr marL="342900" marR="0" indent="-342900" defTabSz="914400">
              <a:spcBef>
                <a:spcPct val="20000"/>
              </a:spcBef>
              <a:buClrTx/>
              <a:buSzTx/>
              <a:buFont typeface="Arial" panose="020B0604020202020204" pitchFamily="34" charset="0"/>
              <a:buNone/>
              <a:defRPr/>
            </a:pPr>
            <a:r>
              <a:rPr kumimoji="0" lang="pt-BR" sz="2400" kern="1200" cap="none" spc="0" normalizeH="0" baseline="0" noProof="0" smtClean="0">
                <a:latin typeface="+mn-lt"/>
                <a:ea typeface="+mn-ea"/>
                <a:cs typeface="+mn-cs"/>
              </a:rPr>
              <a:t>		</a:t>
            </a:r>
            <a:r>
              <a:rPr kumimoji="0" lang="es-ES" sz="2400" kern="1200" cap="none" spc="0" normalizeH="0" baseline="0" noProof="0" smtClean="0">
                <a:latin typeface="+mn-lt"/>
                <a:ea typeface="+mn-ea"/>
                <a:cs typeface="+mn-cs"/>
              </a:rPr>
              <a:t> H</a:t>
            </a:r>
            <a:r>
              <a:rPr kumimoji="0" lang="es-ES" sz="2400" kern="1200" cap="none" spc="0" normalizeH="0" baseline="-25000" noProof="0" smtClean="0">
                <a:latin typeface="+mn-lt"/>
                <a:ea typeface="+mn-ea"/>
                <a:cs typeface="+mn-cs"/>
              </a:rPr>
              <a:t>a</a:t>
            </a:r>
            <a:r>
              <a:rPr kumimoji="0" lang="pt-BR" sz="2400" kern="1200" cap="none" spc="0" normalizeH="0" baseline="0" noProof="0" smtClean="0">
                <a:latin typeface="+mn-lt"/>
                <a:ea typeface="+mn-ea"/>
                <a:cs typeface="+mn-cs"/>
              </a:rPr>
              <a:t> :  </a:t>
            </a:r>
            <a:r>
              <a:rPr kumimoji="0" lang="en-US" sz="2400" kern="1200" cap="none" spc="0" normalizeH="0" baseline="0" noProof="0" smtClean="0">
                <a:latin typeface="+mn-lt"/>
                <a:ea typeface="+mn-ea"/>
                <a:cs typeface="+mn-cs"/>
              </a:rPr>
              <a:t>μ</a:t>
            </a:r>
            <a:r>
              <a:rPr kumimoji="0" lang="pt-BR" sz="2400" kern="1200" cap="none" spc="0" normalizeH="0" baseline="-25000" noProof="0" smtClean="0">
                <a:latin typeface="+mn-lt"/>
                <a:ea typeface="+mn-ea"/>
                <a:cs typeface="+mn-cs"/>
              </a:rPr>
              <a:t>1</a:t>
            </a:r>
            <a:r>
              <a:rPr kumimoji="0" lang="pt-BR" sz="2400" kern="1200" cap="none" spc="0" normalizeH="0" baseline="0" noProof="0" smtClean="0">
                <a:latin typeface="+mn-lt"/>
                <a:ea typeface="+mn-ea"/>
                <a:cs typeface="+mn-cs"/>
              </a:rPr>
              <a:t> ≠ </a:t>
            </a:r>
            <a:r>
              <a:rPr kumimoji="0" lang="en-US" sz="2400" kern="1200" cap="none" spc="0" normalizeH="0" baseline="0" noProof="0" smtClean="0">
                <a:latin typeface="+mn-lt"/>
                <a:ea typeface="+mn-ea"/>
                <a:cs typeface="+mn-cs"/>
              </a:rPr>
              <a:t>μ</a:t>
            </a:r>
            <a:r>
              <a:rPr kumimoji="0" lang="pt-BR" sz="2400" kern="1200" cap="none" spc="0" normalizeH="0" baseline="-25000" noProof="0" smtClean="0">
                <a:latin typeface="+mn-lt"/>
                <a:ea typeface="+mn-ea"/>
                <a:cs typeface="+mn-cs"/>
              </a:rPr>
              <a:t>2 </a:t>
            </a:r>
            <a:r>
              <a:rPr kumimoji="0" lang="pt-BR" sz="2400" kern="1200" cap="none" spc="0" normalizeH="0" baseline="0" noProof="0" smtClean="0">
                <a:latin typeface="+mn-lt"/>
                <a:ea typeface="+mn-ea"/>
                <a:cs typeface="+mn-cs"/>
              </a:rPr>
              <a:t>(rata-rata kedua kelompok tidak sama)</a:t>
            </a:r>
            <a:endParaRPr kumimoji="0" lang="en-US" sz="2400" kern="1200" cap="none" spc="0" normalizeH="0" baseline="0" noProof="0" smtClean="0">
              <a:latin typeface="+mn-lt"/>
              <a:ea typeface="+mn-ea"/>
              <a:cs typeface="+mn-cs"/>
            </a:endParaRPr>
          </a:p>
          <a:p>
            <a:pPr marL="342900" marR="0" indent="-342900" defTabSz="914400">
              <a:spcBef>
                <a:spcPct val="20000"/>
              </a:spcBef>
              <a:buClrTx/>
              <a:buSzTx/>
              <a:buFont typeface="Wingdings" panose="05000000000000000000" pitchFamily="2" charset="2"/>
              <a:buChar char="§"/>
              <a:defRPr/>
            </a:pPr>
            <a:r>
              <a:rPr kumimoji="0" lang="en-US" sz="2400" kern="1200" cap="none" spc="0" normalizeH="0" baseline="0" noProof="0" smtClean="0">
                <a:latin typeface="+mn-lt"/>
                <a:ea typeface="+mn-ea"/>
                <a:cs typeface="+mn-cs"/>
              </a:rPr>
              <a:t>Pemilihan tingkat kepentingan  α</a:t>
            </a:r>
          </a:p>
          <a:p>
            <a:pPr marL="342900" marR="0" indent="-342900" defTabSz="914400">
              <a:spcBef>
                <a:spcPct val="20000"/>
              </a:spcBef>
              <a:buClrTx/>
              <a:buSzTx/>
              <a:buFont typeface="Wingdings 2" panose="05020102010507070707" pitchFamily="18" charset="2"/>
              <a:buNone/>
              <a:defRPr/>
            </a:pPr>
            <a:endParaRPr kumimoji="0" lang="en-US" sz="2400" kern="1200" cap="none" spc="0" normalizeH="0" baseline="0" noProof="0" smtClean="0">
              <a:latin typeface="+mn-lt"/>
              <a:ea typeface="+mn-ea"/>
              <a:cs typeface="+mn-cs"/>
            </a:endParaRPr>
          </a:p>
          <a:p>
            <a:pPr marL="342900" marR="0" indent="-342900" defTabSz="914400">
              <a:spcBef>
                <a:spcPct val="20000"/>
              </a:spcBef>
              <a:buClrTx/>
              <a:buSzTx/>
              <a:buFont typeface="Wingdings 2" panose="05020102010507070707" pitchFamily="18" charset="2"/>
              <a:buNone/>
              <a:defRPr/>
            </a:pPr>
            <a:endParaRPr kumimoji="0" lang="en-US" sz="2400" kern="1200" cap="none" spc="0" normalizeH="0" baseline="0" noProof="0" smtClean="0">
              <a:latin typeface="+mn-lt"/>
              <a:ea typeface="+mn-ea"/>
              <a:cs typeface="+mn-cs"/>
            </a:endParaRPr>
          </a:p>
          <a:p>
            <a:pPr marL="342900" marR="0" indent="-342900" defTabSz="914400">
              <a:spcBef>
                <a:spcPct val="20000"/>
              </a:spcBef>
              <a:buClrTx/>
              <a:buSzTx/>
              <a:buFont typeface="Wingdings 2" panose="05020102010507070707" pitchFamily="18" charset="2"/>
              <a:buNone/>
              <a:defRPr/>
            </a:pPr>
            <a:endParaRPr kumimoji="0" lang="it-IT" sz="2400" kern="1200" cap="none" spc="0" normalizeH="0" baseline="0" noProof="0" smtClean="0">
              <a:latin typeface="+mn-lt"/>
              <a:ea typeface="+mn-ea"/>
              <a:cs typeface="+mn-cs"/>
            </a:endParaRPr>
          </a:p>
          <a:p>
            <a:pPr marL="342900" marR="0" indent="-342900" defTabSz="914400">
              <a:spcBef>
                <a:spcPct val="20000"/>
              </a:spcBef>
              <a:buClrTx/>
              <a:buSzTx/>
              <a:buFont typeface="Wingdings 2" panose="05020102010507070707" pitchFamily="18" charset="2"/>
              <a:buNone/>
              <a:defRPr/>
            </a:pPr>
            <a:endParaRPr kumimoji="0" lang="en-US" sz="3200" kern="1200" cap="none" spc="0" normalizeH="0" baseline="0" noProof="0" dirty="0" smtClean="0">
              <a:latin typeface="+mn-lt"/>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33795" name="Title 4"/>
          <p:cNvSpPr>
            <a:spLocks noGrp="1"/>
          </p:cNvSpPr>
          <p:nvPr>
            <p:ph type="title"/>
          </p:nvPr>
        </p:nvSpPr>
        <p:spPr>
          <a:ln/>
        </p:spPr>
        <p:txBody>
          <a:bodyPr vert="horz" wrap="square" lIns="91440" tIns="45720" rIns="91440" bIns="45720" anchor="ctr"/>
          <a:lstStyle/>
          <a:p>
            <a:endParaRPr dirty="0"/>
          </a:p>
        </p:txBody>
      </p:sp>
      <p:sp>
        <p:nvSpPr>
          <p:cNvPr id="33796" name="Content Placeholder 5"/>
          <p:cNvSpPr>
            <a:spLocks noGrp="1"/>
          </p:cNvSpPr>
          <p:nvPr>
            <p:ph idx="1"/>
          </p:nvPr>
        </p:nvSpPr>
        <p:spPr>
          <a:ln/>
        </p:spPr>
        <p:txBody>
          <a:bodyPr vert="horz" wrap="square" lIns="91440" tIns="45720" rIns="91440" bIns="45720" anchor="t"/>
          <a:lstStyle/>
          <a:p>
            <a:endParaRPr dirty="0"/>
          </a:p>
        </p:txBody>
      </p:sp>
      <p:pic>
        <p:nvPicPr>
          <p:cNvPr id="33797"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8" name="Content Placeholder 2"/>
          <p:cNvSpPr txBox="1"/>
          <p:nvPr/>
        </p:nvSpPr>
        <p:spPr bwMode="auto">
          <a:xfrm>
            <a:off x="457200" y="685800"/>
            <a:ext cx="8229600" cy="1524000"/>
          </a:xfrm>
          <a:prstGeom prst="rect">
            <a:avLst/>
          </a:prstGeom>
          <a:noFill/>
          <a:ln w="9525">
            <a:noFill/>
            <a:miter lim="800000"/>
          </a:ln>
        </p:spPr>
        <p:txBody>
          <a:bodyPr vert="horz" wrap="square" lIns="91440" tIns="45720" rIns="91440" bIns="45720" numCol="1" anchor="t" anchorCtr="0" compatLnSpc="1"/>
          <a:lstStyle/>
          <a:p>
            <a:pPr marL="342900" marR="0" indent="-342900" defTabSz="914400">
              <a:spcBef>
                <a:spcPct val="20000"/>
              </a:spcBef>
              <a:buClrTx/>
              <a:buSzTx/>
              <a:buFont typeface="Wingdings 2" panose="05020102010507070707" pitchFamily="18" charset="2"/>
              <a:buNone/>
              <a:defRPr/>
            </a:pPr>
            <a:r>
              <a:rPr kumimoji="0" lang="en-US" sz="2400" kern="1200" cap="none" spc="0" normalizeH="0" baseline="0" noProof="0" smtClean="0">
                <a:latin typeface="+mn-lt"/>
                <a:ea typeface="+mn-ea"/>
                <a:cs typeface="+mn-cs"/>
              </a:rPr>
              <a:t>Aturan pengambilan keputusan :</a:t>
            </a:r>
          </a:p>
          <a:p>
            <a:pPr marL="342900" marR="0" indent="-342900" defTabSz="914400">
              <a:spcBef>
                <a:spcPct val="20000"/>
              </a:spcBef>
              <a:buClrTx/>
              <a:buSzTx/>
              <a:buFont typeface="Wingdings" panose="05000000000000000000" pitchFamily="2" charset="2"/>
              <a:buChar char="§"/>
              <a:defRPr/>
            </a:pPr>
            <a:r>
              <a:rPr kumimoji="0" lang="en-US" sz="2400" kern="1200" cap="none" spc="0" normalizeH="0" baseline="0" noProof="0" smtClean="0">
                <a:latin typeface="+mn-lt"/>
                <a:ea typeface="+mn-ea"/>
                <a:cs typeface="+mn-cs"/>
              </a:rPr>
              <a:t>H</a:t>
            </a:r>
            <a:r>
              <a:rPr kumimoji="0" lang="en-US" sz="2400" kern="1200" cap="none" spc="0" normalizeH="0" baseline="-25000" noProof="0" smtClean="0">
                <a:latin typeface="+mn-lt"/>
                <a:ea typeface="+mn-ea"/>
                <a:cs typeface="+mn-cs"/>
              </a:rPr>
              <a:t>0</a:t>
            </a:r>
            <a:r>
              <a:rPr kumimoji="0" lang="en-US" sz="2400" kern="1200" cap="none" spc="0" normalizeH="0" baseline="0" noProof="0" smtClean="0">
                <a:latin typeface="+mn-lt"/>
                <a:ea typeface="+mn-ea"/>
                <a:cs typeface="+mn-cs"/>
              </a:rPr>
              <a:t> ditolak jika nilai-p &lt; </a:t>
            </a:r>
            <a:r>
              <a:rPr kumimoji="0" lang="en-US" sz="2400" kern="1200" cap="none" spc="0" normalizeH="0" baseline="0" noProof="0" smtClean="0">
                <a:latin typeface="+mn-lt"/>
                <a:ea typeface="+mn-ea"/>
                <a:cs typeface="+mn-cs"/>
                <a:sym typeface="Symbol" panose="05050102010706020507" pitchFamily="18" charset="2"/>
              </a:rPr>
              <a:t> dan sebaliknya H</a:t>
            </a:r>
            <a:r>
              <a:rPr kumimoji="0" lang="en-US" sz="2400" kern="1200" cap="none" spc="0" normalizeH="0" baseline="-25000" noProof="0" smtClean="0">
                <a:latin typeface="+mn-lt"/>
                <a:ea typeface="+mn-ea"/>
                <a:cs typeface="+mn-cs"/>
              </a:rPr>
              <a:t>0</a:t>
            </a:r>
            <a:r>
              <a:rPr kumimoji="0" lang="en-US" sz="2400" kern="1200" cap="none" spc="0" normalizeH="0" baseline="0" noProof="0" smtClean="0">
                <a:latin typeface="+mn-lt"/>
                <a:ea typeface="+mn-ea"/>
                <a:cs typeface="+mn-cs"/>
                <a:sym typeface="Symbol" panose="05050102010706020507" pitchFamily="18" charset="2"/>
              </a:rPr>
              <a:t> diterima jika nilai-p   . </a:t>
            </a:r>
            <a:r>
              <a:rPr kumimoji="0" lang="en-US" sz="2400" kern="1200" cap="none" spc="0" normalizeH="0" baseline="0" noProof="0" smtClean="0">
                <a:latin typeface="+mn-lt"/>
                <a:ea typeface="+mn-ea"/>
                <a:cs typeface="+mn-cs"/>
              </a:rPr>
              <a:t> </a:t>
            </a:r>
            <a:endParaRPr kumimoji="0" lang="en-US" sz="2400" kern="1200" cap="none" spc="0" normalizeH="0" baseline="0" noProof="0" dirty="0" smtClean="0">
              <a:latin typeface="+mn-lt"/>
              <a:ea typeface="+mn-ea"/>
              <a:cs typeface="+mn-cs"/>
            </a:endParaRPr>
          </a:p>
        </p:txBody>
      </p:sp>
      <p:sp>
        <p:nvSpPr>
          <p:cNvPr id="33799" name="Rectangle 8"/>
          <p:cNvSpPr/>
          <p:nvPr/>
        </p:nvSpPr>
        <p:spPr>
          <a:xfrm>
            <a:off x="457200" y="2667000"/>
            <a:ext cx="8382000" cy="1200150"/>
          </a:xfrm>
          <a:prstGeom prst="rect">
            <a:avLst/>
          </a:prstGeom>
          <a:noFill/>
          <a:ln w="9525">
            <a:noFill/>
          </a:ln>
        </p:spPr>
        <p:txBody>
          <a:bodyPr>
            <a:spAutoFit/>
          </a:bodyPr>
          <a:lstStyle/>
          <a:p>
            <a:r>
              <a:rPr sz="2400" dirty="0">
                <a:latin typeface="Arial" panose="020B0604020202020204" pitchFamily="34" charset="0"/>
              </a:rPr>
              <a:t>Contoh: Nilai Statistik Kelas A dan Kelas B selama 6  	 	   Minggu, rata-rata kedua kelas tersebut sama 	   	   seperti Tabel berikut: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pic>
        <p:nvPicPr>
          <p:cNvPr id="34819"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graphicFrame>
        <p:nvGraphicFramePr>
          <p:cNvPr id="9" name="Table 8"/>
          <p:cNvGraphicFramePr>
            <a:graphicFrameLocks noGrp="1"/>
          </p:cNvGraphicFramePr>
          <p:nvPr/>
        </p:nvGraphicFramePr>
        <p:xfrm>
          <a:off x="1524000" y="700088"/>
          <a:ext cx="1600200" cy="6157913"/>
        </p:xfrm>
        <a:graphic>
          <a:graphicData uri="http://schemas.openxmlformats.org/drawingml/2006/table">
            <a:tbl>
              <a:tblPr firstRow="1" bandRow="1">
                <a:tableStyleId>{5C22544A-7EE6-4342-B048-85BDC9FD1C3A}</a:tableStyleId>
              </a:tblPr>
              <a:tblGrid>
                <a:gridCol w="800100"/>
                <a:gridCol w="800100"/>
              </a:tblGrid>
              <a:tr h="643352">
                <a:tc>
                  <a:txBody>
                    <a:bodyPr/>
                    <a:lstStyle/>
                    <a:p>
                      <a:pPr algn="ctr"/>
                      <a:r>
                        <a:rPr lang="en-US" dirty="0" err="1" smtClean="0"/>
                        <a:t>Kelas</a:t>
                      </a:r>
                      <a:r>
                        <a:rPr lang="en-US" dirty="0" smtClean="0"/>
                        <a:t> A</a:t>
                      </a:r>
                      <a:endParaRPr lang="en-US" dirty="0"/>
                    </a:p>
                  </a:txBody>
                  <a:tcPr/>
                </a:tc>
                <a:tc>
                  <a:txBody>
                    <a:bodyPr/>
                    <a:lstStyle/>
                    <a:p>
                      <a:pPr algn="ctr"/>
                      <a:r>
                        <a:rPr lang="en-US" dirty="0" err="1" smtClean="0"/>
                        <a:t>Kelas</a:t>
                      </a:r>
                      <a:r>
                        <a:rPr lang="en-US" dirty="0" smtClean="0"/>
                        <a:t> B</a:t>
                      </a:r>
                      <a:endParaRPr lang="en-US" dirty="0"/>
                    </a:p>
                  </a:txBody>
                  <a:tcPr/>
                </a:tc>
              </a:tr>
              <a:tr h="367630">
                <a:tc>
                  <a:txBody>
                    <a:bodyPr/>
                    <a:lstStyle/>
                    <a:p>
                      <a:pPr algn="ctr"/>
                      <a:r>
                        <a:rPr lang="en-US" dirty="0" smtClean="0"/>
                        <a:t>79</a:t>
                      </a:r>
                      <a:endParaRPr lang="en-US" dirty="0"/>
                    </a:p>
                  </a:txBody>
                  <a:tcPr/>
                </a:tc>
                <a:tc>
                  <a:txBody>
                    <a:bodyPr/>
                    <a:lstStyle/>
                    <a:p>
                      <a:pPr algn="ctr"/>
                      <a:r>
                        <a:rPr lang="en-US" dirty="0" smtClean="0"/>
                        <a:t>92</a:t>
                      </a:r>
                      <a:endParaRPr lang="en-US" dirty="0"/>
                    </a:p>
                  </a:txBody>
                  <a:tcPr/>
                </a:tc>
              </a:tr>
              <a:tr h="367630">
                <a:tc>
                  <a:txBody>
                    <a:bodyPr/>
                    <a:lstStyle/>
                    <a:p>
                      <a:pPr algn="ctr"/>
                      <a:r>
                        <a:rPr lang="en-US" dirty="0" smtClean="0"/>
                        <a:t>79</a:t>
                      </a:r>
                      <a:endParaRPr lang="en-US" dirty="0"/>
                    </a:p>
                  </a:txBody>
                  <a:tcPr/>
                </a:tc>
                <a:tc>
                  <a:txBody>
                    <a:bodyPr/>
                    <a:lstStyle/>
                    <a:p>
                      <a:pPr algn="ctr"/>
                      <a:r>
                        <a:rPr lang="en-US" dirty="0" smtClean="0"/>
                        <a:t>93</a:t>
                      </a:r>
                      <a:endParaRPr lang="en-US" dirty="0"/>
                    </a:p>
                  </a:txBody>
                  <a:tcPr/>
                </a:tc>
              </a:tr>
              <a:tr h="367630">
                <a:tc>
                  <a:txBody>
                    <a:bodyPr/>
                    <a:lstStyle/>
                    <a:p>
                      <a:pPr algn="ctr"/>
                      <a:r>
                        <a:rPr lang="en-US" dirty="0" smtClean="0"/>
                        <a:t>48</a:t>
                      </a:r>
                      <a:endParaRPr lang="en-US" dirty="0"/>
                    </a:p>
                  </a:txBody>
                  <a:tcPr/>
                </a:tc>
                <a:tc>
                  <a:txBody>
                    <a:bodyPr/>
                    <a:lstStyle/>
                    <a:p>
                      <a:pPr algn="ctr"/>
                      <a:r>
                        <a:rPr lang="en-US" dirty="0" smtClean="0"/>
                        <a:t>76</a:t>
                      </a:r>
                      <a:endParaRPr lang="en-US" dirty="0"/>
                    </a:p>
                  </a:txBody>
                  <a:tcPr/>
                </a:tc>
              </a:tr>
              <a:tr h="367630">
                <a:tc>
                  <a:txBody>
                    <a:bodyPr/>
                    <a:lstStyle/>
                    <a:p>
                      <a:pPr algn="ctr"/>
                      <a:r>
                        <a:rPr lang="en-US" dirty="0" smtClean="0"/>
                        <a:t>74</a:t>
                      </a:r>
                      <a:endParaRPr lang="en-US" dirty="0"/>
                    </a:p>
                  </a:txBody>
                  <a:tcPr/>
                </a:tc>
                <a:tc>
                  <a:txBody>
                    <a:bodyPr/>
                    <a:lstStyle/>
                    <a:p>
                      <a:pPr algn="ctr"/>
                      <a:r>
                        <a:rPr lang="en-US" dirty="0" smtClean="0"/>
                        <a:t>71</a:t>
                      </a:r>
                      <a:endParaRPr lang="en-US" dirty="0"/>
                    </a:p>
                  </a:txBody>
                  <a:tcPr/>
                </a:tc>
              </a:tr>
              <a:tr h="367630">
                <a:tc>
                  <a:txBody>
                    <a:bodyPr/>
                    <a:lstStyle/>
                    <a:p>
                      <a:pPr algn="ctr"/>
                      <a:r>
                        <a:rPr lang="en-US" dirty="0" smtClean="0"/>
                        <a:t>81</a:t>
                      </a:r>
                      <a:endParaRPr lang="en-US" dirty="0"/>
                    </a:p>
                  </a:txBody>
                  <a:tcPr/>
                </a:tc>
                <a:tc>
                  <a:txBody>
                    <a:bodyPr/>
                    <a:lstStyle/>
                    <a:p>
                      <a:pPr algn="ctr"/>
                      <a:r>
                        <a:rPr lang="en-US" dirty="0" smtClean="0"/>
                        <a:t>90</a:t>
                      </a:r>
                      <a:endParaRPr lang="en-US" dirty="0"/>
                    </a:p>
                  </a:txBody>
                  <a:tcPr/>
                </a:tc>
              </a:tr>
              <a:tr h="367630">
                <a:tc>
                  <a:txBody>
                    <a:bodyPr/>
                    <a:lstStyle/>
                    <a:p>
                      <a:pPr algn="ctr"/>
                      <a:r>
                        <a:rPr lang="en-US" dirty="0" smtClean="0"/>
                        <a:t>95</a:t>
                      </a:r>
                      <a:endParaRPr lang="en-US" dirty="0"/>
                    </a:p>
                  </a:txBody>
                  <a:tcPr/>
                </a:tc>
                <a:tc>
                  <a:txBody>
                    <a:bodyPr/>
                    <a:lstStyle/>
                    <a:p>
                      <a:pPr algn="ctr"/>
                      <a:r>
                        <a:rPr lang="en-US" dirty="0" smtClean="0"/>
                        <a:t>72</a:t>
                      </a:r>
                      <a:endParaRPr lang="en-US" dirty="0"/>
                    </a:p>
                  </a:txBody>
                  <a:tcPr/>
                </a:tc>
              </a:tr>
              <a:tr h="367630">
                <a:tc>
                  <a:txBody>
                    <a:bodyPr/>
                    <a:lstStyle/>
                    <a:p>
                      <a:pPr algn="ctr"/>
                      <a:r>
                        <a:rPr lang="en-US" dirty="0" smtClean="0"/>
                        <a:t>87</a:t>
                      </a:r>
                      <a:endParaRPr lang="en-US" dirty="0"/>
                    </a:p>
                  </a:txBody>
                  <a:tcPr/>
                </a:tc>
                <a:tc>
                  <a:txBody>
                    <a:bodyPr/>
                    <a:lstStyle/>
                    <a:p>
                      <a:pPr algn="ctr"/>
                      <a:r>
                        <a:rPr lang="en-US" dirty="0" smtClean="0"/>
                        <a:t>67</a:t>
                      </a:r>
                      <a:endParaRPr lang="en-US" dirty="0"/>
                    </a:p>
                  </a:txBody>
                  <a:tcPr/>
                </a:tc>
              </a:tr>
              <a:tr h="367630">
                <a:tc>
                  <a:txBody>
                    <a:bodyPr/>
                    <a:lstStyle/>
                    <a:p>
                      <a:pPr algn="ctr"/>
                      <a:r>
                        <a:rPr lang="en-US" dirty="0" smtClean="0"/>
                        <a:t>80</a:t>
                      </a:r>
                      <a:endParaRPr lang="en-US" dirty="0"/>
                    </a:p>
                  </a:txBody>
                  <a:tcPr/>
                </a:tc>
                <a:tc>
                  <a:txBody>
                    <a:bodyPr/>
                    <a:lstStyle/>
                    <a:p>
                      <a:pPr algn="ctr"/>
                      <a:r>
                        <a:rPr lang="en-US" dirty="0" smtClean="0"/>
                        <a:t>75</a:t>
                      </a:r>
                      <a:endParaRPr lang="en-US" dirty="0"/>
                    </a:p>
                  </a:txBody>
                  <a:tcPr/>
                </a:tc>
              </a:tr>
              <a:tr h="367630">
                <a:tc>
                  <a:txBody>
                    <a:bodyPr/>
                    <a:lstStyle/>
                    <a:p>
                      <a:pPr algn="ctr"/>
                      <a:r>
                        <a:rPr lang="en-US" dirty="0" smtClean="0"/>
                        <a:t>80</a:t>
                      </a:r>
                      <a:endParaRPr lang="en-US" dirty="0"/>
                    </a:p>
                  </a:txBody>
                  <a:tcPr/>
                </a:tc>
                <a:tc>
                  <a:txBody>
                    <a:bodyPr/>
                    <a:lstStyle/>
                    <a:p>
                      <a:pPr algn="ctr"/>
                      <a:r>
                        <a:rPr lang="en-US" dirty="0" smtClean="0"/>
                        <a:t>80</a:t>
                      </a:r>
                      <a:endParaRPr lang="en-US" dirty="0"/>
                    </a:p>
                  </a:txBody>
                  <a:tcPr/>
                </a:tc>
              </a:tr>
              <a:tr h="367630">
                <a:tc>
                  <a:txBody>
                    <a:bodyPr/>
                    <a:lstStyle/>
                    <a:p>
                      <a:pPr algn="ctr"/>
                      <a:r>
                        <a:rPr lang="en-US" dirty="0" smtClean="0"/>
                        <a:t>84</a:t>
                      </a:r>
                      <a:endParaRPr lang="en-US" dirty="0"/>
                    </a:p>
                  </a:txBody>
                  <a:tcPr/>
                </a:tc>
                <a:tc>
                  <a:txBody>
                    <a:bodyPr/>
                    <a:lstStyle/>
                    <a:p>
                      <a:pPr algn="ctr"/>
                      <a:r>
                        <a:rPr lang="en-US" dirty="0" smtClean="0"/>
                        <a:t>91</a:t>
                      </a:r>
                      <a:endParaRPr lang="en-US" dirty="0"/>
                    </a:p>
                  </a:txBody>
                  <a:tcPr/>
                </a:tc>
              </a:tr>
              <a:tr h="367630">
                <a:tc>
                  <a:txBody>
                    <a:bodyPr/>
                    <a:lstStyle/>
                    <a:p>
                      <a:pPr algn="ctr"/>
                      <a:r>
                        <a:rPr lang="en-US" dirty="0" smtClean="0"/>
                        <a:t>90</a:t>
                      </a:r>
                      <a:endParaRPr lang="en-US" dirty="0"/>
                    </a:p>
                  </a:txBody>
                  <a:tcPr/>
                </a:tc>
                <a:tc>
                  <a:txBody>
                    <a:bodyPr/>
                    <a:lstStyle/>
                    <a:p>
                      <a:pPr algn="ctr"/>
                      <a:r>
                        <a:rPr lang="en-US" dirty="0" smtClean="0"/>
                        <a:t>61</a:t>
                      </a:r>
                      <a:endParaRPr lang="en-US" dirty="0"/>
                    </a:p>
                  </a:txBody>
                  <a:tcPr/>
                </a:tc>
              </a:tr>
              <a:tr h="367630">
                <a:tc>
                  <a:txBody>
                    <a:bodyPr/>
                    <a:lstStyle/>
                    <a:p>
                      <a:pPr algn="ctr"/>
                      <a:r>
                        <a:rPr lang="en-US" dirty="0" smtClean="0"/>
                        <a:t>70</a:t>
                      </a:r>
                      <a:endParaRPr lang="en-US" dirty="0"/>
                    </a:p>
                  </a:txBody>
                  <a:tcPr/>
                </a:tc>
                <a:tc>
                  <a:txBody>
                    <a:bodyPr/>
                    <a:lstStyle/>
                    <a:p>
                      <a:pPr algn="ctr"/>
                      <a:r>
                        <a:rPr lang="en-US" dirty="0" smtClean="0"/>
                        <a:t>72</a:t>
                      </a:r>
                      <a:endParaRPr lang="en-US" dirty="0"/>
                    </a:p>
                  </a:txBody>
                  <a:tcPr/>
                </a:tc>
              </a:tr>
              <a:tr h="367630">
                <a:tc>
                  <a:txBody>
                    <a:bodyPr/>
                    <a:lstStyle/>
                    <a:p>
                      <a:pPr algn="ctr"/>
                      <a:r>
                        <a:rPr lang="en-US" dirty="0" smtClean="0"/>
                        <a:t>91</a:t>
                      </a:r>
                      <a:endParaRPr lang="en-US" dirty="0"/>
                    </a:p>
                  </a:txBody>
                  <a:tcPr/>
                </a:tc>
                <a:tc>
                  <a:txBody>
                    <a:bodyPr/>
                    <a:lstStyle/>
                    <a:p>
                      <a:pPr algn="ctr"/>
                      <a:r>
                        <a:rPr lang="en-US" dirty="0" smtClean="0"/>
                        <a:t>97</a:t>
                      </a:r>
                      <a:endParaRPr lang="en-US" dirty="0"/>
                    </a:p>
                  </a:txBody>
                  <a:tcPr/>
                </a:tc>
              </a:tr>
              <a:tr h="367630">
                <a:tc>
                  <a:txBody>
                    <a:bodyPr/>
                    <a:lstStyle/>
                    <a:p>
                      <a:pPr algn="ctr"/>
                      <a:r>
                        <a:rPr lang="en-US" dirty="0" smtClean="0"/>
                        <a:t>93</a:t>
                      </a:r>
                      <a:endParaRPr lang="en-US" dirty="0"/>
                    </a:p>
                  </a:txBody>
                  <a:tcPr/>
                </a:tc>
                <a:tc>
                  <a:txBody>
                    <a:bodyPr/>
                    <a:lstStyle/>
                    <a:p>
                      <a:pPr algn="ctr"/>
                      <a:r>
                        <a:rPr lang="en-US" dirty="0" smtClean="0"/>
                        <a:t>91</a:t>
                      </a:r>
                      <a:endParaRPr lang="en-US" dirty="0"/>
                    </a:p>
                  </a:txBody>
                  <a:tcPr/>
                </a:tc>
              </a:tr>
              <a:tr h="367630">
                <a:tc>
                  <a:txBody>
                    <a:bodyPr/>
                    <a:lstStyle/>
                    <a:p>
                      <a:pPr algn="ctr"/>
                      <a:r>
                        <a:rPr lang="en-US" dirty="0" smtClean="0"/>
                        <a:t>82</a:t>
                      </a:r>
                      <a:endParaRPr lang="en-US" dirty="0"/>
                    </a:p>
                  </a:txBody>
                  <a:tcPr/>
                </a:tc>
                <a:tc>
                  <a:txBody>
                    <a:bodyPr/>
                    <a:lstStyle/>
                    <a:p>
                      <a:pPr algn="ctr"/>
                      <a:r>
                        <a:rPr lang="en-US" dirty="0" smtClean="0"/>
                        <a:t>88</a:t>
                      </a:r>
                      <a:endParaRPr lang="en-US" dirty="0"/>
                    </a:p>
                  </a:txBody>
                  <a:tcPr/>
                </a:tc>
              </a:tr>
            </a:tbl>
          </a:graphicData>
        </a:graphic>
      </p:graphicFrame>
      <p:graphicFrame>
        <p:nvGraphicFramePr>
          <p:cNvPr id="10" name="Table 9"/>
          <p:cNvGraphicFramePr>
            <a:graphicFrameLocks noGrp="1"/>
          </p:cNvGraphicFramePr>
          <p:nvPr/>
        </p:nvGraphicFramePr>
        <p:xfrm>
          <a:off x="3276600" y="685800"/>
          <a:ext cx="1447800" cy="5761038"/>
        </p:xfrm>
        <a:graphic>
          <a:graphicData uri="http://schemas.openxmlformats.org/drawingml/2006/table">
            <a:tbl>
              <a:tblPr firstRow="1" bandRow="1">
                <a:tableStyleId>{5C22544A-7EE6-4342-B048-85BDC9FD1C3A}</a:tableStyleId>
              </a:tblPr>
              <a:tblGrid>
                <a:gridCol w="723900"/>
                <a:gridCol w="723900"/>
              </a:tblGrid>
              <a:tr h="347133">
                <a:tc>
                  <a:txBody>
                    <a:bodyPr/>
                    <a:lstStyle/>
                    <a:p>
                      <a:pPr algn="ctr"/>
                      <a:r>
                        <a:rPr lang="en-US" dirty="0" err="1" smtClean="0"/>
                        <a:t>Kelas</a:t>
                      </a:r>
                      <a:r>
                        <a:rPr lang="en-US" dirty="0" smtClean="0"/>
                        <a:t> A</a:t>
                      </a:r>
                      <a:endParaRPr lang="en-US" dirty="0"/>
                    </a:p>
                  </a:txBody>
                  <a:tcPr/>
                </a:tc>
                <a:tc>
                  <a:txBody>
                    <a:bodyPr/>
                    <a:lstStyle/>
                    <a:p>
                      <a:pPr algn="ctr"/>
                      <a:r>
                        <a:rPr lang="en-US" dirty="0" err="1" smtClean="0"/>
                        <a:t>Kelas</a:t>
                      </a:r>
                      <a:r>
                        <a:rPr lang="en-US" dirty="0" smtClean="0"/>
                        <a:t> B</a:t>
                      </a:r>
                      <a:endParaRPr lang="en-US" dirty="0"/>
                    </a:p>
                  </a:txBody>
                  <a:tcPr/>
                </a:tc>
              </a:tr>
              <a:tr h="347133">
                <a:tc>
                  <a:txBody>
                    <a:bodyPr/>
                    <a:lstStyle/>
                    <a:p>
                      <a:pPr algn="ctr"/>
                      <a:r>
                        <a:rPr lang="en-US" dirty="0" smtClean="0"/>
                        <a:t>75</a:t>
                      </a:r>
                      <a:endParaRPr lang="en-US" dirty="0"/>
                    </a:p>
                  </a:txBody>
                  <a:tcPr/>
                </a:tc>
                <a:tc>
                  <a:txBody>
                    <a:bodyPr/>
                    <a:lstStyle/>
                    <a:p>
                      <a:pPr algn="ctr"/>
                      <a:r>
                        <a:rPr lang="en-US" dirty="0" smtClean="0"/>
                        <a:t>81</a:t>
                      </a:r>
                      <a:endParaRPr lang="en-US" dirty="0"/>
                    </a:p>
                  </a:txBody>
                  <a:tcPr/>
                </a:tc>
              </a:tr>
              <a:tr h="347133">
                <a:tc>
                  <a:txBody>
                    <a:bodyPr/>
                    <a:lstStyle/>
                    <a:p>
                      <a:pPr algn="ctr"/>
                      <a:r>
                        <a:rPr lang="en-US" dirty="0" smtClean="0"/>
                        <a:t>70</a:t>
                      </a:r>
                      <a:endParaRPr lang="en-US" dirty="0"/>
                    </a:p>
                  </a:txBody>
                  <a:tcPr/>
                </a:tc>
                <a:tc>
                  <a:txBody>
                    <a:bodyPr/>
                    <a:lstStyle/>
                    <a:p>
                      <a:pPr algn="ctr"/>
                      <a:r>
                        <a:rPr lang="en-US" dirty="0" smtClean="0"/>
                        <a:t>70</a:t>
                      </a:r>
                      <a:endParaRPr lang="en-US" dirty="0"/>
                    </a:p>
                  </a:txBody>
                  <a:tcPr/>
                </a:tc>
              </a:tr>
              <a:tr h="347133">
                <a:tc>
                  <a:txBody>
                    <a:bodyPr/>
                    <a:lstStyle/>
                    <a:p>
                      <a:pPr algn="ctr"/>
                      <a:r>
                        <a:rPr lang="en-US" dirty="0" smtClean="0"/>
                        <a:t>71</a:t>
                      </a:r>
                      <a:endParaRPr lang="en-US" dirty="0"/>
                    </a:p>
                  </a:txBody>
                  <a:tcPr/>
                </a:tc>
                <a:tc>
                  <a:txBody>
                    <a:bodyPr/>
                    <a:lstStyle/>
                    <a:p>
                      <a:pPr algn="ctr"/>
                      <a:r>
                        <a:rPr lang="en-US" dirty="0" smtClean="0"/>
                        <a:t>74</a:t>
                      </a:r>
                      <a:endParaRPr lang="en-US" dirty="0"/>
                    </a:p>
                  </a:txBody>
                  <a:tcPr/>
                </a:tc>
              </a:tr>
              <a:tr h="347133">
                <a:tc>
                  <a:txBody>
                    <a:bodyPr/>
                    <a:lstStyle/>
                    <a:p>
                      <a:pPr algn="ctr"/>
                      <a:r>
                        <a:rPr lang="en-US" dirty="0" smtClean="0"/>
                        <a:t>92</a:t>
                      </a:r>
                      <a:endParaRPr lang="en-US" dirty="0"/>
                    </a:p>
                  </a:txBody>
                  <a:tcPr/>
                </a:tc>
                <a:tc>
                  <a:txBody>
                    <a:bodyPr/>
                    <a:lstStyle/>
                    <a:p>
                      <a:pPr algn="ctr"/>
                      <a:r>
                        <a:rPr lang="en-US" dirty="0" smtClean="0"/>
                        <a:t>99</a:t>
                      </a:r>
                      <a:endParaRPr lang="en-US" dirty="0"/>
                    </a:p>
                  </a:txBody>
                  <a:tcPr/>
                </a:tc>
              </a:tr>
              <a:tr h="347133">
                <a:tc>
                  <a:txBody>
                    <a:bodyPr/>
                    <a:lstStyle/>
                    <a:p>
                      <a:pPr algn="ctr"/>
                      <a:r>
                        <a:rPr lang="en-US" dirty="0" smtClean="0"/>
                        <a:t>38</a:t>
                      </a:r>
                      <a:endParaRPr lang="en-US" dirty="0"/>
                    </a:p>
                  </a:txBody>
                  <a:tcPr/>
                </a:tc>
                <a:tc>
                  <a:txBody>
                    <a:bodyPr/>
                    <a:lstStyle/>
                    <a:p>
                      <a:pPr algn="ctr"/>
                      <a:r>
                        <a:rPr lang="en-US" dirty="0" smtClean="0"/>
                        <a:t>95</a:t>
                      </a:r>
                      <a:endParaRPr lang="en-US" dirty="0"/>
                    </a:p>
                  </a:txBody>
                  <a:tcPr/>
                </a:tc>
              </a:tr>
              <a:tr h="347133">
                <a:tc>
                  <a:txBody>
                    <a:bodyPr/>
                    <a:lstStyle/>
                    <a:p>
                      <a:pPr algn="ctr"/>
                      <a:r>
                        <a:rPr lang="en-US" dirty="0" smtClean="0"/>
                        <a:t>56</a:t>
                      </a:r>
                      <a:endParaRPr lang="en-US" dirty="0"/>
                    </a:p>
                  </a:txBody>
                  <a:tcPr/>
                </a:tc>
                <a:tc>
                  <a:txBody>
                    <a:bodyPr/>
                    <a:lstStyle/>
                    <a:p>
                      <a:pPr algn="ctr"/>
                      <a:r>
                        <a:rPr lang="en-US" dirty="0" smtClean="0"/>
                        <a:t>80</a:t>
                      </a:r>
                      <a:endParaRPr lang="en-US" dirty="0"/>
                    </a:p>
                  </a:txBody>
                  <a:tcPr/>
                </a:tc>
              </a:tr>
              <a:tr h="347133">
                <a:tc>
                  <a:txBody>
                    <a:bodyPr/>
                    <a:lstStyle/>
                    <a:p>
                      <a:pPr algn="ctr"/>
                      <a:r>
                        <a:rPr lang="en-US" dirty="0" smtClean="0"/>
                        <a:t>81</a:t>
                      </a:r>
                      <a:endParaRPr lang="en-US" dirty="0"/>
                    </a:p>
                  </a:txBody>
                  <a:tcPr/>
                </a:tc>
                <a:tc>
                  <a:txBody>
                    <a:bodyPr/>
                    <a:lstStyle/>
                    <a:p>
                      <a:pPr algn="ctr"/>
                      <a:r>
                        <a:rPr lang="en-US" dirty="0" smtClean="0"/>
                        <a:t>59</a:t>
                      </a:r>
                      <a:endParaRPr lang="en-US" dirty="0"/>
                    </a:p>
                  </a:txBody>
                  <a:tcPr/>
                </a:tc>
              </a:tr>
              <a:tr h="347133">
                <a:tc>
                  <a:txBody>
                    <a:bodyPr/>
                    <a:lstStyle/>
                    <a:p>
                      <a:pPr algn="ctr"/>
                      <a:r>
                        <a:rPr lang="en-US" dirty="0" smtClean="0"/>
                        <a:t>74</a:t>
                      </a:r>
                      <a:endParaRPr lang="en-US" dirty="0"/>
                    </a:p>
                  </a:txBody>
                  <a:tcPr/>
                </a:tc>
                <a:tc>
                  <a:txBody>
                    <a:bodyPr/>
                    <a:lstStyle/>
                    <a:p>
                      <a:pPr algn="ctr"/>
                      <a:r>
                        <a:rPr lang="en-US" dirty="0" smtClean="0"/>
                        <a:t>71</a:t>
                      </a:r>
                      <a:endParaRPr lang="en-US" dirty="0"/>
                    </a:p>
                  </a:txBody>
                  <a:tcPr/>
                </a:tc>
              </a:tr>
              <a:tr h="347133">
                <a:tc>
                  <a:txBody>
                    <a:bodyPr/>
                    <a:lstStyle/>
                    <a:p>
                      <a:pPr algn="ctr"/>
                      <a:r>
                        <a:rPr lang="en-US" dirty="0" smtClean="0"/>
                        <a:t>73</a:t>
                      </a:r>
                      <a:endParaRPr lang="en-US" dirty="0"/>
                    </a:p>
                  </a:txBody>
                  <a:tcPr/>
                </a:tc>
                <a:tc>
                  <a:txBody>
                    <a:bodyPr/>
                    <a:lstStyle/>
                    <a:p>
                      <a:pPr algn="ctr"/>
                      <a:r>
                        <a:rPr lang="en-US" dirty="0" smtClean="0"/>
                        <a:t>77</a:t>
                      </a:r>
                      <a:endParaRPr lang="en-US" dirty="0"/>
                    </a:p>
                  </a:txBody>
                  <a:tcPr/>
                </a:tc>
              </a:tr>
              <a:tr h="347133">
                <a:tc>
                  <a:txBody>
                    <a:bodyPr/>
                    <a:lstStyle/>
                    <a:p>
                      <a:pPr algn="ctr"/>
                      <a:r>
                        <a:rPr lang="en-US" dirty="0" smtClean="0"/>
                        <a:t>65</a:t>
                      </a:r>
                      <a:endParaRPr lang="en-US" dirty="0"/>
                    </a:p>
                  </a:txBody>
                  <a:tcPr/>
                </a:tc>
                <a:tc>
                  <a:txBody>
                    <a:bodyPr/>
                    <a:lstStyle/>
                    <a:p>
                      <a:pPr algn="ctr"/>
                      <a:r>
                        <a:rPr lang="en-US" dirty="0" smtClean="0"/>
                        <a:t>63</a:t>
                      </a:r>
                      <a:endParaRPr lang="en-US" dirty="0"/>
                    </a:p>
                  </a:txBody>
                  <a:tcPr/>
                </a:tc>
              </a:tr>
              <a:tr h="347133">
                <a:tc>
                  <a:txBody>
                    <a:bodyPr/>
                    <a:lstStyle/>
                    <a:p>
                      <a:pPr algn="ctr"/>
                      <a:r>
                        <a:rPr lang="en-US" dirty="0" smtClean="0"/>
                        <a:t>72</a:t>
                      </a:r>
                      <a:endParaRPr lang="en-US" dirty="0"/>
                    </a:p>
                  </a:txBody>
                  <a:tcPr/>
                </a:tc>
                <a:tc>
                  <a:txBody>
                    <a:bodyPr/>
                    <a:lstStyle/>
                    <a:p>
                      <a:pPr algn="ctr"/>
                      <a:r>
                        <a:rPr lang="en-US" dirty="0" smtClean="0"/>
                        <a:t>60</a:t>
                      </a:r>
                      <a:endParaRPr lang="en-US" dirty="0"/>
                    </a:p>
                  </a:txBody>
                  <a:tcPr/>
                </a:tc>
              </a:tr>
              <a:tr h="347133">
                <a:tc>
                  <a:txBody>
                    <a:bodyPr/>
                    <a:lstStyle/>
                    <a:p>
                      <a:pPr algn="ctr"/>
                      <a:r>
                        <a:rPr lang="en-US" dirty="0" smtClean="0"/>
                        <a:t>85</a:t>
                      </a:r>
                      <a:endParaRPr lang="en-US" dirty="0"/>
                    </a:p>
                  </a:txBody>
                  <a:tcPr/>
                </a:tc>
                <a:tc>
                  <a:txBody>
                    <a:bodyPr/>
                    <a:lstStyle/>
                    <a:p>
                      <a:pPr algn="ctr"/>
                      <a:r>
                        <a:rPr lang="en-US" dirty="0" smtClean="0"/>
                        <a:t>83</a:t>
                      </a:r>
                      <a:endParaRPr lang="en-US" dirty="0"/>
                    </a:p>
                  </a:txBody>
                  <a:tcPr/>
                </a:tc>
              </a:tr>
              <a:tr h="347133">
                <a:tc>
                  <a:txBody>
                    <a:bodyPr/>
                    <a:lstStyle/>
                    <a:p>
                      <a:pPr algn="ctr"/>
                      <a:r>
                        <a:rPr lang="en-US" dirty="0" smtClean="0"/>
                        <a:t>51</a:t>
                      </a:r>
                      <a:endParaRPr lang="en-US" dirty="0"/>
                    </a:p>
                  </a:txBody>
                  <a:tcPr/>
                </a:tc>
                <a:tc>
                  <a:txBody>
                    <a:bodyPr/>
                    <a:lstStyle/>
                    <a:p>
                      <a:pPr algn="ctr"/>
                      <a:r>
                        <a:rPr lang="en-US" dirty="0" smtClean="0"/>
                        <a:t>82</a:t>
                      </a:r>
                      <a:endParaRPr lang="en-US" dirty="0"/>
                    </a:p>
                  </a:txBody>
                  <a:tcPr/>
                </a:tc>
              </a:tr>
              <a:tr h="347133">
                <a:tc>
                  <a:txBody>
                    <a:bodyPr/>
                    <a:lstStyle/>
                    <a:p>
                      <a:pPr algn="ctr"/>
                      <a:r>
                        <a:rPr lang="en-US" dirty="0" smtClean="0"/>
                        <a:t>65</a:t>
                      </a:r>
                      <a:endParaRPr lang="en-US" dirty="0"/>
                    </a:p>
                  </a:txBody>
                  <a:tcPr/>
                </a:tc>
                <a:tc>
                  <a:txBody>
                    <a:bodyPr/>
                    <a:lstStyle/>
                    <a:p>
                      <a:pPr algn="ctr"/>
                      <a:r>
                        <a:rPr lang="en-US" dirty="0" smtClean="0"/>
                        <a:t>60</a:t>
                      </a:r>
                      <a:endParaRPr lang="en-US" dirty="0"/>
                    </a:p>
                  </a:txBody>
                  <a:tcPr/>
                </a:tc>
              </a:tr>
            </a:tbl>
          </a:graphicData>
        </a:graphic>
      </p:graphicFrame>
      <p:graphicFrame>
        <p:nvGraphicFramePr>
          <p:cNvPr id="11" name="Table 10"/>
          <p:cNvGraphicFramePr>
            <a:graphicFrameLocks noGrp="1"/>
          </p:cNvGraphicFramePr>
          <p:nvPr/>
        </p:nvGraphicFramePr>
        <p:xfrm>
          <a:off x="4953000" y="685800"/>
          <a:ext cx="1447800" cy="4664075"/>
        </p:xfrm>
        <a:graphic>
          <a:graphicData uri="http://schemas.openxmlformats.org/drawingml/2006/table">
            <a:tbl>
              <a:tblPr firstRow="1" bandRow="1">
                <a:tableStyleId>{5C22544A-7EE6-4342-B048-85BDC9FD1C3A}</a:tableStyleId>
              </a:tblPr>
              <a:tblGrid>
                <a:gridCol w="723900"/>
                <a:gridCol w="723900"/>
              </a:tblGrid>
              <a:tr h="360680">
                <a:tc>
                  <a:txBody>
                    <a:bodyPr/>
                    <a:lstStyle/>
                    <a:p>
                      <a:pPr algn="ctr"/>
                      <a:r>
                        <a:rPr lang="en-US" dirty="0" err="1" smtClean="0"/>
                        <a:t>Kelas</a:t>
                      </a:r>
                      <a:r>
                        <a:rPr lang="en-US" dirty="0" smtClean="0"/>
                        <a:t> A</a:t>
                      </a:r>
                      <a:endParaRPr lang="en-US" dirty="0"/>
                    </a:p>
                  </a:txBody>
                  <a:tcPr/>
                </a:tc>
                <a:tc>
                  <a:txBody>
                    <a:bodyPr/>
                    <a:lstStyle/>
                    <a:p>
                      <a:pPr algn="ctr"/>
                      <a:r>
                        <a:rPr lang="en-US" dirty="0" err="1" smtClean="0"/>
                        <a:t>Kelas</a:t>
                      </a:r>
                      <a:r>
                        <a:rPr lang="en-US" dirty="0" smtClean="0"/>
                        <a:t> B</a:t>
                      </a:r>
                      <a:endParaRPr lang="en-US" dirty="0"/>
                    </a:p>
                  </a:txBody>
                  <a:tcPr/>
                </a:tc>
              </a:tr>
              <a:tr h="360680">
                <a:tc>
                  <a:txBody>
                    <a:bodyPr/>
                    <a:lstStyle/>
                    <a:p>
                      <a:pPr algn="ctr"/>
                      <a:r>
                        <a:rPr lang="en-US" dirty="0" smtClean="0"/>
                        <a:t>93</a:t>
                      </a:r>
                      <a:endParaRPr lang="en-US" dirty="0"/>
                    </a:p>
                  </a:txBody>
                  <a:tcPr/>
                </a:tc>
                <a:tc>
                  <a:txBody>
                    <a:bodyPr/>
                    <a:lstStyle/>
                    <a:p>
                      <a:pPr algn="ctr"/>
                      <a:r>
                        <a:rPr lang="en-US" dirty="0" smtClean="0"/>
                        <a:t>67</a:t>
                      </a:r>
                      <a:endParaRPr lang="en-US" dirty="0"/>
                    </a:p>
                  </a:txBody>
                  <a:tcPr/>
                </a:tc>
              </a:tr>
              <a:tr h="360680">
                <a:tc>
                  <a:txBody>
                    <a:bodyPr/>
                    <a:lstStyle/>
                    <a:p>
                      <a:pPr algn="ctr"/>
                      <a:r>
                        <a:rPr lang="en-US" dirty="0" smtClean="0"/>
                        <a:t>83</a:t>
                      </a:r>
                      <a:endParaRPr lang="en-US" dirty="0"/>
                    </a:p>
                  </a:txBody>
                  <a:tcPr/>
                </a:tc>
                <a:tc>
                  <a:txBody>
                    <a:bodyPr/>
                    <a:lstStyle/>
                    <a:p>
                      <a:pPr algn="ctr"/>
                      <a:r>
                        <a:rPr lang="en-US" dirty="0" smtClean="0"/>
                        <a:t>89</a:t>
                      </a:r>
                      <a:endParaRPr lang="en-US" dirty="0"/>
                    </a:p>
                  </a:txBody>
                  <a:tcPr/>
                </a:tc>
              </a:tr>
              <a:tr h="360680">
                <a:tc>
                  <a:txBody>
                    <a:bodyPr/>
                    <a:lstStyle/>
                    <a:p>
                      <a:pPr algn="ctr"/>
                      <a:r>
                        <a:rPr lang="en-US" dirty="0" smtClean="0"/>
                        <a:t>86</a:t>
                      </a:r>
                      <a:endParaRPr lang="en-US" dirty="0"/>
                    </a:p>
                  </a:txBody>
                  <a:tcPr/>
                </a:tc>
                <a:tc>
                  <a:txBody>
                    <a:bodyPr/>
                    <a:lstStyle/>
                    <a:p>
                      <a:pPr algn="ctr"/>
                      <a:r>
                        <a:rPr lang="en-US" dirty="0" smtClean="0"/>
                        <a:t>63</a:t>
                      </a:r>
                      <a:endParaRPr lang="en-US" dirty="0"/>
                    </a:p>
                  </a:txBody>
                  <a:tcPr/>
                </a:tc>
              </a:tr>
              <a:tr h="360680">
                <a:tc>
                  <a:txBody>
                    <a:bodyPr/>
                    <a:lstStyle/>
                    <a:p>
                      <a:pPr algn="ctr"/>
                      <a:r>
                        <a:rPr lang="en-US" dirty="0" smtClean="0"/>
                        <a:t>90</a:t>
                      </a:r>
                      <a:endParaRPr lang="en-US" dirty="0"/>
                    </a:p>
                  </a:txBody>
                  <a:tcPr/>
                </a:tc>
                <a:tc>
                  <a:txBody>
                    <a:bodyPr/>
                    <a:lstStyle/>
                    <a:p>
                      <a:pPr algn="ctr"/>
                      <a:r>
                        <a:rPr lang="en-US" dirty="0" smtClean="0"/>
                        <a:t>76</a:t>
                      </a:r>
                      <a:endParaRPr lang="en-US" dirty="0"/>
                    </a:p>
                  </a:txBody>
                  <a:tcPr/>
                </a:tc>
              </a:tr>
              <a:tr h="360680">
                <a:tc>
                  <a:txBody>
                    <a:bodyPr/>
                    <a:lstStyle/>
                    <a:p>
                      <a:pPr algn="ctr"/>
                      <a:r>
                        <a:rPr lang="en-US" dirty="0" smtClean="0"/>
                        <a:t>35</a:t>
                      </a:r>
                      <a:endParaRPr lang="en-US" dirty="0"/>
                    </a:p>
                  </a:txBody>
                  <a:tcPr/>
                </a:tc>
                <a:tc>
                  <a:txBody>
                    <a:bodyPr/>
                    <a:lstStyle/>
                    <a:p>
                      <a:pPr algn="ctr"/>
                      <a:r>
                        <a:rPr lang="en-US" dirty="0" smtClean="0"/>
                        <a:t>63</a:t>
                      </a:r>
                      <a:endParaRPr lang="en-US" dirty="0"/>
                    </a:p>
                  </a:txBody>
                  <a:tcPr/>
                </a:tc>
              </a:tr>
              <a:tr h="360680">
                <a:tc>
                  <a:txBody>
                    <a:bodyPr/>
                    <a:lstStyle/>
                    <a:p>
                      <a:pPr algn="ctr"/>
                      <a:r>
                        <a:rPr lang="en-US" dirty="0" smtClean="0"/>
                        <a:t>83</a:t>
                      </a:r>
                      <a:endParaRPr lang="en-US" dirty="0"/>
                    </a:p>
                  </a:txBody>
                  <a:tcPr/>
                </a:tc>
                <a:tc>
                  <a:txBody>
                    <a:bodyPr/>
                    <a:lstStyle/>
                    <a:p>
                      <a:pPr algn="ctr"/>
                      <a:r>
                        <a:rPr lang="en-US" dirty="0" smtClean="0"/>
                        <a:t>88</a:t>
                      </a:r>
                      <a:endParaRPr lang="en-US" dirty="0"/>
                    </a:p>
                  </a:txBody>
                  <a:tcPr/>
                </a:tc>
              </a:tr>
              <a:tr h="360680">
                <a:tc>
                  <a:txBody>
                    <a:bodyPr/>
                    <a:lstStyle/>
                    <a:p>
                      <a:pPr algn="ctr"/>
                      <a:r>
                        <a:rPr lang="en-US" dirty="0" smtClean="0"/>
                        <a:t>73</a:t>
                      </a:r>
                      <a:endParaRPr lang="en-US" dirty="0"/>
                    </a:p>
                  </a:txBody>
                  <a:tcPr/>
                </a:tc>
                <a:tc>
                  <a:txBody>
                    <a:bodyPr/>
                    <a:lstStyle/>
                    <a:p>
                      <a:pPr algn="ctr"/>
                      <a:endParaRPr lang="en-US"/>
                    </a:p>
                  </a:txBody>
                  <a:tcPr/>
                </a:tc>
              </a:tr>
              <a:tr h="360680">
                <a:tc>
                  <a:txBody>
                    <a:bodyPr/>
                    <a:lstStyle/>
                    <a:p>
                      <a:pPr algn="ctr"/>
                      <a:r>
                        <a:rPr lang="en-US" dirty="0" smtClean="0"/>
                        <a:t>74</a:t>
                      </a:r>
                      <a:endParaRPr lang="en-US" dirty="0"/>
                    </a:p>
                  </a:txBody>
                  <a:tcPr/>
                </a:tc>
                <a:tc>
                  <a:txBody>
                    <a:bodyPr/>
                    <a:lstStyle/>
                    <a:p>
                      <a:pPr algn="ctr"/>
                      <a:endParaRPr lang="en-US" dirty="0"/>
                    </a:p>
                  </a:txBody>
                  <a:tcPr/>
                </a:tc>
              </a:tr>
              <a:tr h="360680">
                <a:tc>
                  <a:txBody>
                    <a:bodyPr/>
                    <a:lstStyle/>
                    <a:p>
                      <a:pPr algn="ctr"/>
                      <a:r>
                        <a:rPr lang="en-US" dirty="0" smtClean="0"/>
                        <a:t>45</a:t>
                      </a:r>
                      <a:endParaRPr lang="en-US" dirty="0"/>
                    </a:p>
                  </a:txBody>
                  <a:tcPr/>
                </a:tc>
                <a:tc>
                  <a:txBody>
                    <a:bodyPr/>
                    <a:lstStyle/>
                    <a:p>
                      <a:pPr algn="ctr"/>
                      <a:endParaRPr lang="en-US" dirty="0"/>
                    </a:p>
                  </a:txBody>
                  <a:tcPr/>
                </a:tc>
              </a:tr>
              <a:tr h="360680">
                <a:tc>
                  <a:txBody>
                    <a:bodyPr/>
                    <a:lstStyle/>
                    <a:p>
                      <a:pPr algn="ctr"/>
                      <a:r>
                        <a:rPr lang="en-US" dirty="0" smtClean="0"/>
                        <a:t>86</a:t>
                      </a:r>
                      <a:endParaRPr lang="en-US" dirty="0"/>
                    </a:p>
                  </a:txBody>
                  <a:tcPr/>
                </a:tc>
                <a:tc>
                  <a:txBody>
                    <a:bodyPr/>
                    <a:lstStyle/>
                    <a:p>
                      <a:pPr algn="ctr"/>
                      <a:endParaRPr lang="en-US" dirty="0"/>
                    </a:p>
                  </a:txBody>
                  <a:tcPr/>
                </a:tc>
              </a:tr>
              <a:tr h="360680">
                <a:tc>
                  <a:txBody>
                    <a:bodyPr/>
                    <a:lstStyle/>
                    <a:p>
                      <a:pPr algn="ctr"/>
                      <a:r>
                        <a:rPr lang="en-US" dirty="0" smtClean="0"/>
                        <a:t>55</a:t>
                      </a:r>
                      <a:endParaRPr lang="en-US" dirty="0"/>
                    </a:p>
                  </a:txBody>
                  <a:tcPr/>
                </a:tc>
                <a:tc>
                  <a:txBody>
                    <a:bodyPr/>
                    <a:lstStyle/>
                    <a:p>
                      <a:pPr algn="ctr"/>
                      <a:endParaRPr lang="en-US" dirty="0"/>
                    </a:p>
                  </a:txBody>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35843" name="Title 4"/>
          <p:cNvSpPr>
            <a:spLocks noGrp="1"/>
          </p:cNvSpPr>
          <p:nvPr>
            <p:ph type="title"/>
          </p:nvPr>
        </p:nvSpPr>
        <p:spPr>
          <a:ln/>
        </p:spPr>
        <p:txBody>
          <a:bodyPr vert="horz" wrap="square" lIns="91440" tIns="45720" rIns="91440" bIns="45720" anchor="ctr"/>
          <a:lstStyle/>
          <a:p>
            <a:endParaRPr dirty="0"/>
          </a:p>
        </p:txBody>
      </p:sp>
      <p:sp>
        <p:nvSpPr>
          <p:cNvPr id="35844" name="Content Placeholder 5"/>
          <p:cNvSpPr>
            <a:spLocks noGrp="1"/>
          </p:cNvSpPr>
          <p:nvPr>
            <p:ph idx="1"/>
          </p:nvPr>
        </p:nvSpPr>
        <p:spPr>
          <a:ln/>
        </p:spPr>
        <p:txBody>
          <a:bodyPr vert="horz" wrap="square" lIns="91440" tIns="45720" rIns="91440" bIns="45720" anchor="t"/>
          <a:lstStyle/>
          <a:p>
            <a:endParaRPr dirty="0"/>
          </a:p>
        </p:txBody>
      </p:sp>
      <p:pic>
        <p:nvPicPr>
          <p:cNvPr id="35845"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35846" name="Rectangle 7"/>
          <p:cNvSpPr/>
          <p:nvPr/>
        </p:nvSpPr>
        <p:spPr>
          <a:xfrm>
            <a:off x="685800" y="838200"/>
            <a:ext cx="2082800" cy="369888"/>
          </a:xfrm>
          <a:prstGeom prst="rect">
            <a:avLst/>
          </a:prstGeom>
          <a:noFill/>
          <a:ln w="9525">
            <a:noFill/>
          </a:ln>
        </p:spPr>
        <p:txBody>
          <a:bodyPr wrap="none">
            <a:spAutoFit/>
          </a:bodyPr>
          <a:lstStyle/>
          <a:p>
            <a:r>
              <a:rPr dirty="0">
                <a:latin typeface="Arial" panose="020B0604020202020204" pitchFamily="34" charset="0"/>
              </a:rPr>
              <a:t>Hasil output SPSS</a:t>
            </a:r>
          </a:p>
        </p:txBody>
      </p:sp>
      <p:pic>
        <p:nvPicPr>
          <p:cNvPr id="35847" name="Picture 2"/>
          <p:cNvPicPr>
            <a:picLocks noChangeAspect="1"/>
          </p:cNvPicPr>
          <p:nvPr/>
        </p:nvPicPr>
        <p:blipFill>
          <a:blip r:embed="rId3"/>
          <a:stretch>
            <a:fillRect/>
          </a:stretch>
        </p:blipFill>
        <p:spPr>
          <a:xfrm>
            <a:off x="2971800" y="838200"/>
            <a:ext cx="6172200" cy="3600450"/>
          </a:xfrm>
          <a:prstGeom prst="rect">
            <a:avLst/>
          </a:prstGeom>
          <a:noFill/>
          <a:ln w="9525">
            <a:noFill/>
          </a:ln>
        </p:spPr>
      </p:pic>
      <p:sp>
        <p:nvSpPr>
          <p:cNvPr id="10" name="Content Placeholder 2"/>
          <p:cNvSpPr txBox="1"/>
          <p:nvPr/>
        </p:nvSpPr>
        <p:spPr bwMode="auto">
          <a:xfrm>
            <a:off x="0" y="3733800"/>
            <a:ext cx="9144000" cy="2819400"/>
          </a:xfrm>
          <a:prstGeom prst="rect">
            <a:avLst/>
          </a:prstGeom>
          <a:noFill/>
          <a:ln w="9525">
            <a:noFill/>
            <a:miter lim="800000"/>
          </a:ln>
        </p:spPr>
        <p:txBody>
          <a:bodyPr/>
          <a:lstStyle/>
          <a:p>
            <a:pPr marL="342900" marR="0" indent="-342900" defTabSz="914400">
              <a:spcBef>
                <a:spcPct val="20000"/>
              </a:spcBef>
              <a:buClrTx/>
              <a:buSzTx/>
              <a:buFont typeface="Wingdings" panose="05000000000000000000" pitchFamily="2" charset="2"/>
              <a:buChar char="§"/>
              <a:defRPr/>
            </a:pPr>
            <a:r>
              <a:rPr kumimoji="0" lang="en-US" sz="2400" kern="1200" cap="none" spc="0" normalizeH="0" baseline="0" noProof="0" dirty="0" err="1">
                <a:latin typeface="+mn-lt"/>
                <a:ea typeface="+mn-ea"/>
                <a:cs typeface="+mn-cs"/>
              </a:rPr>
              <a:t>Kelas</a:t>
            </a:r>
            <a:r>
              <a:rPr kumimoji="0" lang="en-US" sz="2400" kern="1200" cap="none" spc="0" normalizeH="0" baseline="0" noProof="0" dirty="0">
                <a:latin typeface="+mn-lt"/>
                <a:ea typeface="+mn-ea"/>
                <a:cs typeface="+mn-cs"/>
              </a:rPr>
              <a:t> A </a:t>
            </a:r>
            <a:r>
              <a:rPr kumimoji="0" lang="en-US" sz="2400" kern="1200" cap="none" spc="0" normalizeH="0" baseline="0" noProof="0" dirty="0" err="1">
                <a:latin typeface="+mn-lt"/>
                <a:ea typeface="+mn-ea"/>
                <a:cs typeface="+mn-cs"/>
              </a:rPr>
              <a:t>mempunyai</a:t>
            </a:r>
            <a:r>
              <a:rPr kumimoji="0" lang="en-US" sz="2400" kern="1200" cap="none" spc="0" normalizeH="0" baseline="0" noProof="0" dirty="0">
                <a:latin typeface="+mn-lt"/>
                <a:ea typeface="+mn-ea"/>
                <a:cs typeface="+mn-cs"/>
              </a:rPr>
              <a:t> rata-rata </a:t>
            </a:r>
            <a:r>
              <a:rPr kumimoji="0" lang="en-US" sz="2400" kern="1200" cap="none" spc="0" normalizeH="0" baseline="0" noProof="0" dirty="0" err="1">
                <a:latin typeface="+mn-lt"/>
                <a:ea typeface="+mn-ea"/>
                <a:cs typeface="+mn-cs"/>
              </a:rPr>
              <a:t>nilai</a:t>
            </a:r>
            <a:r>
              <a:rPr kumimoji="0" lang="en-US" sz="2400" kern="1200" cap="none" spc="0" normalizeH="0" baseline="0" noProof="0" dirty="0">
                <a:latin typeface="+mn-lt"/>
                <a:ea typeface="+mn-ea"/>
                <a:cs typeface="+mn-cs"/>
              </a:rPr>
              <a:t> 75,60 </a:t>
            </a:r>
            <a:r>
              <a:rPr kumimoji="0" lang="en-US" sz="2400" kern="1200" cap="none" spc="0" normalizeH="0" baseline="0" noProof="0" dirty="0" err="1">
                <a:latin typeface="+mn-lt"/>
                <a:ea typeface="+mn-ea"/>
                <a:cs typeface="+mn-cs"/>
              </a:rPr>
              <a:t>dan</a:t>
            </a:r>
            <a:r>
              <a:rPr kumimoji="0" lang="en-US" sz="2400" kern="1200" cap="none" spc="0" normalizeH="0" baseline="0" noProof="0" dirty="0">
                <a:latin typeface="+mn-lt"/>
                <a:ea typeface="+mn-ea"/>
                <a:cs typeface="+mn-cs"/>
              </a:rPr>
              <a:t> </a:t>
            </a:r>
            <a:r>
              <a:rPr kumimoji="0" lang="en-US" sz="2400" kern="1200" cap="none" spc="0" normalizeH="0" baseline="0" noProof="0" dirty="0" err="1">
                <a:latin typeface="+mn-lt"/>
                <a:ea typeface="+mn-ea"/>
                <a:cs typeface="+mn-cs"/>
              </a:rPr>
              <a:t>deviasi</a:t>
            </a:r>
            <a:r>
              <a:rPr kumimoji="0" lang="en-US" sz="2400" kern="1200" cap="none" spc="0" normalizeH="0" baseline="0" noProof="0" dirty="0">
                <a:latin typeface="+mn-lt"/>
                <a:ea typeface="+mn-ea"/>
                <a:cs typeface="+mn-cs"/>
              </a:rPr>
              <a:t> standard 15,298.</a:t>
            </a:r>
          </a:p>
          <a:p>
            <a:pPr marL="342900" marR="0" indent="-342900" defTabSz="914400">
              <a:spcBef>
                <a:spcPct val="20000"/>
              </a:spcBef>
              <a:buClrTx/>
              <a:buSzTx/>
              <a:buFont typeface="Wingdings" panose="05000000000000000000" pitchFamily="2" charset="2"/>
              <a:buChar char="§"/>
              <a:defRPr/>
            </a:pPr>
            <a:r>
              <a:rPr kumimoji="0" lang="en-US" sz="2400" kern="1200" cap="none" spc="0" normalizeH="0" baseline="0" noProof="0" dirty="0" err="1">
                <a:latin typeface="+mn-lt"/>
                <a:ea typeface="+mn-ea"/>
                <a:cs typeface="+mn-cs"/>
              </a:rPr>
              <a:t>Kelas</a:t>
            </a:r>
            <a:r>
              <a:rPr kumimoji="0" lang="en-US" sz="2400" kern="1200" cap="none" spc="0" normalizeH="0" baseline="0" noProof="0" dirty="0">
                <a:latin typeface="+mn-lt"/>
                <a:ea typeface="+mn-ea"/>
                <a:cs typeface="+mn-cs"/>
              </a:rPr>
              <a:t> B </a:t>
            </a:r>
            <a:r>
              <a:rPr kumimoji="0" lang="en-US" sz="2400" kern="1200" cap="none" spc="0" normalizeH="0" baseline="0" noProof="0" dirty="0" err="1">
                <a:latin typeface="+mn-lt"/>
                <a:ea typeface="+mn-ea"/>
                <a:cs typeface="+mn-cs"/>
              </a:rPr>
              <a:t>mempunyai</a:t>
            </a:r>
            <a:r>
              <a:rPr kumimoji="0" lang="en-US" sz="2400" kern="1200" cap="none" spc="0" normalizeH="0" baseline="0" noProof="0" dirty="0">
                <a:latin typeface="+mn-lt"/>
                <a:ea typeface="+mn-ea"/>
                <a:cs typeface="+mn-cs"/>
              </a:rPr>
              <a:t> rata-rata </a:t>
            </a:r>
            <a:r>
              <a:rPr kumimoji="0" lang="en-US" sz="2400" kern="1200" cap="none" spc="0" normalizeH="0" baseline="0" noProof="0" dirty="0" err="1">
                <a:latin typeface="+mn-lt"/>
                <a:ea typeface="+mn-ea"/>
                <a:cs typeface="+mn-cs"/>
              </a:rPr>
              <a:t>nilai</a:t>
            </a:r>
            <a:r>
              <a:rPr kumimoji="0" lang="en-US" sz="2400" kern="1200" cap="none" spc="0" normalizeH="0" baseline="0" noProof="0" dirty="0">
                <a:latin typeface="+mn-lt"/>
                <a:ea typeface="+mn-ea"/>
                <a:cs typeface="+mn-cs"/>
              </a:rPr>
              <a:t> 77,60 </a:t>
            </a:r>
            <a:r>
              <a:rPr kumimoji="0" lang="en-US" sz="2400" kern="1200" cap="none" spc="0" normalizeH="0" baseline="0" noProof="0" dirty="0" err="1">
                <a:latin typeface="+mn-lt"/>
                <a:ea typeface="+mn-ea"/>
                <a:cs typeface="+mn-cs"/>
              </a:rPr>
              <a:t>dan</a:t>
            </a:r>
            <a:r>
              <a:rPr kumimoji="0" lang="en-US" sz="2400" kern="1200" cap="none" spc="0" normalizeH="0" baseline="0" noProof="0" dirty="0">
                <a:latin typeface="+mn-lt"/>
                <a:ea typeface="+mn-ea"/>
                <a:cs typeface="+mn-cs"/>
              </a:rPr>
              <a:t> </a:t>
            </a:r>
            <a:r>
              <a:rPr kumimoji="0" lang="en-US" sz="2400" kern="1200" cap="none" spc="0" normalizeH="0" baseline="0" noProof="0" dirty="0" err="1">
                <a:latin typeface="+mn-lt"/>
                <a:ea typeface="+mn-ea"/>
                <a:cs typeface="+mn-cs"/>
              </a:rPr>
              <a:t>deviasi</a:t>
            </a:r>
            <a:r>
              <a:rPr kumimoji="0" lang="en-US" sz="2400" kern="1200" cap="none" spc="0" normalizeH="0" baseline="0" noProof="0" dirty="0">
                <a:latin typeface="+mn-lt"/>
                <a:ea typeface="+mn-ea"/>
                <a:cs typeface="+mn-cs"/>
              </a:rPr>
              <a:t> standard 11,944.</a:t>
            </a:r>
          </a:p>
          <a:p>
            <a:pPr marL="342900" marR="0" indent="-342900" defTabSz="914400">
              <a:spcBef>
                <a:spcPct val="20000"/>
              </a:spcBef>
              <a:buClrTx/>
              <a:buSzTx/>
              <a:buFont typeface="Wingdings" panose="05000000000000000000" pitchFamily="2" charset="2"/>
              <a:buChar char="§"/>
              <a:defRPr/>
            </a:pPr>
            <a:r>
              <a:rPr kumimoji="0" lang="en-US" sz="2400" kern="1200" cap="none" spc="0" normalizeH="0" baseline="0" noProof="0" dirty="0" err="1">
                <a:latin typeface="+mn-lt"/>
                <a:ea typeface="+mn-ea"/>
                <a:cs typeface="+mn-cs"/>
              </a:rPr>
              <a:t>Apakah</a:t>
            </a:r>
            <a:r>
              <a:rPr kumimoji="0" lang="en-US" sz="2400" kern="1200" cap="none" spc="0" normalizeH="0" baseline="0" noProof="0" dirty="0">
                <a:latin typeface="+mn-lt"/>
                <a:ea typeface="+mn-ea"/>
                <a:cs typeface="+mn-cs"/>
              </a:rPr>
              <a:t> </a:t>
            </a:r>
            <a:r>
              <a:rPr kumimoji="0" lang="en-US" sz="2400" kern="1200" cap="none" spc="0" normalizeH="0" baseline="0" noProof="0" dirty="0" err="1">
                <a:latin typeface="+mn-lt"/>
                <a:ea typeface="+mn-ea"/>
                <a:cs typeface="+mn-cs"/>
              </a:rPr>
              <a:t>ada</a:t>
            </a:r>
            <a:r>
              <a:rPr kumimoji="0" lang="en-US" sz="2400" kern="1200" cap="none" spc="0" normalizeH="0" baseline="0" noProof="0" dirty="0">
                <a:latin typeface="+mn-lt"/>
                <a:ea typeface="+mn-ea"/>
                <a:cs typeface="+mn-cs"/>
              </a:rPr>
              <a:t> </a:t>
            </a:r>
            <a:r>
              <a:rPr kumimoji="0" lang="en-US" sz="2400" kern="1200" cap="none" spc="0" normalizeH="0" baseline="0" noProof="0" dirty="0" err="1">
                <a:latin typeface="+mn-lt"/>
                <a:ea typeface="+mn-ea"/>
                <a:cs typeface="+mn-cs"/>
              </a:rPr>
              <a:t>perbedaan</a:t>
            </a:r>
            <a:r>
              <a:rPr kumimoji="0" lang="en-US" sz="2400" kern="1200" cap="none" spc="0" normalizeH="0" baseline="0" noProof="0" dirty="0">
                <a:latin typeface="+mn-lt"/>
                <a:ea typeface="+mn-ea"/>
                <a:cs typeface="+mn-cs"/>
              </a:rPr>
              <a:t> yang </a:t>
            </a:r>
            <a:r>
              <a:rPr kumimoji="0" lang="en-US" sz="2400" kern="1200" cap="none" spc="0" normalizeH="0" baseline="0" noProof="0" dirty="0" err="1">
                <a:latin typeface="+mn-lt"/>
                <a:ea typeface="+mn-ea"/>
                <a:cs typeface="+mn-cs"/>
              </a:rPr>
              <a:t>signifikan</a:t>
            </a:r>
            <a:r>
              <a:rPr kumimoji="0" lang="en-US" sz="2400" kern="1200" cap="none" spc="0" normalizeH="0" baseline="0" noProof="0" dirty="0">
                <a:latin typeface="+mn-lt"/>
                <a:ea typeface="+mn-ea"/>
                <a:cs typeface="+mn-cs"/>
              </a:rPr>
              <a:t> </a:t>
            </a:r>
            <a:r>
              <a:rPr kumimoji="0" lang="en-US" sz="2400" kern="1200" cap="none" spc="0" normalizeH="0" baseline="0" noProof="0" dirty="0" err="1">
                <a:latin typeface="+mn-lt"/>
                <a:ea typeface="+mn-ea"/>
                <a:cs typeface="+mn-cs"/>
              </a:rPr>
              <a:t>antara</a:t>
            </a:r>
            <a:r>
              <a:rPr kumimoji="0" lang="en-US" sz="2400" kern="1200" cap="none" spc="0" normalizeH="0" baseline="0" noProof="0" dirty="0">
                <a:latin typeface="+mn-lt"/>
                <a:ea typeface="+mn-ea"/>
                <a:cs typeface="+mn-cs"/>
              </a:rPr>
              <a:t> </a:t>
            </a:r>
            <a:r>
              <a:rPr kumimoji="0" lang="en-US" sz="2400" kern="1200" cap="none" spc="0" normalizeH="0" baseline="0" noProof="0" dirty="0" err="1">
                <a:latin typeface="+mn-lt"/>
                <a:ea typeface="+mn-ea"/>
                <a:cs typeface="+mn-cs"/>
              </a:rPr>
              <a:t>nilai</a:t>
            </a:r>
            <a:r>
              <a:rPr kumimoji="0" lang="en-US" sz="2400" kern="1200" cap="none" spc="0" normalizeH="0" baseline="0" noProof="0" dirty="0">
                <a:latin typeface="+mn-lt"/>
                <a:ea typeface="+mn-ea"/>
                <a:cs typeface="+mn-cs"/>
              </a:rPr>
              <a:t> rata-rata </a:t>
            </a:r>
            <a:r>
              <a:rPr kumimoji="0" lang="en-US" sz="2400" kern="1200" cap="none" spc="0" normalizeH="0" baseline="0" noProof="0" dirty="0" err="1">
                <a:latin typeface="+mn-lt"/>
                <a:ea typeface="+mn-ea"/>
                <a:cs typeface="+mn-cs"/>
              </a:rPr>
              <a:t>kedua</a:t>
            </a:r>
            <a:r>
              <a:rPr kumimoji="0" lang="en-US" sz="2400" kern="1200" cap="none" spc="0" normalizeH="0" baseline="0" noProof="0" dirty="0">
                <a:latin typeface="+mn-lt"/>
                <a:ea typeface="+mn-ea"/>
                <a:cs typeface="+mn-cs"/>
              </a:rPr>
              <a:t> </a:t>
            </a:r>
            <a:r>
              <a:rPr kumimoji="0" lang="en-US" sz="2400" kern="1200" cap="none" spc="0" normalizeH="0" baseline="0" noProof="0" dirty="0" err="1">
                <a:latin typeface="+mn-lt"/>
                <a:ea typeface="+mn-ea"/>
                <a:cs typeface="+mn-cs"/>
              </a:rPr>
              <a:t>kelas</a:t>
            </a:r>
            <a:r>
              <a:rPr kumimoji="0" lang="en-US" sz="2400" kern="1200" cap="none" spc="0" normalizeH="0" baseline="0" noProof="0" dirty="0">
                <a:latin typeface="+mn-lt"/>
                <a:ea typeface="+mn-ea"/>
                <a:cs typeface="+mn-cs"/>
              </a:rPr>
              <a:t> ?</a:t>
            </a:r>
          </a:p>
          <a:p>
            <a:pPr marL="342900" marR="0" indent="-342900" defTabSz="914400">
              <a:spcBef>
                <a:spcPct val="20000"/>
              </a:spcBef>
              <a:buClrTx/>
              <a:buSzTx/>
              <a:buFont typeface="Wingdings" panose="05000000000000000000" pitchFamily="2" charset="2"/>
              <a:buChar char="§"/>
              <a:defRPr/>
            </a:pPr>
            <a:r>
              <a:rPr kumimoji="0" lang="en-US" sz="2400" kern="1200" cap="none" spc="0" normalizeH="0" baseline="0" noProof="0" dirty="0" err="1">
                <a:latin typeface="+mn-lt"/>
                <a:ea typeface="+mn-ea"/>
                <a:cs typeface="+mn-cs"/>
              </a:rPr>
              <a:t>Dengan</a:t>
            </a:r>
            <a:r>
              <a:rPr kumimoji="0" lang="en-US" sz="2400" kern="1200" cap="none" spc="0" normalizeH="0" baseline="0" noProof="0" dirty="0">
                <a:latin typeface="+mn-lt"/>
                <a:ea typeface="+mn-ea"/>
                <a:cs typeface="+mn-cs"/>
              </a:rPr>
              <a:t> </a:t>
            </a:r>
            <a:r>
              <a:rPr kumimoji="0" lang="en-US" sz="2400" kern="1200" cap="none" spc="0" normalizeH="0" baseline="0" noProof="0" dirty="0" err="1">
                <a:latin typeface="+mn-lt"/>
                <a:ea typeface="+mn-ea"/>
                <a:cs typeface="+mn-cs"/>
              </a:rPr>
              <a:t>kata</a:t>
            </a:r>
            <a:r>
              <a:rPr kumimoji="0" lang="en-US" sz="2400" kern="1200" cap="none" spc="0" normalizeH="0" baseline="0" noProof="0" dirty="0">
                <a:latin typeface="+mn-lt"/>
                <a:ea typeface="+mn-ea"/>
                <a:cs typeface="+mn-cs"/>
              </a:rPr>
              <a:t> lain </a:t>
            </a:r>
            <a:r>
              <a:rPr kumimoji="0" lang="en-US" sz="2400" kern="1200" cap="none" spc="0" normalizeH="0" baseline="0" noProof="0" dirty="0" err="1">
                <a:latin typeface="+mn-lt"/>
                <a:ea typeface="+mn-ea"/>
                <a:cs typeface="+mn-cs"/>
              </a:rPr>
              <a:t>apakah</a:t>
            </a:r>
            <a:r>
              <a:rPr kumimoji="0" lang="en-US" sz="2400" kern="1200" cap="none" spc="0" normalizeH="0" baseline="0" noProof="0" dirty="0">
                <a:latin typeface="+mn-lt"/>
                <a:ea typeface="+mn-ea"/>
                <a:cs typeface="+mn-cs"/>
              </a:rPr>
              <a:t> </a:t>
            </a:r>
            <a:r>
              <a:rPr kumimoji="0" lang="en-US" sz="2400" kern="1200" cap="none" spc="0" normalizeH="0" baseline="0" noProof="0" dirty="0" err="1">
                <a:latin typeface="+mn-lt"/>
                <a:ea typeface="+mn-ea"/>
                <a:cs typeface="+mn-cs"/>
              </a:rPr>
              <a:t>kelas</a:t>
            </a:r>
            <a:r>
              <a:rPr kumimoji="0" lang="en-US" sz="2400" kern="1200" cap="none" spc="0" normalizeH="0" baseline="0" noProof="0" dirty="0">
                <a:latin typeface="+mn-lt"/>
                <a:ea typeface="+mn-ea"/>
                <a:cs typeface="+mn-cs"/>
              </a:rPr>
              <a:t> A </a:t>
            </a:r>
            <a:r>
              <a:rPr kumimoji="0" lang="en-US" sz="2400" kern="1200" cap="none" spc="0" normalizeH="0" baseline="0" noProof="0" dirty="0" err="1">
                <a:latin typeface="+mn-lt"/>
                <a:ea typeface="+mn-ea"/>
                <a:cs typeface="+mn-cs"/>
              </a:rPr>
              <a:t>dan</a:t>
            </a:r>
            <a:r>
              <a:rPr kumimoji="0" lang="en-US" sz="2400" kern="1200" cap="none" spc="0" normalizeH="0" baseline="0" noProof="0" dirty="0">
                <a:latin typeface="+mn-lt"/>
                <a:ea typeface="+mn-ea"/>
                <a:cs typeface="+mn-cs"/>
              </a:rPr>
              <a:t> </a:t>
            </a:r>
            <a:r>
              <a:rPr kumimoji="0" lang="en-US" sz="2400" kern="1200" cap="none" spc="0" normalizeH="0" baseline="0" noProof="0" dirty="0" err="1">
                <a:latin typeface="+mn-lt"/>
                <a:ea typeface="+mn-ea"/>
                <a:cs typeface="+mn-cs"/>
              </a:rPr>
              <a:t>kelas</a:t>
            </a:r>
            <a:r>
              <a:rPr kumimoji="0" lang="en-US" sz="2400" kern="1200" cap="none" spc="0" normalizeH="0" baseline="0" noProof="0" dirty="0">
                <a:latin typeface="+mn-lt"/>
                <a:ea typeface="+mn-ea"/>
                <a:cs typeface="+mn-cs"/>
              </a:rPr>
              <a:t> B </a:t>
            </a:r>
            <a:r>
              <a:rPr kumimoji="0" lang="en-US" sz="2400" kern="1200" cap="none" spc="0" normalizeH="0" baseline="0" noProof="0" dirty="0" err="1">
                <a:latin typeface="+mn-lt"/>
                <a:ea typeface="+mn-ea"/>
                <a:cs typeface="+mn-cs"/>
              </a:rPr>
              <a:t>mempunyai</a:t>
            </a:r>
            <a:r>
              <a:rPr kumimoji="0" lang="en-US" sz="2400" kern="1200" cap="none" spc="0" normalizeH="0" baseline="0" noProof="0" dirty="0">
                <a:latin typeface="+mn-lt"/>
                <a:ea typeface="+mn-ea"/>
                <a:cs typeface="+mn-cs"/>
              </a:rPr>
              <a:t> rata-rata yang </a:t>
            </a:r>
            <a:r>
              <a:rPr kumimoji="0" lang="en-US" sz="2400" kern="1200" cap="none" spc="0" normalizeH="0" baseline="0" noProof="0" dirty="0" err="1">
                <a:latin typeface="+mn-lt"/>
                <a:ea typeface="+mn-ea"/>
                <a:cs typeface="+mn-cs"/>
              </a:rPr>
              <a:t>sama</a:t>
            </a:r>
            <a:r>
              <a:rPr kumimoji="0" lang="en-US" sz="2400" kern="1200" cap="none" spc="0" normalizeH="0" baseline="0" noProof="0" dirty="0">
                <a:latin typeface="+mn-lt"/>
                <a:ea typeface="+mn-ea"/>
                <a:cs typeface="+mn-cs"/>
              </a:rPr>
              <a:t> ? </a:t>
            </a:r>
          </a:p>
          <a:p>
            <a:pPr marL="342900" marR="0" indent="-342900" defTabSz="914400">
              <a:spcBef>
                <a:spcPct val="20000"/>
              </a:spcBef>
              <a:buClrTx/>
              <a:buSzTx/>
              <a:buFont typeface="Arial" panose="020B0604020202020204" pitchFamily="34" charset="0"/>
              <a:buChar char="•"/>
              <a:defRPr/>
            </a:pPr>
            <a:endParaRPr kumimoji="0" lang="en-US" sz="3200" kern="1200" cap="none" spc="0" normalizeH="0" baseline="0" noProof="0" dirty="0">
              <a:latin typeface="+mn-lt"/>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36867" name="Content Placeholder 3"/>
          <p:cNvSpPr>
            <a:spLocks noGrp="1"/>
          </p:cNvSpPr>
          <p:nvPr>
            <p:ph idx="1"/>
          </p:nvPr>
        </p:nvSpPr>
        <p:spPr>
          <a:ln/>
        </p:spPr>
        <p:txBody>
          <a:bodyPr vert="horz" wrap="square" lIns="91440" tIns="45720" rIns="91440" bIns="45720" anchor="t"/>
          <a:lstStyle/>
          <a:p>
            <a:endParaRPr dirty="0"/>
          </a:p>
        </p:txBody>
      </p:sp>
      <p:pic>
        <p:nvPicPr>
          <p:cNvPr id="36868"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6" name="Content Placeholder 2"/>
          <p:cNvSpPr txBox="1"/>
          <p:nvPr/>
        </p:nvSpPr>
        <p:spPr bwMode="auto">
          <a:xfrm>
            <a:off x="304800" y="1143000"/>
            <a:ext cx="8229600" cy="4525963"/>
          </a:xfrm>
          <a:prstGeom prst="rect">
            <a:avLst/>
          </a:prstGeom>
          <a:noFill/>
          <a:ln w="9525">
            <a:noFill/>
            <a:miter lim="800000"/>
          </a:ln>
        </p:spPr>
        <p:txBody>
          <a:bodyPr vert="horz" wrap="square" lIns="91440" tIns="45720" rIns="91440" bIns="45720" numCol="1" anchor="t" anchorCtr="0" compatLnSpc="1"/>
          <a:lstStyle/>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smtClean="0">
                <a:latin typeface="+mn-lt"/>
                <a:ea typeface="+mn-ea"/>
                <a:cs typeface="+mn-cs"/>
              </a:rPr>
              <a:t>Hipotesis</a:t>
            </a:r>
          </a:p>
          <a:p>
            <a:pPr marL="342900" marR="0" indent="-342900" defTabSz="914400">
              <a:spcBef>
                <a:spcPct val="20000"/>
              </a:spcBef>
              <a:buClrTx/>
              <a:buSzTx/>
              <a:buFont typeface="Wingdings" panose="05000000000000000000" pitchFamily="2" charset="2"/>
              <a:buChar char="§"/>
              <a:defRPr/>
            </a:pPr>
            <a:r>
              <a:rPr kumimoji="0" lang="en-US" sz="2400" kern="1200" cap="none" spc="0" normalizeH="0" baseline="0" noProof="0" smtClean="0">
                <a:latin typeface="+mn-lt"/>
                <a:ea typeface="+mn-ea"/>
                <a:cs typeface="+mn-cs"/>
              </a:rPr>
              <a:t>Hipotesis nol : Rata-rata kelas A dan kelas B sama.</a:t>
            </a:r>
          </a:p>
          <a:p>
            <a:pPr marL="342900" marR="0" indent="-342900" defTabSz="914400">
              <a:spcBef>
                <a:spcPct val="20000"/>
              </a:spcBef>
              <a:buClrTx/>
              <a:buSzTx/>
              <a:buFont typeface="Wingdings" panose="05000000000000000000" pitchFamily="2" charset="2"/>
              <a:buChar char="§"/>
              <a:defRPr/>
            </a:pPr>
            <a:r>
              <a:rPr kumimoji="0" lang="en-US" sz="2400" kern="1200" cap="none" spc="0" normalizeH="0" baseline="0" noProof="0" smtClean="0">
                <a:latin typeface="+mn-lt"/>
                <a:ea typeface="+mn-ea"/>
                <a:cs typeface="+mn-cs"/>
              </a:rPr>
              <a:t>Hipotesis alternatif : Rata-rata kelas A dan kelas B tidak sama.</a:t>
            </a:r>
          </a:p>
          <a:p>
            <a:pPr marL="342900" marR="0" indent="-342900" defTabSz="914400">
              <a:spcBef>
                <a:spcPct val="20000"/>
              </a:spcBef>
              <a:buClrTx/>
              <a:buSzTx/>
              <a:buFont typeface="Wingdings" panose="05000000000000000000" pitchFamily="2" charset="2"/>
              <a:buChar char="§"/>
              <a:defRPr/>
            </a:pPr>
            <a:r>
              <a:rPr kumimoji="0" lang="en-US" sz="2400" kern="1200" cap="none" spc="0" normalizeH="0" baseline="0" noProof="0" smtClean="0">
                <a:latin typeface="+mn-lt"/>
                <a:ea typeface="+mn-ea"/>
                <a:cs typeface="+mn-cs"/>
              </a:rPr>
              <a:t>Tingkat signifikansi (level of significance) yang dipilih </a:t>
            </a:r>
            <a:r>
              <a:rPr kumimoji="0" lang="en-US" sz="2400" kern="1200" cap="none" spc="0" normalizeH="0" baseline="0" noProof="0" smtClean="0">
                <a:latin typeface="+mn-lt"/>
                <a:ea typeface="+mn-ea"/>
                <a:cs typeface="+mn-cs"/>
                <a:sym typeface="Symbol" panose="05050102010706020507" pitchFamily="18" charset="2"/>
              </a:rPr>
              <a:t> = 0,05.</a:t>
            </a:r>
          </a:p>
          <a:p>
            <a:pPr marL="342900" marR="0" indent="-342900" defTabSz="914400">
              <a:spcBef>
                <a:spcPct val="20000"/>
              </a:spcBef>
              <a:buClrTx/>
              <a:buSzTx/>
              <a:buFont typeface="Wingdings" panose="05000000000000000000" pitchFamily="2" charset="2"/>
              <a:buChar char="§"/>
              <a:defRPr/>
            </a:pPr>
            <a:r>
              <a:rPr kumimoji="0" lang="en-US" sz="2400" kern="1200" cap="none" spc="0" normalizeH="0" baseline="0" noProof="0" smtClean="0">
                <a:latin typeface="+mn-lt"/>
                <a:ea typeface="+mn-ea"/>
                <a:cs typeface="+mn-cs"/>
                <a:sym typeface="Symbol" panose="05050102010706020507" pitchFamily="18" charset="2"/>
              </a:rPr>
              <a:t>Aturan penerimaan dan penolakan :</a:t>
            </a:r>
          </a:p>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smtClean="0">
                <a:latin typeface="+mn-lt"/>
                <a:ea typeface="+mn-ea"/>
                <a:cs typeface="+mn-cs"/>
                <a:sym typeface="Symbol" panose="05050102010706020507" pitchFamily="18" charset="2"/>
              </a:rPr>
              <a:t>		</a:t>
            </a:r>
            <a:r>
              <a:rPr kumimoji="0" lang="en-US" sz="2400" kern="1200" cap="none" spc="0" normalizeH="0" baseline="0" noProof="0" smtClean="0">
                <a:latin typeface="+mn-lt"/>
                <a:ea typeface="+mn-ea"/>
                <a:cs typeface="+mn-cs"/>
              </a:rPr>
              <a:t>H</a:t>
            </a:r>
            <a:r>
              <a:rPr kumimoji="0" lang="en-US" sz="2400" kern="1200" cap="none" spc="0" normalizeH="0" baseline="-25000" noProof="0" smtClean="0">
                <a:latin typeface="+mn-lt"/>
                <a:ea typeface="+mn-ea"/>
                <a:cs typeface="+mn-cs"/>
              </a:rPr>
              <a:t>0</a:t>
            </a:r>
            <a:r>
              <a:rPr kumimoji="0" lang="en-US" sz="2400" kern="1200" cap="none" spc="0" normalizeH="0" baseline="0" noProof="0" smtClean="0">
                <a:latin typeface="+mn-lt"/>
                <a:ea typeface="+mn-ea"/>
                <a:cs typeface="+mn-cs"/>
              </a:rPr>
              <a:t> ditolak jika nilai-p &lt; </a:t>
            </a:r>
            <a:r>
              <a:rPr kumimoji="0" lang="en-US" sz="2400" kern="1200" cap="none" spc="0" normalizeH="0" baseline="0" noProof="0" smtClean="0">
                <a:latin typeface="+mn-lt"/>
                <a:ea typeface="+mn-ea"/>
                <a:cs typeface="+mn-cs"/>
                <a:sym typeface="Symbol" panose="05050102010706020507" pitchFamily="18" charset="2"/>
              </a:rPr>
              <a:t> = 0,05 dan </a:t>
            </a:r>
          </a:p>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smtClean="0">
                <a:latin typeface="+mn-lt"/>
                <a:ea typeface="+mn-ea"/>
                <a:cs typeface="+mn-cs"/>
                <a:sym typeface="Symbol" panose="05050102010706020507" pitchFamily="18" charset="2"/>
              </a:rPr>
              <a:t>		sebaliknya H</a:t>
            </a:r>
            <a:r>
              <a:rPr kumimoji="0" lang="en-US" sz="2400" kern="1200" cap="none" spc="0" normalizeH="0" baseline="-25000" noProof="0" smtClean="0">
                <a:latin typeface="+mn-lt"/>
                <a:ea typeface="+mn-ea"/>
                <a:cs typeface="+mn-cs"/>
              </a:rPr>
              <a:t>0</a:t>
            </a:r>
            <a:r>
              <a:rPr kumimoji="0" lang="en-US" sz="2400" kern="1200" cap="none" spc="0" normalizeH="0" baseline="0" noProof="0" smtClean="0">
                <a:latin typeface="+mn-lt"/>
                <a:ea typeface="+mn-ea"/>
                <a:cs typeface="+mn-cs"/>
                <a:sym typeface="Symbol" panose="05050102010706020507" pitchFamily="18" charset="2"/>
              </a:rPr>
              <a:t> diterima jika nilai-p    = 0,05. </a:t>
            </a:r>
            <a:r>
              <a:rPr kumimoji="0" lang="en-US" sz="2400" kern="1200" cap="none" spc="0" normalizeH="0" baseline="0" noProof="0" smtClean="0">
                <a:latin typeface="+mn-lt"/>
                <a:ea typeface="+mn-ea"/>
                <a:cs typeface="+mn-cs"/>
              </a:rPr>
              <a:t> </a:t>
            </a:r>
          </a:p>
          <a:p>
            <a:pPr marL="342900" marR="0" indent="-342900" defTabSz="914400">
              <a:spcBef>
                <a:spcPct val="20000"/>
              </a:spcBef>
              <a:buClrTx/>
              <a:buSzTx/>
              <a:buFont typeface="Wingdings" panose="05000000000000000000" pitchFamily="2" charset="2"/>
              <a:buChar char="§"/>
              <a:defRPr/>
            </a:pPr>
            <a:endParaRPr kumimoji="0" lang="en-US" sz="2400" kern="1200" cap="none" spc="0" normalizeH="0" baseline="0" noProof="0" dirty="0" smtClean="0">
              <a:latin typeface="+mn-lt"/>
              <a:ea typeface="+mn-ea"/>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xfrm>
            <a:off x="6248400" y="6172200"/>
            <a:ext cx="2895600" cy="365125"/>
          </a:xfrm>
          <a:noFill/>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pic>
        <p:nvPicPr>
          <p:cNvPr id="37891"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37892" name="Title 1"/>
          <p:cNvSpPr>
            <a:spLocks noGrp="1"/>
          </p:cNvSpPr>
          <p:nvPr>
            <p:ph type="title"/>
          </p:nvPr>
        </p:nvSpPr>
        <p:spPr>
          <a:xfrm>
            <a:off x="381000" y="533400"/>
            <a:ext cx="8229600" cy="1143000"/>
          </a:xfrm>
          <a:ln/>
        </p:spPr>
        <p:txBody>
          <a:bodyPr vert="horz" wrap="square" lIns="91440" tIns="45720" rIns="91440" bIns="45720" anchor="ctr"/>
          <a:lstStyle/>
          <a:p>
            <a:pPr eaLnBrk="1" hangingPunct="1"/>
            <a:r>
              <a:rPr sz="2400" dirty="0"/>
              <a:t>Hasil output SPSS </a:t>
            </a:r>
            <a:br>
              <a:rPr sz="2400" dirty="0"/>
            </a:br>
            <a:r>
              <a:rPr sz="2400" dirty="0"/>
              <a:t>(terlihat nilai-p &gt; 0,05 sehingga H0 diterima yaitu rata-rata kedua kelas sama</a:t>
            </a:r>
          </a:p>
        </p:txBody>
      </p:sp>
      <p:pic>
        <p:nvPicPr>
          <p:cNvPr id="37893" name="Picture 2"/>
          <p:cNvPicPr>
            <a:picLocks noGrp="1" noChangeAspect="1"/>
          </p:cNvPicPr>
          <p:nvPr>
            <p:ph idx="1"/>
          </p:nvPr>
        </p:nvPicPr>
        <p:blipFill>
          <a:blip r:embed="rId3"/>
          <a:srcRect/>
          <a:stretch>
            <a:fillRect/>
          </a:stretch>
        </p:blipFill>
        <p:spPr>
          <a:xfrm>
            <a:off x="990600" y="1905000"/>
            <a:ext cx="6858000" cy="3795713"/>
          </a:xfrm>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pic>
        <p:nvPicPr>
          <p:cNvPr id="38915"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38916" name="Title 1"/>
          <p:cNvSpPr>
            <a:spLocks noGrp="1"/>
          </p:cNvSpPr>
          <p:nvPr>
            <p:ph type="title"/>
          </p:nvPr>
        </p:nvSpPr>
        <p:spPr>
          <a:xfrm>
            <a:off x="533400" y="533400"/>
            <a:ext cx="8229600" cy="1143000"/>
          </a:xfrm>
          <a:ln/>
        </p:spPr>
        <p:txBody>
          <a:bodyPr vert="horz" wrap="square" lIns="91440" tIns="45720" rIns="91440" bIns="45720" anchor="ctr"/>
          <a:lstStyle/>
          <a:p>
            <a:pPr eaLnBrk="1" hangingPunct="1"/>
            <a:r>
              <a:rPr sz="2400" dirty="0"/>
              <a:t>Hasil output SPSS </a:t>
            </a:r>
            <a:br>
              <a:rPr sz="2400" dirty="0"/>
            </a:br>
            <a:r>
              <a:rPr sz="2400" dirty="0"/>
              <a:t>(terlihat nilai-p &gt; 0,05 sehingga H0 diterima yaitu rata-rata kedua kelas sama</a:t>
            </a:r>
          </a:p>
        </p:txBody>
      </p:sp>
      <p:pic>
        <p:nvPicPr>
          <p:cNvPr id="38917" name="Picture 2"/>
          <p:cNvPicPr>
            <a:picLocks noGrp="1" noChangeAspect="1"/>
          </p:cNvPicPr>
          <p:nvPr>
            <p:ph idx="1"/>
          </p:nvPr>
        </p:nvPicPr>
        <p:blipFill>
          <a:blip r:embed="rId3"/>
          <a:srcRect/>
          <a:stretch>
            <a:fillRect/>
          </a:stretch>
        </p:blipFill>
        <p:spPr>
          <a:xfrm>
            <a:off x="685800" y="1676400"/>
            <a:ext cx="7848600" cy="4343400"/>
          </a:xfrm>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74638"/>
            <a:ext cx="8229600" cy="487362"/>
          </a:xfrm>
          <a:ln/>
        </p:spPr>
        <p:txBody>
          <a:bodyPr vert="horz" wrap="square" lIns="91440" tIns="45720" rIns="91440" bIns="45720" anchor="ctr"/>
          <a:lstStyle/>
          <a:p>
            <a:pPr eaLnBrk="1" hangingPunct="1"/>
            <a:endParaRPr sz="2400" dirty="0"/>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39940" name="Content Placeholder 4"/>
          <p:cNvSpPr>
            <a:spLocks noGrp="1"/>
          </p:cNvSpPr>
          <p:nvPr>
            <p:ph idx="1"/>
          </p:nvPr>
        </p:nvSpPr>
        <p:spPr>
          <a:ln/>
        </p:spPr>
        <p:txBody>
          <a:bodyPr vert="horz" wrap="square" lIns="91440" tIns="45720" rIns="91440" bIns="45720" anchor="t"/>
          <a:lstStyle/>
          <a:p>
            <a:endParaRPr dirty="0"/>
          </a:p>
        </p:txBody>
      </p:sp>
      <p:pic>
        <p:nvPicPr>
          <p:cNvPr id="39941"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7" name="Title 1"/>
          <p:cNvSpPr txBox="1"/>
          <p:nvPr/>
        </p:nvSpPr>
        <p:spPr bwMode="auto">
          <a:xfrm>
            <a:off x="381000" y="457200"/>
            <a:ext cx="8229600" cy="1143000"/>
          </a:xfrm>
          <a:prstGeom prst="rect">
            <a:avLst/>
          </a:prstGeom>
          <a:noFill/>
          <a:ln w="9525">
            <a:noFill/>
            <a:miter lim="800000"/>
          </a:ln>
        </p:spPr>
        <p:txBody>
          <a:bodyPr vert="horz" wrap="square" lIns="91440" tIns="45720" rIns="91440" bIns="45720" numCol="1" rtlCol="0" anchor="ctr" anchorCtr="0" compatLnSpc="1">
            <a:normAutofit/>
          </a:bodyPr>
          <a:lstStyle/>
          <a:p>
            <a:pPr marR="0" defTabSz="914400" fontAlgn="auto">
              <a:spcAft>
                <a:spcPts val="0"/>
              </a:spcAft>
              <a:buClrTx/>
              <a:buSzTx/>
              <a:buFontTx/>
              <a:buNone/>
              <a:defRPr/>
            </a:pPr>
            <a:r>
              <a:rPr kumimoji="0" lang="en-US" sz="2400" kern="1200" cap="none" spc="0" normalizeH="0" baseline="0" noProof="0" dirty="0" err="1" smtClean="0">
                <a:latin typeface="+mj-lt"/>
                <a:ea typeface="+mj-ea"/>
                <a:cs typeface="+mj-cs"/>
              </a:rPr>
              <a:t>Kesimpulan</a:t>
            </a:r>
            <a:endParaRPr kumimoji="0" lang="en-US" sz="2400" kern="1200" cap="none" spc="0" normalizeH="0" baseline="0" noProof="0" dirty="0">
              <a:latin typeface="+mj-lt"/>
              <a:ea typeface="+mj-ea"/>
              <a:cs typeface="+mj-cs"/>
            </a:endParaRPr>
          </a:p>
        </p:txBody>
      </p:sp>
      <p:sp>
        <p:nvSpPr>
          <p:cNvPr id="8" name="Content Placeholder 2"/>
          <p:cNvSpPr txBox="1"/>
          <p:nvPr/>
        </p:nvSpPr>
        <p:spPr bwMode="auto">
          <a:xfrm>
            <a:off x="609600" y="1752600"/>
            <a:ext cx="8229600" cy="2971800"/>
          </a:xfrm>
          <a:prstGeom prst="rect">
            <a:avLst/>
          </a:prstGeom>
          <a:noFill/>
          <a:ln w="9525">
            <a:noFill/>
            <a:miter lim="800000"/>
          </a:ln>
        </p:spPr>
        <p:txBody>
          <a:bodyPr vert="horz" wrap="square" lIns="91440" tIns="45720" rIns="91440" bIns="45720" numCol="1" anchor="t" anchorCtr="0" compatLnSpc="1"/>
          <a:lstStyle/>
          <a:p>
            <a:pPr marL="342900" marR="0" indent="-342900" defTabSz="914400">
              <a:spcBef>
                <a:spcPct val="20000"/>
              </a:spcBef>
              <a:buClrTx/>
              <a:buSzTx/>
              <a:buFont typeface="Wingdings" panose="05000000000000000000" pitchFamily="2" charset="2"/>
              <a:buChar char="§"/>
              <a:defRPr/>
            </a:pPr>
            <a:r>
              <a:rPr kumimoji="0" lang="en-US" sz="2400" kern="1200" cap="none" spc="0" normalizeH="0" baseline="0" noProof="0" dirty="0" smtClean="0">
                <a:latin typeface="+mn-lt"/>
                <a:ea typeface="+mn-ea"/>
                <a:cs typeface="+mn-cs"/>
              </a:rPr>
              <a:t>Rata-rata </a:t>
            </a:r>
            <a:r>
              <a:rPr kumimoji="0" lang="en-US" sz="2400" kern="1200" cap="none" spc="0" normalizeH="0" baseline="0" noProof="0" dirty="0" err="1" smtClean="0">
                <a:latin typeface="+mn-lt"/>
                <a:ea typeface="+mn-ea"/>
                <a:cs typeface="+mn-cs"/>
              </a:rPr>
              <a:t>nilai</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kelas</a:t>
            </a:r>
            <a:r>
              <a:rPr kumimoji="0" lang="en-US" sz="2400" kern="1200" cap="none" spc="0" normalizeH="0" baseline="0" noProof="0" dirty="0" smtClean="0">
                <a:latin typeface="+mn-lt"/>
                <a:ea typeface="+mn-ea"/>
                <a:cs typeface="+mn-cs"/>
              </a:rPr>
              <a:t> A </a:t>
            </a:r>
            <a:r>
              <a:rPr kumimoji="0" lang="en-US" sz="2400" kern="1200" cap="none" spc="0" normalizeH="0" baseline="0" noProof="0" dirty="0" err="1" smtClean="0">
                <a:latin typeface="+mn-lt"/>
                <a:ea typeface="+mn-ea"/>
                <a:cs typeface="+mn-cs"/>
              </a:rPr>
              <a:t>dan</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kelas</a:t>
            </a:r>
            <a:r>
              <a:rPr kumimoji="0" lang="en-US" sz="2400" kern="1200" cap="none" spc="0" normalizeH="0" baseline="0" noProof="0" dirty="0" smtClean="0">
                <a:latin typeface="+mn-lt"/>
                <a:ea typeface="+mn-ea"/>
                <a:cs typeface="+mn-cs"/>
              </a:rPr>
              <a:t> B </a:t>
            </a:r>
            <a:r>
              <a:rPr kumimoji="0" lang="en-US" sz="2400" kern="1200" cap="none" spc="0" normalizeH="0" baseline="0" noProof="0" dirty="0" err="1" smtClean="0">
                <a:latin typeface="+mn-lt"/>
                <a:ea typeface="+mn-ea"/>
                <a:cs typeface="+mn-cs"/>
              </a:rPr>
              <a:t>sama</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tidak</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berbeda</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secara</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signifikan</a:t>
            </a:r>
            <a:r>
              <a:rPr kumimoji="0" lang="en-US" sz="2400" kern="1200" cap="none" spc="0" normalizeH="0" baseline="0" noProof="0" dirty="0" smtClean="0">
                <a:latin typeface="+mn-lt"/>
                <a:ea typeface="+mn-ea"/>
                <a:cs typeface="+mn-cs"/>
              </a:rPr>
              <a:t>).</a:t>
            </a:r>
          </a:p>
          <a:p>
            <a:pPr marL="342900" marR="0" indent="-342900" defTabSz="914400">
              <a:spcBef>
                <a:spcPct val="20000"/>
              </a:spcBef>
              <a:buClrTx/>
              <a:buSzTx/>
              <a:buFont typeface="Wingdings" panose="05000000000000000000" pitchFamily="2" charset="2"/>
              <a:buChar char="§"/>
              <a:defRPr/>
            </a:pPr>
            <a:r>
              <a:rPr kumimoji="0" lang="en-US" sz="2400" kern="1200" cap="none" spc="0" normalizeH="0" baseline="0" noProof="0" dirty="0" smtClean="0">
                <a:latin typeface="+mn-lt"/>
                <a:ea typeface="+mn-ea"/>
                <a:cs typeface="+mn-cs"/>
              </a:rPr>
              <a:t>Tingkat </a:t>
            </a:r>
            <a:r>
              <a:rPr kumimoji="0" lang="en-US" sz="2400" kern="1200" cap="none" spc="0" normalizeH="0" baseline="0" noProof="0" dirty="0" err="1" smtClean="0">
                <a:latin typeface="+mn-lt"/>
                <a:ea typeface="+mn-ea"/>
                <a:cs typeface="+mn-cs"/>
              </a:rPr>
              <a:t>signifikansi</a:t>
            </a:r>
            <a:r>
              <a:rPr kumimoji="0" lang="en-US" sz="2400" kern="1200" cap="none" spc="0" normalizeH="0" baseline="0" noProof="0" dirty="0" smtClean="0">
                <a:latin typeface="+mn-lt"/>
                <a:ea typeface="+mn-ea"/>
                <a:cs typeface="+mn-cs"/>
              </a:rPr>
              <a:t> (level of significance) yang </a:t>
            </a:r>
            <a:r>
              <a:rPr kumimoji="0" lang="en-US" sz="2400" kern="1200" cap="none" spc="0" normalizeH="0" baseline="0" noProof="0" dirty="0" err="1" smtClean="0">
                <a:latin typeface="+mn-lt"/>
                <a:ea typeface="+mn-ea"/>
                <a:cs typeface="+mn-cs"/>
              </a:rPr>
              <a:t>dipilih</a:t>
            </a:r>
            <a:r>
              <a:rPr kumimoji="0" lang="en-US" sz="2400" kern="1200" cap="none" spc="0" normalizeH="0" baseline="0" noProof="0" dirty="0" smtClean="0">
                <a:latin typeface="+mn-lt"/>
                <a:ea typeface="+mn-ea"/>
                <a:cs typeface="+mn-cs"/>
              </a:rPr>
              <a:t> </a:t>
            </a:r>
            <a:r>
              <a:rPr kumimoji="0" lang="en-US" sz="2400" kern="1200" cap="none" spc="0" normalizeH="0" baseline="0" noProof="0" dirty="0" smtClean="0">
                <a:latin typeface="+mn-lt"/>
                <a:ea typeface="+mn-ea"/>
                <a:cs typeface="+mn-cs"/>
                <a:sym typeface="Symbol" panose="05050102010706020507" pitchFamily="18" charset="2"/>
              </a:rPr>
              <a:t> = 0,05.</a:t>
            </a:r>
          </a:p>
          <a:p>
            <a:pPr marL="342900" marR="0" indent="-342900" defTabSz="914400">
              <a:spcBef>
                <a:spcPct val="20000"/>
              </a:spcBef>
              <a:buClrTx/>
              <a:buSzTx/>
              <a:buFont typeface="Wingdings" panose="05000000000000000000" pitchFamily="2" charset="2"/>
              <a:buChar char="§"/>
              <a:defRPr/>
            </a:pPr>
            <a:r>
              <a:rPr kumimoji="0" lang="en-US" sz="2400" kern="1200" cap="none" spc="0" normalizeH="0" baseline="0" noProof="0" dirty="0" err="1" smtClean="0">
                <a:latin typeface="+mn-lt"/>
                <a:ea typeface="+mn-ea"/>
                <a:cs typeface="+mn-cs"/>
                <a:sym typeface="Symbol" panose="05050102010706020507" pitchFamily="18" charset="2"/>
              </a:rPr>
              <a:t>Aturan</a:t>
            </a:r>
            <a:r>
              <a:rPr kumimoji="0" lang="en-US" sz="2400" kern="1200" cap="none" spc="0" normalizeH="0" baseline="0" noProof="0" dirty="0" smtClean="0">
                <a:latin typeface="+mn-lt"/>
                <a:ea typeface="+mn-ea"/>
                <a:cs typeface="+mn-cs"/>
                <a:sym typeface="Symbol" panose="05050102010706020507" pitchFamily="18" charset="2"/>
              </a:rPr>
              <a:t> </a:t>
            </a:r>
            <a:r>
              <a:rPr kumimoji="0" lang="en-US" sz="2400" kern="1200" cap="none" spc="0" normalizeH="0" baseline="0" noProof="0" dirty="0" err="1" smtClean="0">
                <a:latin typeface="+mn-lt"/>
                <a:ea typeface="+mn-ea"/>
                <a:cs typeface="+mn-cs"/>
                <a:sym typeface="Symbol" panose="05050102010706020507" pitchFamily="18" charset="2"/>
              </a:rPr>
              <a:t>penerimaan</a:t>
            </a:r>
            <a:r>
              <a:rPr kumimoji="0" lang="en-US" sz="2400" kern="1200" cap="none" spc="0" normalizeH="0" baseline="0" noProof="0" dirty="0" smtClean="0">
                <a:latin typeface="+mn-lt"/>
                <a:ea typeface="+mn-ea"/>
                <a:cs typeface="+mn-cs"/>
                <a:sym typeface="Symbol" panose="05050102010706020507" pitchFamily="18" charset="2"/>
              </a:rPr>
              <a:t> </a:t>
            </a:r>
            <a:r>
              <a:rPr kumimoji="0" lang="en-US" sz="2400" kern="1200" cap="none" spc="0" normalizeH="0" baseline="0" noProof="0" dirty="0" err="1" smtClean="0">
                <a:latin typeface="+mn-lt"/>
                <a:ea typeface="+mn-ea"/>
                <a:cs typeface="+mn-cs"/>
                <a:sym typeface="Symbol" panose="05050102010706020507" pitchFamily="18" charset="2"/>
              </a:rPr>
              <a:t>dan</a:t>
            </a:r>
            <a:r>
              <a:rPr kumimoji="0" lang="en-US" sz="2400" kern="1200" cap="none" spc="0" normalizeH="0" baseline="0" noProof="0" dirty="0" smtClean="0">
                <a:latin typeface="+mn-lt"/>
                <a:ea typeface="+mn-ea"/>
                <a:cs typeface="+mn-cs"/>
                <a:sym typeface="Symbol" panose="05050102010706020507" pitchFamily="18" charset="2"/>
              </a:rPr>
              <a:t> </a:t>
            </a:r>
            <a:r>
              <a:rPr kumimoji="0" lang="en-US" sz="2400" kern="1200" cap="none" spc="0" normalizeH="0" baseline="0" noProof="0" dirty="0" err="1" smtClean="0">
                <a:latin typeface="+mn-lt"/>
                <a:ea typeface="+mn-ea"/>
                <a:cs typeface="+mn-cs"/>
                <a:sym typeface="Symbol" panose="05050102010706020507" pitchFamily="18" charset="2"/>
              </a:rPr>
              <a:t>penolakan</a:t>
            </a:r>
            <a:r>
              <a:rPr kumimoji="0" lang="en-US" sz="2400" kern="1200" cap="none" spc="0" normalizeH="0" baseline="0" noProof="0" dirty="0" smtClean="0">
                <a:latin typeface="+mn-lt"/>
                <a:ea typeface="+mn-ea"/>
                <a:cs typeface="+mn-cs"/>
                <a:sym typeface="Symbol" panose="05050102010706020507" pitchFamily="18" charset="2"/>
              </a:rPr>
              <a:t> :</a:t>
            </a:r>
          </a:p>
          <a:p>
            <a:pPr marL="342900" marR="0" indent="-342900" defTabSz="914400">
              <a:spcBef>
                <a:spcPct val="20000"/>
              </a:spcBef>
              <a:buClrTx/>
              <a:buSzTx/>
              <a:buFont typeface="Wingdings 2" panose="05020102010507070707" pitchFamily="18" charset="2"/>
              <a:buNone/>
              <a:defRPr/>
            </a:pPr>
            <a:r>
              <a:rPr kumimoji="0" lang="en-US" sz="2400" kern="1200" cap="none" spc="0" normalizeH="0" baseline="0" noProof="0" dirty="0" smtClean="0">
                <a:latin typeface="+mn-lt"/>
                <a:ea typeface="+mn-ea"/>
                <a:cs typeface="+mn-cs"/>
              </a:rPr>
              <a:t>		H</a:t>
            </a:r>
            <a:r>
              <a:rPr kumimoji="0" lang="en-US" sz="2400" kern="1200" cap="none" spc="0" normalizeH="0" baseline="-25000" noProof="0" dirty="0" smtClean="0">
                <a:latin typeface="+mn-lt"/>
                <a:ea typeface="+mn-ea"/>
                <a:cs typeface="+mn-cs"/>
              </a:rPr>
              <a:t>0</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ditolak</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jika</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nilai</a:t>
            </a:r>
            <a:r>
              <a:rPr kumimoji="0" lang="en-US" sz="2400" kern="1200" cap="none" spc="0" normalizeH="0" baseline="0" noProof="0" dirty="0" smtClean="0">
                <a:latin typeface="+mn-lt"/>
                <a:ea typeface="+mn-ea"/>
                <a:cs typeface="+mn-cs"/>
              </a:rPr>
              <a:t>-p &lt; </a:t>
            </a:r>
            <a:r>
              <a:rPr kumimoji="0" lang="en-US" sz="2400" kern="1200" cap="none" spc="0" normalizeH="0" baseline="0" noProof="0" dirty="0" smtClean="0">
                <a:latin typeface="+mn-lt"/>
                <a:ea typeface="+mn-ea"/>
                <a:cs typeface="+mn-cs"/>
                <a:sym typeface="Symbol" panose="05050102010706020507" pitchFamily="18" charset="2"/>
              </a:rPr>
              <a:t> = 0,05 </a:t>
            </a:r>
            <a:r>
              <a:rPr kumimoji="0" lang="en-US" sz="2400" kern="1200" cap="none" spc="0" normalizeH="0" baseline="0" noProof="0" dirty="0" err="1" smtClean="0">
                <a:latin typeface="+mn-lt"/>
                <a:ea typeface="+mn-ea"/>
                <a:cs typeface="+mn-cs"/>
                <a:sym typeface="Symbol" panose="05050102010706020507" pitchFamily="18" charset="2"/>
              </a:rPr>
              <a:t>dan</a:t>
            </a:r>
            <a:r>
              <a:rPr kumimoji="0" lang="en-US" sz="2400" kern="1200" cap="none" spc="0" normalizeH="0" baseline="0" noProof="0" dirty="0" smtClean="0">
                <a:latin typeface="+mn-lt"/>
                <a:ea typeface="+mn-ea"/>
                <a:cs typeface="+mn-cs"/>
                <a:sym typeface="Symbol" panose="05050102010706020507" pitchFamily="18" charset="2"/>
              </a:rPr>
              <a:t> </a:t>
            </a:r>
          </a:p>
          <a:p>
            <a:pPr marL="342900" marR="0" indent="-342900" defTabSz="914400">
              <a:spcBef>
                <a:spcPct val="20000"/>
              </a:spcBef>
              <a:buClrTx/>
              <a:buSzTx/>
              <a:buFont typeface="Wingdings 2" panose="05020102010507070707" pitchFamily="18" charset="2"/>
              <a:buNone/>
              <a:defRPr/>
            </a:pPr>
            <a:r>
              <a:rPr kumimoji="0" lang="en-US" sz="2400" kern="1200" cap="none" spc="0" normalizeH="0" baseline="0" noProof="0" dirty="0" smtClean="0">
                <a:latin typeface="+mn-lt"/>
                <a:ea typeface="+mn-ea"/>
                <a:cs typeface="+mn-cs"/>
                <a:sym typeface="Symbol" panose="05050102010706020507" pitchFamily="18" charset="2"/>
              </a:rPr>
              <a:t>		</a:t>
            </a:r>
            <a:r>
              <a:rPr kumimoji="0" lang="en-US" sz="2400" kern="1200" cap="none" spc="0" normalizeH="0" baseline="0" noProof="0" dirty="0" err="1" smtClean="0">
                <a:latin typeface="+mn-lt"/>
                <a:ea typeface="+mn-ea"/>
                <a:cs typeface="+mn-cs"/>
                <a:sym typeface="Symbol" panose="05050102010706020507" pitchFamily="18" charset="2"/>
              </a:rPr>
              <a:t>sebaliknya</a:t>
            </a:r>
            <a:r>
              <a:rPr kumimoji="0" lang="en-US" sz="2400" kern="1200" cap="none" spc="0" normalizeH="0" baseline="0" noProof="0" dirty="0" smtClean="0">
                <a:latin typeface="+mn-lt"/>
                <a:ea typeface="+mn-ea"/>
                <a:cs typeface="+mn-cs"/>
                <a:sym typeface="Symbol" panose="05050102010706020507" pitchFamily="18" charset="2"/>
              </a:rPr>
              <a:t> H</a:t>
            </a:r>
            <a:r>
              <a:rPr kumimoji="0" lang="en-US" sz="2400" kern="1200" cap="none" spc="0" normalizeH="0" baseline="-25000" noProof="0" dirty="0" smtClean="0">
                <a:latin typeface="+mn-lt"/>
                <a:ea typeface="+mn-ea"/>
                <a:cs typeface="+mn-cs"/>
              </a:rPr>
              <a:t>0</a:t>
            </a:r>
            <a:r>
              <a:rPr kumimoji="0" lang="en-US" sz="2400" kern="1200" cap="none" spc="0" normalizeH="0" baseline="0" noProof="0" dirty="0" smtClean="0">
                <a:latin typeface="+mn-lt"/>
                <a:ea typeface="+mn-ea"/>
                <a:cs typeface="+mn-cs"/>
                <a:sym typeface="Symbol" panose="05050102010706020507" pitchFamily="18" charset="2"/>
              </a:rPr>
              <a:t> </a:t>
            </a:r>
            <a:r>
              <a:rPr kumimoji="0" lang="en-US" sz="2400" kern="1200" cap="none" spc="0" normalizeH="0" baseline="0" noProof="0" dirty="0" err="1" smtClean="0">
                <a:latin typeface="+mn-lt"/>
                <a:ea typeface="+mn-ea"/>
                <a:cs typeface="+mn-cs"/>
                <a:sym typeface="Symbol" panose="05050102010706020507" pitchFamily="18" charset="2"/>
              </a:rPr>
              <a:t>diterima</a:t>
            </a:r>
            <a:r>
              <a:rPr kumimoji="0" lang="en-US" sz="2400" kern="1200" cap="none" spc="0" normalizeH="0" baseline="0" noProof="0" dirty="0" smtClean="0">
                <a:latin typeface="+mn-lt"/>
                <a:ea typeface="+mn-ea"/>
                <a:cs typeface="+mn-cs"/>
                <a:sym typeface="Symbol" panose="05050102010706020507" pitchFamily="18" charset="2"/>
              </a:rPr>
              <a:t> </a:t>
            </a:r>
            <a:r>
              <a:rPr kumimoji="0" lang="en-US" sz="2400" kern="1200" cap="none" spc="0" normalizeH="0" baseline="0" noProof="0" dirty="0" err="1" smtClean="0">
                <a:latin typeface="+mn-lt"/>
                <a:ea typeface="+mn-ea"/>
                <a:cs typeface="+mn-cs"/>
                <a:sym typeface="Symbol" panose="05050102010706020507" pitchFamily="18" charset="2"/>
              </a:rPr>
              <a:t>jika</a:t>
            </a:r>
            <a:r>
              <a:rPr kumimoji="0" lang="en-US" sz="2400" kern="1200" cap="none" spc="0" normalizeH="0" baseline="0" noProof="0" dirty="0" smtClean="0">
                <a:latin typeface="+mn-lt"/>
                <a:ea typeface="+mn-ea"/>
                <a:cs typeface="+mn-cs"/>
                <a:sym typeface="Symbol" panose="05050102010706020507" pitchFamily="18" charset="2"/>
              </a:rPr>
              <a:t> </a:t>
            </a:r>
            <a:r>
              <a:rPr kumimoji="0" lang="en-US" sz="2400" kern="1200" cap="none" spc="0" normalizeH="0" baseline="0" noProof="0" dirty="0" err="1" smtClean="0">
                <a:latin typeface="+mn-lt"/>
                <a:ea typeface="+mn-ea"/>
                <a:cs typeface="+mn-cs"/>
                <a:sym typeface="Symbol" panose="05050102010706020507" pitchFamily="18" charset="2"/>
              </a:rPr>
              <a:t>nilai</a:t>
            </a:r>
            <a:r>
              <a:rPr kumimoji="0" lang="en-US" sz="2400" kern="1200" cap="none" spc="0" normalizeH="0" baseline="0" noProof="0" dirty="0" smtClean="0">
                <a:latin typeface="+mn-lt"/>
                <a:ea typeface="+mn-ea"/>
                <a:cs typeface="+mn-cs"/>
                <a:sym typeface="Symbol" panose="05050102010706020507" pitchFamily="18" charset="2"/>
              </a:rPr>
              <a:t>-p    = 0,05. </a:t>
            </a:r>
            <a:r>
              <a:rPr kumimoji="0" lang="en-US" sz="2400" kern="1200" cap="none" spc="0" normalizeH="0" baseline="0" noProof="0" dirty="0" smtClean="0">
                <a:latin typeface="+mn-lt"/>
                <a:ea typeface="+mn-ea"/>
                <a:cs typeface="+mn-cs"/>
              </a:rPr>
              <a:t> </a:t>
            </a:r>
          </a:p>
          <a:p>
            <a:pPr marL="342900" marR="0" indent="-342900" defTabSz="914400">
              <a:spcBef>
                <a:spcPct val="20000"/>
              </a:spcBef>
              <a:buClrTx/>
              <a:buSzTx/>
              <a:buFont typeface="Arial" panose="020B0604020202020204" pitchFamily="34" charset="0"/>
              <a:buChar char="•"/>
              <a:defRPr/>
            </a:pPr>
            <a:endParaRPr kumimoji="0" lang="en-US" sz="3200" kern="1200" cap="none" spc="0" normalizeH="0" baseline="0" noProof="0" dirty="0" smtClean="0">
              <a:latin typeface="+mn-lt"/>
              <a:ea typeface="+mn-ea"/>
              <a:cs typeface="+mn-cs"/>
            </a:endParaRPr>
          </a:p>
          <a:p>
            <a:pPr marL="342900" marR="0" indent="-342900" defTabSz="914400">
              <a:spcBef>
                <a:spcPct val="20000"/>
              </a:spcBef>
              <a:buClrTx/>
              <a:buSzTx/>
              <a:buFont typeface="Arial" panose="020B0604020202020204" pitchFamily="34" charset="0"/>
              <a:buChar char="•"/>
              <a:defRPr/>
            </a:pPr>
            <a:endParaRPr kumimoji="0" lang="en-US" sz="3200" kern="1200" cap="none" spc="0" normalizeH="0" baseline="0" noProof="0" dirty="0" smtClean="0">
              <a:latin typeface="+mn-lt"/>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40963" name="Title 4"/>
          <p:cNvSpPr>
            <a:spLocks noGrp="1"/>
          </p:cNvSpPr>
          <p:nvPr>
            <p:ph type="title"/>
          </p:nvPr>
        </p:nvSpPr>
        <p:spPr>
          <a:ln/>
        </p:spPr>
        <p:txBody>
          <a:bodyPr vert="horz" wrap="square" lIns="91440" tIns="45720" rIns="91440" bIns="45720" anchor="ctr"/>
          <a:lstStyle/>
          <a:p>
            <a:endParaRPr dirty="0"/>
          </a:p>
        </p:txBody>
      </p:sp>
      <p:sp>
        <p:nvSpPr>
          <p:cNvPr id="40964" name="Content Placeholder 5"/>
          <p:cNvSpPr>
            <a:spLocks noGrp="1"/>
          </p:cNvSpPr>
          <p:nvPr>
            <p:ph idx="1"/>
          </p:nvPr>
        </p:nvSpPr>
        <p:spPr>
          <a:ln/>
        </p:spPr>
        <p:txBody>
          <a:bodyPr vert="horz" wrap="square" lIns="91440" tIns="45720" rIns="91440" bIns="45720" anchor="t"/>
          <a:lstStyle/>
          <a:p>
            <a:endParaRPr dirty="0"/>
          </a:p>
        </p:txBody>
      </p:sp>
      <p:pic>
        <p:nvPicPr>
          <p:cNvPr id="40965"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8" name="Title 1"/>
          <p:cNvSpPr txBox="1"/>
          <p:nvPr/>
        </p:nvSpPr>
        <p:spPr bwMode="auto">
          <a:xfrm>
            <a:off x="533400" y="762000"/>
            <a:ext cx="8229600" cy="1143000"/>
          </a:xfrm>
          <a:prstGeom prst="rect">
            <a:avLst/>
          </a:prstGeom>
          <a:noFill/>
          <a:ln w="9525">
            <a:noFill/>
            <a:miter lim="800000"/>
          </a:ln>
        </p:spPr>
        <p:txBody>
          <a:bodyPr vert="horz" wrap="square" lIns="91440" tIns="45720" rIns="91440" bIns="45720" numCol="1" rtlCol="0" anchor="ctr" anchorCtr="0" compatLnSpc="1">
            <a:normAutofit/>
          </a:bodyPr>
          <a:lstStyle/>
          <a:p>
            <a:pPr marR="0" algn="ctr" defTabSz="914400" fontAlgn="auto">
              <a:spcAft>
                <a:spcPts val="0"/>
              </a:spcAft>
              <a:buClrTx/>
              <a:buSzTx/>
              <a:buFontTx/>
              <a:buNone/>
              <a:defRPr/>
            </a:pPr>
            <a:r>
              <a:rPr kumimoji="0" lang="en-US" sz="2400" kern="1200" cap="none" spc="0" normalizeH="0" baseline="0" noProof="0" smtClean="0">
                <a:latin typeface="+mj-lt"/>
                <a:ea typeface="+mj-ea"/>
                <a:cs typeface="+mj-cs"/>
              </a:rPr>
              <a:t>Contoh untuk sampel kecil </a:t>
            </a:r>
            <a:endParaRPr kumimoji="0" lang="en-US" sz="2400" kern="1200" cap="none" spc="0" normalizeH="0" baseline="0" noProof="0" dirty="0">
              <a:latin typeface="+mj-lt"/>
              <a:ea typeface="+mj-ea"/>
              <a:cs typeface="+mj-cs"/>
            </a:endParaRPr>
          </a:p>
        </p:txBody>
      </p:sp>
      <p:pic>
        <p:nvPicPr>
          <p:cNvPr id="40967" name="Picture 2"/>
          <p:cNvPicPr>
            <a:picLocks noChangeAspect="1"/>
          </p:cNvPicPr>
          <p:nvPr/>
        </p:nvPicPr>
        <p:blipFill>
          <a:blip r:embed="rId3"/>
          <a:stretch>
            <a:fillRect/>
          </a:stretch>
        </p:blipFill>
        <p:spPr>
          <a:xfrm>
            <a:off x="2819400" y="1752600"/>
            <a:ext cx="3276600" cy="3082925"/>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6" descr="SUB#LIST copy.jpg"/>
          <p:cNvPicPr>
            <a:picLocks noChangeAspect="1"/>
          </p:cNvPicPr>
          <p:nvPr/>
        </p:nvPicPr>
        <p:blipFill>
          <a:blip r:embed="rId3"/>
          <a:stretch>
            <a:fillRect/>
          </a:stretch>
        </p:blipFill>
        <p:spPr>
          <a:xfrm>
            <a:off x="11113" y="-4762"/>
            <a:ext cx="9144000" cy="6858000"/>
          </a:xfrm>
          <a:prstGeom prst="rect">
            <a:avLst/>
          </a:prstGeom>
          <a:noFill/>
          <a:ln w="9525">
            <a:noFill/>
          </a:ln>
        </p:spPr>
      </p:pic>
      <p:sp>
        <p:nvSpPr>
          <p:cNvPr id="6" name="Rectangle 5"/>
          <p:cNvSpPr/>
          <p:nvPr/>
        </p:nvSpPr>
        <p:spPr>
          <a:xfrm>
            <a:off x="3224213" y="2520950"/>
            <a:ext cx="3238500" cy="461963"/>
          </a:xfrm>
          <a:prstGeom prst="rect">
            <a:avLst/>
          </a:prstGeom>
          <a:noFill/>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a:ln w="18415" cmpd="sng">
                  <a:noFill/>
                  <a:prstDash val="solid"/>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Materi</a:t>
            </a:r>
            <a:r>
              <a:rPr kumimoji="0" lang="en-US" sz="2400" b="1" i="0" u="none" strike="noStrike" kern="1200" cap="none" spc="0" normalizeH="0" baseline="0" noProof="0" dirty="0">
                <a:ln w="18415" cmpd="sng">
                  <a:noFill/>
                  <a:prstDash val="solid"/>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w="18415" cmpd="sng">
                  <a:noFill/>
                  <a:prstDash val="solid"/>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Setelah</a:t>
            </a:r>
            <a:r>
              <a:rPr kumimoji="0" lang="en-US" sz="2400" b="1" i="0" u="none" strike="noStrike" kern="1200" cap="none" spc="0" normalizeH="0" baseline="0" noProof="0" dirty="0">
                <a:ln w="18415" cmpd="sng">
                  <a:noFill/>
                  <a:prstDash val="solid"/>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UTS </a:t>
            </a:r>
          </a:p>
        </p:txBody>
      </p:sp>
      <p:sp>
        <p:nvSpPr>
          <p:cNvPr id="8" name="Rectangle 7"/>
          <p:cNvSpPr/>
          <p:nvPr/>
        </p:nvSpPr>
        <p:spPr>
          <a:xfrm>
            <a:off x="3581400" y="3276600"/>
            <a:ext cx="1524000" cy="307777"/>
          </a:xfrm>
          <a:prstGeom prst="rect">
            <a:avLst/>
          </a:prstGeom>
          <a:noFill/>
          <a:ln>
            <a:noFill/>
          </a:ln>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Arial" panose="020B0604020202020204" pitchFamily="34" charset="0"/>
              </a:rPr>
              <a:t> </a:t>
            </a:r>
          </a:p>
        </p:txBody>
      </p:sp>
      <p:sp>
        <p:nvSpPr>
          <p:cNvPr id="10" name="Rectangle 9"/>
          <p:cNvSpPr/>
          <p:nvPr/>
        </p:nvSpPr>
        <p:spPr>
          <a:xfrm>
            <a:off x="3633355" y="3647209"/>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Arial" panose="020B0604020202020204" pitchFamily="34" charset="0"/>
              </a:rPr>
              <a:t> </a:t>
            </a: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09. </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Regressi dan Korelasi Sederhana</a:t>
            </a:r>
            <a:endPar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07777"/>
          </a:xfrm>
          <a:prstGeom prst="rect">
            <a:avLst/>
          </a:prstGeom>
          <a:no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14. </a:t>
            </a:r>
            <a:r>
              <a:rPr kumimoji="0" lang="en-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S</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tatistik uji komparatif dan asosiatif dengan SPSS</a:t>
            </a:r>
            <a:endPar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endParaRPr>
          </a:p>
        </p:txBody>
      </p:sp>
      <p:sp>
        <p:nvSpPr>
          <p:cNvPr id="28" name="Rectangle 27"/>
          <p:cNvSpPr/>
          <p:nvPr/>
        </p:nvSpPr>
        <p:spPr>
          <a:xfrm>
            <a:off x="3636816" y="4038606"/>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10. </a:t>
            </a:r>
            <a:r>
              <a:rPr kumimoji="0" lang="en-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R</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egressi dan Korelasi Ganda</a:t>
            </a:r>
            <a:endPar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endParaRPr>
          </a:p>
        </p:txBody>
      </p:sp>
      <p:sp>
        <p:nvSpPr>
          <p:cNvPr id="29" name="Rectangle 28"/>
          <p:cNvSpPr/>
          <p:nvPr/>
        </p:nvSpPr>
        <p:spPr>
          <a:xfrm>
            <a:off x="3647207" y="4402291"/>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11. </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Distribusi </a:t>
            </a:r>
            <a:r>
              <a:rPr kumimoji="0" lang="id-ID" sz="1400" b="0" i="1"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Chi-Square</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dan analisis frekuensi</a:t>
            </a:r>
            <a:endPar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endParaRPr>
          </a:p>
        </p:txBody>
      </p:sp>
      <p:sp>
        <p:nvSpPr>
          <p:cNvPr id="30" name="Rectangle 29"/>
          <p:cNvSpPr/>
          <p:nvPr/>
        </p:nvSpPr>
        <p:spPr>
          <a:xfrm>
            <a:off x="3647207" y="4776367"/>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Arial" panose="020B0604020202020204" pitchFamily="34" charset="0"/>
              </a:rPr>
              <a:t> 12</a:t>
            </a: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a:t>
            </a:r>
            <a:r>
              <a:rPr kumimoji="0" lang="en-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S</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tatistik </a:t>
            </a:r>
            <a:r>
              <a:rPr kumimoji="0" lang="id-ID" sz="1400" b="0" i="1"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non-</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Parametrik</a:t>
            </a:r>
            <a:endPar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endParaRPr>
          </a:p>
        </p:txBody>
      </p:sp>
      <p:sp>
        <p:nvSpPr>
          <p:cNvPr id="31" name="Rectangle 30"/>
          <p:cNvSpPr/>
          <p:nvPr/>
        </p:nvSpPr>
        <p:spPr>
          <a:xfrm>
            <a:off x="3647207" y="5181616"/>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 13. </a:t>
            </a:r>
            <a:r>
              <a:rPr kumimoji="0" lang="en-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S</a:t>
            </a:r>
            <a:r>
              <a:rPr kumimoji="0" lang="id-ID"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tatistik Parametrik dengan SPSS</a:t>
            </a:r>
            <a:endPar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endParaRPr>
          </a:p>
        </p:txBody>
      </p:sp>
      <p:sp>
        <p:nvSpPr>
          <p:cNvPr id="32" name="Rectangle 31"/>
          <p:cNvSpPr/>
          <p:nvPr/>
        </p:nvSpPr>
        <p:spPr>
          <a:xfrm>
            <a:off x="3647207" y="3248890"/>
            <a:ext cx="5105400" cy="307777"/>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mn-lt"/>
                <a:ea typeface="+mn-ea"/>
                <a:cs typeface="Arial" panose="020B0604020202020204" pitchFamily="34" charset="0"/>
              </a:rPr>
              <a:t> </a:t>
            </a:r>
            <a:r>
              <a:rPr kumimoji="0" lang="en-US" sz="1400" b="0" i="0"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08. </a:t>
            </a:r>
            <a:r>
              <a:rPr kumimoji="0" lang="id-ID" sz="1400" b="0" i="1"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rPr>
              <a:t>Analysis of Variance</a:t>
            </a:r>
            <a:endParaRPr kumimoji="0" lang="en-US" sz="1400" b="0" i="1" u="none" strike="noStrike" kern="1200" cap="none" spc="0" normalizeH="0" baseline="0"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41987" name="Title 4"/>
          <p:cNvSpPr>
            <a:spLocks noGrp="1"/>
          </p:cNvSpPr>
          <p:nvPr>
            <p:ph type="title"/>
          </p:nvPr>
        </p:nvSpPr>
        <p:spPr>
          <a:ln/>
        </p:spPr>
        <p:txBody>
          <a:bodyPr vert="horz" wrap="square" lIns="91440" tIns="45720" rIns="91440" bIns="45720" anchor="ctr"/>
          <a:lstStyle/>
          <a:p>
            <a:endParaRPr dirty="0"/>
          </a:p>
        </p:txBody>
      </p:sp>
      <p:sp>
        <p:nvSpPr>
          <p:cNvPr id="41988" name="Content Placeholder 5"/>
          <p:cNvSpPr>
            <a:spLocks noGrp="1"/>
          </p:cNvSpPr>
          <p:nvPr>
            <p:ph idx="1"/>
          </p:nvPr>
        </p:nvSpPr>
        <p:spPr>
          <a:ln/>
        </p:spPr>
        <p:txBody>
          <a:bodyPr vert="horz" wrap="square" lIns="91440" tIns="45720" rIns="91440" bIns="45720" anchor="t"/>
          <a:lstStyle/>
          <a:p>
            <a:endParaRPr dirty="0"/>
          </a:p>
        </p:txBody>
      </p:sp>
      <p:pic>
        <p:nvPicPr>
          <p:cNvPr id="41989"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8" name="Title 1"/>
          <p:cNvSpPr txBox="1"/>
          <p:nvPr/>
        </p:nvSpPr>
        <p:spPr bwMode="auto">
          <a:xfrm>
            <a:off x="609600" y="427038"/>
            <a:ext cx="8229600" cy="868363"/>
          </a:xfrm>
          <a:prstGeom prst="rect">
            <a:avLst/>
          </a:prstGeom>
          <a:noFill/>
          <a:ln w="9525">
            <a:noFill/>
            <a:miter lim="800000"/>
          </a:ln>
        </p:spPr>
        <p:txBody>
          <a:bodyPr vert="horz" wrap="square" lIns="91440" tIns="45720" rIns="91440" bIns="45720" numCol="1" rtlCol="0" anchor="ctr" anchorCtr="0" compatLnSpc="1">
            <a:normAutofit/>
          </a:bodyPr>
          <a:lstStyle/>
          <a:p>
            <a:pPr marR="0" algn="ctr" defTabSz="914400" fontAlgn="auto">
              <a:spcAft>
                <a:spcPts val="0"/>
              </a:spcAft>
              <a:buClrTx/>
              <a:buSzTx/>
              <a:buFontTx/>
              <a:buNone/>
              <a:defRPr/>
            </a:pPr>
            <a:r>
              <a:rPr kumimoji="0" lang="en-US" sz="2400" kern="1200" cap="none" spc="0" normalizeH="0" baseline="0" noProof="0" smtClean="0">
                <a:latin typeface="+mj-lt"/>
                <a:ea typeface="+mj-ea"/>
                <a:cs typeface="+mj-cs"/>
              </a:rPr>
              <a:t>Hasil output SPSS</a:t>
            </a:r>
            <a:endParaRPr kumimoji="0" lang="en-US" sz="2400" kern="1200" cap="none" spc="0" normalizeH="0" baseline="0" noProof="0" dirty="0">
              <a:latin typeface="+mj-lt"/>
              <a:ea typeface="+mj-ea"/>
              <a:cs typeface="+mj-cs"/>
            </a:endParaRPr>
          </a:p>
        </p:txBody>
      </p:sp>
      <p:pic>
        <p:nvPicPr>
          <p:cNvPr id="41991" name="Picture 2"/>
          <p:cNvPicPr>
            <a:picLocks noChangeAspect="1"/>
          </p:cNvPicPr>
          <p:nvPr/>
        </p:nvPicPr>
        <p:blipFill>
          <a:blip r:embed="rId3"/>
          <a:stretch>
            <a:fillRect/>
          </a:stretch>
        </p:blipFill>
        <p:spPr>
          <a:xfrm>
            <a:off x="457200" y="990600"/>
            <a:ext cx="8229600" cy="4953000"/>
          </a:xfrm>
          <a:prstGeom prst="rect">
            <a:avLst/>
          </a:prstGeom>
          <a:noFill/>
          <a:ln w="9525">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43011" name="Title 4"/>
          <p:cNvSpPr>
            <a:spLocks noGrp="1"/>
          </p:cNvSpPr>
          <p:nvPr>
            <p:ph type="title"/>
          </p:nvPr>
        </p:nvSpPr>
        <p:spPr>
          <a:ln/>
        </p:spPr>
        <p:txBody>
          <a:bodyPr vert="horz" wrap="square" lIns="91440" tIns="45720" rIns="91440" bIns="45720" anchor="ctr"/>
          <a:lstStyle/>
          <a:p>
            <a:endParaRPr dirty="0"/>
          </a:p>
        </p:txBody>
      </p:sp>
      <p:sp>
        <p:nvSpPr>
          <p:cNvPr id="43012" name="Content Placeholder 5"/>
          <p:cNvSpPr>
            <a:spLocks noGrp="1"/>
          </p:cNvSpPr>
          <p:nvPr>
            <p:ph idx="1"/>
          </p:nvPr>
        </p:nvSpPr>
        <p:spPr>
          <a:ln/>
        </p:spPr>
        <p:txBody>
          <a:bodyPr vert="horz" wrap="square" lIns="91440" tIns="45720" rIns="91440" bIns="45720" anchor="t"/>
          <a:lstStyle/>
          <a:p>
            <a:endParaRPr dirty="0"/>
          </a:p>
        </p:txBody>
      </p:sp>
      <p:pic>
        <p:nvPicPr>
          <p:cNvPr id="43013"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8" name="Content Placeholder 2"/>
          <p:cNvSpPr txBox="1"/>
          <p:nvPr/>
        </p:nvSpPr>
        <p:spPr bwMode="auto">
          <a:xfrm>
            <a:off x="457200" y="838200"/>
            <a:ext cx="8229600" cy="3429000"/>
          </a:xfrm>
          <a:prstGeom prst="rect">
            <a:avLst/>
          </a:prstGeom>
          <a:noFill/>
          <a:ln w="9525">
            <a:noFill/>
            <a:miter lim="800000"/>
          </a:ln>
        </p:spPr>
        <p:txBody>
          <a:bodyPr vert="horz" wrap="square" lIns="91440" tIns="45720" rIns="91440" bIns="45720" numCol="1" anchor="t" anchorCtr="0" compatLnSpc="1"/>
          <a:lstStyle/>
          <a:p>
            <a:pPr marL="365125" marR="0" indent="-282575" defTabSz="914400">
              <a:spcBef>
                <a:spcPct val="20000"/>
              </a:spcBef>
              <a:buClrTx/>
              <a:buSzTx/>
              <a:buFont typeface="Wingdings" panose="05000000000000000000" pitchFamily="2" charset="2"/>
              <a:buChar char="§"/>
              <a:defRPr/>
            </a:pPr>
            <a:r>
              <a:rPr kumimoji="0" lang="en-US" sz="2400" kern="1200" cap="none" spc="0" normalizeH="0" baseline="0" noProof="0" smtClean="0">
                <a:latin typeface="+mn-lt"/>
                <a:ea typeface="+mn-ea"/>
                <a:cs typeface="+mn-cs"/>
              </a:rPr>
              <a:t>Hipotesis nol : Rata-rata kelas A dan kelas B sama.</a:t>
            </a:r>
          </a:p>
          <a:p>
            <a:pPr marL="365125" marR="0" indent="-282575" defTabSz="914400">
              <a:spcBef>
                <a:spcPct val="20000"/>
              </a:spcBef>
              <a:buClrTx/>
              <a:buSzTx/>
              <a:buFont typeface="Wingdings" panose="05000000000000000000" pitchFamily="2" charset="2"/>
              <a:buChar char="§"/>
              <a:defRPr/>
            </a:pPr>
            <a:r>
              <a:rPr kumimoji="0" lang="en-US" sz="2400" kern="1200" cap="none" spc="0" normalizeH="0" baseline="0" noProof="0" smtClean="0">
                <a:latin typeface="+mn-lt"/>
                <a:ea typeface="+mn-ea"/>
                <a:cs typeface="+mn-cs"/>
              </a:rPr>
              <a:t>Hipotesis alternatif : Rata-rata kelas A dan kelas B tidak sama.</a:t>
            </a:r>
          </a:p>
          <a:p>
            <a:pPr marL="365125" marR="0" indent="-282575" defTabSz="914400">
              <a:spcBef>
                <a:spcPct val="20000"/>
              </a:spcBef>
              <a:buClrTx/>
              <a:buSzTx/>
              <a:buFont typeface="Wingdings" panose="05000000000000000000" pitchFamily="2" charset="2"/>
              <a:buChar char="§"/>
              <a:defRPr/>
            </a:pPr>
            <a:r>
              <a:rPr kumimoji="0" lang="en-US" sz="2400" kern="1200" cap="none" spc="0" normalizeH="0" baseline="0" noProof="0" smtClean="0">
                <a:latin typeface="+mn-lt"/>
                <a:ea typeface="+mn-ea"/>
                <a:cs typeface="+mn-cs"/>
              </a:rPr>
              <a:t>Tingkat signifikansi </a:t>
            </a:r>
            <a:r>
              <a:rPr kumimoji="0" lang="en-US" sz="2400" kern="1200" cap="none" spc="0" normalizeH="0" baseline="0" noProof="0" smtClean="0">
                <a:latin typeface="+mn-lt"/>
                <a:ea typeface="+mn-ea"/>
                <a:cs typeface="+mn-cs"/>
                <a:sym typeface="Symbol" panose="05050102010706020507" pitchFamily="18" charset="2"/>
              </a:rPr>
              <a:t> dipilih 0,10 (10 %).</a:t>
            </a:r>
          </a:p>
          <a:p>
            <a:pPr marL="365125" marR="0" indent="-282575" defTabSz="914400">
              <a:spcBef>
                <a:spcPct val="20000"/>
              </a:spcBef>
              <a:buClrTx/>
              <a:buSzTx/>
              <a:buFont typeface="Wingdings" panose="05000000000000000000" pitchFamily="2" charset="2"/>
              <a:buChar char="§"/>
              <a:defRPr/>
            </a:pPr>
            <a:r>
              <a:rPr kumimoji="0" lang="en-US" sz="2400" kern="1200" cap="none" spc="0" normalizeH="0" baseline="0" noProof="0" smtClean="0">
                <a:latin typeface="+mn-lt"/>
                <a:ea typeface="+mn-ea"/>
                <a:cs typeface="+mn-cs"/>
                <a:sym typeface="Symbol" panose="05050102010706020507" pitchFamily="18" charset="2"/>
              </a:rPr>
              <a:t>Karena nilai-p mendekati nol sehingga lebih kecil dari  = 0,10 sehingga </a:t>
            </a:r>
            <a:r>
              <a:rPr kumimoji="0" lang="es-ES" sz="2400" kern="1200" cap="none" spc="0" normalizeH="0" baseline="0" noProof="0" smtClean="0">
                <a:latin typeface="+mn-lt"/>
                <a:ea typeface="+mn-ea"/>
                <a:cs typeface="+mn-cs"/>
              </a:rPr>
              <a:t>H</a:t>
            </a:r>
            <a:r>
              <a:rPr kumimoji="0" lang="es-ES" sz="2400" kern="1200" cap="none" spc="0" normalizeH="0" baseline="-25000" noProof="0" smtClean="0">
                <a:latin typeface="+mn-lt"/>
                <a:ea typeface="+mn-ea"/>
                <a:cs typeface="+mn-cs"/>
              </a:rPr>
              <a:t>0</a:t>
            </a:r>
            <a:r>
              <a:rPr kumimoji="0" lang="en-US" sz="2400" kern="1200" cap="none" spc="0" normalizeH="0" baseline="0" noProof="0" smtClean="0">
                <a:latin typeface="+mn-lt"/>
                <a:ea typeface="+mn-ea"/>
                <a:cs typeface="+mn-cs"/>
                <a:sym typeface="Symbol" panose="05050102010706020507" pitchFamily="18" charset="2"/>
              </a:rPr>
              <a:t> ditolak sehingga berarti bahwa rata-rata kelas A dan kelas B tidak sama.</a:t>
            </a:r>
          </a:p>
          <a:p>
            <a:pPr marL="365125" marR="0" indent="-282575" defTabSz="914400">
              <a:spcBef>
                <a:spcPct val="20000"/>
              </a:spcBef>
              <a:buClrTx/>
              <a:buSzTx/>
              <a:buFont typeface="Wingdings" panose="05000000000000000000" pitchFamily="2" charset="2"/>
              <a:buChar char="§"/>
              <a:defRPr/>
            </a:pPr>
            <a:r>
              <a:rPr kumimoji="0" lang="en-US" sz="2400" kern="1200" cap="none" spc="0" normalizeH="0" baseline="0" noProof="0" smtClean="0">
                <a:latin typeface="+mn-lt"/>
                <a:ea typeface="+mn-ea"/>
                <a:cs typeface="+mn-cs"/>
                <a:sym typeface="Symbol" panose="05050102010706020507" pitchFamily="18" charset="2"/>
              </a:rPr>
              <a:t>Bila dilihat dari besarnya nilai rata-rata kelas A maka rata-rata kelas A lebih baik.</a:t>
            </a:r>
            <a:endParaRPr kumimoji="0" lang="en-US" sz="2400" kern="1200" cap="none" spc="0" normalizeH="0" baseline="0" noProof="0" dirty="0" smtClean="0">
              <a:latin typeface="+mn-lt"/>
              <a:ea typeface="+mn-ea"/>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44035" name="Title 4"/>
          <p:cNvSpPr>
            <a:spLocks noGrp="1"/>
          </p:cNvSpPr>
          <p:nvPr>
            <p:ph type="title"/>
          </p:nvPr>
        </p:nvSpPr>
        <p:spPr>
          <a:ln/>
        </p:spPr>
        <p:txBody>
          <a:bodyPr vert="horz" wrap="square" lIns="91440" tIns="45720" rIns="91440" bIns="45720" anchor="ctr"/>
          <a:lstStyle/>
          <a:p>
            <a:endParaRPr dirty="0"/>
          </a:p>
        </p:txBody>
      </p:sp>
      <p:sp>
        <p:nvSpPr>
          <p:cNvPr id="44036" name="Content Placeholder 5"/>
          <p:cNvSpPr>
            <a:spLocks noGrp="1"/>
          </p:cNvSpPr>
          <p:nvPr>
            <p:ph idx="1"/>
          </p:nvPr>
        </p:nvSpPr>
        <p:spPr>
          <a:ln/>
        </p:spPr>
        <p:txBody>
          <a:bodyPr vert="horz" wrap="square" lIns="91440" tIns="45720" rIns="91440" bIns="45720" anchor="t"/>
          <a:lstStyle/>
          <a:p>
            <a:endParaRPr dirty="0"/>
          </a:p>
        </p:txBody>
      </p:sp>
      <p:pic>
        <p:nvPicPr>
          <p:cNvPr id="44037"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8" name="Content Placeholder 2"/>
          <p:cNvSpPr txBox="1"/>
          <p:nvPr/>
        </p:nvSpPr>
        <p:spPr bwMode="auto">
          <a:xfrm>
            <a:off x="0" y="533400"/>
            <a:ext cx="9144000" cy="6324600"/>
          </a:xfrm>
          <a:prstGeom prst="rect">
            <a:avLst/>
          </a:prstGeom>
          <a:noFill/>
          <a:ln w="9525">
            <a:noFill/>
            <a:miter lim="800000"/>
          </a:ln>
        </p:spPr>
        <p:txBody>
          <a:bodyPr vert="horz" wrap="square" lIns="91440" tIns="45720" rIns="91440" bIns="45720" numCol="1" anchor="t" anchorCtr="0" compatLnSpc="1"/>
          <a:lstStyle/>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dirty="0" err="1" smtClean="0">
                <a:latin typeface="+mn-lt"/>
                <a:ea typeface="+mn-ea"/>
                <a:cs typeface="+mn-cs"/>
              </a:rPr>
              <a:t>Soal</a:t>
            </a:r>
            <a:r>
              <a:rPr kumimoji="0" lang="en-US" sz="2400" kern="1200" cap="none" spc="0" normalizeH="0" baseline="0" noProof="0" dirty="0" smtClean="0">
                <a:latin typeface="+mn-lt"/>
                <a:ea typeface="+mn-ea"/>
                <a:cs typeface="+mn-cs"/>
              </a:rPr>
              <a:t>:</a:t>
            </a:r>
          </a:p>
          <a:p>
            <a:pPr marL="457200" marR="0" indent="-457200" defTabSz="914400">
              <a:spcBef>
                <a:spcPct val="20000"/>
              </a:spcBef>
              <a:buClrTx/>
              <a:buSzTx/>
              <a:buFontTx/>
              <a:buAutoNum type="arabicPeriod"/>
              <a:defRPr/>
            </a:pPr>
            <a:r>
              <a:rPr kumimoji="0" lang="en-US" sz="2400" kern="1200" cap="none" spc="0" normalizeH="0" baseline="0" noProof="0" dirty="0" err="1" smtClean="0">
                <a:latin typeface="+mj-lt"/>
                <a:ea typeface="+mn-ea"/>
                <a:cs typeface="+mn-cs"/>
              </a:rPr>
              <a:t>Waktu</a:t>
            </a:r>
            <a:r>
              <a:rPr kumimoji="0" lang="en-US" sz="2400" kern="1200" cap="none" spc="0" normalizeH="0" baseline="0" noProof="0" dirty="0" smtClean="0">
                <a:latin typeface="+mj-lt"/>
                <a:ea typeface="+mn-ea"/>
                <a:cs typeface="+mn-cs"/>
              </a:rPr>
              <a:t> rata-rata yang </a:t>
            </a:r>
            <a:r>
              <a:rPr kumimoji="0" lang="en-US" sz="2400" kern="1200" cap="none" spc="0" normalizeH="0" baseline="0" noProof="0" dirty="0" err="1" smtClean="0">
                <a:latin typeface="+mj-lt"/>
                <a:ea typeface="+mn-ea"/>
                <a:cs typeface="+mn-cs"/>
              </a:rPr>
              <a:t>diperlukan</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permahasiswa</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untuk</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mendaftar</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ulang</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pada</a:t>
            </a:r>
            <a:r>
              <a:rPr kumimoji="0" lang="en-US" sz="2400" kern="1200" cap="none" spc="0" normalizeH="0" baseline="0" noProof="0" dirty="0" smtClean="0">
                <a:latin typeface="+mj-lt"/>
                <a:ea typeface="+mn-ea"/>
                <a:cs typeface="+mn-cs"/>
              </a:rPr>
              <a:t> semester </a:t>
            </a:r>
            <a:r>
              <a:rPr kumimoji="0" lang="en-US" sz="2400" kern="1200" cap="none" spc="0" normalizeH="0" baseline="0" noProof="0" dirty="0" err="1" smtClean="0">
                <a:latin typeface="+mj-lt"/>
                <a:ea typeface="+mn-ea"/>
                <a:cs typeface="+mn-cs"/>
              </a:rPr>
              <a:t>ganjil</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di</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suatu</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perguruan</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tinggi</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adalah</a:t>
            </a:r>
            <a:r>
              <a:rPr kumimoji="0" lang="en-US" sz="2400" kern="1200" cap="none" spc="0" normalizeH="0" baseline="0" noProof="0" dirty="0" smtClean="0">
                <a:latin typeface="+mj-lt"/>
                <a:ea typeface="+mn-ea"/>
                <a:cs typeface="+mn-cs"/>
              </a:rPr>
              <a:t> 20 </a:t>
            </a:r>
            <a:r>
              <a:rPr kumimoji="0" lang="en-US" sz="2400" kern="1200" cap="none" spc="0" normalizeH="0" baseline="0" noProof="0" dirty="0" err="1" smtClean="0">
                <a:latin typeface="+mj-lt"/>
                <a:ea typeface="+mn-ea"/>
                <a:cs typeface="+mn-cs"/>
              </a:rPr>
              <a:t>menit</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dengan</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simpangan</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baku</a:t>
            </a:r>
            <a:r>
              <a:rPr kumimoji="0" lang="en-US" sz="2400" kern="1200" cap="none" spc="0" normalizeH="0" baseline="0" noProof="0" dirty="0" smtClean="0">
                <a:latin typeface="+mj-lt"/>
                <a:ea typeface="+mn-ea"/>
                <a:cs typeface="+mn-cs"/>
              </a:rPr>
              <a:t> 5 </a:t>
            </a:r>
            <a:r>
              <a:rPr kumimoji="0" lang="en-US" sz="2400" kern="1200" cap="none" spc="0" normalizeH="0" baseline="0" noProof="0" dirty="0" err="1" smtClean="0">
                <a:latin typeface="+mj-lt"/>
                <a:ea typeface="+mn-ea"/>
                <a:cs typeface="+mn-cs"/>
              </a:rPr>
              <a:t>menit</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Suatu</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prosedur</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pendaftaran</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baru</a:t>
            </a:r>
            <a:r>
              <a:rPr kumimoji="0" lang="en-US" sz="2400" kern="1200" cap="none" spc="0" normalizeH="0" baseline="0" noProof="0" dirty="0" smtClean="0">
                <a:latin typeface="+mj-lt"/>
                <a:ea typeface="+mn-ea"/>
                <a:cs typeface="+mn-cs"/>
              </a:rPr>
              <a:t> yang </a:t>
            </a:r>
            <a:r>
              <a:rPr kumimoji="0" lang="en-US" sz="2400" kern="1200" cap="none" spc="0" normalizeH="0" baseline="0" noProof="0" dirty="0" err="1" smtClean="0">
                <a:latin typeface="+mj-lt"/>
                <a:ea typeface="+mn-ea"/>
                <a:cs typeface="+mn-cs"/>
              </a:rPr>
              <a:t>menggunakan</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mesin</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antrian</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sedang</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dicoba</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Bila</a:t>
            </a:r>
            <a:r>
              <a:rPr kumimoji="0" lang="en-US" sz="2400" kern="1200" cap="none" spc="0" normalizeH="0" baseline="0" noProof="0" dirty="0" smtClean="0">
                <a:latin typeface="+mj-lt"/>
                <a:ea typeface="+mn-ea"/>
                <a:cs typeface="+mn-cs"/>
              </a:rPr>
              <a:t> sample 12 </a:t>
            </a:r>
            <a:r>
              <a:rPr kumimoji="0" lang="en-US" sz="2400" kern="1200" cap="none" spc="0" normalizeH="0" baseline="0" noProof="0" dirty="0" err="1" smtClean="0">
                <a:latin typeface="+mj-lt"/>
                <a:ea typeface="+mn-ea"/>
                <a:cs typeface="+mn-cs"/>
              </a:rPr>
              <a:t>mahasiswa</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memerlukan</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waktu</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pendaftaran</a:t>
            </a:r>
            <a:r>
              <a:rPr kumimoji="0" lang="en-US" sz="2400" kern="1200" cap="none" spc="0" normalizeH="0" baseline="0" noProof="0" dirty="0" smtClean="0">
                <a:latin typeface="+mj-lt"/>
                <a:ea typeface="+mn-ea"/>
                <a:cs typeface="+mn-cs"/>
              </a:rPr>
              <a:t> rata-rata 8 </a:t>
            </a:r>
            <a:r>
              <a:rPr kumimoji="0" lang="en-US" sz="2400" kern="1200" cap="none" spc="0" normalizeH="0" baseline="0" noProof="0" dirty="0" err="1" smtClean="0">
                <a:latin typeface="+mj-lt"/>
                <a:ea typeface="+mn-ea"/>
                <a:cs typeface="+mn-cs"/>
              </a:rPr>
              <a:t>menit</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dengan</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simpangan</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baku</a:t>
            </a:r>
            <a:r>
              <a:rPr kumimoji="0" lang="en-US" sz="2400" kern="1200" cap="none" spc="0" normalizeH="0" baseline="0" noProof="0" dirty="0" smtClean="0">
                <a:latin typeface="+mj-lt"/>
                <a:ea typeface="+mn-ea"/>
                <a:cs typeface="+mn-cs"/>
              </a:rPr>
              <a:t> 3,2 </a:t>
            </a:r>
            <a:r>
              <a:rPr kumimoji="0" lang="en-US" sz="2400" kern="1200" cap="none" spc="0" normalizeH="0" baseline="0" noProof="0" dirty="0" err="1" smtClean="0">
                <a:latin typeface="+mj-lt"/>
                <a:ea typeface="+mn-ea"/>
                <a:cs typeface="+mn-cs"/>
              </a:rPr>
              <a:t>menit</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dengan</a:t>
            </a:r>
            <a:r>
              <a:rPr kumimoji="0" lang="en-US" sz="2400" kern="1200" cap="none" spc="0" normalizeH="0" baseline="0" noProof="0" dirty="0" smtClean="0">
                <a:latin typeface="+mj-lt"/>
                <a:ea typeface="+mn-ea"/>
                <a:cs typeface="+mn-cs"/>
              </a:rPr>
              <a:t> system </a:t>
            </a:r>
            <a:r>
              <a:rPr kumimoji="0" lang="en-US" sz="2400" kern="1200" cap="none" spc="0" normalizeH="0" baseline="0" noProof="0" dirty="0" err="1" smtClean="0">
                <a:latin typeface="+mj-lt"/>
                <a:ea typeface="+mn-ea"/>
                <a:cs typeface="+mn-cs"/>
              </a:rPr>
              <a:t>baru</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tersebut</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ujilah</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hipotesis</a:t>
            </a:r>
            <a:r>
              <a:rPr kumimoji="0" lang="en-US" sz="2400" kern="1200" cap="none" spc="0" normalizeH="0" baseline="0" noProof="0" dirty="0" smtClean="0">
                <a:latin typeface="+mj-lt"/>
                <a:ea typeface="+mn-ea"/>
                <a:cs typeface="+mn-cs"/>
              </a:rPr>
              <a:t> yang </a:t>
            </a:r>
            <a:r>
              <a:rPr kumimoji="0" lang="en-US" sz="2400" kern="1200" cap="none" spc="0" normalizeH="0" baseline="0" noProof="0" dirty="0" err="1" smtClean="0">
                <a:latin typeface="+mj-lt"/>
                <a:ea typeface="+mn-ea"/>
                <a:cs typeface="+mn-cs"/>
              </a:rPr>
              <a:t>menyatakan</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bahwa</a:t>
            </a:r>
            <a:r>
              <a:rPr kumimoji="0" lang="en-US" sz="2400" kern="1200" cap="none" spc="0" normalizeH="0" baseline="0" noProof="0" dirty="0" smtClean="0">
                <a:latin typeface="+mj-lt"/>
                <a:ea typeface="+mn-ea"/>
                <a:cs typeface="+mn-cs"/>
              </a:rPr>
              <a:t> rata-</a:t>
            </a:r>
            <a:r>
              <a:rPr kumimoji="0" lang="en-US" sz="2400" kern="1200" cap="none" spc="0" normalizeH="0" baseline="0" noProof="0" dirty="0" err="1" smtClean="0">
                <a:latin typeface="+mj-lt"/>
                <a:ea typeface="+mn-ea"/>
                <a:cs typeface="+mn-cs"/>
              </a:rPr>
              <a:t>ratanya</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sekarang</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tidak</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sama</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dengan</a:t>
            </a:r>
            <a:r>
              <a:rPr kumimoji="0" lang="en-US" sz="2400" kern="1200" cap="none" spc="0" normalizeH="0" baseline="0" noProof="0" dirty="0" smtClean="0">
                <a:latin typeface="+mj-lt"/>
                <a:ea typeface="+mn-ea"/>
                <a:cs typeface="+mn-cs"/>
              </a:rPr>
              <a:t> 20 </a:t>
            </a:r>
            <a:r>
              <a:rPr kumimoji="0" lang="en-US" sz="2400" kern="1200" cap="none" spc="0" normalizeH="0" baseline="0" noProof="0" dirty="0" err="1" smtClean="0">
                <a:latin typeface="+mj-lt"/>
                <a:ea typeface="+mn-ea"/>
                <a:cs typeface="+mn-cs"/>
              </a:rPr>
              <a:t>menit</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Gunakan</a:t>
            </a:r>
            <a:r>
              <a:rPr kumimoji="0" lang="en-US" sz="2400" kern="1200" cap="none" spc="0" normalizeH="0" baseline="0" noProof="0" dirty="0" smtClean="0">
                <a:latin typeface="+mj-lt"/>
                <a:ea typeface="+mn-ea"/>
                <a:cs typeface="+mn-cs"/>
              </a:rPr>
              <a:t> α = 5%. </a:t>
            </a:r>
          </a:p>
          <a:p>
            <a:pPr marL="457200" marR="0" indent="-457200" defTabSz="914400">
              <a:spcBef>
                <a:spcPct val="20000"/>
              </a:spcBef>
              <a:buClrTx/>
              <a:buSzTx/>
              <a:buFontTx/>
              <a:buAutoNum type="arabicPeriod"/>
              <a:defRPr/>
            </a:pPr>
            <a:r>
              <a:rPr kumimoji="0" lang="en-US" sz="2400" kern="1200" cap="none" spc="0" normalizeH="0" baseline="0" noProof="0" dirty="0" err="1" smtClean="0">
                <a:latin typeface="+mj-lt"/>
                <a:ea typeface="+mn-ea"/>
                <a:cs typeface="+mn-cs"/>
              </a:rPr>
              <a:t>Seorang</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pemilik</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pabrik</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rokok</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mempunyai</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asumsi</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bahwa</a:t>
            </a:r>
            <a:r>
              <a:rPr kumimoji="0" lang="en-US" sz="2400" kern="1200" cap="none" spc="0" normalizeH="0" baseline="0" noProof="0" dirty="0" smtClean="0">
                <a:latin typeface="+mj-lt"/>
                <a:ea typeface="+mn-ea"/>
                <a:cs typeface="+mn-cs"/>
              </a:rPr>
              <a:t> rata-rata </a:t>
            </a:r>
            <a:r>
              <a:rPr kumimoji="0" lang="en-US" sz="2400" kern="1200" cap="none" spc="0" normalizeH="0" baseline="0" noProof="0" dirty="0" err="1" smtClean="0">
                <a:latin typeface="+mj-lt"/>
                <a:ea typeface="+mn-ea"/>
                <a:cs typeface="+mn-cs"/>
              </a:rPr>
              <a:t>kadar</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nikotin</a:t>
            </a:r>
            <a:r>
              <a:rPr kumimoji="0" lang="en-US" sz="2400" kern="1200" cap="none" spc="0" normalizeH="0" baseline="0" noProof="0" dirty="0" smtClean="0">
                <a:latin typeface="+mj-lt"/>
                <a:ea typeface="+mn-ea"/>
                <a:cs typeface="+mn-cs"/>
              </a:rPr>
              <a:t> yang </a:t>
            </a:r>
            <a:r>
              <a:rPr kumimoji="0" lang="en-US" sz="2400" kern="1200" cap="none" spc="0" normalizeH="0" baseline="0" noProof="0" dirty="0" err="1" smtClean="0">
                <a:latin typeface="+mj-lt"/>
                <a:ea typeface="+mn-ea"/>
                <a:cs typeface="+mn-cs"/>
              </a:rPr>
              <a:t>dikandung</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oleh</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setiap</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batang</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rokok</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adalah</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sebesar</a:t>
            </a:r>
            <a:r>
              <a:rPr kumimoji="0" lang="en-US" sz="2400" kern="1200" cap="none" spc="0" normalizeH="0" baseline="0" noProof="0" dirty="0" smtClean="0">
                <a:latin typeface="+mj-lt"/>
                <a:ea typeface="+mn-ea"/>
                <a:cs typeface="+mn-cs"/>
              </a:rPr>
              <a:t> 20mg, </a:t>
            </a:r>
            <a:r>
              <a:rPr kumimoji="0" lang="en-US" sz="2400" kern="1200" cap="none" spc="0" normalizeH="0" baseline="0" noProof="0" dirty="0" err="1" smtClean="0">
                <a:latin typeface="+mj-lt"/>
                <a:ea typeface="+mn-ea"/>
                <a:cs typeface="+mn-cs"/>
              </a:rPr>
              <a:t>dengan</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alternatif</a:t>
            </a:r>
            <a:r>
              <a:rPr kumimoji="0" lang="en-US" sz="2400" kern="1200" cap="none" spc="0" normalizeH="0" baseline="0" noProof="0" dirty="0" smtClean="0">
                <a:latin typeface="+mj-lt"/>
                <a:ea typeface="+mn-ea"/>
                <a:cs typeface="+mn-cs"/>
              </a:rPr>
              <a:t> yang </a:t>
            </a:r>
            <a:r>
              <a:rPr kumimoji="0" lang="en-US" sz="2400" kern="1200" cap="none" spc="0" normalizeH="0" baseline="0" noProof="0" dirty="0" err="1" smtClean="0">
                <a:latin typeface="+mj-lt"/>
                <a:ea typeface="+mn-ea"/>
                <a:cs typeface="+mn-cs"/>
              </a:rPr>
              <a:t>lebih</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kecil</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dari</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itu</a:t>
            </a:r>
            <a:r>
              <a:rPr kumimoji="0" lang="en-US" sz="2400" kern="1200" cap="none" spc="0" normalizeH="0" baseline="0" noProof="0" dirty="0" smtClean="0">
                <a:latin typeface="+mj-lt"/>
                <a:ea typeface="+mn-ea"/>
                <a:cs typeface="+mn-cs"/>
              </a:rPr>
              <a:t>. Dari 9 </a:t>
            </a:r>
            <a:r>
              <a:rPr kumimoji="0" lang="en-US" sz="2400" kern="1200" cap="none" spc="0" normalizeH="0" baseline="0" noProof="0" dirty="0" err="1" smtClean="0">
                <a:latin typeface="+mj-lt"/>
                <a:ea typeface="+mn-ea"/>
                <a:cs typeface="+mn-cs"/>
              </a:rPr>
              <a:t>batang</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rokok</a:t>
            </a:r>
            <a:r>
              <a:rPr kumimoji="0" lang="en-US" sz="2400" kern="1200" cap="none" spc="0" normalizeH="0" baseline="0" noProof="0" dirty="0" smtClean="0">
                <a:latin typeface="+mj-lt"/>
                <a:ea typeface="+mn-ea"/>
                <a:cs typeface="+mn-cs"/>
              </a:rPr>
              <a:t> yang </a:t>
            </a:r>
            <a:r>
              <a:rPr kumimoji="0" lang="en-US" sz="2400" kern="1200" cap="none" spc="0" normalizeH="0" baseline="0" noProof="0" dirty="0" err="1" smtClean="0">
                <a:latin typeface="+mj-lt"/>
                <a:ea typeface="+mn-ea"/>
                <a:cs typeface="+mn-cs"/>
              </a:rPr>
              <a:t>dipilih</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secara</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acak</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diperoleh</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hasil</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berikut</a:t>
            </a:r>
            <a:r>
              <a:rPr kumimoji="0" lang="en-US" sz="2400" kern="1200" cap="none" spc="0" normalizeH="0" baseline="0" noProof="0" dirty="0" smtClean="0">
                <a:latin typeface="+mj-lt"/>
                <a:ea typeface="+mn-ea"/>
                <a:cs typeface="+mn-cs"/>
              </a:rPr>
              <a:t> : 20mg, 23mg, 18mg, 24mg, 25mg, 17mg, 16mg, 21mg, </a:t>
            </a:r>
            <a:r>
              <a:rPr kumimoji="0" lang="en-US" sz="2400" kern="1200" cap="none" spc="0" normalizeH="0" baseline="0" noProof="0" dirty="0" err="1" smtClean="0">
                <a:latin typeface="+mj-lt"/>
                <a:ea typeface="+mn-ea"/>
                <a:cs typeface="+mn-cs"/>
              </a:rPr>
              <a:t>dan</a:t>
            </a:r>
            <a:r>
              <a:rPr kumimoji="0" lang="en-US" sz="2400" kern="1200" cap="none" spc="0" normalizeH="0" baseline="0" noProof="0" dirty="0" smtClean="0">
                <a:latin typeface="+mj-lt"/>
                <a:ea typeface="+mn-ea"/>
                <a:cs typeface="+mn-cs"/>
              </a:rPr>
              <a:t> 18.8mg. </a:t>
            </a:r>
            <a:r>
              <a:rPr kumimoji="0" lang="en-US" sz="2400" kern="1200" cap="none" spc="0" normalizeH="0" baseline="0" noProof="0" dirty="0" err="1" smtClean="0">
                <a:latin typeface="+mj-lt"/>
                <a:ea typeface="+mn-ea"/>
                <a:cs typeface="+mn-cs"/>
              </a:rPr>
              <a:t>Dengan</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j-lt"/>
                <a:ea typeface="+mn-ea"/>
                <a:cs typeface="+mn-cs"/>
              </a:rPr>
              <a:t>menggunakan</a:t>
            </a:r>
            <a:r>
              <a:rPr kumimoji="0" lang="en-US" sz="2400" kern="1200" cap="none" spc="0" normalizeH="0" baseline="0" noProof="0" dirty="0" smtClean="0">
                <a:latin typeface="+mj-lt"/>
                <a:ea typeface="+mn-ea"/>
                <a:cs typeface="+mn-cs"/>
              </a:rPr>
              <a:t> </a:t>
            </a:r>
            <a:r>
              <a:rPr kumimoji="0" lang="en-US" sz="2400" kern="1200" cap="none" spc="0" normalizeH="0" baseline="0" noProof="0" dirty="0" err="1" smtClean="0">
                <a:latin typeface="+mn-lt"/>
                <a:ea typeface="+mn-ea"/>
                <a:cs typeface="+mn-cs"/>
              </a:rPr>
              <a:t>taraf</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keyakinan</a:t>
            </a:r>
            <a:r>
              <a:rPr kumimoji="0" lang="en-US" sz="2400" kern="1200" cap="none" spc="0" normalizeH="0" baseline="0" noProof="0" dirty="0" smtClean="0">
                <a:latin typeface="+mn-lt"/>
                <a:ea typeface="+mn-ea"/>
                <a:cs typeface="+mn-cs"/>
              </a:rPr>
              <a:t> (CC) 98%, </a:t>
            </a:r>
            <a:r>
              <a:rPr kumimoji="0" lang="en-US" sz="2400" kern="1200" cap="none" spc="0" normalizeH="0" baseline="0" noProof="0" dirty="0" err="1" smtClean="0">
                <a:latin typeface="+mn-lt"/>
                <a:ea typeface="+mn-ea"/>
                <a:cs typeface="+mn-cs"/>
              </a:rPr>
              <a:t>ujilah</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anggapan</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itu</a:t>
            </a:r>
            <a:r>
              <a:rPr kumimoji="0" lang="en-US" sz="2400" kern="1200" cap="none" spc="0" normalizeH="0" baseline="0" noProof="0" dirty="0" smtClean="0">
                <a:latin typeface="+mn-lt"/>
                <a:ea typeface="+mn-ea"/>
                <a:cs typeface="+mn-cs"/>
              </a:rPr>
              <a:t>.</a:t>
            </a:r>
          </a:p>
          <a:p>
            <a:pPr marL="342900" marR="0" indent="-342900" defTabSz="914400">
              <a:spcBef>
                <a:spcPct val="20000"/>
              </a:spcBef>
              <a:buClrTx/>
              <a:buSzTx/>
              <a:buFont typeface="Arial" panose="020B0604020202020204" pitchFamily="34" charset="0"/>
              <a:buNone/>
              <a:defRPr/>
            </a:pPr>
            <a:endParaRPr kumimoji="0" lang="en-US" sz="3200" kern="1200" cap="none" spc="0" normalizeH="0" baseline="0" noProof="0" dirty="0" smtClean="0">
              <a:latin typeface="+mn-lt"/>
              <a:ea typeface="+mn-ea"/>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45059" name="Title 4"/>
          <p:cNvSpPr>
            <a:spLocks noGrp="1"/>
          </p:cNvSpPr>
          <p:nvPr>
            <p:ph type="title"/>
          </p:nvPr>
        </p:nvSpPr>
        <p:spPr>
          <a:ln/>
        </p:spPr>
        <p:txBody>
          <a:bodyPr vert="horz" wrap="square" lIns="91440" tIns="45720" rIns="91440" bIns="45720" anchor="ctr"/>
          <a:lstStyle/>
          <a:p>
            <a:endParaRPr dirty="0"/>
          </a:p>
        </p:txBody>
      </p:sp>
      <p:sp>
        <p:nvSpPr>
          <p:cNvPr id="45060" name="Content Placeholder 5"/>
          <p:cNvSpPr>
            <a:spLocks noGrp="1"/>
          </p:cNvSpPr>
          <p:nvPr>
            <p:ph idx="1"/>
          </p:nvPr>
        </p:nvSpPr>
        <p:spPr>
          <a:ln/>
        </p:spPr>
        <p:txBody>
          <a:bodyPr vert="horz" wrap="square" lIns="91440" tIns="45720" rIns="91440" bIns="45720" anchor="t"/>
          <a:lstStyle/>
          <a:p>
            <a:endParaRPr dirty="0"/>
          </a:p>
        </p:txBody>
      </p:sp>
      <p:pic>
        <p:nvPicPr>
          <p:cNvPr id="45061"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45062" name="Rectangle 5"/>
          <p:cNvSpPr/>
          <p:nvPr/>
        </p:nvSpPr>
        <p:spPr>
          <a:xfrm>
            <a:off x="0" y="838200"/>
            <a:ext cx="9144000" cy="4154488"/>
          </a:xfrm>
          <a:prstGeom prst="rect">
            <a:avLst/>
          </a:prstGeom>
          <a:noFill/>
          <a:ln w="9525">
            <a:noFill/>
          </a:ln>
        </p:spPr>
        <p:txBody>
          <a:bodyPr anchor="ctr">
            <a:spAutoFit/>
          </a:bodyPr>
          <a:lstStyle/>
          <a:p>
            <a:pPr marL="457200" indent="-457200" eaLnBrk="0" hangingPunct="0">
              <a:buFont typeface="Calibri" panose="020F0502020204030204" pitchFamily="34" charset="0"/>
              <a:buAutoNum type="arabicPeriod" startAt="3"/>
            </a:pPr>
            <a:r>
              <a:rPr sz="2400" dirty="0">
                <a:latin typeface="Arial" panose="020B0604020202020204" pitchFamily="34" charset="0"/>
                <a:cs typeface="Times New Roman" panose="02020603050405020304" pitchFamily="18" charset="0"/>
              </a:rPr>
              <a:t>Seorang pemilik toko yang menjual 2 macam bola lampu merek A dan B, berpendapat bahwa tak ada perbedaan rata-rata lamanya menyala bola lampu kedua merek tersebut dengan alternative ada perbedaan. Untuk menguji pendapatnya dilakukan percobaan dengan menyalakan 100 buah bola lampu merek A dan 50 buah bola lampu merek B, sebagai sample acak. Ternyata bola lampu merek A dapat menyala rata-rata selama 952 jam, sedangkan merek B 987 jam, masing-masing dengan simpangan baku sebesar 85 jam dan 92 jam. Dengan menggunakan α = 5%, ujilah pendapat tersebut.</a:t>
            </a:r>
            <a:endParaRPr sz="2400" dirty="0">
              <a:latin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3" name="Content Placeholder 2"/>
          <p:cNvSpPr>
            <a:spLocks noGrp="1"/>
          </p:cNvSpPr>
          <p:nvPr>
            <p:ph idx="1"/>
          </p:nvPr>
        </p:nvSpPr>
        <p:spPr>
          <a:xfrm>
            <a:off x="428625" y="642938"/>
            <a:ext cx="8229600" cy="4525963"/>
          </a:xfrm>
        </p:spPr>
        <p:txBody>
          <a:bodyPr vert="horz" wrap="square" lIns="91440" tIns="45720" rIns="91440" bIns="45720" numCol="1" anchor="t" anchorCtr="0" compatLnSpc="1"/>
          <a:lstStyle/>
          <a:p>
            <a:pPr marL="342900" marR="0" lvl="0" indent="-342900" algn="ctr"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2400" b="1" i="0" u="none" strike="noStrike" kern="1200" cap="none" spc="0" normalizeH="0" baseline="0" noProof="0" dirty="0" err="1" smtClean="0">
                <a:ln>
                  <a:noFill/>
                </a:ln>
                <a:solidFill>
                  <a:schemeClr val="tx1"/>
                </a:solidFill>
                <a:effectLst/>
                <a:uLnTx/>
                <a:uFillTx/>
                <a:latin typeface="Arial" panose="020B0604020202020204" pitchFamily="34" charset="0"/>
                <a:ea typeface="+mn-ea"/>
                <a:cs typeface="Arial" panose="020B0604020202020204" pitchFamily="34" charset="0"/>
              </a:rPr>
              <a:t>Kesimpulan</a:t>
            </a:r>
            <a:r>
              <a:rPr kumimoji="0" lang="en-US" sz="24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a:t>
            </a:r>
          </a:p>
          <a:p>
            <a:pPr marL="514350" marR="0" lvl="0" indent="-514350" algn="l" defTabSz="914400" rtl="0" eaLnBrk="0" fontAlgn="base" latinLnBrk="0" hangingPunct="0">
              <a:lnSpc>
                <a:spcPct val="100000"/>
              </a:lnSpc>
              <a:spcBef>
                <a:spcPct val="20000"/>
              </a:spcBef>
              <a:spcAft>
                <a:spcPct val="0"/>
              </a:spcAft>
              <a:buClrTx/>
              <a:buSzTx/>
              <a:buFont typeface="+mj-lt"/>
              <a:buAutoNum type="arabicPeriod"/>
              <a:defRPr/>
            </a:pPr>
            <a:r>
              <a:rPr kumimoji="0" lang="it-IT" sz="2400" b="0" i="0" u="none" strike="noStrike" kern="1200" cap="none" spc="0" normalizeH="0" baseline="0" noProof="0" dirty="0" smtClean="0">
                <a:ln>
                  <a:noFill/>
                </a:ln>
                <a:solidFill>
                  <a:schemeClr val="tx1"/>
                </a:solidFill>
                <a:effectLst/>
                <a:uLnTx/>
                <a:uFillTx/>
                <a:latin typeface="+mn-lt"/>
                <a:ea typeface="+mn-ea"/>
                <a:cs typeface="+mn-cs"/>
              </a:rPr>
              <a:t>Hipotesis merupakan dugaan sementara atas suatu kejadian fenomena, kecenderungan tentang sekelompok data yang masih memerlukan pengujian. </a:t>
            </a:r>
          </a:p>
          <a:p>
            <a:pPr marL="514350" marR="0" lvl="0" indent="-514350" algn="l" defTabSz="914400" rtl="0" eaLnBrk="0" fontAlgn="base" latinLnBrk="0" hangingPunct="0">
              <a:lnSpc>
                <a:spcPct val="100000"/>
              </a:lnSpc>
              <a:spcBef>
                <a:spcPct val="20000"/>
              </a:spcBef>
              <a:spcAft>
                <a:spcPct val="0"/>
              </a:spcAft>
              <a:buClrTx/>
              <a:buSzTx/>
              <a:buFont typeface="+mj-lt"/>
              <a:buAutoNum type="arabicPeriod"/>
              <a:defRPr/>
            </a:pPr>
            <a:r>
              <a:rPr kumimoji="0" lang="it-IT" sz="2400" b="0" i="0" u="none" strike="noStrike" kern="1200" cap="none" spc="0" normalizeH="0" baseline="0" noProof="0" dirty="0" smtClean="0">
                <a:ln>
                  <a:noFill/>
                </a:ln>
                <a:solidFill>
                  <a:schemeClr val="tx1"/>
                </a:solidFill>
                <a:effectLst/>
                <a:uLnTx/>
                <a:uFillTx/>
                <a:latin typeface="+mn-lt"/>
                <a:ea typeface="+mn-ea"/>
                <a:cs typeface="+mn-cs"/>
              </a:rPr>
              <a:t>Uji Hipotesis dilakukan untuk menguji suatu kejadian, fenomena, kecenderungan tentang sekelompok data pada tingkat kepercayaan tertentu.</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47107" name="Title 5"/>
          <p:cNvSpPr>
            <a:spLocks noGrp="1"/>
          </p:cNvSpPr>
          <p:nvPr>
            <p:ph type="title"/>
          </p:nvPr>
        </p:nvSpPr>
        <p:spPr>
          <a:xfrm>
            <a:off x="533400" y="685800"/>
            <a:ext cx="8229600" cy="685800"/>
          </a:xfrm>
          <a:ln/>
        </p:spPr>
        <p:txBody>
          <a:bodyPr vert="horz" wrap="square" lIns="91440" tIns="45720" rIns="91440" bIns="45720" anchor="ctr"/>
          <a:lstStyle/>
          <a:p>
            <a:pPr>
              <a:spcBef>
                <a:spcPct val="50000"/>
              </a:spcBef>
            </a:pPr>
            <a:r>
              <a:rPr lang="en-US" altLang="en-US" sz="2800" b="1" dirty="0">
                <a:latin typeface="Arial" panose="020B0604020202020204" pitchFamily="34" charset="0"/>
                <a:cs typeface="Arial" panose="020B0604020202020204" pitchFamily="34" charset="0"/>
              </a:rPr>
              <a:t>KEMAMPUAN AKHIR YANG DIHARAPKAN</a:t>
            </a:r>
            <a:endParaRPr lang="en-US" altLang="en-US" sz="2800" b="1" dirty="0">
              <a:latin typeface="Arial" panose="020B0604020202020204" pitchFamily="34" charset="0"/>
              <a:ea typeface="Arial" panose="020B0604020202020204" pitchFamily="34" charset="0"/>
            </a:endParaRPr>
          </a:p>
        </p:txBody>
      </p:sp>
      <p:sp>
        <p:nvSpPr>
          <p:cNvPr id="47108" name="Content Placeholder 5"/>
          <p:cNvSpPr>
            <a:spLocks noGrp="1"/>
          </p:cNvSpPr>
          <p:nvPr>
            <p:ph idx="1"/>
          </p:nvPr>
        </p:nvSpPr>
        <p:spPr>
          <a:xfrm>
            <a:off x="457200" y="1524000"/>
            <a:ext cx="8229600" cy="4602163"/>
          </a:xfrm>
          <a:ln/>
        </p:spPr>
        <p:txBody>
          <a:bodyPr vert="horz" wrap="square" lIns="91440" tIns="45720" rIns="91440" bIns="45720" anchor="t"/>
          <a:lstStyle/>
          <a:p>
            <a:pPr algn="ctr">
              <a:buNone/>
            </a:pPr>
            <a:r>
              <a:rPr sz="2400" dirty="0"/>
              <a:t>Mahasiswa mampu menguasai konsep uji hipotesis</a:t>
            </a:r>
            <a:endParaRPr lang="id-ID" altLang="en-US" sz="2200" dirty="0">
              <a:latin typeface="Arial" panose="020B0604020202020204" pitchFamily="34" charset="0"/>
              <a:ea typeface="Arial" panose="020B0604020202020204" pitchFamily="34" charset="0"/>
            </a:endParaRPr>
          </a:p>
        </p:txBody>
      </p:sp>
    </p:spTree>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48131" name="Title 5"/>
          <p:cNvSpPr>
            <a:spLocks noGrp="1"/>
          </p:cNvSpPr>
          <p:nvPr>
            <p:ph type="title"/>
          </p:nvPr>
        </p:nvSpPr>
        <p:spPr>
          <a:xfrm>
            <a:off x="609600" y="609600"/>
            <a:ext cx="8229600" cy="685800"/>
          </a:xfrm>
          <a:ln/>
        </p:spPr>
        <p:txBody>
          <a:bodyPr vert="horz" wrap="square" lIns="91440" tIns="45720" rIns="91440" bIns="45720" anchor="ctr"/>
          <a:lstStyle/>
          <a:p>
            <a:pPr>
              <a:spcBef>
                <a:spcPct val="50000"/>
              </a:spcBef>
            </a:pPr>
            <a:r>
              <a:rPr lang="en-US" altLang="en-US" sz="3200" dirty="0">
                <a:latin typeface="Arial" panose="020B0604020202020204" pitchFamily="34" charset="0"/>
                <a:cs typeface="Arial" panose="020B0604020202020204" pitchFamily="34" charset="0"/>
              </a:rPr>
              <a:t>Daftar Pustaka</a:t>
            </a:r>
            <a:endParaRPr lang="en-US" altLang="en-US" sz="3200" dirty="0">
              <a:latin typeface="Arial" panose="020B0604020202020204" pitchFamily="34" charset="0"/>
              <a:ea typeface="Arial" panose="020B0604020202020204" pitchFamily="34" charset="0"/>
            </a:endParaRPr>
          </a:p>
        </p:txBody>
      </p:sp>
      <p:sp>
        <p:nvSpPr>
          <p:cNvPr id="5" name="Rectangle 1"/>
          <p:cNvSpPr>
            <a:spLocks noChangeArrowheads="1"/>
          </p:cNvSpPr>
          <p:nvPr/>
        </p:nvSpPr>
        <p:spPr bwMode="auto">
          <a:xfrm>
            <a:off x="381000" y="1143000"/>
            <a:ext cx="8501063" cy="5262563"/>
          </a:xfrm>
          <a:prstGeom prst="rect">
            <a:avLst/>
          </a:prstGeom>
          <a:noFill/>
          <a:ln w="9525">
            <a:noFill/>
            <a:miter lim="800000"/>
          </a:ln>
          <a:effectLst/>
        </p:spPr>
        <p:txBody>
          <a:bodyPr anchor="ctr">
            <a:spAutoFit/>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rabicPeriod"/>
              <a:defRPr/>
            </a:pP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Ronald E. Walpole, Raymond H. Myers, Sharon L. Myers and Keying Ye, </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2007, </a:t>
            </a:r>
            <a:r>
              <a:rPr kumimoji="0" lang="en-US" sz="2400" b="0" i="1"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Probabilitiy</a:t>
            </a:r>
            <a:r>
              <a:rPr kumimoji="0" lang="en-US" sz="24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 and Statistics for Engineers and Scientists,</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8th edition, Pearson Prentice Hall</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defRPr/>
            </a:pP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Sharma, </a:t>
            </a:r>
            <a:r>
              <a:rPr kumimoji="0" lang="en-US" sz="24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Subhash</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1996, </a:t>
            </a:r>
            <a:r>
              <a:rPr kumimoji="0" lang="en-US" sz="24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Applied Multivariate Techniques</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John Willey &amp; Son, Inc., USA. </a:t>
            </a:r>
            <a:endPar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mj-lt"/>
              <a:buAutoNum type="arabicPeriod"/>
              <a:defRPr/>
            </a:pPr>
            <a:r>
              <a:rPr kumimoji="0" lang="en-US" sz="24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Johson</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&amp; </a:t>
            </a:r>
            <a:r>
              <a:rPr kumimoji="0" lang="en-US" sz="24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Wichern</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2007</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en-US" sz="24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Applied multivariate statistical analysis</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Upper Saddle River: Pearson Prentice Hall. </a:t>
            </a:r>
            <a:endPar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mj-lt"/>
              <a:buAutoNum type="arabicPeriod"/>
              <a:defRPr/>
            </a:pP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J. Supranto, M.A. ,</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2001, </a:t>
            </a:r>
            <a:r>
              <a:rPr kumimoji="0" lang="id-ID" sz="24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Statistika Teor</a:t>
            </a:r>
            <a:r>
              <a:rPr kumimoji="0" lang="en-US" sz="2400" b="0" i="1"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i</a:t>
            </a:r>
            <a:r>
              <a:rPr kumimoji="0" lang="id-ID" sz="24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 dan Aplikasi</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en-US" sz="24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Erlangga</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Jakarta</a:t>
            </a:r>
            <a:r>
              <a:rPr kumimoji="0" lang="en-US"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a:t>
            </a:r>
            <a:endPar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mj-lt"/>
              <a:buAutoNum type="arabicPeriod"/>
              <a:defRPr/>
            </a:pP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Douglas C. Montgomery, George C. Runger, 2003, </a:t>
            </a:r>
            <a:r>
              <a:rPr kumimoji="0" lang="id-ID" sz="24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Applied Statistic and Probability for Engineer</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third edition, John Wiley and Son Inc.</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defRPr/>
            </a:pP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Singgih Santoso, 2014, </a:t>
            </a:r>
            <a:r>
              <a:rPr kumimoji="0" lang="id-ID" sz="24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Panduan Lengkap SPSSversi 20</a:t>
            </a:r>
            <a:r>
              <a:rPr kumimoji="0" lang="id-ID" sz="2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Alex Media Komputindo.</a:t>
            </a: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10244" name="Title 2"/>
          <p:cNvSpPr>
            <a:spLocks noGrp="1"/>
          </p:cNvSpPr>
          <p:nvPr>
            <p:ph type="title"/>
          </p:nvPr>
        </p:nvSpPr>
        <p:spPr bwMode="auto">
          <a:xfrm>
            <a:off x="457200" y="762000"/>
            <a:ext cx="8229600" cy="1828800"/>
          </a:xfrm>
          <a:ln>
            <a:miter lim="800000"/>
          </a:ln>
          <a:effectLst/>
          <a:scene3d>
            <a:camera prst="orthographicFront"/>
            <a:lightRig rig="balanced" dir="t"/>
          </a:scene3d>
          <a:sp3d prstMaterial="plastic"/>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smtClean="0">
                <a:ln w="18415" cmpd="sng">
                  <a:solidFill>
                    <a:srgbClr val="FFFFFF"/>
                  </a:solidFill>
                  <a:prstDash val="solid"/>
                </a:ln>
                <a:solidFill>
                  <a:schemeClr val="tx1"/>
                </a:solidFill>
                <a:effectLst>
                  <a:outerShdw blurRad="38100" dist="38100" dir="2700000" algn="tl">
                    <a:srgbClr val="000000">
                      <a:alpha val="43137"/>
                    </a:srgbClr>
                  </a:outerShdw>
                </a:effectLst>
                <a:uLnTx/>
                <a:uFillTx/>
                <a:latin typeface="Segoe UI" panose="020B0502040204020203" pitchFamily="34" charset="0"/>
                <a:ea typeface="+mj-ea"/>
                <a:cs typeface="Segoe UI" panose="020B0502040204020203" pitchFamily="34" charset="0"/>
              </a:rPr>
              <a:t> 07. </a:t>
            </a:r>
            <a:r>
              <a:rPr kumimoji="0" lang="en-US" sz="3200" b="1"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mj-cs"/>
              </a:rPr>
              <a:t>HIPOTESIS</a:t>
            </a:r>
            <a:r>
              <a:rPr kumimoji="0" lang="en-US" sz="3200" b="1" i="0" u="none" strike="noStrike" kern="1200" cap="none" spc="0" normalizeH="0" baseline="0" noProof="0" dirty="0" smtClean="0">
                <a:ln w="18415" cmpd="sng">
                  <a:solidFill>
                    <a:srgbClr val="FFFFFF"/>
                  </a:solidFill>
                  <a:prstDash val="solid"/>
                </a:ln>
                <a:solidFill>
                  <a:schemeClr val="tx1"/>
                </a:solidFill>
                <a:effectLst>
                  <a:outerShdw blurRad="38100" dist="38100" dir="2700000" algn="tl">
                    <a:srgbClr val="000000">
                      <a:alpha val="43137"/>
                    </a:srgbClr>
                  </a:outerShdw>
                </a:effectLst>
                <a:uLnTx/>
                <a:uFillTx/>
                <a:latin typeface="Segoe UI" panose="020B0502040204020203" pitchFamily="34" charset="0"/>
                <a:ea typeface="+mj-ea"/>
                <a:cs typeface="Segoe UI" panose="020B0502040204020203" pitchFamily="34" charset="0"/>
              </a:rPr>
              <a:t/>
            </a:r>
            <a:br>
              <a:rPr kumimoji="0" lang="en-US" sz="3200" b="1" i="0" u="none" strike="noStrike" kern="1200" cap="none" spc="0" normalizeH="0" baseline="0" noProof="0" dirty="0" smtClean="0">
                <a:ln w="18415" cmpd="sng">
                  <a:solidFill>
                    <a:srgbClr val="FFFFFF"/>
                  </a:solidFill>
                  <a:prstDash val="solid"/>
                </a:ln>
                <a:solidFill>
                  <a:schemeClr val="tx1"/>
                </a:solidFill>
                <a:effectLst>
                  <a:outerShdw blurRad="38100" dist="38100" dir="2700000" algn="tl">
                    <a:srgbClr val="000000">
                      <a:alpha val="43137"/>
                    </a:srgbClr>
                  </a:outerShdw>
                </a:effectLst>
                <a:uLnTx/>
                <a:uFillTx/>
                <a:latin typeface="Segoe UI" panose="020B0502040204020203" pitchFamily="34" charset="0"/>
                <a:ea typeface="+mj-ea"/>
                <a:cs typeface="Segoe UI" panose="020B0502040204020203" pitchFamily="34" charset="0"/>
              </a:rPr>
            </a:br>
            <a:r>
              <a:rPr kumimoji="0" lang="en-US" sz="3200" b="1" i="0" u="none" strike="noStrike" kern="1200" cap="none" spc="0" normalizeH="0" baseline="0" noProof="0" dirty="0" smtClean="0">
                <a:ln w="18415" cmpd="sng">
                  <a:solidFill>
                    <a:srgbClr val="FFFFFF"/>
                  </a:solidFill>
                  <a:prstDash val="solid"/>
                </a:ln>
                <a:solidFill>
                  <a:schemeClr val="tx1"/>
                </a:solidFill>
                <a:effectLst>
                  <a:outerShdw blurRad="38100" dist="38100" dir="2700000" algn="tl">
                    <a:srgbClr val="000000">
                      <a:alpha val="43137"/>
                    </a:srgbClr>
                  </a:outerShdw>
                </a:effectLst>
                <a:uLnTx/>
                <a:uFillTx/>
                <a:latin typeface="+mj-lt"/>
                <a:ea typeface="+mj-ea"/>
                <a:cs typeface="Segoe UI" panose="020B0502040204020203" pitchFamily="34" charset="0"/>
              </a:rPr>
              <a:t/>
            </a:r>
            <a:br>
              <a:rPr kumimoji="0" lang="en-US" sz="3200" b="1" i="0" u="none" strike="noStrike" kern="1200" cap="none" spc="0" normalizeH="0" baseline="0" noProof="0" dirty="0" smtClean="0">
                <a:ln w="18415" cmpd="sng">
                  <a:solidFill>
                    <a:srgbClr val="FFFFFF"/>
                  </a:solidFill>
                  <a:prstDash val="solid"/>
                </a:ln>
                <a:solidFill>
                  <a:schemeClr val="tx1"/>
                </a:solidFill>
                <a:effectLst>
                  <a:outerShdw blurRad="38100" dist="38100" dir="2700000" algn="tl">
                    <a:srgbClr val="000000">
                      <a:alpha val="43137"/>
                    </a:srgbClr>
                  </a:outerShdw>
                </a:effectLst>
                <a:uLnTx/>
                <a:uFillTx/>
                <a:latin typeface="+mj-lt"/>
                <a:ea typeface="+mj-ea"/>
                <a:cs typeface="Segoe UI" panose="020B0502040204020203" pitchFamily="34" charset="0"/>
              </a:rPr>
            </a:br>
            <a:endParaRPr kumimoji="0" lang="en-ID"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9220" name="Rectangle 4"/>
          <p:cNvSpPr txBox="1"/>
          <p:nvPr/>
        </p:nvSpPr>
        <p:spPr>
          <a:xfrm>
            <a:off x="914400" y="2590800"/>
            <a:ext cx="7620000" cy="1524000"/>
          </a:xfrm>
          <a:prstGeom prst="rect">
            <a:avLst/>
          </a:prstGeom>
          <a:noFill/>
          <a:ln w="9525">
            <a:noFill/>
          </a:ln>
        </p:spPr>
        <p:txBody>
          <a:bodyPr anchor="ctr"/>
          <a:lstStyle/>
          <a:p>
            <a:r>
              <a:rPr sz="2400" b="1" dirty="0">
                <a:latin typeface="Arial" panose="020B0604020202020204" pitchFamily="34" charset="0"/>
              </a:rPr>
              <a:t>Tujuan</a:t>
            </a:r>
            <a:r>
              <a:rPr sz="2400" dirty="0">
                <a:latin typeface="Arial" panose="020B0604020202020204" pitchFamily="34" charset="0"/>
              </a:rPr>
              <a:t>: Mampu menguasai konsep uji hipotesis</a:t>
            </a: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ln/>
        </p:spPr>
        <p:txBody>
          <a:bodyPr vert="horz" wrap="square" lIns="91440" tIns="45720" rIns="91440" bIns="45720" anchor="ctr"/>
          <a:lstStyle/>
          <a:p>
            <a:endParaRPr dirty="0"/>
          </a:p>
        </p:txBody>
      </p:sp>
      <p:sp>
        <p:nvSpPr>
          <p:cNvPr id="10243" name="Content Placeholder 2"/>
          <p:cNvSpPr>
            <a:spLocks noGrp="1"/>
          </p:cNvSpPr>
          <p:nvPr>
            <p:ph idx="1"/>
          </p:nvPr>
        </p:nvSpPr>
        <p:spPr>
          <a:ln/>
        </p:spPr>
        <p:txBody>
          <a:bodyPr vert="horz" wrap="square" lIns="91440" tIns="45720" rIns="91440" bIns="45720" anchor="t"/>
          <a:lstStyle/>
          <a:p>
            <a:endParaRPr dirty="0"/>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mn-cs"/>
              </a:rPr>
              <a:t>Statistics UEU 2017</a:t>
            </a: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pic>
        <p:nvPicPr>
          <p:cNvPr id="10245"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6" name="Content Placeholder 1"/>
          <p:cNvSpPr txBox="1"/>
          <p:nvPr/>
        </p:nvSpPr>
        <p:spPr bwMode="auto">
          <a:xfrm>
            <a:off x="533400" y="838200"/>
            <a:ext cx="8229600" cy="5867400"/>
          </a:xfrm>
          <a:prstGeom prst="rect">
            <a:avLst/>
          </a:prstGeom>
          <a:noFill/>
          <a:ln w="9525">
            <a:noFill/>
            <a:miter lim="800000"/>
          </a:ln>
        </p:spPr>
        <p:txBody>
          <a:bodyPr vert="horz" wrap="square" lIns="91440" tIns="45720" rIns="91440" bIns="45720" numCol="1" rtlCol="0" anchor="t" anchorCtr="0" compatLnSpc="1">
            <a:normAutofit/>
          </a:bodyPr>
          <a:lstStyle/>
          <a:p>
            <a:pPr marL="539750" marR="0" indent="-457200" defTabSz="914400" fontAlgn="auto">
              <a:spcBef>
                <a:spcPct val="20000"/>
              </a:spcBef>
              <a:spcAft>
                <a:spcPts val="0"/>
              </a:spcAft>
              <a:buClrTx/>
              <a:buSzTx/>
              <a:buFont typeface="Wingdings" panose="05000000000000000000" pitchFamily="2" charset="2"/>
              <a:buChar char="§"/>
              <a:defRPr/>
            </a:pPr>
            <a:r>
              <a:rPr kumimoji="0" lang="en-US" sz="2400" b="1" kern="1200" cap="none" spc="0" normalizeH="0" baseline="0" noProof="0" smtClean="0">
                <a:latin typeface="+mn-lt"/>
                <a:ea typeface="+mn-ea"/>
                <a:cs typeface="+mn-cs"/>
              </a:rPr>
              <a:t>Hipotesis statistik </a:t>
            </a:r>
            <a:r>
              <a:rPr kumimoji="0" lang="en-US" sz="2400" kern="1200" cap="none" spc="0" normalizeH="0" baseline="0" noProof="0" smtClean="0">
                <a:latin typeface="+mn-lt"/>
                <a:ea typeface="+mn-ea"/>
                <a:cs typeface="+mn-cs"/>
              </a:rPr>
              <a:t>merupakan  pernyataan mengenai distribusi probabilitas populasi atau pernyataan tentang parameter populasi. </a:t>
            </a:r>
          </a:p>
          <a:p>
            <a:pPr marL="365760" marR="0" indent="-283210" defTabSz="914400" fontAlgn="auto">
              <a:spcBef>
                <a:spcPct val="20000"/>
              </a:spcBef>
              <a:spcAft>
                <a:spcPts val="0"/>
              </a:spcAft>
              <a:buClrTx/>
              <a:buSzTx/>
              <a:buFont typeface="Arial" panose="020B0604020202020204" pitchFamily="34" charset="0"/>
              <a:buNone/>
              <a:defRPr/>
            </a:pPr>
            <a:r>
              <a:rPr kumimoji="0" lang="en-US" sz="2400" b="1" kern="1200" cap="none" spc="0" normalizeH="0" baseline="0" noProof="0" smtClean="0">
                <a:latin typeface="+mn-lt"/>
                <a:ea typeface="+mn-ea"/>
                <a:cs typeface="+mn-cs"/>
              </a:rPr>
              <a:t>	Sebagai Contoh</a:t>
            </a:r>
            <a:r>
              <a:rPr kumimoji="0" lang="en-US" sz="2400" kern="1200" cap="none" spc="0" normalizeH="0" baseline="0" noProof="0" smtClean="0">
                <a:latin typeface="+mn-lt"/>
                <a:ea typeface="+mn-ea"/>
                <a:cs typeface="+mn-cs"/>
              </a:rPr>
              <a:t> , Nilai mata kuliah Statistik Teknik Informatika UEU angkatan 2016 berdistribusi normal. Maka akandiuji hipotesis : rata-ratanya adalah 60.</a:t>
            </a:r>
          </a:p>
          <a:p>
            <a:pPr marL="365760" marR="0" indent="-283210" defTabSz="914400" fontAlgn="auto">
              <a:spcBef>
                <a:spcPct val="20000"/>
              </a:spcBef>
              <a:spcAft>
                <a:spcPts val="0"/>
              </a:spcAft>
              <a:buClrTx/>
              <a:buSzTx/>
              <a:buFont typeface="Wingdings 2" panose="05020102010507070707"/>
              <a:buNone/>
              <a:defRPr/>
            </a:pPr>
            <a:r>
              <a:rPr kumimoji="0" lang="en-US" sz="2400" kern="1200" cap="none" spc="0" normalizeH="0" baseline="0" noProof="0" smtClean="0">
                <a:latin typeface="+mn-lt"/>
                <a:ea typeface="+mn-ea"/>
                <a:cs typeface="+mn-cs"/>
              </a:rPr>
              <a:t>	Pernyataan : </a:t>
            </a:r>
            <a:r>
              <a:rPr kumimoji="0" lang="en-US" sz="2400" b="1" kern="1200" cap="none" spc="0" normalizeH="0" baseline="0" noProof="0" smtClean="0">
                <a:latin typeface="+mn-lt"/>
                <a:ea typeface="+mn-ea"/>
                <a:cs typeface="+mn-cs"/>
              </a:rPr>
              <a:t>Rata-ratanya 60 ( </a:t>
            </a:r>
            <a:r>
              <a:rPr kumimoji="0" lang="en-US" sz="2400" b="1" i="1" kern="1200" cap="none" spc="0" normalizeH="0" baseline="0" noProof="0" smtClean="0">
                <a:latin typeface="+mn-lt"/>
                <a:ea typeface="+mn-ea"/>
                <a:cs typeface="+mn-cs"/>
                <a:sym typeface="Symbol" panose="05050102010706020507"/>
              </a:rPr>
              <a:t></a:t>
            </a:r>
            <a:r>
              <a:rPr kumimoji="0" lang="en-US" sz="2400" b="1" kern="1200" cap="none" spc="0" normalizeH="0" baseline="0" noProof="0" smtClean="0">
                <a:latin typeface="+mn-lt"/>
                <a:ea typeface="+mn-ea"/>
                <a:cs typeface="+mn-cs"/>
                <a:sym typeface="Symbol" panose="05050102010706020507"/>
              </a:rPr>
              <a:t> = 60 ), </a:t>
            </a:r>
            <a:r>
              <a:rPr kumimoji="0" lang="en-US" sz="2400" kern="1200" cap="none" spc="0" normalizeH="0" baseline="0" noProof="0" smtClean="0">
                <a:latin typeface="+mn-lt"/>
                <a:ea typeface="+mn-ea"/>
                <a:cs typeface="+mn-cs"/>
                <a:sym typeface="Symbol" panose="05050102010706020507"/>
              </a:rPr>
              <a:t>merupakan hipotesis 		statistik</a:t>
            </a:r>
          </a:p>
          <a:p>
            <a:pPr marL="365760" marR="0" indent="-283210" defTabSz="914400" fontAlgn="auto">
              <a:spcBef>
                <a:spcPct val="20000"/>
              </a:spcBef>
              <a:spcAft>
                <a:spcPts val="0"/>
              </a:spcAft>
              <a:buClrTx/>
              <a:buSzTx/>
              <a:buFont typeface="Wingdings 2" panose="05020102010507070707"/>
              <a:buNone/>
              <a:defRPr/>
            </a:pPr>
            <a:r>
              <a:rPr kumimoji="0" lang="en-US" sz="2400" b="1" u="sng" kern="1200" cap="none" spc="0" normalizeH="0" baseline="0" noProof="0" smtClean="0">
                <a:latin typeface="+mn-lt"/>
                <a:ea typeface="+mn-ea"/>
                <a:cs typeface="+mn-cs"/>
                <a:sym typeface="Symbol" panose="05050102010706020507"/>
              </a:rPr>
              <a:t>Dalam menetapkan Hipotesis, ada 2 kemungkinan kesalahan:</a:t>
            </a:r>
          </a:p>
          <a:p>
            <a:pPr marL="342900" marR="0" indent="-342900" defTabSz="914400">
              <a:spcBef>
                <a:spcPct val="20000"/>
              </a:spcBef>
              <a:buClrTx/>
              <a:buSzTx/>
              <a:buFont typeface="Wingdings" panose="05000000000000000000" pitchFamily="2" charset="2"/>
              <a:buChar char="Ø"/>
              <a:defRPr/>
            </a:pPr>
            <a:r>
              <a:rPr kumimoji="0" lang="en-US" sz="2400" kern="1200" cap="none" spc="0" normalizeH="0" baseline="0" noProof="0" smtClean="0">
                <a:latin typeface="+mn-lt"/>
                <a:ea typeface="+mn-ea"/>
                <a:cs typeface="+mn-cs"/>
              </a:rPr>
              <a:t>Kesalahan jenis pertama (</a:t>
            </a:r>
            <a:r>
              <a:rPr kumimoji="0" lang="en-US" sz="2400" i="1" kern="1200" cap="none" spc="0" normalizeH="0" baseline="0" noProof="0" smtClean="0">
                <a:latin typeface="+mn-lt"/>
                <a:ea typeface="+mn-ea"/>
                <a:cs typeface="+mn-cs"/>
              </a:rPr>
              <a:t>type-I error</a:t>
            </a:r>
            <a:r>
              <a:rPr kumimoji="0" lang="en-US" sz="2400" kern="1200" cap="none" spc="0" normalizeH="0" baseline="0" noProof="0" smtClean="0">
                <a:latin typeface="+mn-lt"/>
                <a:ea typeface="+mn-ea"/>
                <a:cs typeface="+mn-cs"/>
              </a:rPr>
              <a:t>): terjadi jika menolak hipotesis yang seharusnya diterima.</a:t>
            </a:r>
          </a:p>
          <a:p>
            <a:pPr marL="342900" marR="0" indent="-342900" defTabSz="914400">
              <a:spcBef>
                <a:spcPct val="20000"/>
              </a:spcBef>
              <a:buClrTx/>
              <a:buSzTx/>
              <a:buFont typeface="Wingdings" panose="05000000000000000000" pitchFamily="2" charset="2"/>
              <a:buChar char="Ø"/>
              <a:defRPr/>
            </a:pPr>
            <a:r>
              <a:rPr kumimoji="0" lang="en-US" sz="2400" kern="1200" cap="none" spc="0" normalizeH="0" baseline="0" noProof="0" smtClean="0">
                <a:latin typeface="+mn-lt"/>
                <a:ea typeface="+mn-ea"/>
                <a:cs typeface="+mn-cs"/>
              </a:rPr>
              <a:t>Kesalahan jenis kedua (</a:t>
            </a:r>
            <a:r>
              <a:rPr kumimoji="0" lang="en-US" sz="2400" i="1" kern="1200" cap="none" spc="0" normalizeH="0" baseline="0" noProof="0" smtClean="0">
                <a:latin typeface="+mn-lt"/>
                <a:ea typeface="+mn-ea"/>
                <a:cs typeface="+mn-cs"/>
              </a:rPr>
              <a:t>type-II  error</a:t>
            </a:r>
            <a:r>
              <a:rPr kumimoji="0" lang="en-US" sz="2400" kern="1200" cap="none" spc="0" normalizeH="0" baseline="0" noProof="0" smtClean="0">
                <a:latin typeface="+mn-lt"/>
                <a:ea typeface="+mn-ea"/>
                <a:cs typeface="+mn-cs"/>
              </a:rPr>
              <a:t>): terjadi jika menerima hipotesis yang seharusnya ditolak.</a:t>
            </a:r>
          </a:p>
          <a:p>
            <a:pPr marL="365760" marR="0" indent="-283210" defTabSz="914400" fontAlgn="auto">
              <a:spcBef>
                <a:spcPct val="20000"/>
              </a:spcBef>
              <a:spcAft>
                <a:spcPts val="0"/>
              </a:spcAft>
              <a:buClrTx/>
              <a:buSzTx/>
              <a:buFont typeface="Wingdings 2" panose="05020102010507070707"/>
              <a:buNone/>
              <a:defRPr/>
            </a:pPr>
            <a:endParaRPr kumimoji="0" lang="en-US" sz="2400" kern="1200" cap="none" spc="0" normalizeH="0" baseline="0" noProof="0" smtClean="0">
              <a:latin typeface="+mn-lt"/>
              <a:ea typeface="+mn-ea"/>
              <a:cs typeface="+mn-cs"/>
            </a:endParaRPr>
          </a:p>
          <a:p>
            <a:pPr marL="365760" marR="0" indent="-283210" defTabSz="914400" fontAlgn="auto">
              <a:spcBef>
                <a:spcPct val="20000"/>
              </a:spcBef>
              <a:spcAft>
                <a:spcPts val="0"/>
              </a:spcAft>
              <a:buClrTx/>
              <a:buSzTx/>
              <a:buFont typeface="Wingdings 2" panose="05020102010507070707"/>
              <a:buChar char=""/>
              <a:defRPr/>
            </a:pPr>
            <a:endParaRPr kumimoji="0" lang="en-US" sz="3200" kern="1200" cap="none" spc="0" normalizeH="0" baseline="0" noProof="0" dirty="0">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11267" name="Content Placeholder 3"/>
          <p:cNvSpPr>
            <a:spLocks noGrp="1"/>
          </p:cNvSpPr>
          <p:nvPr>
            <p:ph idx="1"/>
          </p:nvPr>
        </p:nvSpPr>
        <p:spPr>
          <a:ln/>
        </p:spPr>
        <p:txBody>
          <a:bodyPr vert="horz" wrap="square" lIns="91440" tIns="45720" rIns="91440" bIns="45720" anchor="t"/>
          <a:lstStyle/>
          <a:p>
            <a:endParaRPr dirty="0"/>
          </a:p>
        </p:txBody>
      </p:sp>
      <p:pic>
        <p:nvPicPr>
          <p:cNvPr id="11268"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6" name="Title 2"/>
          <p:cNvSpPr>
            <a:spLocks noGrp="1"/>
          </p:cNvSpPr>
          <p:nvPr>
            <p:ph type="title"/>
          </p:nvPr>
        </p:nvSpPr>
        <p:spPr>
          <a:xfrm>
            <a:off x="457200" y="685800"/>
            <a:ext cx="8229600" cy="792163"/>
          </a:xfrm>
        </p:spPr>
        <p:txBody>
          <a:bodyPr vert="horz" wrap="square" lIns="91440" tIns="45720" rIns="91440" bIns="45720" numCol="1" rtlCol="0" anchor="ctr" anchorCtr="0" compatLnSpc="1">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3200" b="1" i="0" u="none" strike="noStrike" kern="1200" cap="none" spc="0" normalizeH="0" baseline="0" noProof="0" dirty="0" err="1" smtClean="0">
                <a:ln>
                  <a:noFill/>
                </a:ln>
                <a:solidFill>
                  <a:schemeClr val="tx2">
                    <a:satMod val="130000"/>
                  </a:schemeClr>
                </a:solidFill>
                <a:effectLst/>
                <a:uLnTx/>
                <a:uFillTx/>
                <a:latin typeface="+mj-lt"/>
                <a:ea typeface="+mj-ea"/>
                <a:cs typeface="+mj-cs"/>
              </a:rPr>
              <a:t>Prosedur</a:t>
            </a:r>
            <a:r>
              <a:rPr kumimoji="0" lang="en-US" sz="3200" b="1" i="0" u="none" strike="noStrike" kern="1200" cap="none" spc="0" normalizeH="0" baseline="0" noProof="0" dirty="0" smtClean="0">
                <a:ln>
                  <a:noFill/>
                </a:ln>
                <a:solidFill>
                  <a:schemeClr val="tx2">
                    <a:satMod val="130000"/>
                  </a:schemeClr>
                </a:solidFill>
                <a:effectLst/>
                <a:uLnTx/>
                <a:uFillTx/>
                <a:latin typeface="+mj-lt"/>
                <a:ea typeface="+mj-ea"/>
                <a:cs typeface="+mj-cs"/>
              </a:rPr>
              <a:t> </a:t>
            </a:r>
            <a:r>
              <a:rPr kumimoji="0" lang="en-US" sz="3200" b="1" i="0" u="none" strike="noStrike" kern="1200" cap="none" spc="0" normalizeH="0" baseline="0" noProof="0" dirty="0" err="1" smtClean="0">
                <a:ln>
                  <a:noFill/>
                </a:ln>
                <a:solidFill>
                  <a:schemeClr val="tx2">
                    <a:satMod val="130000"/>
                  </a:schemeClr>
                </a:solidFill>
                <a:effectLst/>
                <a:uLnTx/>
                <a:uFillTx/>
                <a:latin typeface="+mj-lt"/>
                <a:ea typeface="+mj-ea"/>
                <a:cs typeface="+mj-cs"/>
              </a:rPr>
              <a:t>Uji</a:t>
            </a:r>
            <a:r>
              <a:rPr kumimoji="0" lang="en-US" sz="3200" b="1" i="0" u="none" strike="noStrike" kern="1200" cap="none" spc="0" normalizeH="0" baseline="0" noProof="0" dirty="0" smtClean="0">
                <a:ln>
                  <a:noFill/>
                </a:ln>
                <a:solidFill>
                  <a:schemeClr val="tx2">
                    <a:satMod val="130000"/>
                  </a:schemeClr>
                </a:solidFill>
                <a:effectLst/>
                <a:uLnTx/>
                <a:uFillTx/>
                <a:latin typeface="+mj-lt"/>
                <a:ea typeface="+mj-ea"/>
                <a:cs typeface="+mj-cs"/>
              </a:rPr>
              <a:t> </a:t>
            </a:r>
            <a:r>
              <a:rPr kumimoji="0" lang="en-US" sz="3200" b="1" i="0" u="none" strike="noStrike" kern="1200" cap="none" spc="0" normalizeH="0" baseline="0" noProof="0" dirty="0" err="1" smtClean="0">
                <a:ln>
                  <a:noFill/>
                </a:ln>
                <a:solidFill>
                  <a:schemeClr val="tx2">
                    <a:satMod val="130000"/>
                  </a:schemeClr>
                </a:solidFill>
                <a:effectLst/>
                <a:uLnTx/>
                <a:uFillTx/>
                <a:latin typeface="+mj-lt"/>
                <a:ea typeface="+mj-ea"/>
                <a:cs typeface="+mj-cs"/>
              </a:rPr>
              <a:t>hipotesis</a:t>
            </a:r>
            <a:endParaRPr kumimoji="0" lang="en-US" sz="3200" b="1" i="0" u="none" strike="noStrike" kern="1200" cap="none" spc="0" normalizeH="0" baseline="0" noProof="0" dirty="0">
              <a:ln>
                <a:noFill/>
              </a:ln>
              <a:solidFill>
                <a:schemeClr val="tx2">
                  <a:satMod val="130000"/>
                </a:schemeClr>
              </a:solidFill>
              <a:effectLst/>
              <a:uLnTx/>
              <a:uFillTx/>
              <a:latin typeface="+mj-lt"/>
              <a:ea typeface="+mj-ea"/>
              <a:cs typeface="+mj-cs"/>
            </a:endParaRPr>
          </a:p>
        </p:txBody>
      </p:sp>
      <p:sp>
        <p:nvSpPr>
          <p:cNvPr id="7" name="Content Placeholder 1"/>
          <p:cNvSpPr txBox="1"/>
          <p:nvPr/>
        </p:nvSpPr>
        <p:spPr bwMode="auto">
          <a:xfrm>
            <a:off x="457200" y="1481138"/>
            <a:ext cx="8382000" cy="3167063"/>
          </a:xfrm>
          <a:prstGeom prst="rect">
            <a:avLst/>
          </a:prstGeom>
          <a:noFill/>
          <a:ln w="9525">
            <a:noFill/>
            <a:miter lim="800000"/>
          </a:ln>
        </p:spPr>
        <p:txBody>
          <a:bodyPr vert="horz" wrap="square" lIns="91440" tIns="45720" rIns="91440" bIns="45720" numCol="1" anchor="t" anchorCtr="0" compatLnSpc="1"/>
          <a:lstStyle/>
          <a:p>
            <a:pPr marL="342900" marR="0" indent="-342900" defTabSz="914400">
              <a:spcBef>
                <a:spcPct val="20000"/>
              </a:spcBef>
              <a:buClrTx/>
              <a:buSzTx/>
              <a:buFont typeface="Wingdings" panose="05000000000000000000" pitchFamily="2" charset="2"/>
              <a:buChar char="§"/>
              <a:defRPr/>
            </a:pPr>
            <a:r>
              <a:rPr kumimoji="0" lang="es-ES" sz="2400" kern="1200" cap="none" spc="0" normalizeH="0" baseline="0" noProof="0" dirty="0" err="1" smtClean="0">
                <a:latin typeface="+mn-lt"/>
                <a:ea typeface="+mn-ea"/>
                <a:cs typeface="+mn-cs"/>
              </a:rPr>
              <a:t>Menyatakan</a:t>
            </a:r>
            <a:r>
              <a:rPr kumimoji="0" lang="es-ES" sz="2400" kern="1200" cap="none" spc="0" normalizeH="0" baseline="0" noProof="0" dirty="0" smtClean="0">
                <a:latin typeface="+mn-lt"/>
                <a:ea typeface="+mn-ea"/>
                <a:cs typeface="+mn-cs"/>
              </a:rPr>
              <a:t> </a:t>
            </a:r>
            <a:r>
              <a:rPr kumimoji="0" lang="es-ES" sz="2400" kern="1200" cap="none" spc="0" normalizeH="0" baseline="0" noProof="0" dirty="0" err="1" smtClean="0">
                <a:latin typeface="+mn-lt"/>
                <a:ea typeface="+mn-ea"/>
                <a:cs typeface="+mn-cs"/>
              </a:rPr>
              <a:t>Hipotesis</a:t>
            </a:r>
            <a:r>
              <a:rPr kumimoji="0" lang="es-ES" sz="2400" kern="1200" cap="none" spc="0" normalizeH="0" baseline="0" noProof="0" dirty="0" smtClean="0">
                <a:latin typeface="+mn-lt"/>
                <a:ea typeface="+mn-ea"/>
                <a:cs typeface="+mn-cs"/>
              </a:rPr>
              <a:t> </a:t>
            </a:r>
            <a:r>
              <a:rPr kumimoji="0" lang="es-ES" sz="2400" kern="1200" cap="none" spc="0" normalizeH="0" baseline="0" noProof="0" dirty="0" err="1" smtClean="0">
                <a:latin typeface="+mn-lt"/>
                <a:ea typeface="+mn-ea"/>
                <a:cs typeface="+mn-cs"/>
              </a:rPr>
              <a:t>nol</a:t>
            </a:r>
            <a:r>
              <a:rPr kumimoji="0" lang="es-ES" sz="2400" kern="1200" cap="none" spc="0" normalizeH="0" baseline="0" noProof="0" dirty="0" smtClean="0">
                <a:latin typeface="+mn-lt"/>
                <a:ea typeface="+mn-ea"/>
                <a:cs typeface="+mn-cs"/>
              </a:rPr>
              <a:t> (H</a:t>
            </a:r>
            <a:r>
              <a:rPr kumimoji="0" lang="es-ES" sz="2400" kern="1200" cap="none" spc="0" normalizeH="0" baseline="-25000" noProof="0" dirty="0" smtClean="0">
                <a:latin typeface="+mn-lt"/>
                <a:ea typeface="+mn-ea"/>
                <a:cs typeface="+mn-cs"/>
              </a:rPr>
              <a:t>0</a:t>
            </a:r>
            <a:r>
              <a:rPr kumimoji="0" lang="es-ES" sz="2400" kern="1200" cap="none" spc="0" normalizeH="0" baseline="0" noProof="0" dirty="0" smtClean="0">
                <a:latin typeface="+mn-lt"/>
                <a:ea typeface="+mn-ea"/>
                <a:cs typeface="+mn-cs"/>
              </a:rPr>
              <a:t>) dan </a:t>
            </a:r>
            <a:r>
              <a:rPr kumimoji="0" lang="es-ES" sz="2400" kern="1200" cap="none" spc="0" normalizeH="0" baseline="0" noProof="0" dirty="0" err="1" smtClean="0">
                <a:latin typeface="+mn-lt"/>
                <a:ea typeface="+mn-ea"/>
                <a:cs typeface="+mn-cs"/>
              </a:rPr>
              <a:t>hipotesis</a:t>
            </a:r>
            <a:r>
              <a:rPr kumimoji="0" lang="es-ES" sz="2400" kern="1200" cap="none" spc="0" normalizeH="0" baseline="0" noProof="0" dirty="0" smtClean="0">
                <a:latin typeface="+mn-lt"/>
                <a:ea typeface="+mn-ea"/>
                <a:cs typeface="+mn-cs"/>
              </a:rPr>
              <a:t> </a:t>
            </a:r>
            <a:r>
              <a:rPr kumimoji="0" lang="es-ES" sz="2400" kern="1200" cap="none" spc="0" normalizeH="0" baseline="0" noProof="0" dirty="0" err="1" smtClean="0">
                <a:latin typeface="+mn-lt"/>
                <a:ea typeface="+mn-ea"/>
                <a:cs typeface="+mn-cs"/>
              </a:rPr>
              <a:t>alternatif</a:t>
            </a:r>
            <a:r>
              <a:rPr kumimoji="0" lang="es-ES" sz="2400" kern="1200" cap="none" spc="0" normalizeH="0" baseline="0" noProof="0" dirty="0" smtClean="0">
                <a:latin typeface="+mn-lt"/>
                <a:ea typeface="+mn-ea"/>
                <a:cs typeface="+mn-cs"/>
              </a:rPr>
              <a:t> (H</a:t>
            </a:r>
            <a:r>
              <a:rPr kumimoji="0" lang="es-ES" sz="2400" kern="1200" cap="none" spc="0" normalizeH="0" baseline="-25000" noProof="0" dirty="0" smtClean="0">
                <a:latin typeface="+mn-lt"/>
                <a:ea typeface="+mn-ea"/>
                <a:cs typeface="+mn-cs"/>
              </a:rPr>
              <a:t>1</a:t>
            </a:r>
            <a:r>
              <a:rPr kumimoji="0" lang="es-ES" sz="2400" kern="1200" cap="none" spc="0" normalizeH="0" baseline="0" noProof="0" dirty="0" smtClean="0">
                <a:latin typeface="+mn-lt"/>
                <a:ea typeface="+mn-ea"/>
                <a:cs typeface="+mn-cs"/>
              </a:rPr>
              <a:t>)</a:t>
            </a:r>
            <a:endParaRPr kumimoji="0" lang="en-US" sz="2400" kern="1200" cap="none" spc="0" normalizeH="0" baseline="0" noProof="0" dirty="0" smtClean="0">
              <a:latin typeface="+mn-lt"/>
              <a:ea typeface="+mn-ea"/>
              <a:cs typeface="+mn-cs"/>
            </a:endParaRPr>
          </a:p>
          <a:p>
            <a:pPr marL="342900" marR="0" indent="-342900" defTabSz="914400">
              <a:spcBef>
                <a:spcPct val="20000"/>
              </a:spcBef>
              <a:buClrTx/>
              <a:buSzTx/>
              <a:buFont typeface="Wingdings" panose="05000000000000000000" pitchFamily="2" charset="2"/>
              <a:buChar char="§"/>
              <a:defRPr/>
            </a:pPr>
            <a:r>
              <a:rPr kumimoji="0" lang="en-US" sz="2400" kern="1200" cap="none" spc="0" normalizeH="0" baseline="0" noProof="0" dirty="0" err="1" smtClean="0">
                <a:latin typeface="+mn-lt"/>
                <a:ea typeface="+mn-ea"/>
                <a:cs typeface="+mn-cs"/>
              </a:rPr>
              <a:t>Pemilihan</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tingkat</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kepentingan</a:t>
            </a:r>
            <a:r>
              <a:rPr kumimoji="0" lang="en-US" sz="2400" kern="1200" cap="none" spc="0" normalizeH="0" baseline="0" noProof="0" dirty="0" smtClean="0">
                <a:latin typeface="+mn-lt"/>
                <a:ea typeface="+mn-ea"/>
                <a:cs typeface="+mn-cs"/>
              </a:rPr>
              <a:t> </a:t>
            </a:r>
          </a:p>
          <a:p>
            <a:pPr marL="342900" marR="0" indent="-342900" defTabSz="914400">
              <a:spcBef>
                <a:spcPct val="20000"/>
              </a:spcBef>
              <a:buClrTx/>
              <a:buSzTx/>
              <a:buFontTx/>
              <a:buNone/>
              <a:defRPr/>
            </a:pPr>
            <a:r>
              <a:rPr kumimoji="0" lang="en-US" sz="2400" kern="1200" cap="none" spc="0" normalizeH="0" baseline="0" noProof="0" dirty="0" smtClean="0">
                <a:latin typeface="+mn-lt"/>
                <a:ea typeface="+mn-ea"/>
                <a:cs typeface="+mn-cs"/>
              </a:rPr>
              <a:t> 	 ( </a:t>
            </a:r>
            <a:r>
              <a:rPr kumimoji="0" lang="en-US" sz="2400" i="1" kern="1200" cap="none" spc="0" normalizeH="0" baseline="0" noProof="0" dirty="0" smtClean="0">
                <a:latin typeface="+mn-lt"/>
                <a:ea typeface="+mn-ea"/>
                <a:cs typeface="+mn-cs"/>
              </a:rPr>
              <a:t>level of significance</a:t>
            </a:r>
            <a:r>
              <a:rPr kumimoji="0" lang="en-US" sz="2400" kern="1200" cap="none" spc="0" normalizeH="0" baseline="0" noProof="0" dirty="0" smtClean="0">
                <a:latin typeface="+mn-lt"/>
                <a:ea typeface="+mn-ea"/>
                <a:cs typeface="+mn-cs"/>
              </a:rPr>
              <a:t> ), </a:t>
            </a:r>
            <a:r>
              <a:rPr kumimoji="0" lang="en-US" sz="2400" i="1" kern="1200" cap="none" spc="0" normalizeH="0" baseline="0" noProof="0" dirty="0" smtClean="0">
                <a:latin typeface="+mn-lt"/>
                <a:ea typeface="+mn-ea"/>
                <a:cs typeface="+mn-cs"/>
              </a:rPr>
              <a:t>α  </a:t>
            </a:r>
            <a:r>
              <a:rPr kumimoji="0" lang="en-US" sz="2400" i="1" kern="1200" cap="none" spc="0" normalizeH="0" baseline="0" noProof="0" dirty="0" smtClean="0">
                <a:latin typeface="+mn-lt"/>
                <a:ea typeface="+mn-ea"/>
                <a:cs typeface="+mn-cs"/>
                <a:sym typeface="Symbol" panose="05050102010706020507" pitchFamily="18" charset="2"/>
              </a:rPr>
              <a:t> </a:t>
            </a:r>
            <a:r>
              <a:rPr kumimoji="0" lang="en-US" sz="2400" i="1" kern="1200" cap="none" spc="0" normalizeH="0" baseline="0" noProof="0" dirty="0" err="1" smtClean="0">
                <a:latin typeface="+mn-lt"/>
                <a:ea typeface="+mn-ea"/>
                <a:cs typeface="+mn-cs"/>
                <a:sym typeface="Symbol" panose="05050102010706020507" pitchFamily="18" charset="2"/>
              </a:rPr>
              <a:t>kesalahan</a:t>
            </a:r>
            <a:r>
              <a:rPr kumimoji="0" lang="en-US" sz="2400" i="1" kern="1200" cap="none" spc="0" normalizeH="0" baseline="0" noProof="0" dirty="0" smtClean="0">
                <a:latin typeface="+mn-lt"/>
                <a:ea typeface="+mn-ea"/>
                <a:cs typeface="+mn-cs"/>
                <a:sym typeface="Symbol" panose="05050102010706020507" pitchFamily="18" charset="2"/>
              </a:rPr>
              <a:t> </a:t>
            </a:r>
            <a:r>
              <a:rPr kumimoji="0" lang="en-US" sz="2400" i="1" kern="1200" cap="none" spc="0" normalizeH="0" baseline="0" noProof="0" dirty="0" err="1" smtClean="0">
                <a:latin typeface="+mn-lt"/>
                <a:ea typeface="+mn-ea"/>
                <a:cs typeface="+mn-cs"/>
                <a:sym typeface="Symbol" panose="05050102010706020507" pitchFamily="18" charset="2"/>
              </a:rPr>
              <a:t>tipe</a:t>
            </a:r>
            <a:r>
              <a:rPr kumimoji="0" lang="en-US" sz="2400" i="1" kern="1200" cap="none" spc="0" normalizeH="0" baseline="0" noProof="0" dirty="0" smtClean="0">
                <a:latin typeface="+mn-lt"/>
                <a:ea typeface="+mn-ea"/>
                <a:cs typeface="+mn-cs"/>
                <a:sym typeface="Symbol" panose="05050102010706020507" pitchFamily="18" charset="2"/>
              </a:rPr>
              <a:t> I</a:t>
            </a:r>
            <a:endParaRPr kumimoji="0" lang="en-US" sz="2400" i="1" kern="1200" cap="none" spc="0" normalizeH="0" baseline="0" noProof="0" dirty="0" smtClean="0">
              <a:latin typeface="+mn-lt"/>
              <a:ea typeface="+mn-ea"/>
              <a:cs typeface="+mn-cs"/>
            </a:endParaRPr>
          </a:p>
          <a:p>
            <a:pPr marL="342900" marR="0" indent="-342900" defTabSz="914400">
              <a:spcBef>
                <a:spcPct val="20000"/>
              </a:spcBef>
              <a:buClrTx/>
              <a:buSzTx/>
              <a:buFont typeface="Wingdings" panose="05000000000000000000" pitchFamily="2" charset="2"/>
              <a:buChar char="§"/>
              <a:defRPr/>
            </a:pPr>
            <a:r>
              <a:rPr kumimoji="0" lang="en-US" sz="2400" kern="1200" cap="none" spc="0" normalizeH="0" baseline="0" noProof="0" dirty="0" err="1" smtClean="0">
                <a:latin typeface="+mn-lt"/>
                <a:ea typeface="+mn-ea"/>
                <a:cs typeface="+mn-cs"/>
              </a:rPr>
              <a:t>Pernyataan</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aturan</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keputusan</a:t>
            </a:r>
            <a:r>
              <a:rPr kumimoji="0" lang="en-US" sz="2400" kern="1200" cap="none" spc="0" normalizeH="0" baseline="0" noProof="0" dirty="0" smtClean="0">
                <a:latin typeface="+mn-lt"/>
                <a:ea typeface="+mn-ea"/>
                <a:cs typeface="+mn-cs"/>
              </a:rPr>
              <a:t> ( </a:t>
            </a:r>
            <a:r>
              <a:rPr kumimoji="0" lang="en-US" sz="2400" i="1" kern="1200" cap="none" spc="0" normalizeH="0" baseline="0" noProof="0" dirty="0" smtClean="0">
                <a:latin typeface="+mn-lt"/>
                <a:ea typeface="+mn-ea"/>
                <a:cs typeface="+mn-cs"/>
              </a:rPr>
              <a:t>Decision Rule</a:t>
            </a:r>
            <a:r>
              <a:rPr kumimoji="0" lang="en-US" sz="2400" kern="1200" cap="none" spc="0" normalizeH="0" baseline="0" noProof="0" dirty="0" smtClean="0">
                <a:latin typeface="+mn-lt"/>
                <a:ea typeface="+mn-ea"/>
                <a:cs typeface="+mn-cs"/>
              </a:rPr>
              <a:t>)</a:t>
            </a:r>
          </a:p>
          <a:p>
            <a:pPr marL="342900" marR="0" indent="-342900" defTabSz="914400">
              <a:spcBef>
                <a:spcPct val="20000"/>
              </a:spcBef>
              <a:buClrTx/>
              <a:buSzTx/>
              <a:buFont typeface="Wingdings" panose="05000000000000000000" pitchFamily="2" charset="2"/>
              <a:buChar char="§"/>
              <a:defRPr/>
            </a:pPr>
            <a:r>
              <a:rPr kumimoji="0" lang="en-US" sz="2400" kern="1200" cap="none" spc="0" normalizeH="0" baseline="0" noProof="0" dirty="0" err="1" smtClean="0">
                <a:latin typeface="+mn-lt"/>
                <a:ea typeface="+mn-ea"/>
                <a:cs typeface="+mn-cs"/>
              </a:rPr>
              <a:t>Perhitungan</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nilai</a:t>
            </a:r>
            <a:r>
              <a:rPr kumimoji="0" lang="en-US" sz="2400" kern="1200" cap="none" spc="0" normalizeH="0" baseline="0" noProof="0" dirty="0" smtClean="0">
                <a:latin typeface="+mn-lt"/>
                <a:ea typeface="+mn-ea"/>
                <a:cs typeface="+mn-cs"/>
              </a:rPr>
              <a:t>-p </a:t>
            </a:r>
            <a:r>
              <a:rPr kumimoji="0" lang="en-US" sz="2400" kern="1200" cap="none" spc="0" normalizeH="0" baseline="0" noProof="0" dirty="0" err="1" smtClean="0">
                <a:latin typeface="+mn-lt"/>
                <a:ea typeface="+mn-ea"/>
                <a:cs typeface="+mn-cs"/>
              </a:rPr>
              <a:t>berdasarkan</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pada</a:t>
            </a:r>
            <a:r>
              <a:rPr kumimoji="0" lang="en-US" sz="2400" kern="1200" cap="none" spc="0" normalizeH="0" baseline="0" noProof="0" dirty="0" smtClean="0">
                <a:latin typeface="+mn-lt"/>
                <a:ea typeface="+mn-ea"/>
                <a:cs typeface="+mn-cs"/>
              </a:rPr>
              <a:t> data </a:t>
            </a:r>
            <a:r>
              <a:rPr kumimoji="0" lang="en-US" sz="2400" kern="1200" cap="none" spc="0" normalizeH="0" baseline="0" noProof="0" dirty="0" err="1" smtClean="0">
                <a:latin typeface="+mn-lt"/>
                <a:ea typeface="+mn-ea"/>
                <a:cs typeface="+mn-cs"/>
              </a:rPr>
              <a:t>sampel</a:t>
            </a:r>
            <a:endParaRPr kumimoji="0" lang="en-US" sz="2400" kern="1200" cap="none" spc="0" normalizeH="0" baseline="0" noProof="0" dirty="0" smtClean="0">
              <a:latin typeface="+mn-lt"/>
              <a:ea typeface="+mn-ea"/>
              <a:cs typeface="+mn-cs"/>
            </a:endParaRPr>
          </a:p>
          <a:p>
            <a:pPr marL="342900" marR="0" indent="-342900" defTabSz="914400">
              <a:spcBef>
                <a:spcPct val="20000"/>
              </a:spcBef>
              <a:buClrTx/>
              <a:buSzTx/>
              <a:buFont typeface="Wingdings" panose="05000000000000000000" pitchFamily="2" charset="2"/>
              <a:buChar char="§"/>
              <a:defRPr/>
            </a:pPr>
            <a:r>
              <a:rPr kumimoji="0" lang="en-US" sz="2400" kern="1200" cap="none" spc="0" normalizeH="0" baseline="0" noProof="0" dirty="0" err="1" smtClean="0">
                <a:latin typeface="+mn-lt"/>
                <a:ea typeface="+mn-ea"/>
                <a:cs typeface="+mn-cs"/>
              </a:rPr>
              <a:t>Pengambilan</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keputusan</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secara</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statistik</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Penarikan</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kesimpulan</a:t>
            </a:r>
            <a:r>
              <a:rPr kumimoji="0" lang="en-US" sz="2400" kern="1200" cap="none" spc="0" normalizeH="0" baseline="0" noProof="0" dirty="0" smtClean="0">
                <a:latin typeface="+mn-lt"/>
                <a:ea typeface="+mn-ea"/>
                <a:cs typeface="+mn-cs"/>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Statistics UEU 2017</a:t>
            </a:r>
          </a:p>
        </p:txBody>
      </p:sp>
      <p:sp>
        <p:nvSpPr>
          <p:cNvPr id="12291" name="Title 4"/>
          <p:cNvSpPr>
            <a:spLocks noGrp="1"/>
          </p:cNvSpPr>
          <p:nvPr>
            <p:ph type="title"/>
          </p:nvPr>
        </p:nvSpPr>
        <p:spPr>
          <a:ln/>
        </p:spPr>
        <p:txBody>
          <a:bodyPr vert="horz" wrap="square" lIns="91440" tIns="45720" rIns="91440" bIns="45720" anchor="ctr"/>
          <a:lstStyle/>
          <a:p>
            <a:endParaRPr dirty="0"/>
          </a:p>
        </p:txBody>
      </p:sp>
      <p:sp>
        <p:nvSpPr>
          <p:cNvPr id="12292" name="Content Placeholder 5"/>
          <p:cNvSpPr>
            <a:spLocks noGrp="1"/>
          </p:cNvSpPr>
          <p:nvPr>
            <p:ph idx="1"/>
          </p:nvPr>
        </p:nvSpPr>
        <p:spPr>
          <a:ln/>
        </p:spPr>
        <p:txBody>
          <a:bodyPr vert="horz" wrap="square" lIns="91440" tIns="45720" rIns="91440" bIns="45720" anchor="t"/>
          <a:lstStyle/>
          <a:p>
            <a:endParaRPr dirty="0"/>
          </a:p>
        </p:txBody>
      </p:sp>
      <p:pic>
        <p:nvPicPr>
          <p:cNvPr id="12293"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8" name="Content Placeholder 2"/>
          <p:cNvSpPr txBox="1"/>
          <p:nvPr/>
        </p:nvSpPr>
        <p:spPr bwMode="auto">
          <a:xfrm>
            <a:off x="533400" y="533400"/>
            <a:ext cx="8229600" cy="6324600"/>
          </a:xfrm>
          <a:prstGeom prst="rect">
            <a:avLst/>
          </a:prstGeom>
          <a:noFill/>
          <a:ln w="9525">
            <a:noFill/>
            <a:miter lim="800000"/>
          </a:ln>
        </p:spPr>
        <p:txBody>
          <a:bodyPr vert="horz" wrap="square" lIns="91440" tIns="45720" rIns="91440" bIns="45720" numCol="1" anchor="t" anchorCtr="0" compatLnSpc="1"/>
          <a:lstStyle/>
          <a:p>
            <a:pPr marL="342900" marR="0" indent="-342900" defTabSz="914400">
              <a:spcBef>
                <a:spcPct val="20000"/>
              </a:spcBef>
              <a:buClrTx/>
              <a:buSzTx/>
              <a:buFont typeface="Arial" panose="020B0604020202020204" pitchFamily="34" charset="0"/>
              <a:buNone/>
              <a:defRPr/>
            </a:pPr>
            <a:r>
              <a:rPr kumimoji="0" lang="en-US" sz="2400" b="1" kern="1200" cap="none" spc="0" normalizeH="0" baseline="0" noProof="0" smtClean="0">
                <a:latin typeface="+mn-lt"/>
                <a:ea typeface="+mn-ea"/>
                <a:cs typeface="+mn-cs"/>
              </a:rPr>
              <a:t>Tes Hipotesis Harga Rata-rata</a:t>
            </a:r>
            <a:endParaRPr kumimoji="0" lang="en-US" sz="2400" kern="1200" cap="none" spc="0" normalizeH="0" baseline="0" noProof="0" smtClean="0">
              <a:latin typeface="+mn-lt"/>
              <a:ea typeface="+mn-ea"/>
              <a:cs typeface="+mn-cs"/>
            </a:endParaRPr>
          </a:p>
          <a:p>
            <a:pPr marL="342900" marR="0" indent="-342900" defTabSz="914400">
              <a:spcBef>
                <a:spcPct val="20000"/>
              </a:spcBef>
              <a:buClrTx/>
              <a:buSzTx/>
              <a:buFont typeface="Arial" panose="020B0604020202020204" pitchFamily="34" charset="0"/>
              <a:buChar char="•"/>
              <a:defRPr/>
            </a:pPr>
            <a:r>
              <a:rPr kumimoji="0" lang="en-US" sz="2400" kern="1200" cap="none" spc="0" normalizeH="0" baseline="0" noProof="0" smtClean="0">
                <a:latin typeface="+mn-lt"/>
                <a:ea typeface="+mn-ea"/>
                <a:cs typeface="+mn-cs"/>
              </a:rPr>
              <a:t>Pendapat mengenai nilai rata-rata (mean). </a:t>
            </a:r>
          </a:p>
          <a:p>
            <a:pPr marL="342900" marR="0" indent="-342900" defTabSz="914400">
              <a:spcBef>
                <a:spcPct val="20000"/>
              </a:spcBef>
              <a:buClrTx/>
              <a:buSzTx/>
              <a:buFont typeface="Arial" panose="020B0604020202020204" pitchFamily="34" charset="0"/>
              <a:buChar char="•"/>
              <a:defRPr/>
            </a:pPr>
            <a:r>
              <a:rPr kumimoji="0" lang="en-US" sz="2400" kern="1200" cap="none" spc="0" normalizeH="0" baseline="0" noProof="0" smtClean="0">
                <a:latin typeface="+mn-lt"/>
                <a:ea typeface="+mn-ea"/>
                <a:cs typeface="+mn-cs"/>
              </a:rPr>
              <a:t>Pendapat/asumsi yang merupakan hipotesis harus diuji terlebih dahulu dengan langkah-langkah pengujian harga rata-rata (</a:t>
            </a:r>
            <a:r>
              <a:rPr kumimoji="0" lang="en-US" sz="2400" kern="1200" cap="none" spc="0" normalizeH="0" baseline="0" noProof="0" smtClean="0">
                <a:latin typeface="+mn-lt"/>
                <a:ea typeface="+mn-ea"/>
                <a:cs typeface="+mn-cs"/>
                <a:sym typeface="Symbol" panose="05050102010706020507"/>
              </a:rPr>
              <a:t></a:t>
            </a:r>
            <a:r>
              <a:rPr kumimoji="0" lang="en-US" sz="2400" kern="1200" cap="none" spc="0" normalizeH="0" baseline="0" noProof="0" smtClean="0">
                <a:latin typeface="+mn-lt"/>
                <a:ea typeface="+mn-ea"/>
                <a:cs typeface="+mn-cs"/>
              </a:rPr>
              <a:t>) sebagai berikut :</a:t>
            </a:r>
          </a:p>
          <a:p>
            <a:pPr marL="457200" marR="0" indent="-457200" defTabSz="914400">
              <a:spcBef>
                <a:spcPct val="20000"/>
              </a:spcBef>
              <a:buClrTx/>
              <a:buSzTx/>
              <a:buFont typeface="+mj-lt"/>
              <a:buAutoNum type="arabicPeriod"/>
              <a:defRPr/>
            </a:pPr>
            <a:r>
              <a:rPr kumimoji="0" lang="en-US" sz="2400" kern="1200" cap="none" spc="0" normalizeH="0" baseline="0" noProof="0" smtClean="0">
                <a:latin typeface="+mn-lt"/>
                <a:ea typeface="+mn-ea"/>
                <a:cs typeface="+mn-cs"/>
              </a:rPr>
              <a:t>Menentukan H</a:t>
            </a:r>
            <a:r>
              <a:rPr kumimoji="0" lang="es-ES" sz="2400" kern="1200" cap="none" spc="0" normalizeH="0" baseline="-25000" noProof="0" smtClean="0">
                <a:latin typeface="+mn-lt"/>
                <a:ea typeface="+mn-ea"/>
                <a:cs typeface="+mn-cs"/>
              </a:rPr>
              <a:t>0</a:t>
            </a:r>
            <a:r>
              <a:rPr kumimoji="0" lang="en-US" sz="2400" kern="1200" cap="none" spc="0" normalizeH="0" baseline="0" noProof="0" smtClean="0">
                <a:latin typeface="+mn-lt"/>
                <a:ea typeface="+mn-ea"/>
                <a:cs typeface="+mn-cs"/>
              </a:rPr>
              <a:t> dan H</a:t>
            </a:r>
            <a:r>
              <a:rPr kumimoji="0" lang="es-ES" sz="2400" kern="1200" cap="none" spc="0" normalizeH="0" baseline="-25000" noProof="0" smtClean="0">
                <a:latin typeface="+mn-lt"/>
                <a:ea typeface="+mn-ea"/>
                <a:cs typeface="+mn-cs"/>
              </a:rPr>
              <a:t>a</a:t>
            </a:r>
            <a:endParaRPr kumimoji="0" lang="en-US" sz="2400" kern="1200" cap="none" spc="0" normalizeH="0" baseline="0" noProof="0" smtClean="0">
              <a:latin typeface="+mn-lt"/>
              <a:ea typeface="+mn-ea"/>
              <a:cs typeface="+mn-cs"/>
            </a:endParaRPr>
          </a:p>
          <a:p>
            <a:pPr marL="457200" marR="0" indent="-457200" defTabSz="914400">
              <a:spcBef>
                <a:spcPct val="20000"/>
              </a:spcBef>
              <a:buClrTx/>
              <a:buSzTx/>
              <a:buFont typeface="Arial" panose="020B0604020202020204" pitchFamily="34" charset="0"/>
              <a:buNone/>
              <a:defRPr/>
            </a:pPr>
            <a:r>
              <a:rPr kumimoji="0" lang="en-US" sz="2400" kern="1200" cap="none" spc="0" normalizeH="0" baseline="0" noProof="0" smtClean="0">
                <a:latin typeface="+mn-lt"/>
                <a:ea typeface="+mn-ea"/>
                <a:cs typeface="+mn-cs"/>
              </a:rPr>
              <a:t>		H</a:t>
            </a:r>
            <a:r>
              <a:rPr kumimoji="0" lang="es-ES" sz="2400" kern="1200" cap="none" spc="0" normalizeH="0" baseline="-25000" noProof="0" smtClean="0">
                <a:latin typeface="+mn-lt"/>
                <a:ea typeface="+mn-ea"/>
                <a:cs typeface="+mn-cs"/>
              </a:rPr>
              <a:t>0</a:t>
            </a:r>
            <a:r>
              <a:rPr kumimoji="0" lang="en-US" sz="2400" kern="1200" cap="none" spc="0" normalizeH="0" baseline="0" noProof="0" smtClean="0">
                <a:latin typeface="+mn-lt"/>
                <a:ea typeface="+mn-ea"/>
                <a:cs typeface="+mn-cs"/>
              </a:rPr>
              <a:t> : </a:t>
            </a:r>
            <a:r>
              <a:rPr kumimoji="0" lang="en-US" sz="2400" kern="1200" cap="none" spc="0" normalizeH="0" baseline="0" noProof="0" smtClean="0">
                <a:latin typeface="+mn-lt"/>
                <a:ea typeface="+mn-ea"/>
                <a:cs typeface="+mn-cs"/>
                <a:sym typeface="Symbol" panose="05050102010706020507"/>
              </a:rPr>
              <a:t></a:t>
            </a:r>
            <a:r>
              <a:rPr kumimoji="0" lang="en-US" sz="2400" kern="1200" cap="none" spc="0" normalizeH="0" baseline="0" noProof="0" smtClean="0">
                <a:latin typeface="+mn-lt"/>
                <a:ea typeface="+mn-ea"/>
                <a:cs typeface="+mn-cs"/>
              </a:rPr>
              <a:t> = </a:t>
            </a:r>
            <a:r>
              <a:rPr kumimoji="0" lang="en-US" sz="2400" kern="1200" cap="none" spc="0" normalizeH="0" baseline="0" noProof="0" smtClean="0">
                <a:latin typeface="+mn-lt"/>
                <a:ea typeface="+mn-ea"/>
                <a:cs typeface="+mn-cs"/>
                <a:sym typeface="Symbol" panose="05050102010706020507"/>
              </a:rPr>
              <a:t></a:t>
            </a:r>
            <a:r>
              <a:rPr kumimoji="0" lang="es-ES" sz="2400" kern="1200" cap="none" spc="0" normalizeH="0" baseline="-25000" noProof="0" smtClean="0">
                <a:latin typeface="+mn-lt"/>
                <a:ea typeface="+mn-ea"/>
                <a:cs typeface="+mn-cs"/>
              </a:rPr>
              <a:t>0</a:t>
            </a:r>
            <a:endParaRPr kumimoji="0" lang="en-US" sz="2400" kern="1200" cap="none" spc="0" normalizeH="0" baseline="0" noProof="0" smtClean="0">
              <a:latin typeface="+mn-lt"/>
              <a:ea typeface="+mn-ea"/>
              <a:cs typeface="+mn-cs"/>
            </a:endParaRPr>
          </a:p>
          <a:p>
            <a:pPr marL="457200" marR="0" indent="-457200" defTabSz="914400">
              <a:spcBef>
                <a:spcPct val="20000"/>
              </a:spcBef>
              <a:buClrTx/>
              <a:buSzTx/>
              <a:buFont typeface="Arial" panose="020B0604020202020204" pitchFamily="34" charset="0"/>
              <a:buNone/>
              <a:defRPr/>
            </a:pPr>
            <a:r>
              <a:rPr kumimoji="0" lang="en-US" sz="2400" kern="1200" cap="none" spc="0" normalizeH="0" baseline="0" noProof="0" smtClean="0">
                <a:latin typeface="+mn-lt"/>
                <a:ea typeface="+mn-ea"/>
                <a:cs typeface="+mn-cs"/>
              </a:rPr>
              <a:t>		H</a:t>
            </a:r>
            <a:r>
              <a:rPr kumimoji="0" lang="es-ES" sz="2400" kern="1200" cap="none" spc="0" normalizeH="0" baseline="-25000" noProof="0" smtClean="0">
                <a:latin typeface="+mn-lt"/>
                <a:ea typeface="+mn-ea"/>
                <a:cs typeface="+mn-cs"/>
              </a:rPr>
              <a:t>a</a:t>
            </a:r>
            <a:r>
              <a:rPr kumimoji="0" lang="en-US" sz="2400" kern="1200" cap="none" spc="0" normalizeH="0" baseline="0" noProof="0" smtClean="0">
                <a:latin typeface="+mn-lt"/>
                <a:ea typeface="+mn-ea"/>
                <a:cs typeface="+mn-cs"/>
              </a:rPr>
              <a:t> : </a:t>
            </a:r>
            <a:r>
              <a:rPr kumimoji="0" lang="en-US" sz="2400" kern="1200" cap="none" spc="0" normalizeH="0" baseline="0" noProof="0" smtClean="0">
                <a:latin typeface="+mn-lt"/>
                <a:ea typeface="+mn-ea"/>
                <a:cs typeface="+mn-cs"/>
                <a:sym typeface="Symbol" panose="05050102010706020507"/>
              </a:rPr>
              <a:t></a:t>
            </a:r>
            <a:r>
              <a:rPr kumimoji="0" lang="en-US" sz="2400" kern="1200" cap="none" spc="0" normalizeH="0" baseline="0" noProof="0" smtClean="0">
                <a:latin typeface="+mn-lt"/>
                <a:ea typeface="+mn-ea"/>
                <a:cs typeface="+mn-cs"/>
              </a:rPr>
              <a:t> ≠ </a:t>
            </a:r>
            <a:r>
              <a:rPr kumimoji="0" lang="en-US" sz="2400" kern="1200" cap="none" spc="0" normalizeH="0" baseline="0" noProof="0" smtClean="0">
                <a:latin typeface="+mn-lt"/>
                <a:ea typeface="+mn-ea"/>
                <a:cs typeface="+mn-cs"/>
                <a:sym typeface="Symbol" panose="05050102010706020507"/>
              </a:rPr>
              <a:t></a:t>
            </a:r>
            <a:r>
              <a:rPr kumimoji="0" lang="es-ES" sz="2400" kern="1200" cap="none" spc="0" normalizeH="0" baseline="-25000" noProof="0" smtClean="0">
                <a:latin typeface="+mn-lt"/>
                <a:ea typeface="+mn-ea"/>
                <a:cs typeface="+mn-cs"/>
              </a:rPr>
              <a:t>0</a:t>
            </a:r>
            <a:r>
              <a:rPr kumimoji="0" lang="en-US" sz="2400" kern="1200" cap="none" spc="0" normalizeH="0" baseline="0" noProof="0" smtClean="0">
                <a:latin typeface="+mn-lt"/>
                <a:ea typeface="+mn-ea"/>
                <a:cs typeface="+mn-cs"/>
              </a:rPr>
              <a:t> (pengujian dua sisi)</a:t>
            </a:r>
          </a:p>
          <a:p>
            <a:pPr marL="457200" marR="0" indent="-457200" defTabSz="914400">
              <a:spcBef>
                <a:spcPct val="20000"/>
              </a:spcBef>
              <a:buClrTx/>
              <a:buSzTx/>
              <a:buFont typeface="Arial" panose="020B0604020202020204" pitchFamily="34" charset="0"/>
              <a:buNone/>
              <a:defRPr/>
            </a:pPr>
            <a:r>
              <a:rPr kumimoji="0" lang="en-US" sz="2400" kern="1200" cap="none" spc="0" normalizeH="0" baseline="0" noProof="0" smtClean="0">
                <a:latin typeface="+mn-lt"/>
                <a:ea typeface="+mn-ea"/>
                <a:cs typeface="+mn-cs"/>
              </a:rPr>
              <a:t>		</a:t>
            </a:r>
            <a:r>
              <a:rPr kumimoji="0" lang="en-US" sz="2400" kern="1200" cap="none" spc="0" normalizeH="0" baseline="0" noProof="0" smtClean="0">
                <a:latin typeface="+mn-lt"/>
                <a:ea typeface="+mn-ea"/>
                <a:cs typeface="+mn-cs"/>
                <a:sym typeface="Symbol" panose="05050102010706020507"/>
              </a:rPr>
              <a:t> </a:t>
            </a:r>
            <a:r>
              <a:rPr kumimoji="0" lang="en-US" sz="2400" kern="1200" cap="none" spc="0" normalizeH="0" baseline="0" noProof="0" smtClean="0">
                <a:latin typeface="+mn-lt"/>
                <a:ea typeface="+mn-ea"/>
                <a:cs typeface="+mn-cs"/>
              </a:rPr>
              <a:t> &gt; </a:t>
            </a:r>
            <a:r>
              <a:rPr kumimoji="0" lang="en-US" sz="2400" kern="1200" cap="none" spc="0" normalizeH="0" baseline="0" noProof="0" smtClean="0">
                <a:latin typeface="+mn-lt"/>
                <a:ea typeface="+mn-ea"/>
                <a:cs typeface="+mn-cs"/>
                <a:sym typeface="Symbol" panose="05050102010706020507"/>
              </a:rPr>
              <a:t></a:t>
            </a:r>
            <a:r>
              <a:rPr kumimoji="0" lang="es-ES" sz="2400" kern="1200" cap="none" spc="0" normalizeH="0" baseline="-25000" noProof="0" smtClean="0">
                <a:latin typeface="+mn-lt"/>
                <a:ea typeface="+mn-ea"/>
                <a:cs typeface="+mn-cs"/>
              </a:rPr>
              <a:t>0</a:t>
            </a:r>
            <a:r>
              <a:rPr kumimoji="0" lang="en-US" sz="2400" kern="1200" cap="none" spc="0" normalizeH="0" baseline="0" noProof="0" smtClean="0">
                <a:latin typeface="+mn-lt"/>
                <a:ea typeface="+mn-ea"/>
                <a:cs typeface="+mn-cs"/>
              </a:rPr>
              <a:t> (Pengujian satu sisi kanan)</a:t>
            </a:r>
          </a:p>
          <a:p>
            <a:pPr marL="457200" marR="0" indent="-457200" defTabSz="914400">
              <a:spcBef>
                <a:spcPct val="20000"/>
              </a:spcBef>
              <a:buClrTx/>
              <a:buSzTx/>
              <a:buFont typeface="Arial" panose="020B0604020202020204" pitchFamily="34" charset="0"/>
              <a:buNone/>
              <a:defRPr/>
            </a:pPr>
            <a:r>
              <a:rPr kumimoji="0" lang="en-US" sz="2400" kern="1200" cap="none" spc="0" normalizeH="0" baseline="0" noProof="0" smtClean="0">
                <a:latin typeface="+mn-lt"/>
                <a:ea typeface="+mn-ea"/>
                <a:cs typeface="+mn-cs"/>
              </a:rPr>
              <a:t>		</a:t>
            </a:r>
            <a:r>
              <a:rPr kumimoji="0" lang="en-US" sz="2400" kern="1200" cap="none" spc="0" normalizeH="0" baseline="0" noProof="0" smtClean="0">
                <a:latin typeface="+mn-lt"/>
                <a:ea typeface="+mn-ea"/>
                <a:cs typeface="+mn-cs"/>
                <a:sym typeface="Symbol" panose="05050102010706020507"/>
              </a:rPr>
              <a:t> </a:t>
            </a:r>
            <a:r>
              <a:rPr kumimoji="0" lang="en-US" sz="2400" kern="1200" cap="none" spc="0" normalizeH="0" baseline="0" noProof="0" smtClean="0">
                <a:latin typeface="+mn-lt"/>
                <a:ea typeface="+mn-ea"/>
                <a:cs typeface="+mn-cs"/>
              </a:rPr>
              <a:t> &lt; </a:t>
            </a:r>
            <a:r>
              <a:rPr kumimoji="0" lang="en-US" sz="2400" kern="1200" cap="none" spc="0" normalizeH="0" baseline="0" noProof="0" smtClean="0">
                <a:latin typeface="+mn-lt"/>
                <a:ea typeface="+mn-ea"/>
                <a:cs typeface="+mn-cs"/>
                <a:sym typeface="Symbol" panose="05050102010706020507"/>
              </a:rPr>
              <a:t></a:t>
            </a:r>
            <a:r>
              <a:rPr kumimoji="0" lang="es-ES" sz="2400" kern="1200" cap="none" spc="0" normalizeH="0" baseline="-25000" noProof="0" smtClean="0">
                <a:latin typeface="+mn-lt"/>
                <a:ea typeface="+mn-ea"/>
                <a:cs typeface="+mn-cs"/>
              </a:rPr>
              <a:t>0</a:t>
            </a:r>
            <a:r>
              <a:rPr kumimoji="0" lang="en-US" sz="2400" kern="1200" cap="none" spc="0" normalizeH="0" baseline="0" noProof="0" smtClean="0">
                <a:latin typeface="+mn-lt"/>
                <a:ea typeface="+mn-ea"/>
                <a:cs typeface="+mn-cs"/>
              </a:rPr>
              <a:t> (Pengujian satu sisi kiri)</a:t>
            </a:r>
          </a:p>
          <a:p>
            <a:pPr marL="457200" marR="0" indent="-457200" defTabSz="914400">
              <a:spcBef>
                <a:spcPct val="20000"/>
              </a:spcBef>
              <a:buClrTx/>
              <a:buSzTx/>
              <a:buFont typeface="+mj-lt"/>
              <a:buAutoNum type="arabicPeriod" startAt="2"/>
              <a:defRPr/>
            </a:pPr>
            <a:r>
              <a:rPr kumimoji="0" lang="en-US" sz="2400" kern="1200" cap="none" spc="0" normalizeH="0" baseline="0" noProof="0" smtClean="0">
                <a:latin typeface="+mn-lt"/>
                <a:ea typeface="+mn-ea"/>
                <a:cs typeface="+mn-cs"/>
              </a:rPr>
              <a:t> Menentukan level of significance, Dalam hal ini, ditentukan taraf keyakinan dan tingkat toleransi kesalahan (α).</a:t>
            </a:r>
          </a:p>
          <a:p>
            <a:pPr marL="457200" marR="0" indent="-457200" defTabSz="914400">
              <a:spcBef>
                <a:spcPct val="20000"/>
              </a:spcBef>
              <a:buClrTx/>
              <a:buSzTx/>
              <a:buFont typeface="+mj-lt"/>
              <a:buAutoNum type="arabicPeriod" startAt="2"/>
              <a:defRPr/>
            </a:pPr>
            <a:r>
              <a:rPr kumimoji="0" lang="en-US" sz="2400" kern="1200" cap="none" spc="0" normalizeH="0" baseline="0" noProof="0" smtClean="0">
                <a:latin typeface="+mn-lt"/>
                <a:ea typeface="+mn-ea"/>
                <a:cs typeface="+mn-cs"/>
              </a:rPr>
              <a:t>Kriteria pengujian:  jika n ≥ 30, digunakan nilai Z tabel</a:t>
            </a:r>
          </a:p>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smtClean="0">
                <a:latin typeface="+mn-lt"/>
                <a:ea typeface="+mn-ea"/>
                <a:cs typeface="+mn-cs"/>
              </a:rPr>
              <a:t>				   jika n ≤ 30, digunakan nilai t tabel</a:t>
            </a:r>
          </a:p>
          <a:p>
            <a:pPr marL="342900" marR="0" indent="-342900" defTabSz="914400">
              <a:spcBef>
                <a:spcPct val="20000"/>
              </a:spcBef>
              <a:buClrTx/>
              <a:buSzTx/>
              <a:buFont typeface="Arial" panose="020B0604020202020204" pitchFamily="34" charset="0"/>
              <a:buChar char="•"/>
              <a:defRPr/>
            </a:pPr>
            <a:endParaRPr kumimoji="0" lang="en-US" sz="2400" kern="1200" cap="none" spc="0" normalizeH="0" baseline="0" noProof="0" smtClean="0">
              <a:latin typeface="+mn-lt"/>
              <a:ea typeface="+mn-ea"/>
              <a:cs typeface="+mn-cs"/>
            </a:endParaRPr>
          </a:p>
          <a:p>
            <a:pPr marL="342900" marR="0" indent="-342900" defTabSz="914400">
              <a:spcBef>
                <a:spcPct val="20000"/>
              </a:spcBef>
              <a:buClrTx/>
              <a:buSzTx/>
              <a:buFont typeface="Arial" panose="020B0604020202020204" pitchFamily="34" charset="0"/>
              <a:buChar char="•"/>
              <a:defRPr/>
            </a:pPr>
            <a:endParaRPr kumimoji="0" lang="en-US" sz="3200" kern="1200" cap="none" spc="0" normalizeH="0" baseline="0" noProof="0" dirty="0">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a:ln/>
        </p:spPr>
        <p:txBody>
          <a:bodyPr vert="horz" wrap="square" lIns="91440" tIns="45720" rIns="91440" bIns="45720" anchor="ctr"/>
          <a:lstStyle/>
          <a:p>
            <a:endParaRPr dirty="0"/>
          </a:p>
        </p:txBody>
      </p:sp>
      <p:sp>
        <p:nvSpPr>
          <p:cNvPr id="1029" name="Content Placeholder 2"/>
          <p:cNvSpPr>
            <a:spLocks noGrp="1"/>
          </p:cNvSpPr>
          <p:nvPr>
            <p:ph idx="1"/>
          </p:nvPr>
        </p:nvSpPr>
        <p:spPr>
          <a:ln/>
        </p:spPr>
        <p:txBody>
          <a:bodyPr vert="horz" wrap="square" lIns="91440" tIns="45720" rIns="91440" bIns="45720" anchor="t"/>
          <a:lstStyle/>
          <a:p>
            <a:endParaRPr dirty="0"/>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mn-ea"/>
                <a:cs typeface="+mn-cs"/>
              </a:rPr>
              <a:t>Statistics UEU 2017</a:t>
            </a: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pic>
        <p:nvPicPr>
          <p:cNvPr id="1031"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6" name="Content Placeholder 2"/>
          <p:cNvSpPr txBox="1"/>
          <p:nvPr/>
        </p:nvSpPr>
        <p:spPr bwMode="auto">
          <a:xfrm>
            <a:off x="533400" y="990600"/>
            <a:ext cx="8229600" cy="4525963"/>
          </a:xfrm>
          <a:prstGeom prst="rect">
            <a:avLst/>
          </a:prstGeom>
          <a:noFill/>
          <a:ln w="9525">
            <a:noFill/>
            <a:miter lim="800000"/>
          </a:ln>
        </p:spPr>
        <p:txBody>
          <a:bodyPr vert="horz" wrap="square" lIns="91440" tIns="45720" rIns="91440" bIns="45720" numCol="1" anchor="t" anchorCtr="0" compatLnSpc="1"/>
          <a:lstStyle/>
          <a:p>
            <a:pPr marL="457200" marR="0" indent="-457200" defTabSz="914400">
              <a:spcBef>
                <a:spcPct val="20000"/>
              </a:spcBef>
              <a:buClrTx/>
              <a:buSzTx/>
              <a:buFont typeface="+mj-lt"/>
              <a:buAutoNum type="arabicPeriod" startAt="4"/>
              <a:defRPr/>
            </a:pPr>
            <a:r>
              <a:rPr kumimoji="0" lang="en-US" sz="2400" kern="1200" cap="none" spc="0" normalizeH="0" baseline="0" noProof="0" dirty="0" err="1" smtClean="0">
                <a:latin typeface="+mn-lt"/>
                <a:ea typeface="+mn-ea"/>
                <a:cs typeface="+mn-cs"/>
              </a:rPr>
              <a:t>Pengujian</a:t>
            </a:r>
            <a:r>
              <a:rPr kumimoji="0" lang="en-US" sz="2400" kern="1200" cap="none" spc="0" normalizeH="0" baseline="0" noProof="0" dirty="0" smtClean="0">
                <a:latin typeface="+mn-lt"/>
                <a:ea typeface="+mn-ea"/>
                <a:cs typeface="+mn-cs"/>
              </a:rPr>
              <a:t>: </a:t>
            </a:r>
          </a:p>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dirty="0" smtClean="0">
                <a:latin typeface="+mn-lt"/>
                <a:ea typeface="+mn-ea"/>
                <a:cs typeface="+mn-cs"/>
              </a:rPr>
              <a:t>	n &gt; 30, </a:t>
            </a:r>
            <a:r>
              <a:rPr kumimoji="0" lang="en-US" sz="2400" kern="1200" cap="none" spc="0" normalizeH="0" baseline="0" noProof="0" dirty="0" err="1" smtClean="0">
                <a:latin typeface="+mn-lt"/>
                <a:ea typeface="+mn-ea"/>
                <a:cs typeface="+mn-cs"/>
              </a:rPr>
              <a:t>maka</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rumusnya</a:t>
            </a:r>
            <a:r>
              <a:rPr kumimoji="0" lang="en-US" sz="2400" kern="1200" cap="none" spc="0" normalizeH="0" baseline="0" noProof="0" dirty="0" smtClean="0">
                <a:latin typeface="+mn-lt"/>
                <a:ea typeface="+mn-ea"/>
                <a:cs typeface="+mn-cs"/>
              </a:rPr>
              <a:t>, Z </a:t>
            </a:r>
            <a:r>
              <a:rPr kumimoji="0" lang="en-US" sz="2400" kern="1200" cap="none" spc="0" normalizeH="0" baseline="0" noProof="0" dirty="0" err="1" smtClean="0">
                <a:latin typeface="+mn-lt"/>
                <a:ea typeface="+mn-ea"/>
                <a:cs typeface="+mn-cs"/>
              </a:rPr>
              <a:t>hitung</a:t>
            </a:r>
            <a:r>
              <a:rPr kumimoji="0" lang="en-US" sz="2400" kern="1200" cap="none" spc="0" normalizeH="0" baseline="0" noProof="0" dirty="0" smtClean="0">
                <a:latin typeface="+mn-lt"/>
                <a:ea typeface="+mn-ea"/>
                <a:cs typeface="+mn-cs"/>
              </a:rPr>
              <a:t> = (   – </a:t>
            </a:r>
            <a:r>
              <a:rPr kumimoji="0" lang="en-US" sz="2400" kern="1200" cap="none" spc="0" normalizeH="0" baseline="0" noProof="0" dirty="0" smtClean="0">
                <a:latin typeface="+mn-lt"/>
                <a:ea typeface="+mn-ea"/>
                <a:cs typeface="+mn-cs"/>
                <a:sym typeface="Symbol" panose="05050102010706020507"/>
              </a:rPr>
              <a:t></a:t>
            </a:r>
            <a:r>
              <a:rPr kumimoji="0" lang="es-ES" sz="2400" kern="1200" cap="none" spc="0" normalizeH="0" baseline="-25000" noProof="0" dirty="0" smtClean="0">
                <a:latin typeface="+mn-lt"/>
                <a:ea typeface="+mn-ea"/>
                <a:cs typeface="+mn-cs"/>
              </a:rPr>
              <a:t>0</a:t>
            </a:r>
            <a:r>
              <a:rPr kumimoji="0" lang="en-US" sz="2400" kern="1200" cap="none" spc="0" normalizeH="0" baseline="0" noProof="0" dirty="0" smtClean="0">
                <a:latin typeface="+mn-lt"/>
                <a:ea typeface="+mn-ea"/>
                <a:cs typeface="+mn-cs"/>
              </a:rPr>
              <a:t>)/(δ / √n)</a:t>
            </a:r>
          </a:p>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dirty="0" smtClean="0">
                <a:latin typeface="+mn-lt"/>
                <a:ea typeface="+mn-ea"/>
                <a:cs typeface="+mn-cs"/>
              </a:rPr>
              <a:t>	n &lt; 30, </a:t>
            </a:r>
            <a:r>
              <a:rPr kumimoji="0" lang="en-US" sz="2400" kern="1200" cap="none" spc="0" normalizeH="0" baseline="0" noProof="0" dirty="0" err="1" smtClean="0">
                <a:latin typeface="+mn-lt"/>
                <a:ea typeface="+mn-ea"/>
                <a:cs typeface="+mn-cs"/>
              </a:rPr>
              <a:t>maka</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rumusnya</a:t>
            </a:r>
            <a:r>
              <a:rPr kumimoji="0" lang="en-US" sz="2400" kern="1200" cap="none" spc="0" normalizeH="0" baseline="0" noProof="0" dirty="0" smtClean="0">
                <a:latin typeface="+mn-lt"/>
                <a:ea typeface="+mn-ea"/>
                <a:cs typeface="+mn-cs"/>
              </a:rPr>
              <a:t>, t </a:t>
            </a:r>
            <a:r>
              <a:rPr kumimoji="0" lang="en-US" sz="2400" kern="1200" cap="none" spc="0" normalizeH="0" baseline="0" noProof="0" dirty="0" err="1" smtClean="0">
                <a:latin typeface="+mn-lt"/>
                <a:ea typeface="+mn-ea"/>
                <a:cs typeface="+mn-cs"/>
              </a:rPr>
              <a:t>hitung</a:t>
            </a:r>
            <a:r>
              <a:rPr kumimoji="0" lang="en-US" sz="2400" kern="1200" cap="none" spc="0" normalizeH="0" baseline="0" noProof="0" dirty="0" smtClean="0">
                <a:latin typeface="+mn-lt"/>
                <a:ea typeface="+mn-ea"/>
                <a:cs typeface="+mn-cs"/>
              </a:rPr>
              <a:t> = (  – </a:t>
            </a:r>
            <a:r>
              <a:rPr kumimoji="0" lang="en-US" sz="2400" kern="1200" cap="none" spc="0" normalizeH="0" baseline="0" noProof="0" dirty="0" smtClean="0">
                <a:latin typeface="+mn-lt"/>
                <a:ea typeface="+mn-ea"/>
                <a:cs typeface="+mn-cs"/>
                <a:sym typeface="Symbol" panose="05050102010706020507"/>
              </a:rPr>
              <a:t></a:t>
            </a:r>
            <a:r>
              <a:rPr kumimoji="0" lang="es-ES" sz="2400" kern="1200" cap="none" spc="0" normalizeH="0" baseline="-25000" noProof="0" dirty="0" smtClean="0">
                <a:latin typeface="+mn-lt"/>
                <a:ea typeface="+mn-ea"/>
                <a:cs typeface="+mn-cs"/>
              </a:rPr>
              <a:t>0</a:t>
            </a:r>
            <a:r>
              <a:rPr kumimoji="0" lang="en-US" sz="2400" kern="1200" cap="none" spc="0" normalizeH="0" baseline="0" noProof="0" dirty="0" smtClean="0">
                <a:latin typeface="+mn-lt"/>
                <a:ea typeface="+mn-ea"/>
                <a:cs typeface="+mn-cs"/>
              </a:rPr>
              <a:t>)/(s / √n)</a:t>
            </a:r>
          </a:p>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dirty="0" smtClean="0">
                <a:latin typeface="+mn-lt"/>
                <a:ea typeface="+mn-ea"/>
                <a:cs typeface="+mn-cs"/>
              </a:rPr>
              <a:t> </a:t>
            </a:r>
          </a:p>
          <a:p>
            <a:pPr marL="457200" marR="0" indent="-457200" defTabSz="914400">
              <a:spcBef>
                <a:spcPct val="20000"/>
              </a:spcBef>
              <a:buClrTx/>
              <a:buSzTx/>
              <a:buFont typeface="+mj-lt"/>
              <a:buAutoNum type="arabicPeriod" startAt="5"/>
              <a:defRPr/>
            </a:pPr>
            <a:r>
              <a:rPr kumimoji="0" lang="en-US" sz="2400" kern="1200" cap="none" spc="0" normalizeH="0" baseline="0" noProof="0" dirty="0" err="1" smtClean="0">
                <a:latin typeface="+mn-lt"/>
                <a:ea typeface="+mn-ea"/>
                <a:cs typeface="+mn-cs"/>
              </a:rPr>
              <a:t>Kesimpulan</a:t>
            </a:r>
            <a:r>
              <a:rPr kumimoji="0" lang="en-US" sz="2400" kern="1200" cap="none" spc="0" normalizeH="0" baseline="0" noProof="0" dirty="0" smtClean="0">
                <a:latin typeface="+mn-lt"/>
                <a:ea typeface="+mn-ea"/>
                <a:cs typeface="+mn-cs"/>
              </a:rPr>
              <a:t> </a:t>
            </a:r>
          </a:p>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Berdasarkan</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pengujian</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dan</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kriteria</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pengujian</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kita</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menentukan</a:t>
            </a:r>
            <a:r>
              <a:rPr kumimoji="0" lang="en-US" sz="2400" kern="1200" cap="none" spc="0" normalizeH="0" baseline="0" noProof="0" dirty="0" smtClean="0">
                <a:latin typeface="+mn-lt"/>
                <a:ea typeface="+mn-ea"/>
                <a:cs typeface="+mn-cs"/>
              </a:rPr>
              <a:t> H</a:t>
            </a:r>
            <a:r>
              <a:rPr kumimoji="0" lang="es-ES" sz="2400" kern="1200" cap="none" spc="0" normalizeH="0" baseline="-25000" noProof="0" dirty="0" smtClean="0">
                <a:latin typeface="+mn-lt"/>
                <a:ea typeface="+mn-ea"/>
                <a:cs typeface="+mn-cs"/>
              </a:rPr>
              <a:t>0</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diterima</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atau</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ditolak</a:t>
            </a:r>
            <a:r>
              <a:rPr kumimoji="0" lang="en-US" sz="2400" kern="1200" cap="none" spc="0" normalizeH="0" baseline="0" noProof="0" dirty="0" smtClean="0">
                <a:latin typeface="+mn-lt"/>
                <a:ea typeface="+mn-ea"/>
                <a:cs typeface="+mn-cs"/>
              </a:rPr>
              <a:t>.</a:t>
            </a:r>
          </a:p>
          <a:p>
            <a:pPr marL="342900" marR="0" indent="-342900" defTabSz="914400">
              <a:spcBef>
                <a:spcPct val="20000"/>
              </a:spcBef>
              <a:buClrTx/>
              <a:buSzTx/>
              <a:buFont typeface="Arial" panose="020B0604020202020204" pitchFamily="34" charset="0"/>
              <a:buNone/>
              <a:defRPr/>
            </a:pPr>
            <a:endParaRPr kumimoji="0" lang="en-US" sz="2400" kern="1200" cap="none" spc="0" normalizeH="0" baseline="0" noProof="0" dirty="0">
              <a:latin typeface="+mn-lt"/>
              <a:ea typeface="+mn-ea"/>
              <a:cs typeface="+mn-cs"/>
            </a:endParaRPr>
          </a:p>
        </p:txBody>
      </p:sp>
      <p:graphicFrame>
        <p:nvGraphicFramePr>
          <p:cNvPr id="1026" name="Object 3"/>
          <p:cNvGraphicFramePr/>
          <p:nvPr/>
        </p:nvGraphicFramePr>
        <p:xfrm>
          <a:off x="5334000" y="1524000"/>
          <a:ext cx="234950" cy="271463"/>
        </p:xfrm>
        <a:graphic>
          <a:graphicData uri="http://schemas.openxmlformats.org/presentationml/2006/ole">
            <mc:AlternateContent xmlns:mc="http://schemas.openxmlformats.org/markup-compatibility/2006">
              <mc:Choice xmlns:v="urn:schemas-microsoft-com:vml" Requires="v">
                <p:oleObj spid="_x0000_s3082" r:id="rId4" imgW="165100" imgH="190500" progId="Equation.3">
                  <p:embed/>
                </p:oleObj>
              </mc:Choice>
              <mc:Fallback>
                <p:oleObj r:id="rId4" imgW="165100" imgH="190500" progId="Equation.3">
                  <p:embed/>
                  <p:pic>
                    <p:nvPicPr>
                      <p:cNvPr id="0" name="Picture 3076"/>
                      <p:cNvPicPr/>
                      <p:nvPr/>
                    </p:nvPicPr>
                    <p:blipFill>
                      <a:blip r:embed="rId5"/>
                      <a:stretch>
                        <a:fillRect/>
                      </a:stretch>
                    </p:blipFill>
                    <p:spPr>
                      <a:xfrm>
                        <a:off x="5334000" y="1524000"/>
                        <a:ext cx="234950" cy="271463"/>
                      </a:xfrm>
                      <a:prstGeom prst="rect">
                        <a:avLst/>
                      </a:prstGeom>
                      <a:noFill/>
                      <a:ln w="38100">
                        <a:noFill/>
                        <a:miter/>
                      </a:ln>
                    </p:spPr>
                  </p:pic>
                </p:oleObj>
              </mc:Fallback>
            </mc:AlternateContent>
          </a:graphicData>
        </a:graphic>
      </p:graphicFrame>
      <p:graphicFrame>
        <p:nvGraphicFramePr>
          <p:cNvPr id="1027" name="Object 3"/>
          <p:cNvGraphicFramePr/>
          <p:nvPr/>
        </p:nvGraphicFramePr>
        <p:xfrm>
          <a:off x="5257800" y="1981200"/>
          <a:ext cx="234950" cy="271463"/>
        </p:xfrm>
        <a:graphic>
          <a:graphicData uri="http://schemas.openxmlformats.org/presentationml/2006/ole">
            <mc:AlternateContent xmlns:mc="http://schemas.openxmlformats.org/markup-compatibility/2006">
              <mc:Choice xmlns:v="urn:schemas-microsoft-com:vml" Requires="v">
                <p:oleObj spid="_x0000_s3083" r:id="rId6" imgW="165100" imgH="190500" progId="Equation.3">
                  <p:embed/>
                </p:oleObj>
              </mc:Choice>
              <mc:Fallback>
                <p:oleObj r:id="rId6" imgW="165100" imgH="190500" progId="Equation.3">
                  <p:embed/>
                  <p:pic>
                    <p:nvPicPr>
                      <p:cNvPr id="0" name="Picture 3075"/>
                      <p:cNvPicPr/>
                      <p:nvPr/>
                    </p:nvPicPr>
                    <p:blipFill>
                      <a:blip r:embed="rId5"/>
                      <a:stretch>
                        <a:fillRect/>
                      </a:stretch>
                    </p:blipFill>
                    <p:spPr>
                      <a:xfrm>
                        <a:off x="5257800" y="1981200"/>
                        <a:ext cx="234950" cy="271463"/>
                      </a:xfrm>
                      <a:prstGeom prst="rect">
                        <a:avLst/>
                      </a:prstGeom>
                      <a:noFill/>
                      <a:ln w="38100">
                        <a:noFill/>
                        <a:miter/>
                      </a:ln>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1804</Words>
  <Application>Microsoft Office PowerPoint</Application>
  <PresentationFormat>On-screen Show (4:3)</PresentationFormat>
  <Paragraphs>344</Paragraphs>
  <Slides>46</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Office Theme</vt:lpstr>
      <vt:lpstr>Microsoft Equation 3.0</vt:lpstr>
      <vt:lpstr>PowerPoint Presentation</vt:lpstr>
      <vt:lpstr>PowerPoint Presentation</vt:lpstr>
      <vt:lpstr>PowerPoint Presentation</vt:lpstr>
      <vt:lpstr>PowerPoint Presentation</vt:lpstr>
      <vt:lpstr> 07. HIPOTESIS  </vt:lpstr>
      <vt:lpstr>PowerPoint Presentation</vt:lpstr>
      <vt:lpstr>Prosedur Uji hipotesis</vt:lpstr>
      <vt:lpstr>PowerPoint Presentation</vt:lpstr>
      <vt:lpstr>PowerPoint Presentation</vt:lpstr>
      <vt:lpstr>PowerPoint Presentation</vt:lpstr>
      <vt:lpstr>PowerPoint Presentation</vt:lpstr>
      <vt:lpstr>PowerPoint Presentation</vt:lpstr>
      <vt:lpstr>Pernyataan Hipotesis nol dan hipotesis alternatif</vt:lpstr>
      <vt:lpstr>PowerPoint Presentation</vt:lpstr>
      <vt:lpstr>Pemilihan tingkat kepentingan ( level of significance ), α</vt:lpstr>
      <vt:lpstr>PowerPoint Presentation</vt:lpstr>
      <vt:lpstr>Uji Hipotesis dengan Mean Tunggal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Uji t pasangan untuk populasi  saling bergantung</vt:lpstr>
      <vt:lpstr>PowerPoint Presentation</vt:lpstr>
      <vt:lpstr>PowerPoint Presentation</vt:lpstr>
      <vt:lpstr>PowerPoint Presentation</vt:lpstr>
      <vt:lpstr>Hasil output SPSS (terlihat thit = 1,366 dan nilai-p = 0,214 &gt; 0,05  sehingga H0 diterima)</vt:lpstr>
      <vt:lpstr>PowerPoint Presentation</vt:lpstr>
      <vt:lpstr>Uji t untuk populasi yang saling bebas (independent)</vt:lpstr>
      <vt:lpstr>PowerPoint Presentation</vt:lpstr>
      <vt:lpstr>PowerPoint Presentation</vt:lpstr>
      <vt:lpstr>PowerPoint Presentation</vt:lpstr>
      <vt:lpstr>PowerPoint Presentation</vt:lpstr>
      <vt:lpstr>Hasil output SPSS  (terlihat nilai-p &gt; 0,05 sehingga H0 diterima yaitu rata-rata kedua kelas sama</vt:lpstr>
      <vt:lpstr>Hasil output SPSS  (terlihat nilai-p &gt; 0,05 sehingga H0 diterima yaitu rata-rata kedua kelas sama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KEMAMPUAN AKHIR YANG DIHARAPKAN</vt:lpstr>
      <vt:lpstr>Daftar Pustaka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Statistika Inferensi :  Estimasi Titik &amp; Estimasi Interval</dc:title>
  <dc:creator>0241</dc:creator>
  <cp:lastModifiedBy>Windows User</cp:lastModifiedBy>
  <cp:revision>85</cp:revision>
  <dcterms:created xsi:type="dcterms:W3CDTF">2011-06-17T01:38:24Z</dcterms:created>
  <dcterms:modified xsi:type="dcterms:W3CDTF">2017-09-12T03:03:26Z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1033-10.2.0.5934</vt:lpwstr>
  </property>
</Properties>
</file>