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308" r:id="rId2"/>
    <p:sldId id="309" r:id="rId3"/>
    <p:sldId id="310" r:id="rId4"/>
    <p:sldId id="311" r:id="rId5"/>
    <p:sldId id="312" r:id="rId6"/>
    <p:sldId id="258" r:id="rId7"/>
    <p:sldId id="259" r:id="rId8"/>
    <p:sldId id="307" r:id="rId9"/>
    <p:sldId id="261" r:id="rId10"/>
    <p:sldId id="262" r:id="rId11"/>
    <p:sldId id="263" r:id="rId12"/>
    <p:sldId id="267" r:id="rId13"/>
    <p:sldId id="257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5" r:id="rId23"/>
    <p:sldId id="276" r:id="rId24"/>
    <p:sldId id="273" r:id="rId25"/>
    <p:sldId id="274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89" r:id="rId39"/>
    <p:sldId id="291" r:id="rId40"/>
    <p:sldId id="292" r:id="rId41"/>
    <p:sldId id="293" r:id="rId42"/>
    <p:sldId id="294" r:id="rId43"/>
    <p:sldId id="300" r:id="rId44"/>
    <p:sldId id="295" r:id="rId45"/>
    <p:sldId id="296" r:id="rId46"/>
    <p:sldId id="298" r:id="rId47"/>
    <p:sldId id="299" r:id="rId48"/>
    <p:sldId id="304" r:id="rId49"/>
    <p:sldId id="305" r:id="rId50"/>
    <p:sldId id="306" r:id="rId51"/>
    <p:sldId id="313" r:id="rId52"/>
    <p:sldId id="314" r:id="rId53"/>
    <p:sldId id="315" r:id="rId54"/>
  </p:sldIdLst>
  <p:sldSz cx="9144000" cy="6858000" type="screen4x3"/>
  <p:notesSz cx="6858000" cy="9144000"/>
  <p:defaultTextStyle>
    <a:defPPr>
      <a:defRPr lang="id-ID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NULL"/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29.wmf"/><Relationship Id="rId1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sz="1200" dirty="0">
                <a:latin typeface="Calibri" panose="020F0502020204030204" pitchFamily="34" charset="0"/>
              </a:rPr>
              <a:t>‹#›</a:t>
            </a:fld>
            <a:endParaRPr lang="id-ID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124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3492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2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120836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53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3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4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66564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5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id-ID" sz="1200" dirty="0">
                <a:latin typeface="Calibri" panose="020F0502020204030204" pitchFamily="34" charset="0"/>
              </a:rPr>
              <a:t>32</a:t>
            </a:fld>
            <a:endParaRPr lang="id-ID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id-ID" sz="1200" dirty="0">
                <a:latin typeface="Calibri" panose="020F0502020204030204" pitchFamily="34" charset="0"/>
              </a:rPr>
              <a:t>36</a:t>
            </a:fld>
            <a:endParaRPr lang="id-ID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6324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id-ID" sz="1200" dirty="0">
                <a:latin typeface="Calibri" panose="020F0502020204030204" pitchFamily="34" charset="0"/>
              </a:rPr>
              <a:t>37</a:t>
            </a:fld>
            <a:endParaRPr lang="id-ID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118788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51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119812" name="Slide Number Placeholder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  <a:t>52</a:t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C52AC1-D82F-45E8-B77C-4D5550287B90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12/09/2017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id-ID" dirty="0">
                <a:latin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7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rsil\Desktop\Smartcreative.jpg"/>
          <p:cNvPicPr>
            <a:picLocks noChangeAspect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Box 1"/>
          <p:cNvSpPr txBox="1"/>
          <p:nvPr/>
        </p:nvSpPr>
        <p:spPr>
          <a:xfrm>
            <a:off x="3048000" y="3744913"/>
            <a:ext cx="60960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ID" altLang="en-US" sz="1600" b="1" dirty="0">
                <a:solidFill>
                  <a:schemeClr val="bg1"/>
                </a:solidFill>
              </a:rPr>
              <a:t>STATISTIK  (ESA </a:t>
            </a:r>
            <a:r>
              <a:rPr lang="en-US" altLang="en-US" sz="1600" b="1" dirty="0">
                <a:solidFill>
                  <a:schemeClr val="bg1"/>
                </a:solidFill>
              </a:rPr>
              <a:t>310</a:t>
            </a:r>
            <a:r>
              <a:rPr lang="en-ID" altLang="en-US" sz="1600" b="1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&lt;TEAM DOSEN&gt;</a:t>
            </a:r>
          </a:p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PROGRAM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STUDI TEKNIK INFORMATIKA 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FAKULTAS ILMU KOMPUTER 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Untuk menentukan keeratan hubungan atau korelasi antar variabel berikut nilai-nilai patokan: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  <a:ln/>
        </p:spPr>
        <p:txBody>
          <a:bodyPr vert="horz" wrap="square" lIns="91440" tIns="45720" rIns="91440" bIns="45720" anchor="t"/>
          <a:lstStyle/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r  = 0 tidak ada korelasi</a:t>
            </a:r>
          </a:p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0    &lt; r ≤ 0,20 korelasi sangat lemah sekali</a:t>
            </a:r>
          </a:p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0,20  &lt; r ≤ 0,40 korelasi lemah sekali</a:t>
            </a:r>
          </a:p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0,40  &lt; r ≤ 0,70 korelasi yang cukup kuat</a:t>
            </a:r>
          </a:p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0,70  &lt; r ≤ 0,90 korelasi yang kuat</a:t>
            </a:r>
          </a:p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0,90  &lt; r  &lt; 1,00 korelasi sangat kuat</a:t>
            </a:r>
          </a:p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r  = 1, korelasi sempurna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600" dirty="0"/>
              <a:t>RUMUS KOEFISIEN KORELASI SEDERHANA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Koefisien korelasi menggunakan pendekatan metode kwadrat terkecil (method of least square)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graphicFrame>
        <p:nvGraphicFramePr>
          <p:cNvPr id="1026" name="Object 2"/>
          <p:cNvGraphicFramePr/>
          <p:nvPr/>
        </p:nvGraphicFramePr>
        <p:xfrm>
          <a:off x="1547813" y="3068638"/>
          <a:ext cx="63373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2578100" imgH="558800" progId="Equation.3">
                  <p:embed/>
                </p:oleObj>
              </mc:Choice>
              <mc:Fallback>
                <p:oleObj r:id="rId3" imgW="2578100" imgH="5588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813" y="3068638"/>
                        <a:ext cx="6337300" cy="1368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600" dirty="0"/>
              <a:t>KOEFISIEN DETERMINASI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5613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Koefisien determintasenasi untuk mengukur persentase variabel Y yang dapat dijelaskan oleh independen variabel (X)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Nilai koefisien korelasi sebesar kuadrat koefisien korelasi </a:t>
            </a:r>
            <a:endParaRPr lang="en-US" altLang="x-none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x-none" dirty="0">
                <a:sym typeface="Symbol" panose="05050102010706020507" pitchFamily="18" charset="2"/>
              </a:rPr>
              <a:t>     menyatakan berapa % variasi y yang dapat dijelaskan oleh variasi x dalam model regressi, sedangkan sisanya ( 100-r</a:t>
            </a:r>
            <a:r>
              <a:rPr lang="en-US" altLang="x-none" baseline="30000" dirty="0">
                <a:sym typeface="Symbol" panose="05050102010706020507" pitchFamily="18" charset="2"/>
              </a:rPr>
              <a:t>2</a:t>
            </a:r>
            <a:r>
              <a:rPr lang="en-US" altLang="x-none" dirty="0">
                <a:sym typeface="Symbol" panose="05050102010706020507" pitchFamily="18" charset="2"/>
              </a:rPr>
              <a:t>)% disebabkan faktor lain</a:t>
            </a:r>
            <a:endParaRPr dirty="0"/>
          </a:p>
        </p:txBody>
      </p:sp>
      <p:graphicFrame>
        <p:nvGraphicFramePr>
          <p:cNvPr id="2050" name="Object 2"/>
          <p:cNvGraphicFramePr/>
          <p:nvPr/>
        </p:nvGraphicFramePr>
        <p:xfrm>
          <a:off x="2411413" y="3933825"/>
          <a:ext cx="17287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546100" imgH="228600" progId="Equation.3">
                  <p:embed/>
                </p:oleObj>
              </mc:Choice>
              <mc:Fallback>
                <p:oleObj r:id="rId3" imgW="546100" imgH="2286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413" y="3933825"/>
                        <a:ext cx="1728787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dirty="0"/>
              <a:t>REGRESI SEDERHANA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Regresi adalah alat yang digunakan untuk melihat seberapa besar pengaruh antar variabel.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Model yang paling sederhana untuk menjelaskan pengaruh antara variabel dependen dengan satu variabel independen merupakan regresi sederhana.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Persamaan garis regresi: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sz="3600" dirty="0"/>
              <a:t>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Dimana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Y   = Variabel terikat / Dependent variabel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X   = Variabel bebas/ Independent variabel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a   = Intersep/ Konstanta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b   = koefisien regresi </a:t>
            </a:r>
          </a:p>
        </p:txBody>
      </p:sp>
      <p:graphicFrame>
        <p:nvGraphicFramePr>
          <p:cNvPr id="3074" name="Object 1"/>
          <p:cNvGraphicFramePr/>
          <p:nvPr/>
        </p:nvGraphicFramePr>
        <p:xfrm>
          <a:off x="1547813" y="1268413"/>
          <a:ext cx="33115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748030" imgH="215900" progId="Equation.3">
                  <p:embed/>
                </p:oleObj>
              </mc:Choice>
              <mc:Fallback>
                <p:oleObj r:id="rId3" imgW="748030" imgH="2159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813" y="1268413"/>
                        <a:ext cx="331152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600" dirty="0"/>
              <a:t>RUMUS REGRESI  LINIER SEDERHANA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Garis regresi  menggunakan pendekatan metode kwadrat terkecil (method of least square)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graphicFrame>
        <p:nvGraphicFramePr>
          <p:cNvPr id="4098" name="Object 2"/>
          <p:cNvGraphicFramePr/>
          <p:nvPr/>
        </p:nvGraphicFramePr>
        <p:xfrm>
          <a:off x="2195513" y="2636838"/>
          <a:ext cx="4897437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1523365" imgH="1180465" progId="Equation.3">
                  <p:embed/>
                </p:oleObj>
              </mc:Choice>
              <mc:Fallback>
                <p:oleObj r:id="rId3" imgW="1523365" imgH="1180465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513" y="2636838"/>
                        <a:ext cx="4897437" cy="2305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dirty="0"/>
              <a:t>KESALAHAN BAKU ESTIMASI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Kesalahan baku estimasi untuk mengukur besarnya penyimpangan nilai Y sebenarnya dengan nilai Y estimasi ( </a:t>
            </a:r>
            <a:r>
              <a:rPr lang="az-Cyrl-AZ" altLang="x-none" dirty="0"/>
              <a:t>ӯ</a:t>
            </a:r>
            <a:r>
              <a:rPr dirty="0"/>
              <a:t> 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Rumus Kesalahan baku estimasi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graphicFrame>
        <p:nvGraphicFramePr>
          <p:cNvPr id="5122" name="Object 2"/>
          <p:cNvGraphicFramePr/>
          <p:nvPr/>
        </p:nvGraphicFramePr>
        <p:xfrm>
          <a:off x="1692275" y="3933825"/>
          <a:ext cx="37433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1205865" imgH="520700" progId="Equation.3">
                  <p:embed/>
                </p:oleObj>
              </mc:Choice>
              <mc:Fallback>
                <p:oleObj r:id="rId3" imgW="1205865" imgH="520700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2275" y="3933825"/>
                        <a:ext cx="3743325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Untuk memudahkan p</a:t>
            </a:r>
            <a:r>
              <a:rPr lang="en-US" altLang="x-none" sz="3200" dirty="0"/>
              <a:t>r</a:t>
            </a:r>
            <a:r>
              <a:rPr sz="3200" dirty="0"/>
              <a:t>oses perhitungan rumus kesalahan baku estimasi sebelumnya diubah menjadi :</a:t>
            </a:r>
          </a:p>
        </p:txBody>
      </p:sp>
      <p:graphicFrame>
        <p:nvGraphicFramePr>
          <p:cNvPr id="6146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9613" y="2473325"/>
          <a:ext cx="52546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2005965" imgH="482600" progId="Equation.3">
                  <p:embed/>
                </p:oleObj>
              </mc:Choice>
              <mc:Fallback>
                <p:oleObj r:id="rId3" imgW="2005965" imgH="482600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613" y="2473325"/>
                        <a:ext cx="5254625" cy="12636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8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Pak Budiman, manajer pemasaran PT.ABC memiliki data harga jual dengan volume penjualan produknya selama 10 bulan, dan pak Budiman ingin mengamati hubungan, persentase variabel Y yang dapat dijelaskan variabel X,  pengaruh dan kesalahan baku yang terjadi antara dua variabel tersebut ?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 penjualan dan harga jual produk PT.ABC selama 10 bulan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30300"/>
          <a:ext cx="8229600" cy="5732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81901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Bulan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Volume Penjualan</a:t>
                      </a:r>
                    </a:p>
                    <a:p>
                      <a:pPr algn="ctr"/>
                      <a:r>
                        <a:rPr lang="id-ID" sz="2400" dirty="0" smtClean="0"/>
                        <a:t>(Dalam ribuan)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Harga Jual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2400" dirty="0" smtClean="0"/>
                        <a:t>(Dalam ribuan</a:t>
                      </a:r>
                      <a:r>
                        <a:rPr lang="id-ID" sz="2400" baseline="0" dirty="0" smtClean="0"/>
                        <a:t> Rp</a:t>
                      </a:r>
                      <a:r>
                        <a:rPr lang="id-ID" sz="2400" dirty="0" smtClean="0"/>
                        <a:t>)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1,30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2,00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3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1,70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1,50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1,60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1,20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7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1,60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1,40</a:t>
                      </a:r>
                      <a:endParaRPr lang="id-ID" sz="2400" dirty="0"/>
                    </a:p>
                  </a:txBody>
                  <a:tcPr/>
                </a:tc>
              </a:tr>
              <a:tr h="49477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9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17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1,00</a:t>
                      </a:r>
                      <a:endParaRPr lang="id-ID" sz="2400" dirty="0"/>
                    </a:p>
                  </a:txBody>
                  <a:tcPr/>
                </a:tc>
              </a:tr>
              <a:tr h="455007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1,10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 DAN MISI UNIVERSITAS ESA UNGGUL</a:t>
            </a:r>
          </a:p>
        </p:txBody>
      </p:sp>
      <p:pic>
        <p:nvPicPr>
          <p:cNvPr id="3072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  <a:ln/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JAWAB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y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x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xy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1,30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13,0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1,69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100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12,0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4,00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36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1,70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8,5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2,89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25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1,50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18,0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2,25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144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1,60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16,0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2,56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100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1,20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18,0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1,44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225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1,60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8,0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2,56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25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1,40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16,8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1,96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144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17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17,0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289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22,0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1,21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400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/>
                        <a:t>112</a:t>
                      </a:r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14,4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149,3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21,56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1.488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70" name="Object 2"/>
          <p:cNvGraphicFramePr/>
          <p:nvPr/>
        </p:nvGraphicFramePr>
        <p:xfrm>
          <a:off x="6156325" y="98107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177800" imgH="202565" progId="Equation.3">
                  <p:embed/>
                </p:oleObj>
              </mc:Choice>
              <mc:Fallback>
                <p:oleObj r:id="rId3" imgW="177800" imgH="202565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6325" y="981075"/>
                        <a:ext cx="4318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/>
          <p:nvPr/>
        </p:nvGraphicFramePr>
        <p:xfrm>
          <a:off x="7740650" y="98107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5" imgW="190500" imgH="228600" progId="Equation.3">
                  <p:embed/>
                </p:oleObj>
              </mc:Choice>
              <mc:Fallback>
                <p:oleObj r:id="rId5" imgW="190500" imgH="2286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0650" y="981075"/>
                        <a:ext cx="4318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- Hubungan antara penjualan dan harga jual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Untuk melihat hubungan dengan menghitung koefisien korelasi</a:t>
            </a:r>
          </a:p>
        </p:txBody>
      </p:sp>
      <p:graphicFrame>
        <p:nvGraphicFramePr>
          <p:cNvPr id="8194" name="Object 2"/>
          <p:cNvGraphicFramePr/>
          <p:nvPr/>
        </p:nvGraphicFramePr>
        <p:xfrm>
          <a:off x="1116013" y="2349500"/>
          <a:ext cx="698500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2705100" imgH="1384300" progId="Equation.3">
                  <p:embed/>
                </p:oleObj>
              </mc:Choice>
              <mc:Fallback>
                <p:oleObj r:id="rId3" imgW="2705100" imgH="13843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2349500"/>
                        <a:ext cx="6985000" cy="3240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3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Koefisien korelasi sebesar -0,87 menunjukan hubungan linier negatif yang kuat artinya bila harga naik maka volume penjualan akan turun</a:t>
            </a:r>
            <a:br>
              <a:rPr sz="3200" dirty="0"/>
            </a:br>
            <a:endParaRPr sz="3200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Char char="-"/>
            </a:pPr>
            <a:r>
              <a:rPr dirty="0"/>
              <a:t>Persentase variabel Y yang dapat dijelaskan variabel X, dengan menghitung koefisien determinasi yaiyu dengan mengkwadratkan koesisien korelasi</a:t>
            </a:r>
          </a:p>
          <a:p>
            <a:pPr eaLnBrk="1" hangingPunct="1">
              <a:buChar char="-"/>
            </a:pPr>
            <a:endParaRPr dirty="0"/>
          </a:p>
          <a:p>
            <a:pPr eaLnBrk="1" hangingPunct="1">
              <a:buChar char="-"/>
            </a:pPr>
            <a:endParaRPr dirty="0"/>
          </a:p>
          <a:p>
            <a:pPr eaLnBrk="1" hangingPunct="1">
              <a:buChar char="-"/>
            </a:pPr>
            <a:r>
              <a:rPr dirty="0"/>
              <a:t>                        = 0,76 x 100 = 76%</a:t>
            </a:r>
          </a:p>
          <a:p>
            <a:pPr eaLnBrk="1" hangingPunct="1">
              <a:buChar char="-"/>
            </a:pPr>
            <a:endParaRPr dirty="0"/>
          </a:p>
        </p:txBody>
      </p:sp>
      <p:graphicFrame>
        <p:nvGraphicFramePr>
          <p:cNvPr id="9218" name="Object 3"/>
          <p:cNvGraphicFramePr/>
          <p:nvPr/>
        </p:nvGraphicFramePr>
        <p:xfrm>
          <a:off x="2786063" y="3929063"/>
          <a:ext cx="4105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3" imgW="1168400" imgH="228600" progId="Equation.3">
                  <p:embed/>
                </p:oleObj>
              </mc:Choice>
              <mc:Fallback>
                <p:oleObj r:id="rId3" imgW="1168400" imgH="2286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6063" y="3929063"/>
                        <a:ext cx="410527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Interprestase dari nilai koefisien determinasi :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ln/>
        </p:spPr>
        <p:txBody>
          <a:bodyPr vert="horz" wrap="square" lIns="91440" tIns="45720" rIns="91440" bIns="45720" anchor="t"/>
          <a:lstStyle/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76 persen dari variabel volume penjualan di pengaruhi oleh naik/turunnya harga produk</a:t>
            </a:r>
          </a:p>
          <a:p>
            <a:pPr marL="514350" indent="-514350" eaLnBrk="1" hangingPunct="1">
              <a:buFont typeface="Wingdings 3" panose="05040102010807070707" pitchFamily="18" charset="2"/>
              <a:buAutoNum type="arabicPeriod"/>
            </a:pPr>
            <a:r>
              <a:rPr dirty="0"/>
              <a:t>25 persen dari variabel volume penjualan dipengaruhi variabel lain selain harga produk</a:t>
            </a:r>
          </a:p>
          <a:p>
            <a:pPr marL="514350" indent="-514350" eaLnBrk="1" hangingPunct="1">
              <a:buFont typeface="Wingdings 3" panose="05040102010807070707" pitchFamily="18" charset="2"/>
              <a:buNone/>
            </a:pPr>
            <a:r>
              <a:rPr dirty="0"/>
              <a:t>      misalnya iklan atau tersediannya produk subtitusi, kwalitas produk. 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3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/>
            </a:r>
            <a:br>
              <a:rPr sz="3200" dirty="0"/>
            </a:br>
            <a:endParaRPr sz="3200" dirty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Char char="-"/>
            </a:pPr>
            <a:r>
              <a:rPr dirty="0"/>
              <a:t>Pengaruh harga terhadap penjualan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Untuk mengetahui pengaruh tersebut dengan menghitung koefisien regresi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</a:t>
            </a:r>
          </a:p>
        </p:txBody>
      </p:sp>
      <p:graphicFrame>
        <p:nvGraphicFramePr>
          <p:cNvPr id="10242" name="Object 2"/>
          <p:cNvGraphicFramePr/>
          <p:nvPr/>
        </p:nvGraphicFramePr>
        <p:xfrm>
          <a:off x="971550" y="2852738"/>
          <a:ext cx="727233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3" imgW="3111500" imgH="1295400" progId="Equation.3">
                  <p:embed/>
                </p:oleObj>
              </mc:Choice>
              <mc:Fallback>
                <p:oleObj r:id="rId3" imgW="3111500" imgH="12954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2852738"/>
                        <a:ext cx="7272338" cy="2808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Interprestasi dari persamaan tersebut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Nilai a = 32,14 artinya jika harga sama dengan nol maka rata-rata 32.140 produk akan terjual.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Nilai b = -14,54 artinya jika harga naik Rp 1,00 maka volume penjualan akan turun sebesar 14,54 unit 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Kesalahan baku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y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x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1,30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13,24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- 3,24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10,50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3,06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2,94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8,64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1,70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7,42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- 2,42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5,86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1,50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10,33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1,67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2,79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1,60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8,88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1,12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1,25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1,20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14,69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0,31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0,096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1,60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8,88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- 3,88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15,05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1,40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11,78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0,22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0,048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17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17,6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- 0,6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0,36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1,10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16,15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3,85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14,82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/>
                        <a:t>112</a:t>
                      </a:r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14,4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smtClean="0"/>
                        <a:t>59,414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66" name="Object 3"/>
          <p:cNvGraphicFramePr/>
          <p:nvPr/>
        </p:nvGraphicFramePr>
        <p:xfrm>
          <a:off x="7367588" y="933450"/>
          <a:ext cx="1181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3" imgW="520700" imgH="279400" progId="Equation.3">
                  <p:embed/>
                </p:oleObj>
              </mc:Choice>
              <mc:Fallback>
                <p:oleObj r:id="rId3" imgW="520700" imgH="2794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7588" y="933450"/>
                        <a:ext cx="1181100" cy="528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/>
          <p:nvPr/>
        </p:nvGraphicFramePr>
        <p:xfrm>
          <a:off x="4427538" y="981075"/>
          <a:ext cx="431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5" imgW="177800" imgH="215265" progId="Equation.3">
                  <p:embed/>
                </p:oleObj>
              </mc:Choice>
              <mc:Fallback>
                <p:oleObj r:id="rId5" imgW="177800" imgH="215265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538" y="981075"/>
                        <a:ext cx="431800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/>
          <p:nvPr/>
        </p:nvGraphicFramePr>
        <p:xfrm>
          <a:off x="5940425" y="908050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7" imgW="405765" imgH="215900" progId="Equation.3">
                  <p:embed/>
                </p:oleObj>
              </mc:Choice>
              <mc:Fallback>
                <p:oleObj r:id="rId7" imgW="405765" imgH="2159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0425" y="908050"/>
                        <a:ext cx="792163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Kesalahan baku estimasi dapat dihitung dengan rumus :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Manfaat kesalahan baku adalah dapat digunakan untuk membandingkan nilai penyebaran titik data dari garis regresi yang satu dengan garis regresi yang lain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graphicFrame>
        <p:nvGraphicFramePr>
          <p:cNvPr id="12290" name="Object 3"/>
          <p:cNvGraphicFramePr/>
          <p:nvPr/>
        </p:nvGraphicFramePr>
        <p:xfrm>
          <a:off x="1187450" y="1916113"/>
          <a:ext cx="5761038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3" imgW="2349500" imgH="736600" progId="Equation.3">
                  <p:embed/>
                </p:oleObj>
              </mc:Choice>
              <mc:Fallback>
                <p:oleObj r:id="rId3" imgW="2349500" imgH="7366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1916113"/>
                        <a:ext cx="5761038" cy="1944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Atau dihitung menggunakan rumus lain lagi untuk menentukan kesalahan baku estimasi :</a:t>
            </a:r>
          </a:p>
        </p:txBody>
      </p:sp>
      <p:graphicFrame>
        <p:nvGraphicFramePr>
          <p:cNvPr id="1331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657350"/>
          <a:ext cx="6119812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2501900" imgH="889000" progId="Equation.3">
                  <p:embed/>
                </p:oleObj>
              </mc:Choice>
              <mc:Fallback>
                <p:oleObj r:id="rId3" imgW="2501900" imgH="8890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913" y="1657350"/>
                        <a:ext cx="6119812" cy="21748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dirty="0"/>
              <a:t>PENGUJIAN HIPOTESIS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Sebelum memutuskan unruk menggunakan variabel  bebas ( X </a:t>
            </a:r>
            <a:r>
              <a:rPr lang="az-Cyrl-AZ" altLang="x-none" dirty="0"/>
              <a:t>)</a:t>
            </a:r>
            <a:r>
              <a:rPr dirty="0"/>
              <a:t> untuk memperkirakan/ meramalkan variabel terikat ( Y </a:t>
            </a:r>
            <a:r>
              <a:rPr lang="az-Cyrl-AZ" altLang="x-none" dirty="0"/>
              <a:t>)</a:t>
            </a:r>
            <a:r>
              <a:rPr dirty="0"/>
              <a:t>, sering kita membuat suatu anggapan sebagai suatu hipotesis bahwa variabel X dan Y mempunyai hubungan atau pengaruh.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000375" y="2525713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Sebelum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02. 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Probabilitas</a:t>
            </a:r>
            <a:endParaRPr kumimoji="0" lang="en-US" sz="1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07.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ipotesis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03.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diskrit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04.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kontinu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05.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Sampling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06.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Estimasi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Pengertian dan Deskripsi Data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PENGUJIAN HIPOTESIS TENTANG KOEFISIEN KORELASI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373688"/>
          </a:xfrm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Pengujian bahwa variabel X dan Y mempunyai hubungan yang kuat.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Didalam perumusan hipotesis nol (Ho</a:t>
            </a:r>
            <a:r>
              <a:rPr kumimoji="0" lang="az-Cyrl-A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harus menyertainya dengan hipotesis alternatif (Ha</a:t>
            </a:r>
            <a:r>
              <a:rPr kumimoji="0" lang="az-Cyrl-A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,sebagai berikut :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 : ƿ = 0, X dan Y tidak ada hubungan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ƿ &lt; 0, X dan Y mempunyai hubungan negatif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ƿ &gt; 0, X dan Y  mempunyai hubungan positif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ƿ ≠ 0, X dan Y ada hubungan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Langka-langka Pengujian Hipotesis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AutoNum type="arabicPeriod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Merumuskan bentuk hipotesis :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 : ƿ = 0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ƿ &lt; 0 Pengujian satu arah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ƿ &gt; 0 Pengujian satu arah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ƿ ≠ 0 Pengujian dua arah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Menentukan nilai kesalahan =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setelah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diketahui kemudian mencari        atau        dari t tabel dengan df = n-2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338" name="Object 2"/>
          <p:cNvGraphicFramePr/>
          <p:nvPr/>
        </p:nvGraphicFramePr>
        <p:xfrm>
          <a:off x="5724525" y="4292600"/>
          <a:ext cx="647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3" imgW="152400" imgH="228600" progId="Equation.3">
                  <p:embed/>
                </p:oleObj>
              </mc:Choice>
              <mc:Fallback>
                <p:oleObj r:id="rId3" imgW="152400" imgH="2286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4525" y="4292600"/>
                        <a:ext cx="6477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/>
          <p:nvPr/>
        </p:nvGraphicFramePr>
        <p:xfrm>
          <a:off x="7164388" y="4292600"/>
          <a:ext cx="576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5" imgW="241300" imgH="228600" progId="Equation.3">
                  <p:embed/>
                </p:oleObj>
              </mc:Choice>
              <mc:Fallback>
                <p:oleObj r:id="rId5" imgW="241300" imgH="2286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388" y="4292600"/>
                        <a:ext cx="57626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Langka-langka Pengujian Hipotesis :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9499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3. Menghitung t hitung dengan rumus: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4. Kesimpulan untuk menolak atau menerima Ho, yang tergantung dari bentuk perumusan hipotesisnya yaitu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Ho : ƿ = 0    D. Penolakan            D. penerimaan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Ha : ƿ &lt; 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          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graphicFrame>
        <p:nvGraphicFramePr>
          <p:cNvPr id="15362" name="Object 2"/>
          <p:cNvGraphicFramePr/>
          <p:nvPr/>
        </p:nvGraphicFramePr>
        <p:xfrm>
          <a:off x="1619250" y="1700213"/>
          <a:ext cx="27368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r:id="rId4" imgW="838200" imgH="508000" progId="Equation.3">
                  <p:embed/>
                </p:oleObj>
              </mc:Choice>
              <mc:Fallback>
                <p:oleObj r:id="rId4" imgW="838200" imgH="5080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250" y="1700213"/>
                        <a:ext cx="2736850" cy="1223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3168650" y="4983163"/>
            <a:ext cx="3594100" cy="842963"/>
          </a:xfrm>
          <a:custGeom>
            <a:avLst/>
            <a:gdLst>
              <a:gd name="connsiteX0" fmla="*/ 0 w 3593805"/>
              <a:gd name="connsiteY0" fmla="*/ 779721 h 843516"/>
              <a:gd name="connsiteX1" fmla="*/ 1616149 w 3593805"/>
              <a:gd name="connsiteY1" fmla="*/ 99237 h 843516"/>
              <a:gd name="connsiteX2" fmla="*/ 2190307 w 3593805"/>
              <a:gd name="connsiteY2" fmla="*/ 184297 h 843516"/>
              <a:gd name="connsiteX3" fmla="*/ 3572540 w 3593805"/>
              <a:gd name="connsiteY3" fmla="*/ 779721 h 843516"/>
              <a:gd name="connsiteX4" fmla="*/ 3572540 w 3593805"/>
              <a:gd name="connsiteY4" fmla="*/ 779721 h 843516"/>
              <a:gd name="connsiteX5" fmla="*/ 3593805 w 3593805"/>
              <a:gd name="connsiteY5" fmla="*/ 843516 h 8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3805" h="843516">
                <a:moveTo>
                  <a:pt x="0" y="779721"/>
                </a:moveTo>
                <a:cubicBezTo>
                  <a:pt x="625549" y="489097"/>
                  <a:pt x="1251098" y="198474"/>
                  <a:pt x="1616149" y="99237"/>
                </a:cubicBezTo>
                <a:cubicBezTo>
                  <a:pt x="1981200" y="0"/>
                  <a:pt x="1864242" y="70883"/>
                  <a:pt x="2190307" y="184297"/>
                </a:cubicBezTo>
                <a:cubicBezTo>
                  <a:pt x="2516372" y="297711"/>
                  <a:pt x="3572540" y="779721"/>
                  <a:pt x="3572540" y="779721"/>
                </a:cubicBezTo>
                <a:lnTo>
                  <a:pt x="3572540" y="779721"/>
                </a:lnTo>
                <a:lnTo>
                  <a:pt x="3593805" y="84351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16238" y="5949950"/>
            <a:ext cx="3959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1275" y="5516563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19475" y="5661025"/>
            <a:ext cx="21590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35375" y="5589588"/>
            <a:ext cx="144463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3" name="Object 3"/>
          <p:cNvGraphicFramePr/>
          <p:nvPr/>
        </p:nvGraphicFramePr>
        <p:xfrm>
          <a:off x="3349625" y="5949950"/>
          <a:ext cx="1000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6" imgW="266065" imgH="228600" progId="Equation.3">
                  <p:embed/>
                </p:oleObj>
              </mc:Choice>
              <mc:Fallback>
                <p:oleObj r:id="rId6" imgW="266065" imgH="2286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9625" y="5949950"/>
                        <a:ext cx="1000125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5580063" y="5300663"/>
            <a:ext cx="6477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132138" y="5516563"/>
            <a:ext cx="576263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4. Kesimpulan untuk menolak atau menerima</a:t>
            </a:r>
            <a:br>
              <a:rPr sz="3200" dirty="0"/>
            </a:br>
            <a:r>
              <a:rPr sz="3200" dirty="0"/>
              <a:t>     Ho</a:t>
            </a:r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Ho : ƿ = 0    D. Penerimaan            D. penolakan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Ha : ƿ&gt; 0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                             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Ho : ƿ = 0                            D.Penerimaan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Ha : ƿ≠ 0  D.Penolakan                      D. Penolakan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sp>
        <p:nvSpPr>
          <p:cNvPr id="4" name="Freeform 3"/>
          <p:cNvSpPr/>
          <p:nvPr/>
        </p:nvSpPr>
        <p:spPr>
          <a:xfrm>
            <a:off x="3402013" y="2081213"/>
            <a:ext cx="3355975" cy="903288"/>
          </a:xfrm>
          <a:custGeom>
            <a:avLst/>
            <a:gdLst>
              <a:gd name="connsiteX0" fmla="*/ 0 w 3356343"/>
              <a:gd name="connsiteY0" fmla="*/ 790354 h 903768"/>
              <a:gd name="connsiteX1" fmla="*/ 1403497 w 3356343"/>
              <a:gd name="connsiteY1" fmla="*/ 3544 h 903768"/>
              <a:gd name="connsiteX2" fmla="*/ 3083441 w 3356343"/>
              <a:gd name="connsiteY2" fmla="*/ 769089 h 903768"/>
              <a:gd name="connsiteX3" fmla="*/ 3040911 w 3356343"/>
              <a:gd name="connsiteY3" fmla="*/ 811619 h 903768"/>
              <a:gd name="connsiteX4" fmla="*/ 3040911 w 3356343"/>
              <a:gd name="connsiteY4" fmla="*/ 790354 h 903768"/>
              <a:gd name="connsiteX5" fmla="*/ 3040911 w 3356343"/>
              <a:gd name="connsiteY5" fmla="*/ 790354 h 903768"/>
              <a:gd name="connsiteX6" fmla="*/ 3125972 w 3356343"/>
              <a:gd name="connsiteY6" fmla="*/ 790354 h 9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343" h="903768">
                <a:moveTo>
                  <a:pt x="0" y="790354"/>
                </a:moveTo>
                <a:cubicBezTo>
                  <a:pt x="444795" y="398721"/>
                  <a:pt x="889590" y="7088"/>
                  <a:pt x="1403497" y="3544"/>
                </a:cubicBezTo>
                <a:cubicBezTo>
                  <a:pt x="1917404" y="0"/>
                  <a:pt x="2810539" y="634410"/>
                  <a:pt x="3083441" y="769089"/>
                </a:cubicBezTo>
                <a:cubicBezTo>
                  <a:pt x="3356343" y="903768"/>
                  <a:pt x="3047999" y="808075"/>
                  <a:pt x="3040911" y="811619"/>
                </a:cubicBezTo>
                <a:cubicBezTo>
                  <a:pt x="3033823" y="815163"/>
                  <a:pt x="3040911" y="790354"/>
                  <a:pt x="3040911" y="790354"/>
                </a:cubicBezTo>
                <a:lnTo>
                  <a:pt x="3040911" y="790354"/>
                </a:lnTo>
                <a:lnTo>
                  <a:pt x="3125972" y="7903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3068638"/>
            <a:ext cx="3455988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5963" y="2565400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0425" y="2708275"/>
            <a:ext cx="503238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5963" y="2924175"/>
            <a:ext cx="288925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0425" y="2852738"/>
            <a:ext cx="287338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27763" y="2349500"/>
            <a:ext cx="215900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79838" y="2205038"/>
            <a:ext cx="576263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492500" y="4757738"/>
            <a:ext cx="3355975" cy="903288"/>
          </a:xfrm>
          <a:custGeom>
            <a:avLst/>
            <a:gdLst>
              <a:gd name="connsiteX0" fmla="*/ 0 w 3356343"/>
              <a:gd name="connsiteY0" fmla="*/ 790354 h 903768"/>
              <a:gd name="connsiteX1" fmla="*/ 1403497 w 3356343"/>
              <a:gd name="connsiteY1" fmla="*/ 3544 h 903768"/>
              <a:gd name="connsiteX2" fmla="*/ 3083441 w 3356343"/>
              <a:gd name="connsiteY2" fmla="*/ 769089 h 903768"/>
              <a:gd name="connsiteX3" fmla="*/ 3040911 w 3356343"/>
              <a:gd name="connsiteY3" fmla="*/ 811619 h 903768"/>
              <a:gd name="connsiteX4" fmla="*/ 3040911 w 3356343"/>
              <a:gd name="connsiteY4" fmla="*/ 790354 h 903768"/>
              <a:gd name="connsiteX5" fmla="*/ 3040911 w 3356343"/>
              <a:gd name="connsiteY5" fmla="*/ 790354 h 903768"/>
              <a:gd name="connsiteX6" fmla="*/ 3125972 w 3356343"/>
              <a:gd name="connsiteY6" fmla="*/ 790354 h 9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343" h="903768">
                <a:moveTo>
                  <a:pt x="0" y="790354"/>
                </a:moveTo>
                <a:cubicBezTo>
                  <a:pt x="444795" y="398721"/>
                  <a:pt x="889590" y="7088"/>
                  <a:pt x="1403497" y="3544"/>
                </a:cubicBezTo>
                <a:cubicBezTo>
                  <a:pt x="1917404" y="0"/>
                  <a:pt x="2810539" y="634410"/>
                  <a:pt x="3083441" y="769089"/>
                </a:cubicBezTo>
                <a:cubicBezTo>
                  <a:pt x="3356343" y="903768"/>
                  <a:pt x="3047999" y="808075"/>
                  <a:pt x="3040911" y="811619"/>
                </a:cubicBezTo>
                <a:cubicBezTo>
                  <a:pt x="3033823" y="815163"/>
                  <a:pt x="3040911" y="790354"/>
                  <a:pt x="3040911" y="790354"/>
                </a:cubicBezTo>
                <a:lnTo>
                  <a:pt x="3040911" y="790354"/>
                </a:lnTo>
                <a:lnTo>
                  <a:pt x="3125972" y="7903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348038" y="5732463"/>
            <a:ext cx="3527425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40200" y="5157788"/>
            <a:ext cx="0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95963" y="5157788"/>
            <a:ext cx="0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40425" y="5373688"/>
            <a:ext cx="719138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0425" y="5661025"/>
            <a:ext cx="360363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635375" y="5373688"/>
            <a:ext cx="360363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995738" y="5589588"/>
            <a:ext cx="1444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79838" y="5373688"/>
            <a:ext cx="21590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011863" y="5516563"/>
            <a:ext cx="288925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6" name="Object 2"/>
          <p:cNvGraphicFramePr/>
          <p:nvPr/>
        </p:nvGraphicFramePr>
        <p:xfrm>
          <a:off x="5435600" y="3068638"/>
          <a:ext cx="6492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152400" imgH="228600" progId="Equation.3">
                  <p:embed/>
                </p:oleObj>
              </mc:Choice>
              <mc:Fallback>
                <p:oleObj r:id="rId3" imgW="152400" imgH="2286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5600" y="3068638"/>
                        <a:ext cx="649288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Arrow Connector 55"/>
          <p:cNvCxnSpPr/>
          <p:nvPr/>
        </p:nvCxnSpPr>
        <p:spPr>
          <a:xfrm flipV="1">
            <a:off x="6156325" y="5013325"/>
            <a:ext cx="3603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3419475" y="5157788"/>
            <a:ext cx="360363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003800" y="4508500"/>
            <a:ext cx="288925" cy="86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7" name="Object 4"/>
          <p:cNvGraphicFramePr/>
          <p:nvPr/>
        </p:nvGraphicFramePr>
        <p:xfrm>
          <a:off x="5580063" y="5876925"/>
          <a:ext cx="6492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5" imgW="152400" imgH="228600" progId="Equation.3">
                  <p:embed/>
                </p:oleObj>
              </mc:Choice>
              <mc:Fallback>
                <p:oleObj r:id="rId5" imgW="152400" imgH="2286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0063" y="5876925"/>
                        <a:ext cx="64928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/>
          <p:nvPr/>
        </p:nvGraphicFramePr>
        <p:xfrm>
          <a:off x="3536950" y="5805488"/>
          <a:ext cx="1136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r:id="rId7" imgW="266065" imgH="228600" progId="Equation.3">
                  <p:embed/>
                </p:oleObj>
              </mc:Choice>
              <mc:Fallback>
                <p:oleObj r:id="rId7" imgW="266065" imgH="2286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6950" y="5805488"/>
                        <a:ext cx="113665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ooter Placeholder 2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PENGUJIAN HIPOTESIS TENTANG KOEFISIEN REGRESI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Pengujian bahwa variabel X dan Y mempunyai pengaruh nyata/ berarti </a:t>
            </a:r>
            <a:r>
              <a:rPr i="1" dirty="0"/>
              <a:t>(significant)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Didalam perumusan hipotesis nol (Ho</a:t>
            </a:r>
            <a:r>
              <a:rPr lang="az-Cyrl-AZ" altLang="x-none" dirty="0"/>
              <a:t>)</a:t>
            </a:r>
            <a:r>
              <a:rPr dirty="0"/>
              <a:t> yang harus menyertainya dengan hipotesis alternatif (Ha</a:t>
            </a:r>
            <a:r>
              <a:rPr lang="az-Cyrl-AZ" altLang="x-none" dirty="0"/>
              <a:t>)</a:t>
            </a:r>
            <a:r>
              <a:rPr dirty="0"/>
              <a:t>,sebagai berikut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Ho : B = 0, Tidak ada pengaruh X terhadap 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Ha : B &lt; 0, Ada pengaruh negatif X terhadap 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Ha : B &gt; 0, Ada pengaruh positif X terhadap 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Ha : B ≠ 0, Ada pengaruh X terhadap Y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Langka-langka Pengujian Hipotesis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AutoNum type="arabicPeriod"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Merumuskan bentuk hipotesis :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 : B = 0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B &lt; 0 Pengujian satu arah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B &gt; 0 Pengujian satu arah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 : B ≠ 0 Pengujian dua arah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Menentukan nilai kesalahan =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setelah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diketahui kemudian mencari         atau        dari t tabel dengan df = n-2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410" name="Object 2"/>
          <p:cNvGraphicFramePr/>
          <p:nvPr/>
        </p:nvGraphicFramePr>
        <p:xfrm>
          <a:off x="5724525" y="4292600"/>
          <a:ext cx="647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r:id="rId3" imgW="152400" imgH="228600" progId="Equation.3">
                  <p:embed/>
                </p:oleObj>
              </mc:Choice>
              <mc:Fallback>
                <p:oleObj r:id="rId3" imgW="152400" imgH="228600" progId="Equation.3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4525" y="4292600"/>
                        <a:ext cx="6477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/>
          <p:nvPr/>
        </p:nvGraphicFramePr>
        <p:xfrm>
          <a:off x="7164388" y="4292600"/>
          <a:ext cx="576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r:id="rId5" imgW="241300" imgH="228600" progId="Equation.3">
                  <p:embed/>
                </p:oleObj>
              </mc:Choice>
              <mc:Fallback>
                <p:oleObj r:id="rId5" imgW="241300" imgH="228600" progId="Equation.3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388" y="4292600"/>
                        <a:ext cx="57626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Langka-langka Pengujian Hipotesis :</a:t>
            </a:r>
          </a:p>
        </p:txBody>
      </p:sp>
      <p:sp>
        <p:nvSpPr>
          <p:cNvPr id="18439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9499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3. Menghitung t hitung dengan rumus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= Kesalahan baku b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 = Kesalahan baku estimasi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graphicFrame>
        <p:nvGraphicFramePr>
          <p:cNvPr id="18434" name="Object 2"/>
          <p:cNvGraphicFramePr/>
          <p:nvPr/>
        </p:nvGraphicFramePr>
        <p:xfrm>
          <a:off x="1454150" y="1790700"/>
          <a:ext cx="33337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r:id="rId4" imgW="939165" imgH="431800" progId="Equation.3">
                  <p:embed/>
                </p:oleObj>
              </mc:Choice>
              <mc:Fallback>
                <p:oleObj r:id="rId4" imgW="939165" imgH="4318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4150" y="1790700"/>
                        <a:ext cx="3333750" cy="1277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/>
          <p:nvPr/>
        </p:nvGraphicFramePr>
        <p:xfrm>
          <a:off x="3635375" y="5965825"/>
          <a:ext cx="428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6" imgW="114300" imgH="215265" progId="Equation.3">
                  <p:embed/>
                </p:oleObj>
              </mc:Choice>
              <mc:Fallback>
                <p:oleObj r:id="rId6" imgW="114300" imgH="215265" progId="Equation.3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5375" y="5965825"/>
                        <a:ext cx="428625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/>
          <p:nvPr/>
        </p:nvGraphicFramePr>
        <p:xfrm>
          <a:off x="1403350" y="3213100"/>
          <a:ext cx="367347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r:id="rId8" imgW="1206500" imgH="558800" progId="Equation.3">
                  <p:embed/>
                </p:oleObj>
              </mc:Choice>
              <mc:Fallback>
                <p:oleObj r:id="rId8" imgW="1206500" imgH="558800" progId="Equation.3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350" y="3213100"/>
                        <a:ext cx="3673475" cy="1223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/>
          <p:nvPr/>
        </p:nvGraphicFramePr>
        <p:xfrm>
          <a:off x="1187450" y="4941888"/>
          <a:ext cx="647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10" imgW="254000" imgH="456565" progId="Equation.3">
                  <p:embed/>
                </p:oleObj>
              </mc:Choice>
              <mc:Fallback>
                <p:oleObj r:id="rId10" imgW="254000" imgH="456565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87450" y="4941888"/>
                        <a:ext cx="647700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Langka-langka Pengujian Hipotesis :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9499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4. Kesimpulan untuk menolak atau menerima Ho, yang tergantung dari bentuk perumusan hipotesisnya yaitu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Ho : ƿ = 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Ha : ƿ &lt; 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          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D. Penolakan                        D. penerimaan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sp>
        <p:nvSpPr>
          <p:cNvPr id="9" name="Freeform 8"/>
          <p:cNvSpPr/>
          <p:nvPr/>
        </p:nvSpPr>
        <p:spPr>
          <a:xfrm>
            <a:off x="3168650" y="4983163"/>
            <a:ext cx="3594100" cy="842963"/>
          </a:xfrm>
          <a:custGeom>
            <a:avLst/>
            <a:gdLst>
              <a:gd name="connsiteX0" fmla="*/ 0 w 3593805"/>
              <a:gd name="connsiteY0" fmla="*/ 779721 h 843516"/>
              <a:gd name="connsiteX1" fmla="*/ 1616149 w 3593805"/>
              <a:gd name="connsiteY1" fmla="*/ 99237 h 843516"/>
              <a:gd name="connsiteX2" fmla="*/ 2190307 w 3593805"/>
              <a:gd name="connsiteY2" fmla="*/ 184297 h 843516"/>
              <a:gd name="connsiteX3" fmla="*/ 3572540 w 3593805"/>
              <a:gd name="connsiteY3" fmla="*/ 779721 h 843516"/>
              <a:gd name="connsiteX4" fmla="*/ 3572540 w 3593805"/>
              <a:gd name="connsiteY4" fmla="*/ 779721 h 843516"/>
              <a:gd name="connsiteX5" fmla="*/ 3593805 w 3593805"/>
              <a:gd name="connsiteY5" fmla="*/ 843516 h 8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3805" h="843516">
                <a:moveTo>
                  <a:pt x="0" y="779721"/>
                </a:moveTo>
                <a:cubicBezTo>
                  <a:pt x="625549" y="489097"/>
                  <a:pt x="1251098" y="198474"/>
                  <a:pt x="1616149" y="99237"/>
                </a:cubicBezTo>
                <a:cubicBezTo>
                  <a:pt x="1981200" y="0"/>
                  <a:pt x="1864242" y="70883"/>
                  <a:pt x="2190307" y="184297"/>
                </a:cubicBezTo>
                <a:cubicBezTo>
                  <a:pt x="2516372" y="297711"/>
                  <a:pt x="3572540" y="779721"/>
                  <a:pt x="3572540" y="779721"/>
                </a:cubicBezTo>
                <a:lnTo>
                  <a:pt x="3572540" y="779721"/>
                </a:lnTo>
                <a:lnTo>
                  <a:pt x="3593805" y="84351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16238" y="5949950"/>
            <a:ext cx="3959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1275" y="5516563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19475" y="5661025"/>
            <a:ext cx="21590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35375" y="5589588"/>
            <a:ext cx="144463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8" name="Object 3"/>
          <p:cNvGraphicFramePr/>
          <p:nvPr/>
        </p:nvGraphicFramePr>
        <p:xfrm>
          <a:off x="3349625" y="5949950"/>
          <a:ext cx="10001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4" imgW="266065" imgH="228600" progId="Equation.3">
                  <p:embed/>
                </p:oleObj>
              </mc:Choice>
              <mc:Fallback>
                <p:oleObj r:id="rId4" imgW="266065" imgH="228600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625" y="5949950"/>
                        <a:ext cx="1000125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5580063" y="5300663"/>
            <a:ext cx="6477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132138" y="5516563"/>
            <a:ext cx="576263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4. Kesimpulan untuk menolak atau menerima</a:t>
            </a:r>
            <a:br>
              <a:rPr sz="3200" dirty="0"/>
            </a:br>
            <a:r>
              <a:rPr sz="3200" dirty="0"/>
              <a:t>     Ho</a:t>
            </a:r>
          </a:p>
        </p:txBody>
      </p:sp>
      <p:sp>
        <p:nvSpPr>
          <p:cNvPr id="20486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Ho : ƿ = 0    D. Penerimaan            D. penolakan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Ha : ƿ&gt; 0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                             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Ho : ƿ = 0                            D.Penerimaan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Ha : ƿ≠ 0  D.Penolakan                      D. Penolakan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sp>
        <p:nvSpPr>
          <p:cNvPr id="4" name="Freeform 3"/>
          <p:cNvSpPr/>
          <p:nvPr/>
        </p:nvSpPr>
        <p:spPr>
          <a:xfrm>
            <a:off x="3402013" y="2081213"/>
            <a:ext cx="3355975" cy="903288"/>
          </a:xfrm>
          <a:custGeom>
            <a:avLst/>
            <a:gdLst>
              <a:gd name="connsiteX0" fmla="*/ 0 w 3356343"/>
              <a:gd name="connsiteY0" fmla="*/ 790354 h 903768"/>
              <a:gd name="connsiteX1" fmla="*/ 1403497 w 3356343"/>
              <a:gd name="connsiteY1" fmla="*/ 3544 h 903768"/>
              <a:gd name="connsiteX2" fmla="*/ 3083441 w 3356343"/>
              <a:gd name="connsiteY2" fmla="*/ 769089 h 903768"/>
              <a:gd name="connsiteX3" fmla="*/ 3040911 w 3356343"/>
              <a:gd name="connsiteY3" fmla="*/ 811619 h 903768"/>
              <a:gd name="connsiteX4" fmla="*/ 3040911 w 3356343"/>
              <a:gd name="connsiteY4" fmla="*/ 790354 h 903768"/>
              <a:gd name="connsiteX5" fmla="*/ 3040911 w 3356343"/>
              <a:gd name="connsiteY5" fmla="*/ 790354 h 903768"/>
              <a:gd name="connsiteX6" fmla="*/ 3125972 w 3356343"/>
              <a:gd name="connsiteY6" fmla="*/ 790354 h 9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343" h="903768">
                <a:moveTo>
                  <a:pt x="0" y="790354"/>
                </a:moveTo>
                <a:cubicBezTo>
                  <a:pt x="444795" y="398721"/>
                  <a:pt x="889590" y="7088"/>
                  <a:pt x="1403497" y="3544"/>
                </a:cubicBezTo>
                <a:cubicBezTo>
                  <a:pt x="1917404" y="0"/>
                  <a:pt x="2810539" y="634410"/>
                  <a:pt x="3083441" y="769089"/>
                </a:cubicBezTo>
                <a:cubicBezTo>
                  <a:pt x="3356343" y="903768"/>
                  <a:pt x="3047999" y="808075"/>
                  <a:pt x="3040911" y="811619"/>
                </a:cubicBezTo>
                <a:cubicBezTo>
                  <a:pt x="3033823" y="815163"/>
                  <a:pt x="3040911" y="790354"/>
                  <a:pt x="3040911" y="790354"/>
                </a:cubicBezTo>
                <a:lnTo>
                  <a:pt x="3040911" y="790354"/>
                </a:lnTo>
                <a:lnTo>
                  <a:pt x="3125972" y="7903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3068638"/>
            <a:ext cx="3455988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5963" y="2565400"/>
            <a:ext cx="0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0425" y="2708275"/>
            <a:ext cx="503238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5963" y="2924175"/>
            <a:ext cx="288925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0425" y="2852738"/>
            <a:ext cx="287338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27763" y="2349500"/>
            <a:ext cx="215900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79838" y="2205038"/>
            <a:ext cx="576263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492500" y="4757738"/>
            <a:ext cx="3355975" cy="903288"/>
          </a:xfrm>
          <a:custGeom>
            <a:avLst/>
            <a:gdLst>
              <a:gd name="connsiteX0" fmla="*/ 0 w 3356343"/>
              <a:gd name="connsiteY0" fmla="*/ 790354 h 903768"/>
              <a:gd name="connsiteX1" fmla="*/ 1403497 w 3356343"/>
              <a:gd name="connsiteY1" fmla="*/ 3544 h 903768"/>
              <a:gd name="connsiteX2" fmla="*/ 3083441 w 3356343"/>
              <a:gd name="connsiteY2" fmla="*/ 769089 h 903768"/>
              <a:gd name="connsiteX3" fmla="*/ 3040911 w 3356343"/>
              <a:gd name="connsiteY3" fmla="*/ 811619 h 903768"/>
              <a:gd name="connsiteX4" fmla="*/ 3040911 w 3356343"/>
              <a:gd name="connsiteY4" fmla="*/ 790354 h 903768"/>
              <a:gd name="connsiteX5" fmla="*/ 3040911 w 3356343"/>
              <a:gd name="connsiteY5" fmla="*/ 790354 h 903768"/>
              <a:gd name="connsiteX6" fmla="*/ 3125972 w 3356343"/>
              <a:gd name="connsiteY6" fmla="*/ 790354 h 9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343" h="903768">
                <a:moveTo>
                  <a:pt x="0" y="790354"/>
                </a:moveTo>
                <a:cubicBezTo>
                  <a:pt x="444795" y="398721"/>
                  <a:pt x="889590" y="7088"/>
                  <a:pt x="1403497" y="3544"/>
                </a:cubicBezTo>
                <a:cubicBezTo>
                  <a:pt x="1917404" y="0"/>
                  <a:pt x="2810539" y="634410"/>
                  <a:pt x="3083441" y="769089"/>
                </a:cubicBezTo>
                <a:cubicBezTo>
                  <a:pt x="3356343" y="903768"/>
                  <a:pt x="3047999" y="808075"/>
                  <a:pt x="3040911" y="811619"/>
                </a:cubicBezTo>
                <a:cubicBezTo>
                  <a:pt x="3033823" y="815163"/>
                  <a:pt x="3040911" y="790354"/>
                  <a:pt x="3040911" y="790354"/>
                </a:cubicBezTo>
                <a:lnTo>
                  <a:pt x="3040911" y="790354"/>
                </a:lnTo>
                <a:lnTo>
                  <a:pt x="3125972" y="7903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348038" y="5732463"/>
            <a:ext cx="3527425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40200" y="5157788"/>
            <a:ext cx="0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95963" y="5157788"/>
            <a:ext cx="0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40425" y="5373688"/>
            <a:ext cx="719138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0425" y="5661025"/>
            <a:ext cx="360363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635375" y="5373688"/>
            <a:ext cx="360363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995738" y="5589588"/>
            <a:ext cx="1444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79838" y="5373688"/>
            <a:ext cx="21590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011863" y="5516563"/>
            <a:ext cx="288925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2" name="Object 2"/>
          <p:cNvGraphicFramePr/>
          <p:nvPr/>
        </p:nvGraphicFramePr>
        <p:xfrm>
          <a:off x="5435600" y="3068638"/>
          <a:ext cx="6492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3" imgW="152400" imgH="228600" progId="Equation.3">
                  <p:embed/>
                </p:oleObj>
              </mc:Choice>
              <mc:Fallback>
                <p:oleObj r:id="rId3" imgW="152400" imgH="228600" progId="Equation.3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5600" y="3068638"/>
                        <a:ext cx="649288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Arrow Connector 55"/>
          <p:cNvCxnSpPr/>
          <p:nvPr/>
        </p:nvCxnSpPr>
        <p:spPr>
          <a:xfrm flipV="1">
            <a:off x="6156325" y="5013325"/>
            <a:ext cx="3603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3419475" y="5157788"/>
            <a:ext cx="360363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003800" y="4508500"/>
            <a:ext cx="288925" cy="86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3" name="Object 3"/>
          <p:cNvGraphicFramePr/>
          <p:nvPr/>
        </p:nvGraphicFramePr>
        <p:xfrm>
          <a:off x="5580063" y="5876925"/>
          <a:ext cx="6492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5" imgW="152400" imgH="228600" progId="Equation.3">
                  <p:embed/>
                </p:oleObj>
              </mc:Choice>
              <mc:Fallback>
                <p:oleObj r:id="rId5" imgW="152400" imgH="228600" progId="Equation.3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0063" y="5876925"/>
                        <a:ext cx="64928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/>
          <p:nvPr/>
        </p:nvGraphicFramePr>
        <p:xfrm>
          <a:off x="3536950" y="5805488"/>
          <a:ext cx="1136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7" imgW="266065" imgH="228600" progId="Equation.3">
                  <p:embed/>
                </p:oleObj>
              </mc:Choice>
              <mc:Fallback>
                <p:oleObj r:id="rId7" imgW="266065" imgH="228600" progId="Equation.3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6950" y="5805488"/>
                        <a:ext cx="113665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ooter Placeholder 2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dirty="0"/>
              <a:t>CONTOH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72112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Seorang berpendapat bahwa ada hubungan dan pengaruh yang positif antara besarnya upah mingguan dengan pengeluaran konsumsi untu itu diambil sampel 5 orang karyawan diperoleh hasil sebagai berikut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                                                               (000)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Ujilah pendapat tersebut dengan </a:t>
            </a:r>
            <a:r>
              <a:rPr lang="el-GR" altLang="x-none" dirty="0"/>
              <a:t>α</a:t>
            </a:r>
            <a:r>
              <a:rPr dirty="0"/>
              <a:t> = 5%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750" y="4149725"/>
          <a:ext cx="799306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5"/>
                <a:gridCol w="1080120"/>
                <a:gridCol w="1008112"/>
                <a:gridCol w="1008112"/>
                <a:gridCol w="936104"/>
                <a:gridCol w="864095"/>
              </a:tblGrid>
              <a:tr h="169168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Upah mingguan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90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60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60</a:t>
                      </a:r>
                      <a:endParaRPr lang="id-ID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Pengluaran komsumsi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74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98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53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57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-47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224213" y="25209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Setelah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Regressi dan Korelasi Sederhana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uji komparatif dan asosiatif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egressi dan Korelasi Ganda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Chi-Square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analisis frekuensi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12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Parametrik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Parametrik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08.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of Variance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Jawab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4479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X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Y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XY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36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80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74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5920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6400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5476</a:t>
                      </a:r>
                      <a:endParaRPr lang="id-ID" sz="36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110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98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10780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12100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9604</a:t>
                      </a:r>
                      <a:endParaRPr lang="id-ID" sz="36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90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80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7200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8100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6400</a:t>
                      </a:r>
                      <a:endParaRPr lang="id-ID" sz="36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60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53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3180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3600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2809</a:t>
                      </a:r>
                      <a:endParaRPr lang="id-ID" sz="36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60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57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3420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3600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3249</a:t>
                      </a:r>
                      <a:endParaRPr lang="id-ID" sz="36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400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362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30500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33800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dirty="0" smtClean="0"/>
                        <a:t>27538</a:t>
                      </a:r>
                      <a:endParaRPr lang="id-ID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506" name="Object 2"/>
          <p:cNvGraphicFramePr/>
          <p:nvPr/>
        </p:nvGraphicFramePr>
        <p:xfrm>
          <a:off x="5940425" y="981075"/>
          <a:ext cx="5762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r:id="rId3" imgW="228600" imgH="190500" progId="Equation.3">
                  <p:embed/>
                </p:oleObj>
              </mc:Choice>
              <mc:Fallback>
                <p:oleObj r:id="rId3" imgW="228600" imgH="19050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0425" y="981075"/>
                        <a:ext cx="576263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/>
          <p:nvPr/>
        </p:nvGraphicFramePr>
        <p:xfrm>
          <a:off x="7596188" y="981075"/>
          <a:ext cx="5762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5" imgW="190500" imgH="190500" progId="Equation.3">
                  <p:embed/>
                </p:oleObj>
              </mc:Choice>
              <mc:Fallback>
                <p:oleObj r:id="rId5" imgW="190500" imgH="1905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6188" y="981075"/>
                        <a:ext cx="576262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Pengujian Korelasi/Hubungan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4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1. Ho : ƿ = 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Ha : ƿ &gt; 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2. </a:t>
            </a:r>
            <a:r>
              <a:rPr lang="el-GR" altLang="x-none" dirty="0"/>
              <a:t>α</a:t>
            </a:r>
            <a:r>
              <a:rPr dirty="0"/>
              <a:t> = 5% = 0,05,                 = 2,35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3.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 </a:t>
            </a:r>
          </a:p>
        </p:txBody>
      </p:sp>
      <p:graphicFrame>
        <p:nvGraphicFramePr>
          <p:cNvPr id="22530" name="Object 2"/>
          <p:cNvGraphicFramePr/>
          <p:nvPr/>
        </p:nvGraphicFramePr>
        <p:xfrm>
          <a:off x="3419475" y="1989138"/>
          <a:ext cx="13684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3" imgW="355600" imgH="241300" progId="Equation.3">
                  <p:embed/>
                </p:oleObj>
              </mc:Choice>
              <mc:Fallback>
                <p:oleObj r:id="rId3" imgW="355600" imgH="241300" progId="Equation.3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475" y="1989138"/>
                        <a:ext cx="1368425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Rectangle 3"/>
          <p:cNvGraphicFramePr/>
          <p:nvPr/>
        </p:nvGraphicFramePr>
        <p:xfrm>
          <a:off x="395288" y="836613"/>
          <a:ext cx="8748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395288" y="836613"/>
                        <a:ext cx="8748712" cy="6021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/>
          <p:nvPr/>
        </p:nvGraphicFramePr>
        <p:xfrm>
          <a:off x="1042988" y="2781300"/>
          <a:ext cx="6624637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r:id="rId6" imgW="2616200" imgH="1358900" progId="Equation.3">
                  <p:embed/>
                </p:oleObj>
              </mc:Choice>
              <mc:Fallback>
                <p:oleObj r:id="rId6" imgW="2616200" imgH="1358900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2988" y="2781300"/>
                        <a:ext cx="6624637" cy="3240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0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103688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D. Penerimaan                D. Penolakan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Karena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Jadi Ho di tolak, berarti ada hubungan yang positif antara tingkat upah dengan pengeluaran konsumsi</a:t>
            </a: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4" name="Object 2"/>
          <p:cNvGraphicFramePr/>
          <p:nvPr/>
        </p:nvGraphicFramePr>
        <p:xfrm>
          <a:off x="1476375" y="692150"/>
          <a:ext cx="54721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3" imgW="1891665" imgH="495300" progId="Equation.3">
                  <p:embed/>
                </p:oleObj>
              </mc:Choice>
              <mc:Fallback>
                <p:oleObj r:id="rId3" imgW="1891665" imgH="495300" progId="Equation.3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692150"/>
                        <a:ext cx="5472113" cy="158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2233613" y="2740025"/>
            <a:ext cx="3082925" cy="896938"/>
          </a:xfrm>
          <a:custGeom>
            <a:avLst/>
            <a:gdLst>
              <a:gd name="connsiteX0" fmla="*/ 0 w 3083442"/>
              <a:gd name="connsiteY0" fmla="*/ 896679 h 896679"/>
              <a:gd name="connsiteX1" fmla="*/ 1339703 w 3083442"/>
              <a:gd name="connsiteY1" fmla="*/ 24809 h 896679"/>
              <a:gd name="connsiteX2" fmla="*/ 3083442 w 3083442"/>
              <a:gd name="connsiteY2" fmla="*/ 747823 h 89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442" h="896679">
                <a:moveTo>
                  <a:pt x="0" y="896679"/>
                </a:moveTo>
                <a:cubicBezTo>
                  <a:pt x="412898" y="473148"/>
                  <a:pt x="825796" y="49618"/>
                  <a:pt x="1339703" y="24809"/>
                </a:cubicBezTo>
                <a:cubicBezTo>
                  <a:pt x="1853610" y="0"/>
                  <a:pt x="2821172" y="637953"/>
                  <a:pt x="3083442" y="7478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35150" y="3716338"/>
            <a:ext cx="3744913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27538" y="3141663"/>
            <a:ext cx="0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00563" y="3284538"/>
            <a:ext cx="792163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00563" y="3573463"/>
            <a:ext cx="503238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72000" y="3357563"/>
            <a:ext cx="215900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87900" y="3500438"/>
            <a:ext cx="360363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5" name="Object 3"/>
          <p:cNvGraphicFramePr/>
          <p:nvPr/>
        </p:nvGraphicFramePr>
        <p:xfrm>
          <a:off x="3924300" y="3933825"/>
          <a:ext cx="1511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r:id="rId5" imgW="584200" imgH="228600" progId="Equation.3">
                  <p:embed/>
                </p:oleObj>
              </mc:Choice>
              <mc:Fallback>
                <p:oleObj r:id="rId5" imgW="584200" imgH="228600" progId="Equation.3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4300" y="3933825"/>
                        <a:ext cx="1511300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5003800" y="2997200"/>
            <a:ext cx="2889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484438" y="3068638"/>
            <a:ext cx="4318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6" name="Object 4"/>
          <p:cNvGraphicFramePr/>
          <p:nvPr/>
        </p:nvGraphicFramePr>
        <p:xfrm>
          <a:off x="1979613" y="4581525"/>
          <a:ext cx="38877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r:id="rId7" imgW="1308100" imgH="228600" progId="Equation.3">
                  <p:embed/>
                </p:oleObj>
              </mc:Choice>
              <mc:Fallback>
                <p:oleObj r:id="rId7" imgW="1308100" imgH="228600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9613" y="4581525"/>
                        <a:ext cx="3887787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1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Dari hasil penelitian mahasiswa STIE MDP menyatakan bahwa ada hubungan dan pengaruh kenaikan gaji terhadap kenaikan harga bahan makanan. Untuk menguji pernyataan tersebut dikumpulkan data selama 8 tahun sebagai berikut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Ujilah pernyataan tersebut dengan </a:t>
            </a:r>
            <a:r>
              <a:rPr lang="el-GR" altLang="x-none" dirty="0"/>
              <a:t>α</a:t>
            </a:r>
            <a:r>
              <a:rPr dirty="0"/>
              <a:t>= 5%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950" y="4292600"/>
          <a:ext cx="885666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864096"/>
                <a:gridCol w="792088"/>
                <a:gridCol w="792088"/>
                <a:gridCol w="648072"/>
                <a:gridCol w="792088"/>
                <a:gridCol w="792088"/>
                <a:gridCol w="792088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% Kenaikan Gaji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19,3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18,2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20,2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21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26,4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22,6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19,2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22,4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% Kenaikan</a:t>
                      </a:r>
                      <a:r>
                        <a:rPr lang="id-ID" sz="2400" baseline="0" dirty="0" smtClean="0"/>
                        <a:t> Harga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13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21,9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20,5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9,8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30,7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13,4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14,1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3,5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dirty="0"/>
              <a:t>Pengujian Regresi/Pengaruh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1. Ho : ƿ = 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    Ha : ƿ &gt; 0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2. </a:t>
            </a:r>
            <a:r>
              <a:rPr lang="el-GR" altLang="x-none" dirty="0"/>
              <a:t>α</a:t>
            </a:r>
            <a:r>
              <a:rPr dirty="0"/>
              <a:t> = 5% = 0,05,                 = 2,35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3. </a:t>
            </a:r>
          </a:p>
        </p:txBody>
      </p:sp>
      <p:graphicFrame>
        <p:nvGraphicFramePr>
          <p:cNvPr id="24578" name="Object 2"/>
          <p:cNvGraphicFramePr/>
          <p:nvPr/>
        </p:nvGraphicFramePr>
        <p:xfrm>
          <a:off x="1116013" y="2781300"/>
          <a:ext cx="3095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3" imgW="748030" imgH="215900" progId="Equation.3">
                  <p:embed/>
                </p:oleObj>
              </mc:Choice>
              <mc:Fallback>
                <p:oleObj r:id="rId3" imgW="748030" imgH="215900" progId="Equation.3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2781300"/>
                        <a:ext cx="309562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/>
          <p:nvPr/>
        </p:nvGraphicFramePr>
        <p:xfrm>
          <a:off x="611188" y="3716338"/>
          <a:ext cx="6840537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r:id="rId5" imgW="2195830" imgH="812165" progId="Equation.3">
                  <p:embed/>
                </p:oleObj>
              </mc:Choice>
              <mc:Fallback>
                <p:oleObj r:id="rId5" imgW="2195830" imgH="812165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188" y="3716338"/>
                        <a:ext cx="6840537" cy="2305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3.</a:t>
            </a:r>
          </a:p>
        </p:txBody>
      </p:sp>
      <p:graphicFrame>
        <p:nvGraphicFramePr>
          <p:cNvPr id="25602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3350" y="542925"/>
          <a:ext cx="5761038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3" imgW="2386330" imgH="660400" progId="Equation.3">
                  <p:embed/>
                </p:oleObj>
              </mc:Choice>
              <mc:Fallback>
                <p:oleObj r:id="rId3" imgW="2386330" imgH="660400" progId="Equation.3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542925"/>
                        <a:ext cx="5761038" cy="1593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/>
          <p:nvPr/>
        </p:nvGraphicFramePr>
        <p:xfrm>
          <a:off x="900113" y="2492375"/>
          <a:ext cx="6696075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r:id="rId5" imgW="2413000" imgH="1155700" progId="Equation.3">
                  <p:embed/>
                </p:oleObj>
              </mc:Choice>
              <mc:Fallback>
                <p:oleObj r:id="rId5" imgW="2413000" imgH="1155700" progId="Equation.3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13" y="2492375"/>
                        <a:ext cx="6696075" cy="3097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2400" dirty="0"/>
              <a:t>Jawab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3292475" cy="3543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</a:tblGrid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X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80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0</a:t>
                      </a:r>
                      <a:endParaRPr lang="id-ID" sz="24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110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900</a:t>
                      </a:r>
                      <a:endParaRPr lang="id-ID" sz="24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90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100</a:t>
                      </a:r>
                      <a:endParaRPr lang="id-ID" sz="2400" dirty="0"/>
                    </a:p>
                  </a:txBody>
                  <a:tcPr/>
                </a:tc>
              </a:tr>
              <a:tr h="319653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60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400</a:t>
                      </a:r>
                      <a:endParaRPr lang="id-ID" sz="24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60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400</a:t>
                      </a:r>
                      <a:endParaRPr lang="id-ID" sz="2400" dirty="0"/>
                    </a:p>
                  </a:txBody>
                  <a:tcPr/>
                </a:tc>
              </a:tr>
              <a:tr h="514293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400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1800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626" name="Object 4"/>
          <p:cNvGraphicFramePr/>
          <p:nvPr/>
        </p:nvGraphicFramePr>
        <p:xfrm>
          <a:off x="2411413" y="908050"/>
          <a:ext cx="1152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r:id="rId3" imgW="570865" imgH="266065" progId="Equation.3">
                  <p:embed/>
                </p:oleObj>
              </mc:Choice>
              <mc:Fallback>
                <p:oleObj r:id="rId3" imgW="570865" imgH="266065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413" y="908050"/>
                        <a:ext cx="11525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5"/>
          <p:cNvGraphicFramePr/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r:id="rId5" imgW="114300" imgH="215265" progId="Equation.3">
                  <p:embed/>
                </p:oleObj>
              </mc:Choice>
              <mc:Fallback>
                <p:oleObj r:id="rId5" imgW="114300" imgH="215265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/>
          <p:nvPr/>
        </p:nvGraphicFramePr>
        <p:xfrm>
          <a:off x="4140200" y="1317625"/>
          <a:ext cx="4003675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r:id="rId7" imgW="1727200" imgH="609600" progId="Equation.3">
                  <p:embed/>
                </p:oleObj>
              </mc:Choice>
              <mc:Fallback>
                <p:oleObj r:id="rId7" imgW="1727200" imgH="6096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0200" y="1317625"/>
                        <a:ext cx="4003675" cy="175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4103687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sz="2400" dirty="0"/>
              <a:t>4. D. Penerimaan                D. Penolakan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x-none" sz="2400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sz="2400" dirty="0"/>
              <a:t>Karena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sz="2400" dirty="0"/>
              <a:t>Jadi Ho di tolak, berarti ada ada pengaruh tingkat upah dengan pengeluaran konsumsi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dirty="0"/>
          </a:p>
        </p:txBody>
      </p:sp>
      <p:grpSp>
        <p:nvGrpSpPr>
          <p:cNvPr id="27653" name="Group 16"/>
          <p:cNvGrpSpPr/>
          <p:nvPr/>
        </p:nvGrpSpPr>
        <p:grpSpPr>
          <a:xfrm>
            <a:off x="1928813" y="1357313"/>
            <a:ext cx="3744912" cy="1697037"/>
            <a:chOff x="1835150" y="2740025"/>
            <a:chExt cx="3744913" cy="1697038"/>
          </a:xfrm>
        </p:grpSpPr>
        <p:sp>
          <p:nvSpPr>
            <p:cNvPr id="6" name="Freeform 5"/>
            <p:cNvSpPr/>
            <p:nvPr/>
          </p:nvSpPr>
          <p:spPr>
            <a:xfrm>
              <a:off x="2233612" y="2740025"/>
              <a:ext cx="3082926" cy="896938"/>
            </a:xfrm>
            <a:custGeom>
              <a:avLst/>
              <a:gdLst>
                <a:gd name="connsiteX0" fmla="*/ 0 w 3083442"/>
                <a:gd name="connsiteY0" fmla="*/ 896679 h 896679"/>
                <a:gd name="connsiteX1" fmla="*/ 1339703 w 3083442"/>
                <a:gd name="connsiteY1" fmla="*/ 24809 h 896679"/>
                <a:gd name="connsiteX2" fmla="*/ 3083442 w 3083442"/>
                <a:gd name="connsiteY2" fmla="*/ 747823 h 89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3442" h="896679">
                  <a:moveTo>
                    <a:pt x="0" y="896679"/>
                  </a:moveTo>
                  <a:cubicBezTo>
                    <a:pt x="412898" y="473148"/>
                    <a:pt x="825796" y="49618"/>
                    <a:pt x="1339703" y="24809"/>
                  </a:cubicBezTo>
                  <a:cubicBezTo>
                    <a:pt x="1853610" y="0"/>
                    <a:pt x="2821172" y="637953"/>
                    <a:pt x="3083442" y="74782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835150" y="3716338"/>
              <a:ext cx="3744913" cy="73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27538" y="3141662"/>
              <a:ext cx="0" cy="574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00563" y="3284537"/>
              <a:ext cx="792163" cy="43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00563" y="3573462"/>
              <a:ext cx="503238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1" y="3357562"/>
              <a:ext cx="215900" cy="287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787901" y="3500437"/>
              <a:ext cx="360362" cy="215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651" name="Object 3"/>
            <p:cNvGraphicFramePr/>
            <p:nvPr/>
          </p:nvGraphicFramePr>
          <p:xfrm>
            <a:off x="3924300" y="3933825"/>
            <a:ext cx="15113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r:id="rId3" imgW="584200" imgH="228600" progId="Equation.3">
                    <p:embed/>
                  </p:oleObj>
                </mc:Choice>
                <mc:Fallback>
                  <p:oleObj r:id="rId3" imgW="584200" imgH="228600" progId="Equation.3">
                    <p:embed/>
                    <p:pic>
                      <p:nvPicPr>
                        <p:cNvPr id="0" name="Picture 307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24300" y="3933825"/>
                          <a:ext cx="1511300" cy="5032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 flipV="1">
              <a:off x="5003801" y="2997200"/>
              <a:ext cx="288925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484437" y="3068637"/>
              <a:ext cx="431800" cy="2889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650" name="Object 4"/>
          <p:cNvGraphicFramePr/>
          <p:nvPr/>
        </p:nvGraphicFramePr>
        <p:xfrm>
          <a:off x="1785938" y="3322638"/>
          <a:ext cx="3714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r:id="rId5" imgW="1333500" imgH="228600" progId="Equation.3">
                  <p:embed/>
                </p:oleObj>
              </mc:Choice>
              <mc:Fallback>
                <p:oleObj r:id="rId5" imgW="1333500" imgH="2286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5938" y="3322638"/>
                        <a:ext cx="371475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214313"/>
            <a:ext cx="8229600" cy="55721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 hasil pengambilan sampel secara acak tentang pengaruh lamanya belajar (X) terhadap nilai ujian (Y) adalah sebagai berikut 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Tentukan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menyatakan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diperoleh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lamanya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/>
          <p:nvPr/>
        </p:nvGraphicFramePr>
        <p:xfrm>
          <a:off x="2000250" y="2286000"/>
          <a:ext cx="2514600" cy="1920875"/>
        </p:xfrm>
        <a:graphic>
          <a:graphicData uri="http://schemas.openxmlformats.org/drawingml/2006/table">
            <a:tbl>
              <a:tblPr/>
              <a:tblGrid>
                <a:gridCol w="1219200"/>
                <a:gridCol w="1295400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(nilai ujian)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X (lama belajar)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(x)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pertama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diduga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mempunyai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hubungan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(y)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kg. Dari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pengamatan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terhadap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diperoleh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Group 46"/>
          <p:cNvGraphicFramePr/>
          <p:nvPr/>
        </p:nvGraphicFramePr>
        <p:xfrm>
          <a:off x="2571750" y="2214563"/>
          <a:ext cx="3571875" cy="3840163"/>
        </p:xfrm>
        <a:graphic>
          <a:graphicData uri="http://schemas.openxmlformats.org/drawingml/2006/table">
            <a:tbl>
              <a:tblPr/>
              <a:tblGrid>
                <a:gridCol w="1928826"/>
                <a:gridCol w="1643074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Usia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Massa (kg)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itle 2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472518" cy="182880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09. </a:t>
            </a:r>
            <a:r>
              <a:rPr kumimoji="0" lang="en-US" sz="3200" b="1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REGRESSI</a:t>
            </a: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DAN </a:t>
            </a:r>
            <a:r>
              <a:rPr kumimoji="0" lang="en-US" sz="3200" b="1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KORELASI</a:t>
            </a: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SEDERHANA</a:t>
            </a: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</a:br>
            <a:endParaRPr kumimoji="0" lang="en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6" name="Rectangle 4"/>
          <p:cNvSpPr txBox="1"/>
          <p:nvPr/>
        </p:nvSpPr>
        <p:spPr>
          <a:xfrm>
            <a:off x="914400" y="2590800"/>
            <a:ext cx="76200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dirty="0">
                <a:latin typeface="Arial" panose="020B0604020202020204" pitchFamily="34" charset="0"/>
              </a:rPr>
              <a:t>Tujuan: Memahami </a:t>
            </a:r>
            <a:r>
              <a:rPr lang="en-US" altLang="x-none" sz="2400" dirty="0">
                <a:latin typeface="Arial" panose="020B0604020202020204" pitchFamily="34" charset="0"/>
              </a:rPr>
              <a:t>konsep regresi dan korelasi 	sederhana</a:t>
            </a: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500063"/>
            <a:ext cx="80724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Carilah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regressinya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4,5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minggu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berapakah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massanya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5,87 kg,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berapakahusianya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Carilah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koefisien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korelasi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artinya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Kesimpulan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merupakan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menentukan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hubungan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Kriteria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dikarakterisasi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koefisien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korelasi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lang="en-US" altLang="x-none" sz="2400" dirty="0"/>
              <a:t>Mahasiswa mampu menguasai konsep regresi dan korelasi sederhana</a:t>
            </a:r>
            <a:endParaRPr lang="id-ID" altLang="en-US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Title 5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Daftar Pustaka</a:t>
            </a: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143000"/>
            <a:ext cx="8501063" cy="526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Ronald E. Walpole, Raymond H. Myers, Sharon L. Myers and Keying Ye,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Probabilitiy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and Statistics for Engineers and Scientists,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8th edition, Pearson Prentice Hall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Sharma,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Subhash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1996,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Techniques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John Willey &amp; Son, Inc., USA.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Johson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Wichern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statistical analysis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Upper Saddle River: Pearson Prentice Hall.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J. Supranto, M.A. 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2001,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Statistika Teor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dan Aplikasi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Erlangga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Jakarta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Douglas C. Montgomery, George C. Runger, 2003,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Statistic and Probability for Engineer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third edition, John Wiley and Son Inc.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Singgih Santoso, 2014,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Panduan Lengkap SPSSversi 20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Alex Media Komputindo.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600" dirty="0"/>
              <a:t>KORELASI SEDERHANA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sz="2800" dirty="0"/>
              <a:t>Dalam statistik kita mengenal hubungan antar variabel, yang digunakan untuk mengukur ada atau tidak hubungan antar variabel disebut </a:t>
            </a:r>
            <a:r>
              <a:rPr sz="2800" b="1" dirty="0"/>
              <a:t>Korelasi.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sz="2800" dirty="0"/>
              <a:t>Model yang paling sederhana untuk menjelaskan hubungan antara variabel dependen dengan satu variabel independen merupakan korelasi sederhana.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Korelasi yang terjadi antara dua variabel dapat berupa :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dirty="0"/>
              <a:t>1. </a:t>
            </a:r>
            <a:r>
              <a:rPr sz="2800" dirty="0"/>
              <a:t>Korelasi Positif adalah korelasi dua variabel, yaitu apabila variabel independen (X) meningkat atau turun maka variabel dependen (Y) cenderung untuk meningkat atau turun.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sz="2800" dirty="0"/>
              <a:t>2. Korelasi Negatif adalah korelasi dua variabel, yaitu apabila variabel independen (X) meningkat atau turun maka variabel dependen (Y) cenderung untuk turun atau meningkat. 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4525962"/>
          </a:xfrm>
          <a:ln/>
        </p:spPr>
        <p:txBody>
          <a:bodyPr vert="horz" wrap="square" lIns="91440" tIns="45720" rIns="91440" bIns="45720" anchor="t"/>
          <a:lstStyle/>
          <a:p>
            <a:pPr marL="514350" indent="-514350" eaLnBrk="1" hangingPunct="1">
              <a:buFont typeface="Calibri" panose="020F0502020204030204" pitchFamily="34" charset="0"/>
              <a:buAutoNum type="arabicPeriod" startAt="3"/>
            </a:pPr>
            <a:r>
              <a:rPr sz="2800" dirty="0"/>
              <a:t>Tidak ada Korelasi terjadi apabila kedua variabel  X dan Y tidak menunjukan adanya</a:t>
            </a:r>
            <a:r>
              <a:rPr lang="en-US" altLang="x-none" sz="2800" dirty="0"/>
              <a:t> </a:t>
            </a:r>
            <a:r>
              <a:rPr sz="2800" dirty="0"/>
              <a:t>hubungan</a:t>
            </a:r>
            <a:r>
              <a:rPr lang="en-US" altLang="x-none" sz="2800" dirty="0"/>
              <a:t>. 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 startAt="3"/>
            </a:pPr>
            <a:r>
              <a:rPr sz="2800" dirty="0"/>
              <a:t>Korelasi Sempurna adalah korelasi dari dua variabel yang benar-benar terjadi</a:t>
            </a:r>
            <a:endParaRPr lang="en-US" altLang="x-none" sz="2800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3200" dirty="0"/>
              <a:t>Koefisien Korelasi Sederhana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sz="2800" dirty="0"/>
              <a:t>Koefisien Korelasi (r) merupakan indeks atau bilangan yang digunakan untuk mengukur keeratan hubungan antar variabel.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sz="2800" dirty="0"/>
              <a:t>Koefisien Korelasi memiliki nilai antara -1 dan +1 (-1≤r≤+1)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UEU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2232</Words>
  <Application>Microsoft Office PowerPoint</Application>
  <PresentationFormat>On-screen Show (4:3)</PresentationFormat>
  <Paragraphs>569</Paragraphs>
  <Slides>53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 09. REGRESSI DAN KORELASI SEDERHANA  </vt:lpstr>
      <vt:lpstr>KORELASI SEDERHANA</vt:lpstr>
      <vt:lpstr>Korelasi yang terjadi antara dua variabel dapat berupa :</vt:lpstr>
      <vt:lpstr>PowerPoint Presentation</vt:lpstr>
      <vt:lpstr>Koefisien Korelasi Sederhana</vt:lpstr>
      <vt:lpstr>Untuk menentukan keeratan hubungan atau korelasi antar variabel berikut nilai-nilai patokan:</vt:lpstr>
      <vt:lpstr>RUMUS KOEFISIEN KORELASI SEDERHANA</vt:lpstr>
      <vt:lpstr>KOEFISIEN DETERMINASI</vt:lpstr>
      <vt:lpstr>REGRESI SEDERHANA</vt:lpstr>
      <vt:lpstr>Persamaan garis regresi:</vt:lpstr>
      <vt:lpstr>RUMUS REGRESI  LINIER SEDERHANA</vt:lpstr>
      <vt:lpstr>KESALAHAN BAKU ESTIMASI</vt:lpstr>
      <vt:lpstr>Untuk memudahkan proses perhitungan rumus kesalahan baku estimasi sebelumnya diubah menjadi :</vt:lpstr>
      <vt:lpstr>CONTOH</vt:lpstr>
      <vt:lpstr>Volume penjualan dan harga jual produk PT.ABC selama 10 bulan</vt:lpstr>
      <vt:lpstr>JAWAB</vt:lpstr>
      <vt:lpstr>- Hubungan antara penjualan dan harga jual</vt:lpstr>
      <vt:lpstr>Koefisien korelasi sebesar -0,87 menunjukan hubungan linier negatif yang kuat artinya bila harga naik maka volume penjualan akan turun </vt:lpstr>
      <vt:lpstr>Interprestase dari nilai koefisien determinasi :</vt:lpstr>
      <vt:lpstr> </vt:lpstr>
      <vt:lpstr>Interprestasi dari persamaan tersebut</vt:lpstr>
      <vt:lpstr>- Kesalahan baku</vt:lpstr>
      <vt:lpstr>Kesalahan baku estimasi dapat dihitung dengan rumus :</vt:lpstr>
      <vt:lpstr>Atau dihitung menggunakan rumus lain lagi untuk menentukan kesalahan baku estimasi :</vt:lpstr>
      <vt:lpstr>PENGUJIAN HIPOTESIS</vt:lpstr>
      <vt:lpstr>PENGUJIAN HIPOTESIS TENTANG KOEFISIEN KORELASI</vt:lpstr>
      <vt:lpstr>Langka-langka Pengujian Hipotesis :</vt:lpstr>
      <vt:lpstr>Langka-langka Pengujian Hipotesis :</vt:lpstr>
      <vt:lpstr>4. Kesimpulan untuk menolak atau menerima      Ho</vt:lpstr>
      <vt:lpstr>PENGUJIAN HIPOTESIS TENTANG KOEFISIEN REGRESI</vt:lpstr>
      <vt:lpstr>Langka-langka Pengujian Hipotesis :</vt:lpstr>
      <vt:lpstr>Langka-langka Pengujian Hipotesis :</vt:lpstr>
      <vt:lpstr>Langka-langka Pengujian Hipotesis :</vt:lpstr>
      <vt:lpstr>4. Kesimpulan untuk menolak atau menerima      Ho</vt:lpstr>
      <vt:lpstr>CONTOH</vt:lpstr>
      <vt:lpstr>Jawab</vt:lpstr>
      <vt:lpstr>Pengujian Korelasi/Hubungan</vt:lpstr>
      <vt:lpstr> </vt:lpstr>
      <vt:lpstr>CONTOH</vt:lpstr>
      <vt:lpstr>Pengujian Regresi/Pengaruh</vt:lpstr>
      <vt:lpstr>3.</vt:lpstr>
      <vt:lpstr>Jawab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REGRESI SEDERHANA</dc:title>
  <dc:creator>user</dc:creator>
  <cp:lastModifiedBy>Windows User</cp:lastModifiedBy>
  <cp:revision>95</cp:revision>
  <dcterms:created xsi:type="dcterms:W3CDTF">2012-04-11T16:03:08Z</dcterms:created>
  <dcterms:modified xsi:type="dcterms:W3CDTF">2017-09-12T03:03:40Z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