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1"/>
    <p:restoredTop sz="93692"/>
  </p:normalViewPr>
  <p:slideViewPr>
    <p:cSldViewPr snapToGrid="0" snapToObjects="1">
      <p:cViewPr varScale="1">
        <p:scale>
          <a:sx n="129" d="100"/>
          <a:sy n="129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3D556-A5A9-E441-9344-42F4D93B7EB9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7EB0-AE9D-DA48-A696-85627E61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81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912F04-BF1E-43F4-B8AF-E563BE0B6FE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1774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/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3230FD-15BA-47DF-8E02-A54105EFCBC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66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A26B82-4814-4BEB-B51D-DD207D2E565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97377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/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2C770D-D5FF-4A27-8FD6-204C84044BE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02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0B5719-1B89-409A-A70F-1E4608DA48C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65107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6A9C83-523D-4DE7-BA19-EBFAC4A8E11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5424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A6D4E9-1F2B-47E8-B946-44C23197C95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38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1017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9258C-9BB2-4C1A-AE98-3D104FFC769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39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288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370FD3-5073-4EA2-9CB2-EE4C1D9D14E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5695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ED3F01-9A1A-469E-BA7C-604A9CFC538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621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195196-DC4E-43A9-A212-596DC337773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0000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E11665-455E-4A4A-852D-DC612C68465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217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A85A1-3013-46F7-9A1E-E300CEDCB74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532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517A-D120-BE42-9D3C-1404EE7F7C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E1D121-D88F-2545-B038-29569D78D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B339E-1550-ED41-B7F0-5BB185039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CE52D4-EA9D-B743-983B-33E53482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A1D5A-E12D-864C-87A1-D3C26C3F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23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54090-B7D4-9C4F-9B21-DBA34ED5B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AB9FFD-F207-3E40-A53B-6F2F5C04B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6AB26-DA9B-FE49-B567-CD9E3A344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3348E-340A-284F-91C8-2480559B8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E628D-98B5-F244-A83A-98794F1BF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21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B850FF-8304-9A44-926C-10D1B54791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7CC801-FB7F-0A4A-85EC-5072E00D6C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256B9-7F7C-7A44-A630-A12B49A25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05385C-5206-9349-ADED-67E0607F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C996B-FB6D-7A4C-BEDB-C85C7C939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2DB28-9976-EA44-ACE9-80D4CF8C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D742C-9EB4-6C49-AE0C-BCDF52518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CF380-71AE-AC41-B07B-C51C74A6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62B59-FA15-954C-90CD-384E27CD8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3D713-7454-7045-BD18-EC0FCD7E4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2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57963-8037-7B47-BA1A-85550C45C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5A625-0368-234B-AECF-A9AAED3DC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6C7A5-6165-3D4B-B9AE-8EBE0921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12E58-143C-5A4B-ABA7-5AAB6D39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3B1CA8-0DDC-0D48-973E-836B397F9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58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4FEE9-41C1-154E-9FE7-96DE5D3D3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0D5A1-E3BA-AF42-87CD-E3A9F6733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8F429-9CB9-FF4E-8C85-82DCE79CB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1AFAE-D99D-A045-A780-49A770DFC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95DCEE-2905-B445-8992-2B3370A31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8D4B4-58E2-344F-9755-8FB38444C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47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7B4E8-703F-6C47-8643-B6C5F1D9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F8EF8-0E08-174B-8DEB-62676C0B0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9213EF-4410-0B49-9820-C18491BF2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1A2792-30DA-6C4A-A6E4-5020A21DA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7DBA04-41D9-6642-9E73-C740A5D873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0D931B-BF6A-E94E-A66C-4F42975EC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F12330-6633-4646-A3C1-FA6A1FC0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84ACEE-84CB-8C42-81BD-F248073C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36FF6-13C9-B640-A503-0973F892A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EA0F7A-4C08-A34D-8D33-087656227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E884DD-973E-F94E-B6C0-5CAA947C6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9261B9-6EC1-E742-B2D3-FACBCD367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2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ECC10-36A7-E846-AA3F-2D777F5C3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8534EF-3E7A-194A-ABC0-7D5DBE4E1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E91C2-5341-3A41-AB7F-B17C22265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34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DEC4F-33B0-C545-9720-479AC1D48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AB664-6E67-DB4F-B372-620BFA748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19A2F3-AAA8-C149-BB2F-6E54BF6B9B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0E3702-F54C-D94F-B78B-A742F6CDE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E2B494-6E79-2D42-B25E-9B845671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B9DFC-CDA9-E742-A5A4-430130946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2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2215F-C466-5E47-AA9F-066DE8489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A0D80-0819-6E44-96E8-FEF3F41BF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542DA-7A9E-1142-A4CE-A67AF3A949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93CE0-52DB-9E46-8BB6-B2B528F06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25A25-17A6-AC44-8BDD-38AE9CF61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CF476-9D4B-5E4F-8079-A19E819F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5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1A88D9-E160-EF45-B5AB-D609E9699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8D1A16-1CA1-564C-9CD6-7EA2CF0792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D6797-D398-4140-9D45-B08A60C569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9DD4-218F-8841-A4E2-4B75EC571E48}" type="datetimeFigureOut">
              <a:rPr lang="en-US" smtClean="0"/>
              <a:t>11/6/17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B1725D-18A7-684F-BF01-BD8DB0E7E2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A37AD-423A-9449-87A2-60A80566D9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1E0A4-E25E-DF46-B8AD-5E0F2D5B1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9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C7E37-A8B0-7C4C-B0FE-E5C1A85B8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Tablet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E676D2-DA4D-7A4A-AFAF-D8D1D60821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62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BAHAN PENGIKAT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11430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600"/>
              <a:t>Succus Liquiritae, 2 gram untuk 60 pil</a:t>
            </a:r>
          </a:p>
          <a:p>
            <a:pPr lvl="1">
              <a:lnSpc>
                <a:spcPct val="80000"/>
              </a:lnSpc>
            </a:pPr>
            <a:endParaRPr lang="en-US" sz="2600"/>
          </a:p>
          <a:p>
            <a:pPr lvl="1">
              <a:lnSpc>
                <a:spcPct val="80000"/>
              </a:lnSpc>
            </a:pPr>
            <a:r>
              <a:rPr lang="en-US" sz="2600"/>
              <a:t>PULV GUMMOSUS</a:t>
            </a:r>
          </a:p>
          <a:p>
            <a:pPr lvl="2">
              <a:lnSpc>
                <a:spcPct val="80000"/>
              </a:lnSpc>
            </a:pPr>
            <a:r>
              <a:rPr lang="en-US" sz="2600"/>
              <a:t>Merupakan campuran Saccharum, PGA, Tragacantha  </a:t>
            </a:r>
            <a:endParaRPr lang="sv-SE" sz="2600"/>
          </a:p>
          <a:p>
            <a:pPr lvl="2">
              <a:lnSpc>
                <a:spcPct val="80000"/>
              </a:lnSpc>
            </a:pPr>
            <a:r>
              <a:rPr lang="sv-SE" sz="2600"/>
              <a:t>Dengan berat  500 mg untuk 60 Pil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/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/>
              <a:t>	Pembasah       -    Aqua Glycerinata </a:t>
            </a:r>
            <a:r>
              <a:rPr lang="es-ES" sz="2000"/>
              <a:t>(campuran gliserin dan air  sama banyak)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/>
              <a:t>			       </a:t>
            </a:r>
            <a:r>
              <a:rPr lang="en-US"/>
              <a:t>-    Sirup simplex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	Kerugian  </a:t>
            </a:r>
            <a:r>
              <a:rPr lang="en-US">
                <a:sym typeface="Symbol" pitchFamily="18" charset="2"/>
              </a:rPr>
              <a:t></a:t>
            </a:r>
            <a:r>
              <a:rPr lang="en-US"/>
              <a:t> Pil keras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42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553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/>
              <a:t>- </a:t>
            </a:r>
            <a:r>
              <a:rPr lang="en-US"/>
              <a:t>Campuran succus dan Saccharum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	Pembasah : Aq. Glycerinata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	Yang dipakai : 75 gram untuk 1000 pil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- Ekstrak kental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/>
              <a:t>	- Glycerin Cum tragakan dalam Glycerin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/>
              <a:t>	- Adeps Lanae &amp; Vaselin album</a:t>
            </a:r>
          </a:p>
          <a:p>
            <a:pPr lvl="2">
              <a:lnSpc>
                <a:spcPct val="80000"/>
              </a:lnSpc>
            </a:pPr>
            <a:r>
              <a:rPr lang="sv-SE"/>
              <a:t>Untuk bahan yang peka terhadap air</a:t>
            </a:r>
          </a:p>
          <a:p>
            <a:pPr lvl="2">
              <a:lnSpc>
                <a:spcPct val="80000"/>
              </a:lnSpc>
            </a:pPr>
            <a:r>
              <a:rPr lang="sv-SE"/>
              <a:t>Bahan yang bereaksi satu dengan yang lain dengan adanya air.</a:t>
            </a:r>
          </a:p>
          <a:p>
            <a:pPr lvl="2">
              <a:lnSpc>
                <a:spcPct val="80000"/>
              </a:lnSpc>
            </a:pPr>
            <a:r>
              <a:rPr lang="sv-SE"/>
              <a:t>Misal ; suatu asam dan bikarbonat (Meditreen, aspirin dan bikarbonat)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6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Bahan-bahan yang peka air</a:t>
            </a: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/>
              <a:t>misalnya  folia digitalis dengan adanya air glikosidanya aktif terurai karena fermentennya (enzim) aktif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sv-SE"/>
              <a:t>Sehingga sering pula dibuat dengan: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/>
              <a:t> R/ 	Fol. Digitalis		6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/>
              <a:t>		ol. Cacao			12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/>
              <a:t>		ol. Amygdal		1,7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/>
              <a:t>		mf. Pil 		no. 60</a:t>
            </a:r>
          </a:p>
        </p:txBody>
      </p:sp>
    </p:spTree>
    <p:extLst>
      <p:ext uri="{BB962C8B-B14F-4D97-AF65-F5344CB8AC3E}">
        <p14:creationId xmlns:p14="http://schemas.microsoft.com/office/powerpoint/2010/main" val="3275761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75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/>
              <a:t>Asetosal, dengan adanya air dari bahan pengikat/pembasah dapat menyebabkan terhidrolisanya asetosal menjadi asam salisilat yang toksik pada lambung dan asam asetat, </a:t>
            </a:r>
          </a:p>
          <a:p>
            <a:pPr>
              <a:lnSpc>
                <a:spcPct val="80000"/>
              </a:lnSpc>
            </a:pPr>
            <a:endParaRPr lang="es-ES"/>
          </a:p>
          <a:p>
            <a:pPr>
              <a:lnSpc>
                <a:spcPct val="80000"/>
              </a:lnSpc>
            </a:pPr>
            <a:r>
              <a:rPr lang="es-ES"/>
              <a:t>sehingga jika ingin dibuat sediaan pil, menggunakan pengikat yang tidak mengandung air, </a:t>
            </a:r>
          </a:p>
          <a:p>
            <a:pPr>
              <a:lnSpc>
                <a:spcPct val="80000"/>
              </a:lnSpc>
            </a:pPr>
            <a:endParaRPr lang="es-ES"/>
          </a:p>
          <a:p>
            <a:pPr>
              <a:lnSpc>
                <a:spcPct val="80000"/>
              </a:lnSpc>
            </a:pPr>
            <a:r>
              <a:rPr lang="es-ES"/>
              <a:t>misalnya Oleum cacao, adeps lanae dll.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667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4079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/>
              <a:t>Bahan cair dalam sediaan capsul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990600"/>
            <a:ext cx="8229600" cy="6019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Jika harus dimasukkan kedalam capsul dengan cara diteteskan, maka pipet tetes yang digunakan harus ditara terlebih dahulu dengan cara :</a:t>
            </a:r>
          </a:p>
          <a:p>
            <a:pPr lvl="2"/>
            <a:r>
              <a:rPr lang="en-US"/>
              <a:t>Pipet baku memberikan tetesan pada air suling sebanyak 20 tetes per gramnya.</a:t>
            </a:r>
          </a:p>
          <a:p>
            <a:pPr lvl="2"/>
            <a:r>
              <a:rPr lang="en-US"/>
              <a:t>Pipet biasa ditara dengan cara air dimasukkan kedalam pipet yang akan ditera, kemudian diteteskan dalam wadah pada timbangan hingga 1 gram, hitung jumlah tetesan yang diperlukan.</a:t>
            </a:r>
            <a:endParaRPr lang="fi-FI"/>
          </a:p>
          <a:p>
            <a:pPr lvl="2"/>
            <a:r>
              <a:rPr lang="fi-FI"/>
              <a:t>Penetesan harus dilakukan pada posisi tegak lurus</a:t>
            </a:r>
            <a:endParaRPr lang="en-US"/>
          </a:p>
          <a:p>
            <a:pPr lvl="2"/>
            <a:r>
              <a:rPr lang="en-US"/>
              <a:t>Misalkan pipet biasa membutuhkan 22 tetes untuk 1 gram air suling</a:t>
            </a:r>
          </a:p>
          <a:p>
            <a:pPr lvl="2"/>
            <a:r>
              <a:rPr lang="en-US"/>
              <a:t>Jika pada resep dibutuhkan 10 tetes per capsul, maka cairan yang harus diteteskan adalah :</a:t>
            </a:r>
            <a:endParaRPr lang="es-ES"/>
          </a:p>
          <a:p>
            <a:r>
              <a:rPr lang="es-ES"/>
              <a:t>22/20 x 10 tetes = 11 tetes piper biasa.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50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F7289-C71A-3D4F-9225-76A940DEE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B7053-1608-8742-807C-8E933E6D3B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1557BD-1B4F-604F-B34F-38F89D3754C5}"/>
              </a:ext>
            </a:extLst>
          </p:cNvPr>
          <p:cNvSpPr/>
          <p:nvPr/>
        </p:nvSpPr>
        <p:spPr>
          <a:xfrm>
            <a:off x="3989493" y="2967335"/>
            <a:ext cx="42130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223657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CARA PEMBUATAN TABLET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endParaRPr lang="en-US" sz="2400" b="1" u="sng" dirty="0"/>
          </a:p>
          <a:p>
            <a:pPr marL="533400" indent="-533400">
              <a:buNone/>
            </a:pPr>
            <a:r>
              <a:rPr lang="en-US" sz="2400" dirty="0" err="1"/>
              <a:t>Ada</a:t>
            </a:r>
            <a:r>
              <a:rPr lang="en-US" sz="2400" dirty="0"/>
              <a:t> 3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pembuatan</a:t>
            </a:r>
            <a:r>
              <a:rPr lang="en-US" sz="2400" dirty="0"/>
              <a:t> Tablet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 err="1"/>
              <a:t>Granulasi</a:t>
            </a:r>
            <a:r>
              <a:rPr lang="en-US" sz="2400" dirty="0"/>
              <a:t> </a:t>
            </a:r>
            <a:r>
              <a:rPr lang="en-US" sz="2400" dirty="0" err="1"/>
              <a:t>Basah</a:t>
            </a:r>
            <a:endParaRPr lang="en-US" sz="2400" dirty="0"/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 err="1"/>
              <a:t>Granulasi</a:t>
            </a:r>
            <a:r>
              <a:rPr lang="en-US" sz="2400" dirty="0"/>
              <a:t> </a:t>
            </a:r>
            <a:r>
              <a:rPr lang="en-US" sz="2400" dirty="0" err="1"/>
              <a:t>Kering</a:t>
            </a:r>
            <a:r>
              <a:rPr lang="en-US" sz="2400" dirty="0"/>
              <a:t> (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 </a:t>
            </a:r>
            <a:r>
              <a:rPr lang="en-US" sz="2400" dirty="0" err="1"/>
              <a:t>rol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mesin</a:t>
            </a:r>
            <a:r>
              <a:rPr lang="en-US" sz="2400" dirty="0"/>
              <a:t> slag)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sz="2400" dirty="0" err="1"/>
              <a:t>Kempa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endParaRPr lang="en-US" sz="2400" dirty="0"/>
          </a:p>
          <a:p>
            <a:pPr marL="533400" indent="-533400">
              <a:buNone/>
            </a:pPr>
            <a:endParaRPr lang="en-US" sz="2400" dirty="0"/>
          </a:p>
          <a:p>
            <a:pPr marL="533400" indent="-533400">
              <a:buNone/>
            </a:pP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Granulasi</a:t>
            </a:r>
            <a:endParaRPr lang="en-US" sz="2400" dirty="0"/>
          </a:p>
          <a:p>
            <a:pPr marL="533400" indent="-533400"/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sifat</a:t>
            </a:r>
            <a:r>
              <a:rPr lang="en-US" sz="2400" dirty="0"/>
              <a:t> a</a:t>
            </a:r>
            <a:r>
              <a:rPr lang="id-ID" sz="2400"/>
              <a:t>li</a:t>
            </a:r>
            <a:r>
              <a:rPr lang="en-US" sz="2400"/>
              <a:t>r </a:t>
            </a:r>
            <a:r>
              <a:rPr lang="en-US" sz="2400" dirty="0"/>
              <a:t>(free flowing)</a:t>
            </a:r>
          </a:p>
          <a:p>
            <a:pPr marL="533400" indent="-533400"/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kempa</a:t>
            </a:r>
            <a:r>
              <a:rPr lang="en-US" sz="2400" dirty="0"/>
              <a:t> (</a:t>
            </a:r>
            <a:r>
              <a:rPr lang="en-US" sz="2400" dirty="0" err="1"/>
              <a:t>Kompresibilitas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800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546100"/>
            <a:ext cx="8534400" cy="566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789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304801"/>
            <a:ext cx="8534400" cy="593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5846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295401"/>
            <a:ext cx="8686800" cy="431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0677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Tablet Salut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Tab Salut gula</a:t>
            </a:r>
          </a:p>
          <a:p>
            <a:r>
              <a:rPr lang="en-US"/>
              <a:t>Tab salut selaput (film coating)</a:t>
            </a:r>
          </a:p>
          <a:p>
            <a:r>
              <a:rPr lang="en-US"/>
              <a:t>Tab salut enterik</a:t>
            </a:r>
          </a:p>
          <a:p>
            <a:r>
              <a:rPr lang="en-US"/>
              <a:t>Tab Lepas Lambat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4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/>
              <a:t>PILULAE</a:t>
            </a:r>
            <a:br>
              <a:rPr lang="en-US" sz="4000"/>
            </a:br>
            <a:r>
              <a:rPr lang="en-US" sz="4000"/>
              <a:t>(PIL)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MERUPAKAN BENTUK SEDIAAN PADAT BUNDAR DAN KECIL MENGANDUNG BAHAN OBAT DAN DIMAKSUDKAN UNTUK PEMAKAIAN ORAL</a:t>
            </a:r>
          </a:p>
        </p:txBody>
      </p:sp>
    </p:spTree>
    <p:extLst>
      <p:ext uri="{BB962C8B-B14F-4D97-AF65-F5344CB8AC3E}">
        <p14:creationId xmlns:p14="http://schemas.microsoft.com/office/powerpoint/2010/main" val="2532609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Berdasarkan Berat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81200" y="3048001"/>
            <a:ext cx="8229600" cy="3082925"/>
          </a:xfrm>
        </p:spPr>
        <p:txBody>
          <a:bodyPr/>
          <a:lstStyle/>
          <a:p>
            <a:r>
              <a:rPr lang="en-US"/>
              <a:t>Boli		&gt; 300mg</a:t>
            </a:r>
          </a:p>
          <a:p>
            <a:r>
              <a:rPr lang="en-US"/>
              <a:t>PIL 		60 – 300 mg</a:t>
            </a:r>
          </a:p>
          <a:p>
            <a:r>
              <a:rPr lang="en-US"/>
              <a:t>Granul 	&lt; 60 mg. </a:t>
            </a:r>
            <a:r>
              <a:rPr lang="en-US" sz="2400"/>
              <a:t>Ph.Ned &lt; 30 mg</a:t>
            </a:r>
          </a:p>
        </p:txBody>
      </p:sp>
    </p:spTree>
    <p:extLst>
      <p:ext uri="{BB962C8B-B14F-4D97-AF65-F5344CB8AC3E}">
        <p14:creationId xmlns:p14="http://schemas.microsoft.com/office/powerpoint/2010/main" val="1085745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/>
              <a:t>ATURAN UMUM PEMBUATAN PIL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indent="-27432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dirty="0"/>
              <a:t>BERAT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pengisi</a:t>
            </a:r>
            <a:r>
              <a:rPr lang="en-US" dirty="0"/>
              <a:t>,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 </a:t>
            </a:r>
            <a:r>
              <a:rPr lang="en-US" dirty="0" err="1"/>
              <a:t>tiap</a:t>
            </a:r>
            <a:r>
              <a:rPr lang="en-US" dirty="0"/>
              <a:t> </a:t>
            </a:r>
            <a:r>
              <a:rPr lang="en-US" dirty="0" err="1"/>
              <a:t>pil</a:t>
            </a:r>
            <a:r>
              <a:rPr lang="en-US" dirty="0"/>
              <a:t> 100 – 150 mg </a:t>
            </a:r>
            <a:r>
              <a:rPr lang="en-US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u="sng" dirty="0"/>
              <a:t>+</a:t>
            </a:r>
            <a:r>
              <a:rPr lang="en-US" dirty="0"/>
              <a:t> 120 mg</a:t>
            </a:r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  <a:p>
            <a:pPr marL="274320" indent="-274320">
              <a:lnSpc>
                <a:spcPct val="80000"/>
              </a:lnSpc>
              <a:buClr>
                <a:schemeClr val="accent3"/>
              </a:buClr>
              <a:buNone/>
              <a:defRPr/>
            </a:pPr>
            <a:r>
              <a:rPr lang="en-US" dirty="0"/>
              <a:t>BAHAN PENGISI</a:t>
            </a:r>
          </a:p>
          <a:p>
            <a:pPr marL="640080" lvl="1" indent="-246888">
              <a:lnSpc>
                <a:spcPct val="80000"/>
              </a:lnSpc>
              <a:buFont typeface="Wingdings 2"/>
              <a:buChar char=""/>
              <a:defRPr/>
            </a:pPr>
            <a:r>
              <a:rPr lang="en-US" dirty="0" err="1"/>
              <a:t>Umumnya</a:t>
            </a:r>
            <a:r>
              <a:rPr lang="en-US" dirty="0"/>
              <a:t> Radix </a:t>
            </a:r>
            <a:r>
              <a:rPr lang="en-US" dirty="0" err="1"/>
              <a:t>liquiritiae</a:t>
            </a:r>
            <a:endParaRPr lang="en-US" dirty="0"/>
          </a:p>
          <a:p>
            <a:pPr marL="640080" lvl="1" indent="-246888">
              <a:lnSpc>
                <a:spcPct val="80000"/>
              </a:lnSpc>
              <a:buFont typeface="Wingdings 2"/>
              <a:buChar char=""/>
              <a:defRPr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yang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pengikat</a:t>
            </a:r>
            <a:r>
              <a:rPr lang="en-US" dirty="0"/>
              <a:t>: </a:t>
            </a:r>
            <a:r>
              <a:rPr lang="en-US" dirty="0" err="1"/>
              <a:t>Succus</a:t>
            </a:r>
            <a:r>
              <a:rPr lang="en-US" dirty="0"/>
              <a:t> </a:t>
            </a:r>
            <a:r>
              <a:rPr lang="en-US" dirty="0" err="1"/>
              <a:t>liquiritiae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: </a:t>
            </a:r>
          </a:p>
          <a:p>
            <a:pPr lvl="2" indent="-246888">
              <a:lnSpc>
                <a:spcPct val="80000"/>
              </a:lnSpc>
              <a:buFont typeface="Wingdings 2"/>
              <a:buChar char=""/>
              <a:defRPr/>
            </a:pPr>
            <a:r>
              <a:rPr lang="en-US" dirty="0"/>
              <a:t>Radix =	2 X </a:t>
            </a:r>
            <a:r>
              <a:rPr lang="en-US" dirty="0" err="1"/>
              <a:t>Succus</a:t>
            </a:r>
            <a:endParaRPr lang="en-US" dirty="0"/>
          </a:p>
          <a:p>
            <a:pPr marL="640080" lvl="1" indent="-246888">
              <a:lnSpc>
                <a:spcPct val="80000"/>
              </a:lnSpc>
              <a:buFont typeface="Wingdings 2"/>
              <a:buChar char=""/>
              <a:defRPr/>
            </a:pPr>
            <a:r>
              <a:rPr lang="en-US" dirty="0" err="1"/>
              <a:t>Pulvis</a:t>
            </a:r>
            <a:r>
              <a:rPr lang="en-US" dirty="0"/>
              <a:t> Pro </a:t>
            </a:r>
            <a:r>
              <a:rPr lang="en-US" dirty="0" err="1"/>
              <a:t>Pilulis</a:t>
            </a:r>
            <a:r>
              <a:rPr lang="en-US" dirty="0"/>
              <a:t> (PPP)</a:t>
            </a:r>
            <a:endParaRPr lang="sv-SE" dirty="0"/>
          </a:p>
          <a:p>
            <a:pPr lvl="2" indent="-246888">
              <a:lnSpc>
                <a:spcPct val="80000"/>
              </a:lnSpc>
              <a:buFont typeface="Wingdings 2"/>
              <a:buChar char=""/>
              <a:defRPr/>
            </a:pPr>
            <a:r>
              <a:rPr lang="sv-SE" dirty="0"/>
              <a:t>Jumlah Succus dan Radix  sama banyak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95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359</Words>
  <Application>Microsoft Macintosh PowerPoint</Application>
  <PresentationFormat>Widescreen</PresentationFormat>
  <Paragraphs>89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Wingdings</vt:lpstr>
      <vt:lpstr>Wingdings 2</vt:lpstr>
      <vt:lpstr>Office Theme</vt:lpstr>
      <vt:lpstr>Tablet </vt:lpstr>
      <vt:lpstr>CARA PEMBUATAN TABLET</vt:lpstr>
      <vt:lpstr>PowerPoint Presentation</vt:lpstr>
      <vt:lpstr>PowerPoint Presentation</vt:lpstr>
      <vt:lpstr>PowerPoint Presentation</vt:lpstr>
      <vt:lpstr>Tablet Salut</vt:lpstr>
      <vt:lpstr>PILULAE (PIL)</vt:lpstr>
      <vt:lpstr>Berdasarkan Berat</vt:lpstr>
      <vt:lpstr>ATURAN UMUM PEMBUATAN PIL</vt:lpstr>
      <vt:lpstr>BAHAN PENGIKAT </vt:lpstr>
      <vt:lpstr>PowerPoint Presentation</vt:lpstr>
      <vt:lpstr>Bahan-bahan yang peka air</vt:lpstr>
      <vt:lpstr>PowerPoint Presentation</vt:lpstr>
      <vt:lpstr>Bahan cair dalam sediaan capsul</vt:lpstr>
      <vt:lpstr>PowerPoint Presentation</vt:lpstr>
    </vt:vector>
  </TitlesOfParts>
  <Company/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Tablet </dc:title>
  <dc:creator>afre raya</dc:creator>
  <cp:lastModifiedBy>afre raya</cp:lastModifiedBy>
  <cp:revision>1</cp:revision>
  <dcterms:created xsi:type="dcterms:W3CDTF">2017-11-06T10:31:20Z</dcterms:created>
  <dcterms:modified xsi:type="dcterms:W3CDTF">2017-11-06T10:34:08Z</dcterms:modified>
</cp:coreProperties>
</file>