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631"/>
  </p:normalViewPr>
  <p:slideViewPr>
    <p:cSldViewPr>
      <p:cViewPr varScale="1">
        <p:scale>
          <a:sx n="66" d="100"/>
          <a:sy n="66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1772D-F04E-46EA-9E72-B7EA6A908131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6338-9FF9-4DE4-8639-1FF72066774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11BC7-082A-4CAE-A748-2DD7171C9E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202FF-F2BD-4009-9325-69C12FAB5B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F113D6-4F48-468E-A3EC-33654E5402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112A84-FEF3-4223-B8F7-5F97A0623C3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D218C-B34E-4FDF-AF9F-6BF51A4300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3D1B4C-EA48-4861-B34B-34139E6ED4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88992-97A3-46D4-A659-EC6C3A9813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0BEF69-8F51-490F-B0CC-4F8FA4D4DB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C34E08-EFBF-415F-AD6B-8E90054BFE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C2A70B-7C6C-47DF-A423-797187A1836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0E3E3-580D-418D-9F31-7AC1082CD9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696A8F-3A43-419F-940A-6257D18185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D4B5FF-168C-4254-A999-E4921292A0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A84C0-801D-4A03-AC65-0222766A39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6E308-C6BB-4F56-AD0B-7237E465B0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43FE6A-55FA-4B05-B35F-7FCB79374E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189A27-AD71-4FDA-8A17-0F19E99544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ED698-B9CE-4D48-BFB8-4F85224EC8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4451987-35D8-405C-9B9B-05B36BD42C70}" type="datetimeFigureOut">
              <a:rPr lang="id-ID" smtClean="0"/>
              <a:pPr/>
              <a:t>07/11/17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6D2DA1-B3BE-4386-AE47-59C3ACDC79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Salep dan inkompatibiltas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Ratih Dyah Pertiwi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/>
              <a:t>Ciri dasar salep yang ideal secara fisika-kimia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bau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enak</a:t>
            </a:r>
            <a:r>
              <a:rPr lang="en-US" sz="2800" dirty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noda</a:t>
            </a:r>
            <a:r>
              <a:rPr lang="en-US" sz="2800" dirty="0"/>
              <a:t>, 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medium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yang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larut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air,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efisien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kering</a:t>
            </a:r>
            <a:r>
              <a:rPr lang="en-US" sz="2800" dirty="0"/>
              <a:t>, </a:t>
            </a:r>
            <a:r>
              <a:rPr lang="en-US" sz="2800" dirty="0" err="1"/>
              <a:t>berminyak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basah</a:t>
            </a:r>
            <a:r>
              <a:rPr lang="en-US" sz="2800" dirty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ekstemporer</a:t>
            </a:r>
            <a:r>
              <a:rPr lang="en-US" sz="2800" dirty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mengandung</a:t>
            </a:r>
            <a:r>
              <a:rPr lang="en-US" sz="2800" dirty="0"/>
              <a:t> 50% air, 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,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meleleh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melunak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8CC7-BA51-4F05-8EBF-E80E2088768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B1604-E47F-46F6-9E35-82D2A4065E4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/>
              <a:t>	Dasar salep hanya dapat memenuhi beberapa sifat-sifat tersebut diatas (tergantung pada tipe dasar salep dan akhir penggunaan).</a:t>
            </a:r>
          </a:p>
          <a:p>
            <a:pPr eaLnBrk="1" hangingPunct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8CC7-BA51-4F05-8EBF-E80E2088768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ADB36-5473-4A34-84E9-900B262F656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Penggolongan basis berdasarkan keadaan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000"/>
              <a:t>Dasar salep anhidrus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Minyak hidrofob : minyak mineral (vaselin, paraffin), minyak dari hewan (adeps lanae), minyak tumbuh2an (Ol. Sesami, Ol. Olivarum, Ol. Cocos)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Minyak hidrofil : dasar salep tercuci (aquaphor, carbowax, polysorb)</a:t>
            </a:r>
          </a:p>
          <a:p>
            <a:pPr eaLnBrk="1" hangingPunct="1"/>
            <a:r>
              <a:rPr lang="en-US" sz="2000"/>
              <a:t>Dasar salep yang mengandung air 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Dasar salep emulsi tipe A/M (lanolin)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Dasar salep emulsi tipe M/A (hydrophilic ointment USP, cold cream, vanishing cream)</a:t>
            </a:r>
          </a:p>
          <a:p>
            <a:pPr eaLnBrk="1" hangingPunct="1"/>
            <a:r>
              <a:rPr lang="en-US" sz="2000"/>
              <a:t>Dasar salep yang mengandung serbuk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Serbuk dalam minyak hidrofob (zinc oxide ointment USP)</a:t>
            </a:r>
          </a:p>
          <a:p>
            <a:pPr eaLnBrk="1" hangingPunct="1">
              <a:buFont typeface="Arial" charset="0"/>
              <a:buNone/>
            </a:pPr>
            <a:r>
              <a:rPr lang="en-US" sz="2000"/>
              <a:t>	Serbuk dalam minyak hidrofil (starch in hydrophilic petrolatum)</a:t>
            </a:r>
          </a:p>
          <a:p>
            <a:pPr eaLnBrk="1" hangingPunct="1"/>
            <a:endParaRPr lang="en-US"/>
          </a:p>
        </p:txBody>
      </p:sp>
      <p:sp>
        <p:nvSpPr>
          <p:cNvPr id="2048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9D9835B-1BAB-4B11-A9E4-438CC1DA836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95E65-2822-4EB6-9678-E25698D0E3A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/>
              <a:t>Penggolongan Basis berdasarkan komposisi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berminyak</a:t>
            </a:r>
            <a:r>
              <a:rPr lang="en-US" sz="2800" dirty="0"/>
              <a:t>/</a:t>
            </a:r>
            <a:r>
              <a:rPr lang="en-US" sz="2800" dirty="0" err="1"/>
              <a:t>berlemak</a:t>
            </a:r>
            <a:r>
              <a:rPr lang="en-US" sz="2800" dirty="0"/>
              <a:t> (</a:t>
            </a:r>
            <a:r>
              <a:rPr lang="en-US" sz="2800" dirty="0" err="1"/>
              <a:t>vaselin</a:t>
            </a:r>
            <a:r>
              <a:rPr lang="en-US" sz="2800" dirty="0"/>
              <a:t>, paraffin </a:t>
            </a:r>
            <a:r>
              <a:rPr lang="en-US" sz="2800" dirty="0" err="1"/>
              <a:t>cair</a:t>
            </a:r>
            <a:r>
              <a:rPr lang="en-US" sz="2800" dirty="0"/>
              <a:t>, paraffin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jelene</a:t>
            </a:r>
            <a:r>
              <a:rPr lang="en-US" sz="2800" dirty="0"/>
              <a:t>, </a:t>
            </a:r>
            <a:r>
              <a:rPr lang="en-US" sz="2800" dirty="0" err="1"/>
              <a:t>minyak</a:t>
            </a:r>
            <a:r>
              <a:rPr lang="en-US" sz="2800" dirty="0"/>
              <a:t> tumbuh2an, silicon)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absorpsi</a:t>
            </a:r>
            <a:r>
              <a:rPr lang="en-US" sz="2800" dirty="0"/>
              <a:t> (</a:t>
            </a:r>
            <a:r>
              <a:rPr lang="en-US" sz="2800" dirty="0" err="1"/>
              <a:t>adeps</a:t>
            </a:r>
            <a:r>
              <a:rPr lang="en-US" sz="2800" dirty="0"/>
              <a:t> </a:t>
            </a:r>
            <a:r>
              <a:rPr lang="en-US" sz="2800" dirty="0" err="1"/>
              <a:t>lanae</a:t>
            </a:r>
            <a:r>
              <a:rPr lang="en-US" sz="2800" dirty="0"/>
              <a:t>, hydrophilic ointment petrolatum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yang </a:t>
            </a:r>
            <a:r>
              <a:rPr lang="en-US" sz="2800" dirty="0" err="1"/>
              <a:t>baru</a:t>
            </a:r>
            <a:r>
              <a:rPr lang="en-US" sz="2800" dirty="0"/>
              <a:t> : </a:t>
            </a:r>
            <a:r>
              <a:rPr lang="en-US" sz="2800" dirty="0" err="1"/>
              <a:t>aquaphor</a:t>
            </a:r>
            <a:r>
              <a:rPr lang="en-US" sz="2800" dirty="0"/>
              <a:t>, </a:t>
            </a:r>
            <a:r>
              <a:rPr lang="en-US" sz="2800" dirty="0" err="1"/>
              <a:t>polysorb</a:t>
            </a:r>
            <a:r>
              <a:rPr lang="en-US" sz="2800" dirty="0"/>
              <a:t>, </a:t>
            </a:r>
            <a:r>
              <a:rPr lang="en-US" sz="2800" dirty="0" err="1"/>
              <a:t>hydrosorb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plastibase</a:t>
            </a:r>
            <a:r>
              <a:rPr lang="en-US" sz="2800" dirty="0"/>
              <a:t> hydrophilic).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tercuci</a:t>
            </a:r>
            <a:r>
              <a:rPr lang="en-US" sz="2800" dirty="0"/>
              <a:t> (polyethylene glycol ointment USP)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emulsi</a:t>
            </a:r>
            <a:r>
              <a:rPr lang="en-US" sz="2800" dirty="0"/>
              <a:t> (lanolin, cold cream, vanishing cream, Hydrophilic ointment, Emulsifying ointment </a:t>
            </a:r>
            <a:r>
              <a:rPr lang="en-US" sz="2800" dirty="0" err="1"/>
              <a:t>dan</a:t>
            </a:r>
            <a:r>
              <a:rPr lang="en-US" sz="2800" dirty="0"/>
              <a:t> emulsifying wax 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55A006-9BAA-4F1A-8148-E62476DBA1D3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0CBD-6400-47F9-B97A-22185F8BAA3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7B9899"/>
                </a:solidFill>
              </a:rPr>
              <a:t>Dasar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salep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Berlemak</a:t>
            </a:r>
            <a:r>
              <a:rPr lang="en-US" dirty="0">
                <a:solidFill>
                  <a:srgbClr val="7B9899"/>
                </a:solidFill>
              </a:rPr>
              <a:t>/</a:t>
            </a:r>
            <a:r>
              <a:rPr lang="en-US" dirty="0" err="1">
                <a:solidFill>
                  <a:srgbClr val="7B9899"/>
                </a:solidFill>
              </a:rPr>
              <a:t>Berminyak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Vaselin terdiri dari vaselin putih dan vaselin kuning. Vaselin putih : bentuk yang telah dimurnikan/dipucatkan warnanya dengan asam sulfat shg tidak boleh digunakan pada salep mata krn akan mengiritasi.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/>
              <a:t>	Vaselin digunakan jika dikehendaki adanya film penutup pada kulit yang diobati. Kemampuan menyerap air 5%, dapat ditingkatkan dengan menambah kholesterol. </a:t>
            </a:r>
          </a:p>
          <a:p>
            <a:pPr eaLnBrk="1" hangingPunct="1">
              <a:buFont typeface="Wingdings 2" pitchFamily="18" charset="2"/>
              <a:buNone/>
            </a:pPr>
            <a:endParaRPr lang="en-US"/>
          </a:p>
        </p:txBody>
      </p:sp>
      <p:sp>
        <p:nvSpPr>
          <p:cNvPr id="2253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6914D0-542E-4B69-AD13-C8828D188AC2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B449-755D-4FE5-8087-48CC1AE8F29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7B9899"/>
                </a:solidFill>
              </a:rPr>
              <a:t>Dasar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salep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Berlemak</a:t>
            </a:r>
            <a:r>
              <a:rPr lang="en-US" dirty="0">
                <a:solidFill>
                  <a:srgbClr val="7B9899"/>
                </a:solidFill>
              </a:rPr>
              <a:t>/</a:t>
            </a:r>
            <a:r>
              <a:rPr lang="en-US" dirty="0" err="1">
                <a:solidFill>
                  <a:srgbClr val="7B9899"/>
                </a:solidFill>
              </a:rPr>
              <a:t>Berminyak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Parafin</a:t>
            </a:r>
            <a:r>
              <a:rPr lang="en-US" sz="2800" dirty="0"/>
              <a:t> </a:t>
            </a:r>
            <a:r>
              <a:rPr lang="en-US" sz="2800" dirty="0" err="1"/>
              <a:t>adl</a:t>
            </a:r>
            <a:r>
              <a:rPr lang="en-US" sz="2800" dirty="0"/>
              <a:t> paraffin </a:t>
            </a:r>
            <a:r>
              <a:rPr lang="en-US" sz="2800" dirty="0" err="1"/>
              <a:t>padat</a:t>
            </a:r>
            <a:r>
              <a:rPr lang="en-US" sz="2800" dirty="0"/>
              <a:t>,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mengeraskan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krn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lebur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Paraffin </a:t>
            </a:r>
            <a:r>
              <a:rPr lang="en-US" sz="2800" dirty="0" err="1"/>
              <a:t>cair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, yang </a:t>
            </a:r>
            <a:r>
              <a:rPr lang="en-US" sz="2800" dirty="0" err="1"/>
              <a:t>viskositasnya</a:t>
            </a:r>
            <a:r>
              <a:rPr lang="en-US" sz="2800" dirty="0"/>
              <a:t> </a:t>
            </a:r>
            <a:r>
              <a:rPr lang="en-US" sz="2800" dirty="0" err="1"/>
              <a:t>encer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vanishing cream, yang </a:t>
            </a:r>
            <a:r>
              <a:rPr lang="en-US" sz="2800" dirty="0" err="1"/>
              <a:t>viskositasnya</a:t>
            </a:r>
            <a:r>
              <a:rPr lang="en-US" sz="2800" dirty="0"/>
              <a:t> </a:t>
            </a:r>
            <a:r>
              <a:rPr lang="en-US" sz="2800" dirty="0" err="1"/>
              <a:t>kental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cold cream.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Minyak</a:t>
            </a:r>
            <a:r>
              <a:rPr lang="en-US" sz="2800" dirty="0"/>
              <a:t> tumbuh2an </a:t>
            </a:r>
            <a:r>
              <a:rPr lang="en-US" sz="2800" dirty="0" err="1"/>
              <a:t>ditambahkan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pelumas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menurunkan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lebur</a:t>
            </a:r>
            <a:r>
              <a:rPr lang="en-US" sz="2800" dirty="0"/>
              <a:t>.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hidrogenasi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semi solid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berwarna</a:t>
            </a:r>
            <a:r>
              <a:rPr lang="en-US" sz="2800" dirty="0"/>
              <a:t> </a:t>
            </a:r>
            <a:r>
              <a:rPr lang="en-US" sz="2800" dirty="0" err="1"/>
              <a:t>putih</a:t>
            </a:r>
            <a:r>
              <a:rPr lang="en-US" sz="2800" dirty="0"/>
              <a:t>, </a:t>
            </a:r>
            <a:r>
              <a:rPr lang="en-US" sz="2800" dirty="0" err="1"/>
              <a:t>keuntungan</a:t>
            </a:r>
            <a:r>
              <a:rPr lang="en-US" sz="2800" dirty="0"/>
              <a:t> : </a:t>
            </a:r>
            <a:r>
              <a:rPr lang="en-US" sz="2800" dirty="0" err="1"/>
              <a:t>makin</a:t>
            </a:r>
            <a:r>
              <a:rPr lang="en-US" sz="2800" dirty="0"/>
              <a:t> </a:t>
            </a:r>
            <a:r>
              <a:rPr lang="en-US" sz="2800" dirty="0" err="1"/>
              <a:t>stabil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tengik</a:t>
            </a:r>
            <a:r>
              <a:rPr lang="en-US" sz="2800" dirty="0"/>
              <a:t>, </a:t>
            </a:r>
            <a:r>
              <a:rPr lang="en-US" sz="2800" dirty="0" err="1"/>
              <a:t>menambah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absorpsi</a:t>
            </a:r>
            <a:r>
              <a:rPr lang="en-US" sz="2800" dirty="0"/>
              <a:t> air.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8CC7-BA51-4F05-8EBF-E80E2088768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13D3E-F689-4842-A90F-ACD4E513CF79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7B9899"/>
                </a:solidFill>
              </a:rPr>
              <a:t>Dasar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salep</a:t>
            </a:r>
            <a:r>
              <a:rPr lang="en-US" dirty="0">
                <a:solidFill>
                  <a:srgbClr val="7B9899"/>
                </a:solidFill>
              </a:rPr>
              <a:t> </a:t>
            </a:r>
            <a:r>
              <a:rPr lang="en-US" dirty="0" err="1">
                <a:solidFill>
                  <a:srgbClr val="7B9899"/>
                </a:solidFill>
              </a:rPr>
              <a:t>Berlemak</a:t>
            </a:r>
            <a:r>
              <a:rPr lang="en-US" dirty="0">
                <a:solidFill>
                  <a:srgbClr val="7B9899"/>
                </a:solidFill>
              </a:rPr>
              <a:t>/</a:t>
            </a:r>
            <a:r>
              <a:rPr lang="en-US" dirty="0" err="1">
                <a:solidFill>
                  <a:srgbClr val="7B9899"/>
                </a:solidFill>
              </a:rPr>
              <a:t>Berminyak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Jelene</a:t>
            </a:r>
            <a:r>
              <a:rPr lang="en-US" sz="2800" dirty="0"/>
              <a:t> :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hidrokarbon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, </a:t>
            </a:r>
            <a:r>
              <a:rPr lang="en-US" sz="2800" dirty="0" err="1"/>
              <a:t>fase</a:t>
            </a:r>
            <a:r>
              <a:rPr lang="en-US" sz="2800" dirty="0"/>
              <a:t> air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shg</a:t>
            </a:r>
            <a:r>
              <a:rPr lang="en-US" sz="2800" dirty="0"/>
              <a:t> </a:t>
            </a:r>
            <a:r>
              <a:rPr lang="en-US" sz="2800" dirty="0" err="1"/>
              <a:t>difusi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media </a:t>
            </a:r>
            <a:r>
              <a:rPr lang="en-US" sz="2800" dirty="0" err="1"/>
              <a:t>sekelilingnya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Silikon</a:t>
            </a:r>
            <a:r>
              <a:rPr lang="en-US" sz="2800" dirty="0"/>
              <a:t> :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dimetikon</a:t>
            </a:r>
            <a:r>
              <a:rPr lang="en-US" sz="2800" dirty="0"/>
              <a:t>, </a:t>
            </a:r>
            <a:r>
              <a:rPr lang="en-US" sz="2800" dirty="0" err="1"/>
              <a:t>suatu</a:t>
            </a:r>
            <a:r>
              <a:rPr lang="en-US" sz="2800" dirty="0"/>
              <a:t> semi </a:t>
            </a:r>
            <a:r>
              <a:rPr lang="en-US" sz="2800" dirty="0" err="1"/>
              <a:t>polimer</a:t>
            </a:r>
            <a:r>
              <a:rPr lang="en-US" sz="2800" dirty="0"/>
              <a:t> </a:t>
            </a:r>
            <a:r>
              <a:rPr lang="en-US" sz="2800" dirty="0" err="1"/>
              <a:t>sintetik</a:t>
            </a:r>
            <a:r>
              <a:rPr lang="en-US" sz="2800" dirty="0"/>
              <a:t> yang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hidrokarbon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r>
              <a:rPr lang="en-US" sz="2800" dirty="0"/>
              <a:t> Si </a:t>
            </a:r>
            <a:r>
              <a:rPr lang="en-US" sz="2800" dirty="0" err="1"/>
              <a:t>dan</a:t>
            </a:r>
            <a:r>
              <a:rPr lang="en-US" sz="2800" dirty="0"/>
              <a:t> O, silicon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berminyak</a:t>
            </a:r>
            <a:r>
              <a:rPr lang="en-US" sz="2800" dirty="0"/>
              <a:t>,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dipegang</a:t>
            </a:r>
            <a:r>
              <a:rPr lang="en-US" sz="2800" dirty="0"/>
              <a:t> </a:t>
            </a:r>
            <a:r>
              <a:rPr lang="en-US" sz="2800" dirty="0" err="1"/>
              <a:t>rasanya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,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campur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air. Silicon </a:t>
            </a:r>
            <a:r>
              <a:rPr lang="en-US" sz="2800" dirty="0" err="1"/>
              <a:t>stabil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tahan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oksidasi</a:t>
            </a:r>
            <a:r>
              <a:rPr lang="en-US" sz="2800" dirty="0"/>
              <a:t>,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sediaan</a:t>
            </a:r>
            <a:r>
              <a:rPr lang="en-US" sz="2800" dirty="0"/>
              <a:t> ; Silicone hydrophilic ointment, silicone absorption base, silicone emulsion base.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8CC7-BA51-4F05-8EBF-E80E2088768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BEDD0-709E-4D5E-9A0D-8292168B361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Dasar Salep Absorpsi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absorpsi</a:t>
            </a:r>
            <a:r>
              <a:rPr lang="en-US" sz="2800" dirty="0"/>
              <a:t>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anhidrus</a:t>
            </a:r>
            <a:r>
              <a:rPr lang="en-US" sz="2800" dirty="0"/>
              <a:t>: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menyerap</a:t>
            </a:r>
            <a:r>
              <a:rPr lang="en-US" sz="2800" dirty="0"/>
              <a:t> air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emulsi</a:t>
            </a:r>
            <a:r>
              <a:rPr lang="en-US" sz="2800" dirty="0"/>
              <a:t> A/M (</a:t>
            </a:r>
            <a:r>
              <a:rPr lang="en-US" sz="2800" dirty="0" err="1"/>
              <a:t>adeps</a:t>
            </a:r>
            <a:r>
              <a:rPr lang="en-US" sz="2800" dirty="0"/>
              <a:t> </a:t>
            </a:r>
            <a:r>
              <a:rPr lang="en-US" sz="2800" dirty="0" err="1"/>
              <a:t>lanae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hydrophilic petrolatum).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anhidrus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emulsi</a:t>
            </a:r>
            <a:r>
              <a:rPr lang="en-US" sz="2800" dirty="0"/>
              <a:t> A/M </a:t>
            </a:r>
            <a:r>
              <a:rPr lang="en-US" sz="2800" dirty="0" err="1"/>
              <a:t>tapi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menyerap</a:t>
            </a:r>
            <a:r>
              <a:rPr lang="en-US" sz="2800" dirty="0"/>
              <a:t> air yang </a:t>
            </a:r>
            <a:r>
              <a:rPr lang="en-US" sz="2800" dirty="0" err="1"/>
              <a:t>ditambahkan</a:t>
            </a:r>
            <a:r>
              <a:rPr lang="en-US" sz="2800" dirty="0"/>
              <a:t> (cold cream, lanoline),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dicuci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tercuci</a:t>
            </a:r>
            <a:r>
              <a:rPr lang="en-US" sz="2800" dirty="0"/>
              <a:t>, </a:t>
            </a:r>
            <a:r>
              <a:rPr lang="en-US" sz="2800" dirty="0" err="1"/>
              <a:t>krn</a:t>
            </a:r>
            <a:r>
              <a:rPr lang="en-US" sz="2800" dirty="0"/>
              <a:t> </a:t>
            </a:r>
            <a:r>
              <a:rPr lang="en-US" sz="2800" dirty="0" err="1"/>
              <a:t>fase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 </a:t>
            </a:r>
            <a:r>
              <a:rPr lang="en-US" sz="2800" dirty="0" err="1"/>
              <a:t>adl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. </a:t>
            </a:r>
            <a:r>
              <a:rPr lang="en-US" sz="2800" dirty="0" err="1"/>
              <a:t>Adeps</a:t>
            </a:r>
            <a:r>
              <a:rPr lang="en-US" sz="2800" dirty="0"/>
              <a:t> </a:t>
            </a:r>
            <a:r>
              <a:rPr lang="en-US" sz="2800" dirty="0" err="1"/>
              <a:t>lanae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lapisan</a:t>
            </a:r>
            <a:r>
              <a:rPr lang="en-US" sz="2800" dirty="0"/>
              <a:t> </a:t>
            </a:r>
            <a:r>
              <a:rPr lang="en-US" sz="2800" dirty="0" err="1"/>
              <a:t>penutup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melunakkan</a:t>
            </a:r>
            <a:r>
              <a:rPr lang="en-US" sz="2800" dirty="0"/>
              <a:t> </a:t>
            </a:r>
            <a:r>
              <a:rPr lang="en-US" sz="2800" dirty="0" err="1"/>
              <a:t>kulit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yang </a:t>
            </a:r>
            <a:r>
              <a:rPr lang="en-US" sz="2800" dirty="0" err="1"/>
              <a:t>alergi</a:t>
            </a:r>
            <a:r>
              <a:rPr lang="en-US" sz="2800" dirty="0"/>
              <a:t>. Hydrophilic petrolatum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pengganti</a:t>
            </a:r>
            <a:r>
              <a:rPr lang="en-US" sz="2800" dirty="0"/>
              <a:t> </a:t>
            </a:r>
            <a:r>
              <a:rPr lang="en-US" sz="2800" dirty="0" err="1"/>
              <a:t>adeps</a:t>
            </a:r>
            <a:r>
              <a:rPr lang="en-US" sz="2800" dirty="0"/>
              <a:t> </a:t>
            </a:r>
            <a:r>
              <a:rPr lang="en-US" sz="2800" dirty="0" err="1"/>
              <a:t>lanae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8CE467-B9E4-4E68-844A-11DEC401C441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21201-D09A-4827-8A46-07EB533DEBC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Dasar Salep Emulsi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emulsi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A/M (lanolin, cold cream). Lanolin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adeps</a:t>
            </a:r>
            <a:r>
              <a:rPr lang="en-US" sz="2400" dirty="0"/>
              <a:t> </a:t>
            </a:r>
            <a:r>
              <a:rPr lang="en-US" sz="2400" dirty="0" err="1"/>
              <a:t>lanae</a:t>
            </a:r>
            <a:r>
              <a:rPr lang="en-US" sz="2400" dirty="0"/>
              <a:t> cum aqua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pelumas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penutup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Cold cream, </a:t>
            </a:r>
            <a:r>
              <a:rPr lang="en-US" sz="2400" dirty="0" err="1"/>
              <a:t>emulsi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M/A,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pelelehan</a:t>
            </a:r>
            <a:r>
              <a:rPr lang="en-US" sz="2400" dirty="0"/>
              <a:t> </a:t>
            </a:r>
            <a:r>
              <a:rPr lang="en-US" sz="2400" dirty="0" err="1"/>
              <a:t>cera</a:t>
            </a:r>
            <a:r>
              <a:rPr lang="en-US" sz="2400" dirty="0"/>
              <a:t> alba, </a:t>
            </a:r>
            <a:r>
              <a:rPr lang="en-US" sz="2400" dirty="0" err="1"/>
              <a:t>cetacium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Ol</a:t>
            </a:r>
            <a:r>
              <a:rPr lang="en-US" sz="2400" dirty="0"/>
              <a:t>. </a:t>
            </a:r>
            <a:r>
              <a:rPr lang="en-US" sz="2400" dirty="0" err="1"/>
              <a:t>Amygdalarum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larutan</a:t>
            </a:r>
            <a:r>
              <a:rPr lang="en-US" sz="2400" dirty="0"/>
              <a:t> borax </a:t>
            </a:r>
            <a:r>
              <a:rPr lang="en-US" sz="2400" dirty="0" err="1"/>
              <a:t>dlm</a:t>
            </a:r>
            <a:r>
              <a:rPr lang="en-US" sz="2400" dirty="0"/>
              <a:t> air </a:t>
            </a:r>
            <a:r>
              <a:rPr lang="en-US" sz="2400" dirty="0" err="1"/>
              <a:t>panas</a:t>
            </a:r>
            <a:r>
              <a:rPr lang="en-US" sz="2400" dirty="0"/>
              <a:t>, </a:t>
            </a:r>
            <a:r>
              <a:rPr lang="en-US" sz="2400" dirty="0" err="1"/>
              <a:t>diaduk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dingin</a:t>
            </a:r>
            <a:r>
              <a:rPr lang="en-US" sz="2400" dirty="0"/>
              <a:t>.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krn</a:t>
            </a:r>
            <a:r>
              <a:rPr lang="en-US" sz="2400" dirty="0"/>
              <a:t> </a:t>
            </a:r>
            <a:r>
              <a:rPr lang="en-US" sz="2400" dirty="0" err="1"/>
              <a:t>Ol</a:t>
            </a:r>
            <a:r>
              <a:rPr lang="en-US" sz="2400" dirty="0"/>
              <a:t>. </a:t>
            </a:r>
            <a:r>
              <a:rPr lang="en-US" sz="2400" dirty="0" err="1"/>
              <a:t>Amygdalarum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.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pendingin</a:t>
            </a:r>
            <a:r>
              <a:rPr lang="en-US" sz="2400" dirty="0"/>
              <a:t>, </a:t>
            </a:r>
            <a:r>
              <a:rPr lang="en-US" sz="2400" dirty="0" err="1"/>
              <a:t>pelunak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pembawa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Hydrophilic ointment: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cairan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merubah</a:t>
            </a:r>
            <a:r>
              <a:rPr lang="en-US" sz="2400" dirty="0"/>
              <a:t> </a:t>
            </a:r>
            <a:r>
              <a:rPr lang="en-US" sz="2400" dirty="0" err="1"/>
              <a:t>viskositasnya</a:t>
            </a:r>
            <a:r>
              <a:rPr lang="en-US" sz="2400" dirty="0"/>
              <a:t>,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dicuci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Vanishing cream,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sbg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kosmetik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Emulsifying ointment </a:t>
            </a:r>
            <a:r>
              <a:rPr lang="en-US" sz="2400" dirty="0" err="1"/>
              <a:t>dan</a:t>
            </a:r>
            <a:r>
              <a:rPr lang="en-US" sz="2400" dirty="0"/>
              <a:t> emulsifying wax : </a:t>
            </a:r>
            <a:r>
              <a:rPr lang="en-US" sz="2400" dirty="0" err="1"/>
              <a:t>tipe</a:t>
            </a:r>
            <a:r>
              <a:rPr lang="en-US" sz="2400" dirty="0"/>
              <a:t> M/A </a:t>
            </a:r>
            <a:r>
              <a:rPr lang="en-US" sz="2400" dirty="0" err="1"/>
              <a:t>krn</a:t>
            </a:r>
            <a:r>
              <a:rPr lang="en-US" sz="2400" dirty="0"/>
              <a:t> </a:t>
            </a:r>
            <a:r>
              <a:rPr lang="en-US" sz="2400" dirty="0" err="1"/>
              <a:t>natrium</a:t>
            </a:r>
            <a:r>
              <a:rPr lang="en-US" sz="2400" dirty="0"/>
              <a:t> </a:t>
            </a:r>
            <a:r>
              <a:rPr lang="en-US" sz="2400" dirty="0" err="1"/>
              <a:t>lauril</a:t>
            </a:r>
            <a:r>
              <a:rPr lang="en-US" sz="2400" dirty="0"/>
              <a:t> </a:t>
            </a:r>
            <a:r>
              <a:rPr lang="en-US" sz="2400" dirty="0" err="1"/>
              <a:t>sulfat</a:t>
            </a:r>
            <a:r>
              <a:rPr lang="en-US" sz="2400" dirty="0"/>
              <a:t> </a:t>
            </a:r>
            <a:r>
              <a:rPr lang="en-US" sz="2400" dirty="0" err="1"/>
              <a:t>larut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458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2E975B5-2E00-4060-853B-C95F0FA0E4C6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1A503-82E1-4452-B54D-898CDFDA0E6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Inkompatibilitas Sediaan salep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Inkompatibilitas : tak tercampurkannya bahan-bahan obat dalam suatu formula sediaan obat yang diresepkan.</a:t>
            </a:r>
          </a:p>
          <a:p>
            <a:pPr eaLnBrk="1" hangingPunct="1"/>
            <a:r>
              <a:rPr lang="en-US"/>
              <a:t>Akibat : perubahan efek, perubahan penampilan</a:t>
            </a:r>
          </a:p>
          <a:p>
            <a:pPr eaLnBrk="1" hangingPunct="1"/>
            <a:r>
              <a:rPr lang="en-US"/>
              <a:t>Peran farmasis : pengatasan problema inkompatibilitas dengan beberapa alternatif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90A86E-21E7-41F2-8A21-4278CD060DC5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4A849-4111-4A08-9ECD-38F4F9D19F92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Definisi Sediaan Salep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28625" y="2160588"/>
            <a:ext cx="8229600" cy="469741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Salep</a:t>
            </a:r>
            <a:r>
              <a:rPr lang="en-US" sz="2400" dirty="0"/>
              <a:t> (</a:t>
            </a:r>
            <a:r>
              <a:rPr lang="en-US" sz="2400" dirty="0" err="1"/>
              <a:t>unguenta</a:t>
            </a:r>
            <a:r>
              <a:rPr lang="en-US" sz="2400" dirty="0"/>
              <a:t>/ointment)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/>
              <a:t>	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sediaan</a:t>
            </a:r>
            <a:r>
              <a:rPr lang="en-US" sz="2400" dirty="0"/>
              <a:t> yang </a:t>
            </a:r>
            <a:r>
              <a:rPr lang="en-US" sz="2400" dirty="0" err="1"/>
              <a:t>lunak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tergolong</a:t>
            </a:r>
            <a:r>
              <a:rPr lang="en-US" sz="2400" dirty="0"/>
              <a:t> </a:t>
            </a:r>
            <a:r>
              <a:rPr lang="en-US" sz="2400" dirty="0" err="1"/>
              <a:t>sediaan</a:t>
            </a:r>
            <a:r>
              <a:rPr lang="en-US" sz="2400" dirty="0"/>
              <a:t> semi </a:t>
            </a:r>
            <a:r>
              <a:rPr lang="en-US" sz="2400" dirty="0" err="1"/>
              <a:t>padat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membran</a:t>
            </a:r>
            <a:r>
              <a:rPr lang="en-US" sz="2400" dirty="0"/>
              <a:t> </a:t>
            </a:r>
            <a:r>
              <a:rPr lang="en-US" sz="2400" dirty="0" err="1"/>
              <a:t>mukosa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Sediaan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, </a:t>
            </a:r>
            <a:r>
              <a:rPr lang="en-US" sz="2400" dirty="0" err="1"/>
              <a:t>konsistensi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penggunaannya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variasi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prototipe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praktek</a:t>
            </a:r>
            <a:r>
              <a:rPr lang="en-US" sz="2400" dirty="0"/>
              <a:t> </a:t>
            </a:r>
            <a:r>
              <a:rPr lang="en-US" sz="2400" dirty="0" err="1"/>
              <a:t>peresepan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dibedakan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namanya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Macamnya</a:t>
            </a:r>
            <a:r>
              <a:rPr lang="en-US" sz="2400" dirty="0"/>
              <a:t> : </a:t>
            </a:r>
            <a:r>
              <a:rPr lang="en-US" sz="2400" dirty="0" err="1"/>
              <a:t>unguenta</a:t>
            </a:r>
            <a:r>
              <a:rPr lang="en-US" sz="2400" dirty="0"/>
              <a:t>, </a:t>
            </a:r>
            <a:r>
              <a:rPr lang="en-US" sz="2400" dirty="0" err="1"/>
              <a:t>krim</a:t>
            </a:r>
            <a:r>
              <a:rPr lang="en-US" sz="2400" dirty="0"/>
              <a:t>, pasta, </a:t>
            </a:r>
            <a:r>
              <a:rPr lang="en-US" sz="2400" dirty="0" err="1"/>
              <a:t>jeli</a:t>
            </a:r>
            <a:r>
              <a:rPr lang="en-US" sz="2400" dirty="0"/>
              <a:t>, </a:t>
            </a:r>
            <a:r>
              <a:rPr lang="en-US" sz="2400" dirty="0" err="1"/>
              <a:t>oculenta,cerata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6989382-4F08-4F3E-9597-6AEF553EB150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25DC4-CC48-4D64-9A9B-95A9613DD40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97F9-FDCB-8249-B631-FA7840F7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B8AF54-A49E-5B4B-92F0-1C46D809A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916832"/>
            <a:ext cx="5760640" cy="34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9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Macam sediaan salep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Unguenta</a:t>
            </a:r>
            <a:r>
              <a:rPr lang="en-US" sz="2400" dirty="0"/>
              <a:t> :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konsistensi</a:t>
            </a:r>
            <a:r>
              <a:rPr lang="en-US" sz="2400" dirty="0"/>
              <a:t>;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dipakaikan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melunakkan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penutup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Krim</a:t>
            </a:r>
            <a:r>
              <a:rPr lang="en-US" sz="2400" dirty="0"/>
              <a:t> :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dicuci</a:t>
            </a:r>
            <a:r>
              <a:rPr lang="en-US" sz="2400" dirty="0"/>
              <a:t>,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konsistensi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mengkilat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teriritasi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yang </a:t>
            </a:r>
            <a:r>
              <a:rPr lang="en-US" sz="2400" dirty="0" err="1"/>
              <a:t>sensitif</a:t>
            </a:r>
            <a:r>
              <a:rPr lang="en-US" sz="24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Pasta :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padat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persentase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; popular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dermatologi</a:t>
            </a:r>
            <a:r>
              <a:rPr lang="en-US" sz="2400" dirty="0"/>
              <a:t>,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kaku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meleleh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,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pelindung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area yang </a:t>
            </a:r>
            <a:r>
              <a:rPr lang="en-US" sz="2400" dirty="0" err="1"/>
              <a:t>diaplikasikan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DDED3B3-2B6C-42B0-AC3E-1D8B2AD58DFB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ED16A-A7E7-4D4C-A65E-45BD48645C1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Macam sediaan salep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Cerata</a:t>
            </a:r>
            <a:r>
              <a:rPr lang="en-US" sz="2800" dirty="0"/>
              <a:t> :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berlemak</a:t>
            </a:r>
            <a:r>
              <a:rPr lang="en-US" sz="2800" dirty="0"/>
              <a:t>,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persentase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lebur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Jeli</a:t>
            </a:r>
            <a:r>
              <a:rPr lang="en-US" sz="2800" dirty="0"/>
              <a:t> : </a:t>
            </a:r>
            <a:r>
              <a:rPr lang="en-US" sz="2800" dirty="0" err="1"/>
              <a:t>salep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tipis</a:t>
            </a:r>
            <a:r>
              <a:rPr lang="en-US" sz="2800" dirty="0"/>
              <a:t>, </a:t>
            </a:r>
            <a:r>
              <a:rPr lang="en-US" sz="2800" dirty="0" err="1"/>
              <a:t>hampir</a:t>
            </a:r>
            <a:r>
              <a:rPr lang="en-US" sz="2800" dirty="0"/>
              <a:t> </a:t>
            </a:r>
            <a:r>
              <a:rPr lang="en-US" sz="2800" dirty="0" err="1"/>
              <a:t>cair</a:t>
            </a:r>
            <a:r>
              <a:rPr lang="en-US" sz="2800" dirty="0"/>
              <a:t>,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,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membran</a:t>
            </a:r>
            <a:r>
              <a:rPr lang="en-US" sz="2800" dirty="0"/>
              <a:t> </a:t>
            </a:r>
            <a:r>
              <a:rPr lang="en-US" sz="2800" dirty="0" err="1"/>
              <a:t>mukosa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melicinkan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basis </a:t>
            </a:r>
            <a:r>
              <a:rPr lang="en-US" sz="2800" dirty="0" err="1"/>
              <a:t>obat</a:t>
            </a:r>
            <a:r>
              <a:rPr lang="en-US" sz="2800" dirty="0"/>
              <a:t>,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leleh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.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C5AA3-0B38-40C6-BAF2-A4243F5A90A3}" type="datetime1">
              <a:rPr lang="en-US" smtClean="0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91531-DDB8-4A4A-8D80-9ECEC98027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Fungsi Salep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/>
          </a:p>
          <a:p>
            <a:pPr eaLnBrk="1" hangingPunct="1"/>
            <a:r>
              <a:rPr lang="en-US"/>
              <a:t>Dasar salep atau pembawa substansi obat untuk penggunaan pada kulit (topikal)</a:t>
            </a:r>
          </a:p>
          <a:p>
            <a:pPr eaLnBrk="1" hangingPunct="1"/>
            <a:r>
              <a:rPr lang="en-US"/>
              <a:t>Pelumas pada kulit</a:t>
            </a:r>
          </a:p>
          <a:p>
            <a:pPr eaLnBrk="1" hangingPunct="1"/>
            <a:r>
              <a:rPr lang="en-US"/>
              <a:t>Pelindung untuk mencegah kontak permukaan kulit dengan rangsang kulit</a:t>
            </a:r>
          </a:p>
          <a:p>
            <a:pPr eaLnBrk="1" hangingPunct="1"/>
            <a:endParaRPr lang="en-US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4405C2-05BE-468B-B65C-C6E95C8FC9F9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3D7AA-E8B1-46D4-810E-B154AB911A7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Pemilihan dasar salep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400"/>
              <a:t>Banyak faktor berpengaruh dalam pemilihan dasar salep :</a:t>
            </a:r>
          </a:p>
          <a:p>
            <a:pPr eaLnBrk="1" hangingPunct="1"/>
            <a:r>
              <a:rPr lang="en-US" sz="2400"/>
              <a:t>sifat dasar obat, stabilitas, dan aksi terapi (obat yang terhidrolisis cepat lebih stabil dalam basis hidrokarbon dibandingkan basis berair)</a:t>
            </a:r>
          </a:p>
          <a:p>
            <a:pPr eaLnBrk="1" hangingPunct="1"/>
            <a:r>
              <a:rPr lang="en-US" sz="2400"/>
              <a:t>karakteristik umum kulit pasien (kering atau berminyak)</a:t>
            </a:r>
          </a:p>
          <a:p>
            <a:pPr eaLnBrk="1" hangingPunct="1"/>
            <a:r>
              <a:rPr lang="en-US" sz="2400"/>
              <a:t>daerah kulit yang akan diterapi (berambut atau gundul)</a:t>
            </a:r>
          </a:p>
          <a:p>
            <a:pPr eaLnBrk="1" hangingPunct="1"/>
            <a:r>
              <a:rPr lang="en-US" sz="2400"/>
              <a:t>jenis lesi yang terjadi (kering atau serous)</a:t>
            </a:r>
          </a:p>
          <a:p>
            <a:pPr eaLnBrk="1" hangingPunct="1"/>
            <a:r>
              <a:rPr lang="en-US" sz="2400"/>
              <a:t>efek kimia bahan pembawa terhadap obat dan obat terhadap bahan pembawa</a:t>
            </a:r>
          </a:p>
          <a:p>
            <a:pPr eaLnBrk="1" hangingPunct="1"/>
            <a:r>
              <a:rPr lang="en-US" sz="2400"/>
              <a:t>aksi bahan pembawa pada kulit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8FBD39B-EE24-453B-BA5A-D5A1B172B4C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78C02-6F28-449A-8B94-080B48DA868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Kualitas Dasar Salep (basis)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Stabil</a:t>
            </a:r>
            <a:r>
              <a:rPr lang="en-US" sz="2400" dirty="0"/>
              <a:t> :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(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inkompatibilitas</a:t>
            </a:r>
            <a:r>
              <a:rPr lang="en-US" sz="2400" dirty="0"/>
              <a:t>, </a:t>
            </a:r>
            <a:r>
              <a:rPr lang="en-US" sz="2400" dirty="0" err="1"/>
              <a:t>stabil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kamar</a:t>
            </a:r>
            <a:r>
              <a:rPr lang="en-US" sz="2400" dirty="0"/>
              <a:t>, </a:t>
            </a:r>
            <a:r>
              <a:rPr lang="en-US" sz="2400" dirty="0" err="1"/>
              <a:t>kelembaban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kamar</a:t>
            </a:r>
            <a:r>
              <a:rPr lang="en-US" sz="2400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Lunak</a:t>
            </a:r>
            <a:r>
              <a:rPr lang="en-US" sz="2400" dirty="0"/>
              <a:t> : </a:t>
            </a:r>
            <a:r>
              <a:rPr lang="en-US" sz="2400" dirty="0" err="1"/>
              <a:t>krn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teriritasi</a:t>
            </a:r>
            <a:r>
              <a:rPr lang="en-US" sz="2400" dirty="0"/>
              <a:t>, </a:t>
            </a:r>
            <a:r>
              <a:rPr lang="en-US" sz="2400" dirty="0" err="1"/>
              <a:t>inflamasi</a:t>
            </a:r>
            <a:r>
              <a:rPr lang="en-US" sz="2400" dirty="0"/>
              <a:t> </a:t>
            </a:r>
            <a:r>
              <a:rPr lang="en-US" sz="2400" dirty="0" err="1"/>
              <a:t>shg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halus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homogen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: </a:t>
            </a:r>
            <a:r>
              <a:rPr lang="en-US" sz="2400" dirty="0" err="1"/>
              <a:t>salep</a:t>
            </a:r>
            <a:r>
              <a:rPr lang="en-US" sz="2400" dirty="0"/>
              <a:t> yang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salep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kaku</a:t>
            </a:r>
            <a:r>
              <a:rPr lang="en-US" sz="2400" dirty="0"/>
              <a:t> (</a:t>
            </a:r>
            <a:r>
              <a:rPr lang="en-US" sz="2400" dirty="0" err="1"/>
              <a:t>keras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encer</a:t>
            </a:r>
            <a:r>
              <a:rPr lang="en-US" sz="2400" dirty="0"/>
              <a:t>.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F9400-0E4F-4921-9EE4-CD3ECB1AC664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10B0E-3149-46F4-8574-57B8BB61CFC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Kualitas dasar salep (basis)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yang </a:t>
            </a:r>
            <a:r>
              <a:rPr lang="en-US" sz="2800" dirty="0" err="1"/>
              <a:t>cocok</a:t>
            </a:r>
            <a:r>
              <a:rPr lang="en-US" sz="2800" dirty="0"/>
              <a:t> :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bercampur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kimia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yang </a:t>
            </a:r>
            <a:r>
              <a:rPr lang="en-US" sz="2800" dirty="0" err="1"/>
              <a:t>dikandungnya</a:t>
            </a:r>
            <a:r>
              <a:rPr lang="en-US" sz="2800" dirty="0"/>
              <a:t>,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merusak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menghambat</a:t>
            </a:r>
            <a:r>
              <a:rPr lang="en-US" sz="2800" dirty="0"/>
              <a:t>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,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melepaskan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yang </a:t>
            </a:r>
            <a:r>
              <a:rPr lang="en-US" sz="2800" dirty="0" err="1"/>
              <a:t>diobati</a:t>
            </a:r>
            <a:r>
              <a:rPr lang="en-US" sz="2800" dirty="0"/>
              <a:t>,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lapisan</a:t>
            </a:r>
            <a:r>
              <a:rPr lang="en-US" sz="2800" dirty="0"/>
              <a:t> film </a:t>
            </a:r>
            <a:r>
              <a:rPr lang="en-US" sz="2800" dirty="0" err="1"/>
              <a:t>penutup</a:t>
            </a:r>
            <a:r>
              <a:rPr lang="en-US" sz="2800" dirty="0"/>
              <a:t>,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dicuci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yang </a:t>
            </a:r>
            <a:r>
              <a:rPr lang="en-US" sz="2800" dirty="0" err="1"/>
              <a:t>diperlukan</a:t>
            </a:r>
            <a:r>
              <a:rPr lang="en-US" sz="28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Terdistribusi</a:t>
            </a:r>
            <a:r>
              <a:rPr lang="en-US" sz="2800" dirty="0"/>
              <a:t> </a:t>
            </a:r>
            <a:r>
              <a:rPr lang="en-US" sz="2800" dirty="0" err="1"/>
              <a:t>merata</a:t>
            </a:r>
            <a:r>
              <a:rPr lang="en-US" sz="2800" dirty="0"/>
              <a:t> :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terdistribusi</a:t>
            </a:r>
            <a:r>
              <a:rPr lang="en-US" sz="2800" dirty="0"/>
              <a:t> </a:t>
            </a:r>
            <a:r>
              <a:rPr lang="en-US" sz="2800" dirty="0" err="1"/>
              <a:t>merata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salep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C5AA3-0B38-40C6-BAF2-A4243F5A90A3}" type="datetime1">
              <a:rPr lang="en-US" smtClean="0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0413F-76C1-46E2-B4EA-A501DA8448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/>
              <a:t>Ciri dasar salep yang ideal secara fisika-kimia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Stabil</a:t>
            </a:r>
            <a:r>
              <a:rPr lang="en-US" sz="2800" dirty="0"/>
              <a:t>,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bereaksi</a:t>
            </a:r>
            <a:r>
              <a:rPr lang="en-US" sz="2800" dirty="0"/>
              <a:t> </a:t>
            </a:r>
            <a:r>
              <a:rPr lang="en-US" sz="2800" dirty="0" err="1"/>
              <a:t>netral</a:t>
            </a:r>
            <a:r>
              <a:rPr lang="en-US" sz="2800" dirty="0"/>
              <a:t>,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mengotori</a:t>
            </a:r>
            <a:r>
              <a:rPr lang="en-US" sz="2800" dirty="0"/>
              <a:t>, 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mengiritasi</a:t>
            </a:r>
            <a:r>
              <a:rPr lang="en-US" sz="2800" dirty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dehidrasi</a:t>
            </a:r>
            <a:r>
              <a:rPr lang="en-US" sz="2800" dirty="0"/>
              <a:t>, 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beraksi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lemak</a:t>
            </a:r>
            <a:r>
              <a:rPr lang="en-US" sz="2800" dirty="0"/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higroskopis</a:t>
            </a:r>
            <a:r>
              <a:rPr lang="en-US" sz="2800" dirty="0"/>
              <a:t>,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dihilangkan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air,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dicampur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438CC7-BA51-4F05-8EBF-E80E2088768D}" type="datetime1">
              <a:rPr lang="en-US"/>
              <a:pPr>
                <a:defRPr/>
              </a:pPr>
              <a:t>11/7/17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FA8AF-DE2B-49E7-89A0-4F03979CB86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</TotalTime>
  <Words>1050</Words>
  <Application>Microsoft Macintosh PowerPoint</Application>
  <PresentationFormat>On-screen Show (4:3)</PresentationFormat>
  <Paragraphs>158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2</vt:lpstr>
      <vt:lpstr>Opulent</vt:lpstr>
      <vt:lpstr>Salep dan inkompatibiltas</vt:lpstr>
      <vt:lpstr>Definisi Sediaan Salep</vt:lpstr>
      <vt:lpstr>Macam sediaan salep</vt:lpstr>
      <vt:lpstr>Macam sediaan salep</vt:lpstr>
      <vt:lpstr>Fungsi Salep </vt:lpstr>
      <vt:lpstr>Pemilihan dasar salep </vt:lpstr>
      <vt:lpstr>Kualitas Dasar Salep (basis)</vt:lpstr>
      <vt:lpstr>Kualitas dasar salep (basis)</vt:lpstr>
      <vt:lpstr>Ciri dasar salep yang ideal secara fisika-kimia</vt:lpstr>
      <vt:lpstr>Ciri dasar salep yang ideal secara fisika-kimia</vt:lpstr>
      <vt:lpstr>PowerPoint Presentation</vt:lpstr>
      <vt:lpstr>Penggolongan basis berdasarkan keadaan</vt:lpstr>
      <vt:lpstr>Penggolongan Basis berdasarkan komposisi</vt:lpstr>
      <vt:lpstr>Dasar salep Berlemak/Berminyak</vt:lpstr>
      <vt:lpstr>Dasar salep Berlemak/Berminyak</vt:lpstr>
      <vt:lpstr>Dasar salep Berlemak/Berminyak</vt:lpstr>
      <vt:lpstr>Dasar Salep Absorpsi</vt:lpstr>
      <vt:lpstr>Dasar Salep Emulsi</vt:lpstr>
      <vt:lpstr>Inkompatibilitas Sediaan salep</vt:lpstr>
      <vt:lpstr>PowerPoint Presentation</vt:lpstr>
    </vt:vector>
  </TitlesOfParts>
  <Company>Hewlett-Packard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Salep dan inkompatibiltas</dc:title>
  <dc:creator>ratih</dc:creator>
  <cp:lastModifiedBy>afre raya</cp:lastModifiedBy>
  <cp:revision>6</cp:revision>
  <dcterms:created xsi:type="dcterms:W3CDTF">2013-01-15T14:18:27Z</dcterms:created>
  <dcterms:modified xsi:type="dcterms:W3CDTF">2017-11-07T02:51:29Z</dcterms:modified>
</cp:coreProperties>
</file>