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p:restoredTop sz="93742"/>
  </p:normalViewPr>
  <p:slideViewPr>
    <p:cSldViewPr snapToGrid="0" snapToObjects="1">
      <p:cViewPr varScale="1">
        <p:scale>
          <a:sx n="69" d="100"/>
          <a:sy n="69" d="100"/>
        </p:scale>
        <p:origin x="23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87C095-8ADD-7D48-A819-BB54827AEA56}" type="datetimeFigureOut">
              <a:rPr lang="en-US" smtClean="0"/>
              <a:t>11/7/17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2FB27-4737-0044-952B-5F9767856F9A}" type="slidenum">
              <a:rPr lang="en-US" smtClean="0"/>
              <a:t>‹#›</a:t>
            </a:fld>
            <a:endParaRPr lang="en-US"/>
          </a:p>
        </p:txBody>
      </p:sp>
    </p:spTree>
    <p:extLst>
      <p:ext uri="{BB962C8B-B14F-4D97-AF65-F5344CB8AC3E}">
        <p14:creationId xmlns:p14="http://schemas.microsoft.com/office/powerpoint/2010/main" val="4122010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a:p>
        </p:txBody>
      </p:sp>
      <p:sp>
        <p:nvSpPr>
          <p:cNvPr id="4" name="Slide Number Placeholder 3"/>
          <p:cNvSpPr>
            <a:spLocks noGrp="1"/>
          </p:cNvSpPr>
          <p:nvPr>
            <p:ph type="sldNum" sz="quarter" idx="5"/>
          </p:nvPr>
        </p:nvSpPr>
        <p:spPr/>
        <p:txBody>
          <a:bodyPr/>
          <a:lstStyle/>
          <a:p>
            <a:pPr>
              <a:defRPr/>
            </a:pPr>
            <a:fld id="{E10B258B-EE87-45DA-A156-E886FB2CBABA}" type="slidenum">
              <a:rPr lang="en-US" smtClean="0"/>
              <a:pPr>
                <a:defRPr/>
              </a:pPr>
              <a:t>2</a:t>
            </a:fld>
            <a:endParaRPr lang="en-US"/>
          </a:p>
        </p:txBody>
      </p:sp>
    </p:spTree>
    <p:extLst>
      <p:ext uri="{BB962C8B-B14F-4D97-AF65-F5344CB8AC3E}">
        <p14:creationId xmlns:p14="http://schemas.microsoft.com/office/powerpoint/2010/main" val="2087554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a:p>
        </p:txBody>
      </p:sp>
      <p:sp>
        <p:nvSpPr>
          <p:cNvPr id="4" name="Slide Number Placeholder 3"/>
          <p:cNvSpPr>
            <a:spLocks noGrp="1"/>
          </p:cNvSpPr>
          <p:nvPr>
            <p:ph type="sldNum" sz="quarter" idx="5"/>
          </p:nvPr>
        </p:nvSpPr>
        <p:spPr/>
        <p:txBody>
          <a:bodyPr/>
          <a:lstStyle/>
          <a:p>
            <a:pPr>
              <a:defRPr/>
            </a:pPr>
            <a:fld id="{B533778F-4FB4-4F03-AB74-12B39AE6372C}" type="slidenum">
              <a:rPr lang="en-US" smtClean="0"/>
              <a:pPr>
                <a:defRPr/>
              </a:pPr>
              <a:t>3</a:t>
            </a:fld>
            <a:endParaRPr lang="en-US"/>
          </a:p>
        </p:txBody>
      </p:sp>
    </p:spTree>
    <p:extLst>
      <p:ext uri="{BB962C8B-B14F-4D97-AF65-F5344CB8AC3E}">
        <p14:creationId xmlns:p14="http://schemas.microsoft.com/office/powerpoint/2010/main" val="1772123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a:p>
        </p:txBody>
      </p:sp>
      <p:sp>
        <p:nvSpPr>
          <p:cNvPr id="4" name="Slide Number Placeholder 3"/>
          <p:cNvSpPr>
            <a:spLocks noGrp="1"/>
          </p:cNvSpPr>
          <p:nvPr>
            <p:ph type="sldNum" sz="quarter" idx="5"/>
          </p:nvPr>
        </p:nvSpPr>
        <p:spPr/>
        <p:txBody>
          <a:bodyPr/>
          <a:lstStyle/>
          <a:p>
            <a:pPr>
              <a:defRPr/>
            </a:pPr>
            <a:fld id="{A5687B0B-CEE1-4928-B65D-5FFFA169B624}" type="slidenum">
              <a:rPr lang="en-US" smtClean="0"/>
              <a:pPr>
                <a:defRPr/>
              </a:pPr>
              <a:t>4</a:t>
            </a:fld>
            <a:endParaRPr lang="en-US"/>
          </a:p>
        </p:txBody>
      </p:sp>
    </p:spTree>
    <p:extLst>
      <p:ext uri="{BB962C8B-B14F-4D97-AF65-F5344CB8AC3E}">
        <p14:creationId xmlns:p14="http://schemas.microsoft.com/office/powerpoint/2010/main" val="1382376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a:p>
        </p:txBody>
      </p:sp>
      <p:sp>
        <p:nvSpPr>
          <p:cNvPr id="4" name="Slide Number Placeholder 3"/>
          <p:cNvSpPr>
            <a:spLocks noGrp="1"/>
          </p:cNvSpPr>
          <p:nvPr>
            <p:ph type="sldNum" sz="quarter" idx="5"/>
          </p:nvPr>
        </p:nvSpPr>
        <p:spPr/>
        <p:txBody>
          <a:bodyPr/>
          <a:lstStyle/>
          <a:p>
            <a:pPr>
              <a:defRPr/>
            </a:pPr>
            <a:fld id="{89364A40-70B7-4ED3-B230-CDED1F31D2A0}" type="slidenum">
              <a:rPr lang="en-US" smtClean="0"/>
              <a:pPr>
                <a:defRPr/>
              </a:pPr>
              <a:t>5</a:t>
            </a:fld>
            <a:endParaRPr lang="en-US"/>
          </a:p>
        </p:txBody>
      </p:sp>
    </p:spTree>
    <p:extLst>
      <p:ext uri="{BB962C8B-B14F-4D97-AF65-F5344CB8AC3E}">
        <p14:creationId xmlns:p14="http://schemas.microsoft.com/office/powerpoint/2010/main" val="403788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a:p>
        </p:txBody>
      </p:sp>
      <p:sp>
        <p:nvSpPr>
          <p:cNvPr id="4" name="Slide Number Placeholder 3"/>
          <p:cNvSpPr>
            <a:spLocks noGrp="1"/>
          </p:cNvSpPr>
          <p:nvPr>
            <p:ph type="sldNum" sz="quarter" idx="5"/>
          </p:nvPr>
        </p:nvSpPr>
        <p:spPr/>
        <p:txBody>
          <a:bodyPr/>
          <a:lstStyle/>
          <a:p>
            <a:pPr>
              <a:defRPr/>
            </a:pPr>
            <a:fld id="{2700F8EB-6003-4D38-A310-F98FB449A2CF}" type="slidenum">
              <a:rPr lang="en-US" smtClean="0"/>
              <a:pPr>
                <a:defRPr/>
              </a:pPr>
              <a:t>6</a:t>
            </a:fld>
            <a:endParaRPr lang="en-US"/>
          </a:p>
        </p:txBody>
      </p:sp>
    </p:spTree>
    <p:extLst>
      <p:ext uri="{BB962C8B-B14F-4D97-AF65-F5344CB8AC3E}">
        <p14:creationId xmlns:p14="http://schemas.microsoft.com/office/powerpoint/2010/main" val="3960940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a:p>
        </p:txBody>
      </p:sp>
      <p:sp>
        <p:nvSpPr>
          <p:cNvPr id="4" name="Slide Number Placeholder 3"/>
          <p:cNvSpPr>
            <a:spLocks noGrp="1"/>
          </p:cNvSpPr>
          <p:nvPr>
            <p:ph type="sldNum" sz="quarter" idx="5"/>
          </p:nvPr>
        </p:nvSpPr>
        <p:spPr/>
        <p:txBody>
          <a:bodyPr/>
          <a:lstStyle/>
          <a:p>
            <a:pPr>
              <a:defRPr/>
            </a:pPr>
            <a:fld id="{2AFED3F2-BF2B-4222-B710-FB999F3695A5}" type="slidenum">
              <a:rPr lang="en-US" smtClean="0"/>
              <a:pPr>
                <a:defRPr/>
              </a:pPr>
              <a:t>7</a:t>
            </a:fld>
            <a:endParaRPr lang="en-US"/>
          </a:p>
        </p:txBody>
      </p:sp>
    </p:spTree>
    <p:extLst>
      <p:ext uri="{BB962C8B-B14F-4D97-AF65-F5344CB8AC3E}">
        <p14:creationId xmlns:p14="http://schemas.microsoft.com/office/powerpoint/2010/main" val="2288005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a:p>
        </p:txBody>
      </p:sp>
      <p:sp>
        <p:nvSpPr>
          <p:cNvPr id="4" name="Slide Number Placeholder 3"/>
          <p:cNvSpPr>
            <a:spLocks noGrp="1"/>
          </p:cNvSpPr>
          <p:nvPr>
            <p:ph type="sldNum" sz="quarter" idx="5"/>
          </p:nvPr>
        </p:nvSpPr>
        <p:spPr/>
        <p:txBody>
          <a:bodyPr/>
          <a:lstStyle/>
          <a:p>
            <a:pPr>
              <a:defRPr/>
            </a:pPr>
            <a:fld id="{6C93365D-BA0F-4D97-A144-605AE83AFF28}" type="slidenum">
              <a:rPr lang="en-US" smtClean="0"/>
              <a:pPr>
                <a:defRPr/>
              </a:pPr>
              <a:t>8</a:t>
            </a:fld>
            <a:endParaRPr lang="en-US"/>
          </a:p>
        </p:txBody>
      </p:sp>
    </p:spTree>
    <p:extLst>
      <p:ext uri="{BB962C8B-B14F-4D97-AF65-F5344CB8AC3E}">
        <p14:creationId xmlns:p14="http://schemas.microsoft.com/office/powerpoint/2010/main" val="340155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a:p>
        </p:txBody>
      </p:sp>
      <p:sp>
        <p:nvSpPr>
          <p:cNvPr id="4" name="Slide Number Placeholder 3"/>
          <p:cNvSpPr>
            <a:spLocks noGrp="1"/>
          </p:cNvSpPr>
          <p:nvPr>
            <p:ph type="sldNum" sz="quarter" idx="5"/>
          </p:nvPr>
        </p:nvSpPr>
        <p:spPr/>
        <p:txBody>
          <a:bodyPr/>
          <a:lstStyle/>
          <a:p>
            <a:pPr>
              <a:defRPr/>
            </a:pPr>
            <a:fld id="{AD4CB228-97F7-411E-B237-3691A147B476}" type="slidenum">
              <a:rPr lang="en-US" smtClean="0"/>
              <a:pPr>
                <a:defRPr/>
              </a:pPr>
              <a:t>9</a:t>
            </a:fld>
            <a:endParaRPr lang="en-US"/>
          </a:p>
        </p:txBody>
      </p:sp>
    </p:spTree>
    <p:extLst>
      <p:ext uri="{BB962C8B-B14F-4D97-AF65-F5344CB8AC3E}">
        <p14:creationId xmlns:p14="http://schemas.microsoft.com/office/powerpoint/2010/main" val="1162559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38B2-3190-D74E-9259-FDF0E4C43A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93C1AC-D10E-B44F-989C-050A0380B9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FFDF35-1A97-274A-9B00-ADAE044BCB84}"/>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5" name="Footer Placeholder 4">
            <a:extLst>
              <a:ext uri="{FF2B5EF4-FFF2-40B4-BE49-F238E27FC236}">
                <a16:creationId xmlns:a16="http://schemas.microsoft.com/office/drawing/2014/main" id="{CE4210DF-BB8F-A44F-ABF8-D4DB778FD0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59B7A-57E0-5748-85C6-E4257EB3EB9F}"/>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716978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AFAA-7C9F-0548-BF51-A0D1FA7629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16CC56-DBBA-E143-8719-55770C74826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D22D55-543E-DB4E-B2FF-867DCDC7D8F7}"/>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5" name="Footer Placeholder 4">
            <a:extLst>
              <a:ext uri="{FF2B5EF4-FFF2-40B4-BE49-F238E27FC236}">
                <a16:creationId xmlns:a16="http://schemas.microsoft.com/office/drawing/2014/main" id="{7A137DFD-AB50-624F-9016-B118DD663E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5675B-5B15-194E-A401-309778CB5EEC}"/>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2616306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C27036-5F59-CD44-BF68-68E46B3630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ED135D-0240-244F-BABF-B95B297584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856A7C-0BA3-6941-ABFA-0D149DF85D83}"/>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5" name="Footer Placeholder 4">
            <a:extLst>
              <a:ext uri="{FF2B5EF4-FFF2-40B4-BE49-F238E27FC236}">
                <a16:creationId xmlns:a16="http://schemas.microsoft.com/office/drawing/2014/main" id="{D973ECDE-3120-7A46-8991-B071C4CDA4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6E335-A2A4-ED43-BDBE-8A84A82CBCB2}"/>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263016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C4834-EDEF-2A47-8072-E52F17E2C0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59D8F7-3C14-BB49-B8EC-FED65997D2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98720-4186-A64D-858E-489C70A83F27}"/>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5" name="Footer Placeholder 4">
            <a:extLst>
              <a:ext uri="{FF2B5EF4-FFF2-40B4-BE49-F238E27FC236}">
                <a16:creationId xmlns:a16="http://schemas.microsoft.com/office/drawing/2014/main" id="{F83AAFC0-0E05-874D-92D9-DB632B8490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0ECEA-9017-B84A-A75E-26A25E4C532D}"/>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771619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ACB2C-241E-F64F-B5F6-62E559E13A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BC6F2D-600A-9D43-A7DE-61FB13A450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24F695-1301-1A4D-9728-CD301C2D9F4E}"/>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5" name="Footer Placeholder 4">
            <a:extLst>
              <a:ext uri="{FF2B5EF4-FFF2-40B4-BE49-F238E27FC236}">
                <a16:creationId xmlns:a16="http://schemas.microsoft.com/office/drawing/2014/main" id="{E3FC41E3-216A-0B4D-8FA2-69CE46D8A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50CA3C-7317-8647-B467-32A957B5DE22}"/>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326829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E1EC6-AF6D-804A-B4EA-28D8049FBD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BCB91F-0FDD-A44D-826F-33D58CBDA8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5343D8-C67E-0748-9974-F31555B4BF8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C89760-9275-2A48-A263-4AA185239767}"/>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6" name="Footer Placeholder 5">
            <a:extLst>
              <a:ext uri="{FF2B5EF4-FFF2-40B4-BE49-F238E27FC236}">
                <a16:creationId xmlns:a16="http://schemas.microsoft.com/office/drawing/2014/main" id="{CAF5C968-C1AE-8944-B86D-8677849F2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8F42E4-2B87-C942-AFCE-989689E05F74}"/>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212023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8400-9AD5-3240-9C32-ABC6BD0BFE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F12D61-754E-2E4A-8A88-B4F2962F35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F9D09A-92B1-434C-B5C5-D42D8056461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425978-E80A-DF41-ABE4-139E59DDB5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B62ECD-1807-8040-ACD3-06E67C63B8C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0C2714-BA12-0840-AC70-A91454D1F808}"/>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8" name="Footer Placeholder 7">
            <a:extLst>
              <a:ext uri="{FF2B5EF4-FFF2-40B4-BE49-F238E27FC236}">
                <a16:creationId xmlns:a16="http://schemas.microsoft.com/office/drawing/2014/main" id="{EAC6B988-3A59-D44B-8F13-217B79FD99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3ECB1E-C3AE-3B4A-9DC1-B5BF5B28029A}"/>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142060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C2B18-3232-254B-83C4-C36C51738A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EF95A3-C082-0C40-880E-F2AE4F36A83E}"/>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4" name="Footer Placeholder 3">
            <a:extLst>
              <a:ext uri="{FF2B5EF4-FFF2-40B4-BE49-F238E27FC236}">
                <a16:creationId xmlns:a16="http://schemas.microsoft.com/office/drawing/2014/main" id="{E7337760-6ED8-394F-8E51-F918408FD7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149244-8985-DB44-B417-2DB14069909C}"/>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381619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694BB4-9074-014C-B255-264BBA0971FC}"/>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3" name="Footer Placeholder 2">
            <a:extLst>
              <a:ext uri="{FF2B5EF4-FFF2-40B4-BE49-F238E27FC236}">
                <a16:creationId xmlns:a16="http://schemas.microsoft.com/office/drawing/2014/main" id="{DA29CFA1-EB4E-914D-82C9-F0BFAA3760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678956-69C0-8B44-8FE8-0E46713B8436}"/>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205065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4900-7208-D347-938D-155CCA879A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F80BB0-3259-4C4D-91BF-2C11D2F234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157939-C384-DC46-B919-D37ED22FB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568844-5554-6143-A9C1-8D2DAC7315FD}"/>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6" name="Footer Placeholder 5">
            <a:extLst>
              <a:ext uri="{FF2B5EF4-FFF2-40B4-BE49-F238E27FC236}">
                <a16:creationId xmlns:a16="http://schemas.microsoft.com/office/drawing/2014/main" id="{FD4D36C8-B994-C740-81EC-B4B33735D5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B4E33F-85C9-9D45-AC62-2318129CC0F5}"/>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2747028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98544-07B1-E24D-9E92-4353F2B3D3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A8341B-4CC8-2F4C-9E74-5B6AA9E84C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942EBE-78CD-EA43-B55A-91347D6428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1C48F2-1543-BF4D-BFDE-A41AE573526A}"/>
              </a:ext>
            </a:extLst>
          </p:cNvPr>
          <p:cNvSpPr>
            <a:spLocks noGrp="1"/>
          </p:cNvSpPr>
          <p:nvPr>
            <p:ph type="dt" sz="half" idx="10"/>
          </p:nvPr>
        </p:nvSpPr>
        <p:spPr/>
        <p:txBody>
          <a:bodyPr/>
          <a:lstStyle/>
          <a:p>
            <a:fld id="{8A0E7E96-784B-EE4D-B7DB-8E1AA26DB736}" type="datetimeFigureOut">
              <a:rPr lang="en-US" smtClean="0"/>
              <a:t>11/7/17</a:t>
            </a:fld>
            <a:endParaRPr lang="en-US"/>
          </a:p>
        </p:txBody>
      </p:sp>
      <p:sp>
        <p:nvSpPr>
          <p:cNvPr id="6" name="Footer Placeholder 5">
            <a:extLst>
              <a:ext uri="{FF2B5EF4-FFF2-40B4-BE49-F238E27FC236}">
                <a16:creationId xmlns:a16="http://schemas.microsoft.com/office/drawing/2014/main" id="{01DBD0EE-2B58-B84D-B096-E8B059791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787962-AB2F-574F-894B-0E9B568F7A38}"/>
              </a:ext>
            </a:extLst>
          </p:cNvPr>
          <p:cNvSpPr>
            <a:spLocks noGrp="1"/>
          </p:cNvSpPr>
          <p:nvPr>
            <p:ph type="sldNum" sz="quarter" idx="12"/>
          </p:nvPr>
        </p:nvSpPr>
        <p:spPr/>
        <p:txBody>
          <a:bodyPr/>
          <a:lstStyle/>
          <a:p>
            <a:fld id="{E9E0C901-FB69-324E-A9C9-263CDD7A9064}" type="slidenum">
              <a:rPr lang="en-US" smtClean="0"/>
              <a:t>‹#›</a:t>
            </a:fld>
            <a:endParaRPr lang="en-US"/>
          </a:p>
        </p:txBody>
      </p:sp>
    </p:spTree>
    <p:extLst>
      <p:ext uri="{BB962C8B-B14F-4D97-AF65-F5344CB8AC3E}">
        <p14:creationId xmlns:p14="http://schemas.microsoft.com/office/powerpoint/2010/main" val="299258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E07DC-82B2-B04A-A9CF-7422F5B4E3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A965BD-CC42-DA44-AFDC-BB4DE7B02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48392-685E-9F42-BDBC-226018A593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E7E96-784B-EE4D-B7DB-8E1AA26DB736}" type="datetimeFigureOut">
              <a:rPr lang="en-US" smtClean="0"/>
              <a:t>11/7/17</a:t>
            </a:fld>
            <a:endParaRPr lang="en-US"/>
          </a:p>
        </p:txBody>
      </p:sp>
      <p:sp>
        <p:nvSpPr>
          <p:cNvPr id="5" name="Footer Placeholder 4">
            <a:extLst>
              <a:ext uri="{FF2B5EF4-FFF2-40B4-BE49-F238E27FC236}">
                <a16:creationId xmlns:a16="http://schemas.microsoft.com/office/drawing/2014/main" id="{D7877F41-2F46-6C4D-9688-FFA256341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8ED208-99C2-CA4C-B684-3B4ED0F8E2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0C901-FB69-324E-A9C9-263CDD7A9064}" type="slidenum">
              <a:rPr lang="en-US" smtClean="0"/>
              <a:t>‹#›</a:t>
            </a:fld>
            <a:endParaRPr lang="en-US"/>
          </a:p>
        </p:txBody>
      </p:sp>
    </p:spTree>
    <p:extLst>
      <p:ext uri="{BB962C8B-B14F-4D97-AF65-F5344CB8AC3E}">
        <p14:creationId xmlns:p14="http://schemas.microsoft.com/office/powerpoint/2010/main" val="3064420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86B1C-70B2-2A43-B74B-5954EE58A640}"/>
              </a:ext>
            </a:extLst>
          </p:cNvPr>
          <p:cNvSpPr>
            <a:spLocks noGrp="1"/>
          </p:cNvSpPr>
          <p:nvPr>
            <p:ph type="ctrTitle"/>
          </p:nvPr>
        </p:nvSpPr>
        <p:spPr/>
        <p:txBody>
          <a:bodyPr/>
          <a:lstStyle/>
          <a:p>
            <a:r>
              <a:rPr lang="en-US" dirty="0" err="1"/>
              <a:t>Salep</a:t>
            </a:r>
            <a:r>
              <a:rPr lang="en-US" dirty="0"/>
              <a:t> </a:t>
            </a:r>
            <a:r>
              <a:rPr lang="en-US" dirty="0" err="1"/>
              <a:t>dan</a:t>
            </a:r>
            <a:r>
              <a:rPr lang="en-US" dirty="0"/>
              <a:t> </a:t>
            </a:r>
            <a:r>
              <a:rPr lang="en-US" dirty="0" err="1"/>
              <a:t>inkompatibilitas</a:t>
            </a:r>
            <a:r>
              <a:rPr lang="en-US" dirty="0"/>
              <a:t> </a:t>
            </a:r>
            <a:r>
              <a:rPr lang="en-US" dirty="0" err="1"/>
              <a:t>dalam</a:t>
            </a:r>
            <a:r>
              <a:rPr lang="en-US" dirty="0"/>
              <a:t> </a:t>
            </a:r>
            <a:r>
              <a:rPr lang="en-US" dirty="0" err="1"/>
              <a:t>salep</a:t>
            </a:r>
            <a:endParaRPr lang="en-US" dirty="0"/>
          </a:p>
        </p:txBody>
      </p:sp>
      <p:sp>
        <p:nvSpPr>
          <p:cNvPr id="3" name="Subtitle 2">
            <a:extLst>
              <a:ext uri="{FF2B5EF4-FFF2-40B4-BE49-F238E27FC236}">
                <a16:creationId xmlns:a16="http://schemas.microsoft.com/office/drawing/2014/main" id="{86212067-F595-6448-BD96-1E88C472965B}"/>
              </a:ext>
            </a:extLst>
          </p:cNvPr>
          <p:cNvSpPr>
            <a:spLocks noGrp="1"/>
          </p:cNvSpPr>
          <p:nvPr>
            <p:ph type="subTitle" idx="1"/>
          </p:nvPr>
        </p:nvSpPr>
        <p:spPr/>
        <p:txBody>
          <a:bodyPr/>
          <a:lstStyle/>
          <a:p>
            <a:r>
              <a:rPr lang="en-US" dirty="0" err="1"/>
              <a:t>Ratih</a:t>
            </a:r>
            <a:r>
              <a:rPr lang="en-US" dirty="0"/>
              <a:t> </a:t>
            </a:r>
            <a:r>
              <a:rPr lang="en-US" dirty="0" err="1"/>
              <a:t>Dyah</a:t>
            </a:r>
            <a:r>
              <a:rPr lang="en-US" dirty="0"/>
              <a:t> Pertiwi</a:t>
            </a:r>
          </a:p>
        </p:txBody>
      </p:sp>
    </p:spTree>
    <p:extLst>
      <p:ext uri="{BB962C8B-B14F-4D97-AF65-F5344CB8AC3E}">
        <p14:creationId xmlns:p14="http://schemas.microsoft.com/office/powerpoint/2010/main" val="3397871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1" y="152401"/>
            <a:ext cx="6981825" cy="1260475"/>
          </a:xfrm>
        </p:spPr>
        <p:txBody>
          <a:bodyPr/>
          <a:lstStyle/>
          <a:p>
            <a:pPr algn="l" eaLnBrk="1" hangingPunct="1"/>
            <a:r>
              <a:rPr lang="en-US" sz="4000">
                <a:solidFill>
                  <a:schemeClr val="tx2"/>
                </a:solidFill>
              </a:rPr>
              <a:t>PERATURAN PEMBUATAN SALEP</a:t>
            </a:r>
          </a:p>
        </p:txBody>
      </p:sp>
      <p:sp>
        <p:nvSpPr>
          <p:cNvPr id="14339" name="Rectangle 3"/>
          <p:cNvSpPr>
            <a:spLocks noGrp="1" noChangeArrowheads="1"/>
          </p:cNvSpPr>
          <p:nvPr>
            <p:ph type="body" idx="1"/>
          </p:nvPr>
        </p:nvSpPr>
        <p:spPr>
          <a:xfrm>
            <a:off x="1703512" y="1571626"/>
            <a:ext cx="7920880" cy="4881563"/>
          </a:xfrm>
          <a:solidFill>
            <a:schemeClr val="accent5">
              <a:lumMod val="75000"/>
            </a:schemeClr>
          </a:solidFill>
        </p:spPr>
        <p:txBody>
          <a:bodyPr/>
          <a:lstStyle/>
          <a:p>
            <a:pPr eaLnBrk="1" hangingPunct="1">
              <a:buFontTx/>
              <a:buNone/>
              <a:defRPr/>
            </a:pPr>
            <a:r>
              <a:rPr lang="en-US" sz="2400" dirty="0">
                <a:solidFill>
                  <a:srgbClr val="0070C0"/>
                </a:solidFill>
              </a:rPr>
              <a:t>PERATURAN  1 </a:t>
            </a:r>
          </a:p>
          <a:p>
            <a:pPr eaLnBrk="1" hangingPunct="1">
              <a:buFontTx/>
              <a:buNone/>
              <a:defRPr/>
            </a:pPr>
            <a:r>
              <a:rPr lang="en-US" sz="2400" dirty="0"/>
              <a:t>	</a:t>
            </a:r>
            <a:r>
              <a:rPr lang="en-US" sz="2400" dirty="0">
                <a:solidFill>
                  <a:srgbClr val="FF0000"/>
                </a:solidFill>
              </a:rPr>
              <a:t>ZAT  YANG DAPAT DILARUTKAN DALAM DASAR SALEP</a:t>
            </a:r>
          </a:p>
          <a:p>
            <a:pPr eaLnBrk="1" hangingPunct="1">
              <a:buFontTx/>
              <a:buNone/>
              <a:defRPr/>
            </a:pPr>
            <a:endParaRPr lang="en-US" sz="2400" dirty="0"/>
          </a:p>
          <a:p>
            <a:pPr eaLnBrk="1" hangingPunct="1">
              <a:buFontTx/>
              <a:buNone/>
              <a:defRPr/>
            </a:pPr>
            <a:endParaRPr lang="en-US" sz="2400" dirty="0"/>
          </a:p>
          <a:p>
            <a:pPr eaLnBrk="1" hangingPunct="1">
              <a:buFontTx/>
              <a:buNone/>
              <a:defRPr/>
            </a:pPr>
            <a:endParaRPr lang="en-US" sz="2400" dirty="0"/>
          </a:p>
          <a:p>
            <a:pPr eaLnBrk="1" hangingPunct="1">
              <a:buFontTx/>
              <a:buNone/>
              <a:defRPr/>
            </a:pPr>
            <a:endParaRPr lang="en-US" sz="2400" dirty="0"/>
          </a:p>
          <a:p>
            <a:pPr eaLnBrk="1" hangingPunct="1">
              <a:buFontTx/>
              <a:buNone/>
              <a:defRPr/>
            </a:pPr>
            <a:endParaRPr lang="en-US" sz="2400" dirty="0"/>
          </a:p>
          <a:p>
            <a:pPr>
              <a:buFontTx/>
              <a:buNone/>
              <a:defRPr/>
            </a:pPr>
            <a:r>
              <a:rPr lang="en-US" sz="2400" dirty="0"/>
              <a:t>			</a:t>
            </a:r>
            <a:r>
              <a:rPr lang="en-US" sz="2400" dirty="0" err="1"/>
              <a:t>Resep</a:t>
            </a:r>
            <a:r>
              <a:rPr lang="en-US" sz="2400" dirty="0"/>
              <a:t> </a:t>
            </a:r>
            <a:r>
              <a:rPr lang="en-US" sz="2400" dirty="0" err="1"/>
              <a:t>Standar</a:t>
            </a:r>
            <a:endParaRPr lang="en-US" sz="2400" dirty="0"/>
          </a:p>
          <a:p>
            <a:pPr>
              <a:buFontTx/>
              <a:buNone/>
              <a:defRPr/>
            </a:pPr>
            <a:r>
              <a:rPr lang="en-US" sz="2400" dirty="0"/>
              <a:t>				</a:t>
            </a:r>
            <a:r>
              <a:rPr lang="en-US" sz="2400" dirty="0" err="1"/>
              <a:t>Oleum</a:t>
            </a:r>
            <a:r>
              <a:rPr lang="en-US" sz="2400" dirty="0"/>
              <a:t> </a:t>
            </a:r>
            <a:r>
              <a:rPr lang="en-US" sz="2400" dirty="0" err="1"/>
              <a:t>Iecoris</a:t>
            </a:r>
            <a:r>
              <a:rPr lang="en-US" sz="2400" dirty="0"/>
              <a:t> </a:t>
            </a:r>
            <a:r>
              <a:rPr lang="en-US" sz="2400" dirty="0" err="1"/>
              <a:t>Aselli</a:t>
            </a:r>
            <a:endParaRPr lang="en-US" sz="2400" dirty="0"/>
          </a:p>
          <a:p>
            <a:pPr>
              <a:buFontTx/>
              <a:buNone/>
              <a:defRPr/>
            </a:pPr>
            <a:r>
              <a:rPr lang="en-US" sz="2400" dirty="0"/>
              <a:t>				</a:t>
            </a:r>
            <a:r>
              <a:rPr lang="en-US" sz="2400" dirty="0" err="1"/>
              <a:t>Vaselin</a:t>
            </a:r>
            <a:r>
              <a:rPr lang="en-US" sz="2400" dirty="0"/>
              <a:t> </a:t>
            </a:r>
            <a:r>
              <a:rPr lang="en-US" sz="2400" dirty="0" err="1"/>
              <a:t>Kuning</a:t>
            </a:r>
            <a:endParaRPr lang="en-US" sz="2400" dirty="0"/>
          </a:p>
          <a:p>
            <a:pPr eaLnBrk="1" hangingPunct="1">
              <a:buFontTx/>
              <a:buNone/>
              <a:defRPr/>
            </a:pPr>
            <a:endParaRPr lang="en-US" sz="2400" dirty="0"/>
          </a:p>
        </p:txBody>
      </p:sp>
      <p:sp>
        <p:nvSpPr>
          <p:cNvPr id="4" name="Rectangle 3"/>
          <p:cNvSpPr/>
          <p:nvPr/>
        </p:nvSpPr>
        <p:spPr bwMode="auto">
          <a:xfrm>
            <a:off x="2952750" y="2636912"/>
            <a:ext cx="4643438" cy="1944216"/>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a:lstStyle/>
          <a:p>
            <a:pPr>
              <a:defRPr/>
            </a:pPr>
            <a:r>
              <a:rPr lang="en-US" sz="2400" dirty="0"/>
              <a:t>R/ </a:t>
            </a:r>
            <a:r>
              <a:rPr lang="en-US" sz="2400" dirty="0" err="1"/>
              <a:t>Ungt</a:t>
            </a:r>
            <a:r>
              <a:rPr lang="en-US" sz="2400" dirty="0"/>
              <a:t> </a:t>
            </a:r>
            <a:r>
              <a:rPr lang="en-US" sz="2400" dirty="0" err="1"/>
              <a:t>Iecoris</a:t>
            </a:r>
            <a:r>
              <a:rPr lang="en-US" sz="2400" dirty="0"/>
              <a:t> </a:t>
            </a:r>
            <a:r>
              <a:rPr lang="en-US" sz="2400" dirty="0" err="1"/>
              <a:t>Asseli</a:t>
            </a:r>
            <a:r>
              <a:rPr lang="en-US" sz="2400" dirty="0"/>
              <a:t>	20</a:t>
            </a:r>
          </a:p>
          <a:p>
            <a:pPr>
              <a:defRPr/>
            </a:pPr>
            <a:r>
              <a:rPr lang="en-US" sz="2400" dirty="0"/>
              <a:t>     S </a:t>
            </a:r>
            <a:r>
              <a:rPr lang="en-US" sz="2400" dirty="0" err="1"/>
              <a:t>ue</a:t>
            </a:r>
            <a:endParaRPr lang="en-US" sz="2400" dirty="0"/>
          </a:p>
          <a:p>
            <a:pPr>
              <a:defRPr/>
            </a:pPr>
            <a:endParaRPr lang="en-US" sz="2400" dirty="0"/>
          </a:p>
          <a:p>
            <a:pPr>
              <a:defRPr/>
            </a:pPr>
            <a:r>
              <a:rPr lang="en-US" sz="2400" dirty="0"/>
              <a:t>	Pro : P. </a:t>
            </a:r>
            <a:r>
              <a:rPr lang="en-US" sz="2400" dirty="0" err="1"/>
              <a:t>Evra</a:t>
            </a:r>
            <a:endParaRPr lang="en-US" sz="2400" dirty="0"/>
          </a:p>
        </p:txBody>
      </p:sp>
    </p:spTree>
    <p:extLst>
      <p:ext uri="{BB962C8B-B14F-4D97-AF65-F5344CB8AC3E}">
        <p14:creationId xmlns:p14="http://schemas.microsoft.com/office/powerpoint/2010/main" val="1413728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1" y="0"/>
            <a:ext cx="6981825" cy="155733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txBody>
          <a:bodyPr/>
          <a:lstStyle/>
          <a:p>
            <a:pPr algn="l" eaLnBrk="1" hangingPunct="1">
              <a:defRPr/>
            </a:pPr>
            <a:r>
              <a:rPr lang="en-US" sz="4000" dirty="0">
                <a:solidFill>
                  <a:schemeClr val="tx2"/>
                </a:solidFill>
              </a:rPr>
              <a:t>PERATURAN PEMBUATAN SALEP</a:t>
            </a:r>
          </a:p>
        </p:txBody>
      </p:sp>
      <p:sp>
        <p:nvSpPr>
          <p:cNvPr id="14339" name="Rectangle 3"/>
          <p:cNvSpPr>
            <a:spLocks noGrp="1" noChangeArrowheads="1"/>
          </p:cNvSpPr>
          <p:nvPr>
            <p:ph type="body" idx="1"/>
          </p:nvPr>
        </p:nvSpPr>
        <p:spPr>
          <a:xfrm>
            <a:off x="1775520" y="1785939"/>
            <a:ext cx="7344816" cy="4357687"/>
          </a:xfrm>
          <a:solidFill>
            <a:schemeClr val="accent5">
              <a:lumMod val="50000"/>
            </a:schemeClr>
          </a:solidFill>
        </p:spPr>
        <p:txBody>
          <a:bodyPr/>
          <a:lstStyle/>
          <a:p>
            <a:pPr eaLnBrk="1" hangingPunct="1">
              <a:buFontTx/>
              <a:buNone/>
              <a:defRPr/>
            </a:pPr>
            <a:r>
              <a:rPr lang="en-US" sz="2400" dirty="0">
                <a:solidFill>
                  <a:srgbClr val="0070C0"/>
                </a:solidFill>
              </a:rPr>
              <a:t>PERATURAN  2</a:t>
            </a:r>
          </a:p>
          <a:p>
            <a:pPr eaLnBrk="1" hangingPunct="1">
              <a:buFontTx/>
              <a:buNone/>
              <a:defRPr/>
            </a:pPr>
            <a:r>
              <a:rPr lang="en-US" sz="2400" dirty="0"/>
              <a:t>	</a:t>
            </a:r>
            <a:r>
              <a:rPr lang="en-US" sz="2400" dirty="0" err="1">
                <a:solidFill>
                  <a:srgbClr val="FF0000"/>
                </a:solidFill>
              </a:rPr>
              <a:t>Zat</a:t>
            </a:r>
            <a:r>
              <a:rPr lang="en-US" sz="2400" dirty="0">
                <a:solidFill>
                  <a:srgbClr val="FF0000"/>
                </a:solidFill>
              </a:rPr>
              <a:t> yang </a:t>
            </a:r>
            <a:r>
              <a:rPr lang="en-US" sz="2400" dirty="0" err="1">
                <a:solidFill>
                  <a:srgbClr val="FF0000"/>
                </a:solidFill>
              </a:rPr>
              <a:t>mudah</a:t>
            </a:r>
            <a:r>
              <a:rPr lang="en-US" sz="2400" dirty="0">
                <a:solidFill>
                  <a:srgbClr val="FF0000"/>
                </a:solidFill>
              </a:rPr>
              <a:t> </a:t>
            </a:r>
            <a:r>
              <a:rPr lang="en-US" sz="2400" dirty="0" err="1">
                <a:solidFill>
                  <a:srgbClr val="FF0000"/>
                </a:solidFill>
              </a:rPr>
              <a:t>larut</a:t>
            </a:r>
            <a:r>
              <a:rPr lang="en-US" sz="2400" dirty="0">
                <a:solidFill>
                  <a:srgbClr val="FF0000"/>
                </a:solidFill>
              </a:rPr>
              <a:t> </a:t>
            </a:r>
            <a:r>
              <a:rPr lang="en-US" sz="2400" dirty="0" err="1">
                <a:solidFill>
                  <a:srgbClr val="FF0000"/>
                </a:solidFill>
              </a:rPr>
              <a:t>dalam</a:t>
            </a:r>
            <a:r>
              <a:rPr lang="en-US" sz="2400" dirty="0">
                <a:solidFill>
                  <a:srgbClr val="FF0000"/>
                </a:solidFill>
              </a:rPr>
              <a:t> air</a:t>
            </a:r>
          </a:p>
          <a:p>
            <a:pPr eaLnBrk="1" hangingPunct="1">
              <a:buFontTx/>
              <a:buNone/>
              <a:defRPr/>
            </a:pPr>
            <a:endParaRPr lang="en-US" sz="2400" dirty="0">
              <a:solidFill>
                <a:srgbClr val="FF0000"/>
              </a:solidFill>
            </a:endParaRPr>
          </a:p>
          <a:p>
            <a:pPr eaLnBrk="1" hangingPunct="1">
              <a:buFontTx/>
              <a:buNone/>
              <a:defRPr/>
            </a:pPr>
            <a:endParaRPr lang="en-US" sz="2400" dirty="0">
              <a:solidFill>
                <a:srgbClr val="FF0000"/>
              </a:solidFill>
            </a:endParaRPr>
          </a:p>
          <a:p>
            <a:pPr eaLnBrk="1" hangingPunct="1">
              <a:buFontTx/>
              <a:buNone/>
              <a:defRPr/>
            </a:pPr>
            <a:endParaRPr lang="en-US" sz="2400" dirty="0"/>
          </a:p>
          <a:p>
            <a:pPr eaLnBrk="1" hangingPunct="1">
              <a:buFontTx/>
              <a:buNone/>
              <a:defRPr/>
            </a:pPr>
            <a:endParaRPr lang="en-US" sz="2400" dirty="0"/>
          </a:p>
          <a:p>
            <a:pPr eaLnBrk="1" hangingPunct="1">
              <a:buFontTx/>
              <a:buNone/>
              <a:defRPr/>
            </a:pPr>
            <a:endParaRPr lang="en-US" sz="2400" dirty="0"/>
          </a:p>
          <a:p>
            <a:pPr>
              <a:buFontTx/>
              <a:buNone/>
              <a:defRPr/>
            </a:pPr>
            <a:r>
              <a:rPr lang="en-US" sz="2400" dirty="0"/>
              <a:t>			</a:t>
            </a:r>
          </a:p>
        </p:txBody>
      </p:sp>
      <p:sp>
        <p:nvSpPr>
          <p:cNvPr id="4" name="Rectangle 3"/>
          <p:cNvSpPr/>
          <p:nvPr/>
        </p:nvSpPr>
        <p:spPr bwMode="auto">
          <a:xfrm>
            <a:off x="2952750" y="3429000"/>
            <a:ext cx="4643438" cy="178593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r>
              <a:rPr lang="en-US" sz="2400" dirty="0"/>
              <a:t>R/ </a:t>
            </a:r>
            <a:r>
              <a:rPr lang="en-US" sz="2400" dirty="0" err="1"/>
              <a:t>Kalii</a:t>
            </a:r>
            <a:r>
              <a:rPr lang="en-US" sz="2400" dirty="0"/>
              <a:t> </a:t>
            </a:r>
            <a:r>
              <a:rPr lang="en-US" sz="2400" dirty="0" err="1"/>
              <a:t>Iodid</a:t>
            </a:r>
            <a:r>
              <a:rPr lang="en-US" sz="2400" dirty="0"/>
              <a:t>		3</a:t>
            </a:r>
          </a:p>
          <a:p>
            <a:pPr>
              <a:defRPr/>
            </a:pPr>
            <a:r>
              <a:rPr lang="en-US" sz="2400" dirty="0"/>
              <a:t>     Lanolin			16</a:t>
            </a:r>
          </a:p>
          <a:p>
            <a:pPr>
              <a:defRPr/>
            </a:pPr>
            <a:r>
              <a:rPr lang="en-US" sz="2400" dirty="0"/>
              <a:t>     </a:t>
            </a:r>
            <a:r>
              <a:rPr lang="en-US" sz="2400" dirty="0" err="1"/>
              <a:t>Ungt</a:t>
            </a:r>
            <a:r>
              <a:rPr lang="en-US" sz="2400" dirty="0"/>
              <a:t> simplex  ad	30</a:t>
            </a:r>
          </a:p>
          <a:p>
            <a:pPr>
              <a:defRPr/>
            </a:pPr>
            <a:r>
              <a:rPr lang="en-US" sz="2400" dirty="0"/>
              <a:t>     S </a:t>
            </a:r>
            <a:r>
              <a:rPr lang="en-US" sz="2400" dirty="0" err="1"/>
              <a:t>ue</a:t>
            </a:r>
            <a:endParaRPr lang="en-US" sz="2400" dirty="0"/>
          </a:p>
          <a:p>
            <a:pPr>
              <a:defRPr/>
            </a:pPr>
            <a:endParaRPr lang="en-US" sz="2400" dirty="0"/>
          </a:p>
          <a:p>
            <a:pPr>
              <a:defRPr/>
            </a:pPr>
            <a:r>
              <a:rPr lang="en-US" sz="2400" dirty="0"/>
              <a:t>	</a:t>
            </a:r>
          </a:p>
        </p:txBody>
      </p:sp>
    </p:spTree>
    <p:extLst>
      <p:ext uri="{BB962C8B-B14F-4D97-AF65-F5344CB8AC3E}">
        <p14:creationId xmlns:p14="http://schemas.microsoft.com/office/powerpoint/2010/main" val="1307645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09801" y="152401"/>
            <a:ext cx="6981825" cy="1260475"/>
          </a:xfrm>
          <a:solidFill>
            <a:schemeClr val="accent1"/>
          </a:solidFill>
        </p:spPr>
        <p:txBody>
          <a:bodyPr/>
          <a:lstStyle/>
          <a:p>
            <a:pPr algn="l" eaLnBrk="1" hangingPunct="1"/>
            <a:r>
              <a:rPr lang="en-US" sz="4000">
                <a:solidFill>
                  <a:schemeClr val="tx2"/>
                </a:solidFill>
              </a:rPr>
              <a:t>PERATURAN PEMBUATAN SALEP</a:t>
            </a:r>
          </a:p>
        </p:txBody>
      </p:sp>
      <p:sp>
        <p:nvSpPr>
          <p:cNvPr id="14339" name="Rectangle 3"/>
          <p:cNvSpPr>
            <a:spLocks noGrp="1" noChangeArrowheads="1"/>
          </p:cNvSpPr>
          <p:nvPr>
            <p:ph type="body" idx="1"/>
          </p:nvPr>
        </p:nvSpPr>
        <p:spPr>
          <a:xfrm>
            <a:off x="1775520" y="1571625"/>
            <a:ext cx="7200800" cy="4572000"/>
          </a:xfrm>
          <a:solidFill>
            <a:schemeClr val="accent5">
              <a:lumMod val="50000"/>
            </a:schemeClr>
          </a:solidFill>
        </p:spPr>
        <p:txBody>
          <a:bodyPr/>
          <a:lstStyle/>
          <a:p>
            <a:pPr eaLnBrk="1" hangingPunct="1">
              <a:buFontTx/>
              <a:buNone/>
              <a:defRPr/>
            </a:pPr>
            <a:r>
              <a:rPr lang="en-US" sz="2400" dirty="0">
                <a:solidFill>
                  <a:srgbClr val="0070C0"/>
                </a:solidFill>
              </a:rPr>
              <a:t>PERATURAN  3</a:t>
            </a:r>
          </a:p>
          <a:p>
            <a:pPr eaLnBrk="1" hangingPunct="1">
              <a:buFontTx/>
              <a:buNone/>
              <a:defRPr/>
            </a:pPr>
            <a:r>
              <a:rPr lang="en-US" sz="2400" dirty="0"/>
              <a:t>	</a:t>
            </a:r>
            <a:r>
              <a:rPr lang="en-US" sz="2400" dirty="0" err="1"/>
              <a:t>Zat</a:t>
            </a:r>
            <a:r>
              <a:rPr lang="en-US" sz="2400" dirty="0"/>
              <a:t> yang </a:t>
            </a:r>
            <a:r>
              <a:rPr lang="en-US" sz="2400" dirty="0" err="1"/>
              <a:t>kurang</a:t>
            </a:r>
            <a:r>
              <a:rPr lang="en-US" sz="2400" dirty="0"/>
              <a:t> </a:t>
            </a:r>
            <a:r>
              <a:rPr lang="en-US" sz="2400" dirty="0" err="1"/>
              <a:t>larut</a:t>
            </a:r>
            <a:r>
              <a:rPr lang="en-US" sz="2400" dirty="0"/>
              <a:t> </a:t>
            </a:r>
            <a:r>
              <a:rPr lang="en-US" sz="2400" dirty="0" err="1"/>
              <a:t>dan</a:t>
            </a:r>
            <a:r>
              <a:rPr lang="en-US" sz="2400" dirty="0"/>
              <a:t> </a:t>
            </a:r>
            <a:r>
              <a:rPr lang="en-US" sz="2400" dirty="0" err="1"/>
              <a:t>tidak</a:t>
            </a:r>
            <a:r>
              <a:rPr lang="en-US" sz="2400" dirty="0"/>
              <a:t> </a:t>
            </a:r>
            <a:r>
              <a:rPr lang="en-US" sz="2400" dirty="0" err="1"/>
              <a:t>larut</a:t>
            </a:r>
            <a:r>
              <a:rPr lang="en-US" sz="2400" dirty="0"/>
              <a:t> </a:t>
            </a:r>
            <a:r>
              <a:rPr lang="en-US" sz="2400" dirty="0" err="1"/>
              <a:t>dalam</a:t>
            </a:r>
            <a:r>
              <a:rPr lang="en-US" sz="2400" dirty="0"/>
              <a:t> </a:t>
            </a:r>
            <a:r>
              <a:rPr lang="en-US" sz="2400" dirty="0" err="1"/>
              <a:t>dasar</a:t>
            </a:r>
            <a:r>
              <a:rPr lang="en-US" sz="2400" dirty="0"/>
              <a:t> </a:t>
            </a:r>
            <a:r>
              <a:rPr lang="en-US" sz="2400" dirty="0" err="1"/>
              <a:t>salep</a:t>
            </a:r>
            <a:endParaRPr lang="en-US" sz="2400" dirty="0">
              <a:solidFill>
                <a:schemeClr val="accent5">
                  <a:lumMod val="50000"/>
                </a:schemeClr>
              </a:solidFill>
            </a:endParaRPr>
          </a:p>
          <a:p>
            <a:pPr eaLnBrk="1" hangingPunct="1">
              <a:buFontTx/>
              <a:buNone/>
              <a:defRPr/>
            </a:pPr>
            <a:endParaRPr lang="en-US" sz="2400" dirty="0"/>
          </a:p>
          <a:p>
            <a:pPr eaLnBrk="1" hangingPunct="1">
              <a:buFontTx/>
              <a:buNone/>
              <a:defRPr/>
            </a:pPr>
            <a:endParaRPr lang="en-US" sz="2400" dirty="0"/>
          </a:p>
          <a:p>
            <a:pPr eaLnBrk="1" hangingPunct="1">
              <a:buFontTx/>
              <a:buNone/>
              <a:defRPr/>
            </a:pPr>
            <a:endParaRPr lang="en-US" sz="2400" dirty="0"/>
          </a:p>
          <a:p>
            <a:pPr eaLnBrk="1" hangingPunct="1">
              <a:buFontTx/>
              <a:buNone/>
              <a:defRPr/>
            </a:pPr>
            <a:endParaRPr lang="en-US" sz="2400" dirty="0"/>
          </a:p>
          <a:p>
            <a:pPr eaLnBrk="1" hangingPunct="1">
              <a:buFontTx/>
              <a:buNone/>
              <a:defRPr/>
            </a:pPr>
            <a:endParaRPr lang="en-US" sz="2400" dirty="0"/>
          </a:p>
          <a:p>
            <a:pPr>
              <a:buFontTx/>
              <a:buNone/>
              <a:defRPr/>
            </a:pPr>
            <a:r>
              <a:rPr lang="en-US" sz="2400" dirty="0"/>
              <a:t>			</a:t>
            </a:r>
          </a:p>
        </p:txBody>
      </p:sp>
      <p:sp>
        <p:nvSpPr>
          <p:cNvPr id="13316" name="Rectangle 3"/>
          <p:cNvSpPr>
            <a:spLocks noChangeArrowheads="1"/>
          </p:cNvSpPr>
          <p:nvPr/>
        </p:nvSpPr>
        <p:spPr bwMode="auto">
          <a:xfrm>
            <a:off x="3024189" y="3357564"/>
            <a:ext cx="4643437" cy="1785937"/>
          </a:xfrm>
          <a:prstGeom prst="rect">
            <a:avLst/>
          </a:prstGeom>
          <a:solidFill>
            <a:schemeClr val="bg1"/>
          </a:solidFill>
          <a:ln w="9525" algn="ctr">
            <a:solidFill>
              <a:schemeClr val="tx1"/>
            </a:solidFill>
            <a:round/>
            <a:headEnd/>
            <a:tailEnd/>
          </a:ln>
        </p:spPr>
        <p:txBody>
          <a:bodyPr/>
          <a:lstStyle/>
          <a:p>
            <a:r>
              <a:rPr lang="en-US" sz="2400" dirty="0"/>
              <a:t>R/ Zn </a:t>
            </a:r>
            <a:r>
              <a:rPr lang="en-US" sz="2400" dirty="0" err="1"/>
              <a:t>Oxyd</a:t>
            </a:r>
            <a:r>
              <a:rPr lang="en-US" sz="2400" dirty="0"/>
              <a:t>			1</a:t>
            </a:r>
          </a:p>
          <a:p>
            <a:r>
              <a:rPr lang="en-US" sz="2400" dirty="0"/>
              <a:t>     </a:t>
            </a:r>
            <a:r>
              <a:rPr lang="en-US" sz="2400" dirty="0" err="1"/>
              <a:t>Vaselini</a:t>
            </a:r>
            <a:r>
              <a:rPr lang="en-US" sz="2400" dirty="0"/>
              <a:t> </a:t>
            </a:r>
            <a:r>
              <a:rPr lang="en-US" sz="2400" dirty="0" err="1"/>
              <a:t>Albi</a:t>
            </a:r>
            <a:r>
              <a:rPr lang="en-US" sz="2400" dirty="0"/>
              <a:t>		9</a:t>
            </a:r>
          </a:p>
          <a:p>
            <a:r>
              <a:rPr lang="en-US" sz="2400" dirty="0"/>
              <a:t>     </a:t>
            </a:r>
          </a:p>
          <a:p>
            <a:r>
              <a:rPr lang="en-US" sz="2400" dirty="0"/>
              <a:t>     S </a:t>
            </a:r>
            <a:r>
              <a:rPr lang="en-US" sz="2400" dirty="0" err="1"/>
              <a:t>ue</a:t>
            </a:r>
            <a:endParaRPr lang="en-US" sz="2400" dirty="0"/>
          </a:p>
          <a:p>
            <a:endParaRPr lang="en-US" sz="2400" dirty="0"/>
          </a:p>
          <a:p>
            <a:r>
              <a:rPr lang="en-US" sz="2400" dirty="0"/>
              <a:t>	</a:t>
            </a:r>
          </a:p>
        </p:txBody>
      </p:sp>
    </p:spTree>
    <p:extLst>
      <p:ext uri="{BB962C8B-B14F-4D97-AF65-F5344CB8AC3E}">
        <p14:creationId xmlns:p14="http://schemas.microsoft.com/office/powerpoint/2010/main" val="312120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09801" y="152400"/>
            <a:ext cx="6981825" cy="704850"/>
          </a:xfrm>
          <a:solidFill>
            <a:schemeClr val="bg2">
              <a:lumMod val="60000"/>
              <a:lumOff val="40000"/>
            </a:schemeClr>
          </a:solidFill>
        </p:spPr>
        <p:txBody>
          <a:bodyPr/>
          <a:lstStyle/>
          <a:p>
            <a:pPr algn="l" eaLnBrk="1" hangingPunct="1">
              <a:defRPr/>
            </a:pPr>
            <a:r>
              <a:rPr lang="en-US" sz="3200" dirty="0">
                <a:solidFill>
                  <a:schemeClr val="tx2"/>
                </a:solidFill>
              </a:rPr>
              <a:t>PERATURAN PEMBUATAN SALEP</a:t>
            </a:r>
          </a:p>
        </p:txBody>
      </p:sp>
      <p:sp>
        <p:nvSpPr>
          <p:cNvPr id="14339" name="Rectangle 3"/>
          <p:cNvSpPr>
            <a:spLocks noGrp="1" noChangeArrowheads="1"/>
          </p:cNvSpPr>
          <p:nvPr>
            <p:ph type="body" idx="1"/>
          </p:nvPr>
        </p:nvSpPr>
        <p:spPr>
          <a:xfrm>
            <a:off x="1775520" y="1357314"/>
            <a:ext cx="7704856" cy="4929187"/>
          </a:xfrm>
          <a:solidFill>
            <a:schemeClr val="accent5">
              <a:lumMod val="50000"/>
            </a:schemeClr>
          </a:solidFill>
        </p:spPr>
        <p:txBody>
          <a:bodyPr/>
          <a:lstStyle/>
          <a:p>
            <a:pPr eaLnBrk="1" hangingPunct="1">
              <a:buFontTx/>
              <a:buNone/>
              <a:defRPr/>
            </a:pPr>
            <a:r>
              <a:rPr lang="en-US" sz="2400" dirty="0">
                <a:solidFill>
                  <a:srgbClr val="0070C0"/>
                </a:solidFill>
              </a:rPr>
              <a:t>PERATURAN  4</a:t>
            </a:r>
          </a:p>
          <a:p>
            <a:pPr eaLnBrk="1" hangingPunct="1">
              <a:buFontTx/>
              <a:buNone/>
              <a:defRPr/>
            </a:pPr>
            <a:r>
              <a:rPr lang="en-US" sz="2400" dirty="0"/>
              <a:t>	</a:t>
            </a:r>
            <a:r>
              <a:rPr lang="en-US" sz="2400" dirty="0" err="1"/>
              <a:t>Salep</a:t>
            </a:r>
            <a:r>
              <a:rPr lang="en-US" sz="2400" dirty="0"/>
              <a:t> yang </a:t>
            </a:r>
            <a:r>
              <a:rPr lang="en-US" sz="2400" dirty="0" err="1"/>
              <a:t>dibuat</a:t>
            </a:r>
            <a:r>
              <a:rPr lang="en-US" sz="2400" dirty="0"/>
              <a:t> </a:t>
            </a:r>
            <a:r>
              <a:rPr lang="en-US" sz="2400" dirty="0" err="1"/>
              <a:t>dengan</a:t>
            </a:r>
            <a:r>
              <a:rPr lang="en-US" sz="2400" dirty="0"/>
              <a:t> </a:t>
            </a:r>
            <a:r>
              <a:rPr lang="en-US" sz="2400" dirty="0" err="1"/>
              <a:t>peleburan</a:t>
            </a:r>
            <a:endParaRPr lang="en-US" sz="2400" dirty="0">
              <a:solidFill>
                <a:schemeClr val="accent5">
                  <a:lumMod val="50000"/>
                </a:schemeClr>
              </a:solidFill>
            </a:endParaRPr>
          </a:p>
          <a:p>
            <a:pPr eaLnBrk="1" hangingPunct="1">
              <a:buFontTx/>
              <a:buNone/>
              <a:defRPr/>
            </a:pPr>
            <a:endParaRPr lang="en-US" sz="2400" dirty="0"/>
          </a:p>
          <a:p>
            <a:pPr eaLnBrk="1" hangingPunct="1">
              <a:buFontTx/>
              <a:buNone/>
              <a:defRPr/>
            </a:pPr>
            <a:endParaRPr lang="en-US" sz="2400" dirty="0"/>
          </a:p>
          <a:p>
            <a:pPr eaLnBrk="1" hangingPunct="1">
              <a:buFontTx/>
              <a:buNone/>
              <a:defRPr/>
            </a:pPr>
            <a:endParaRPr lang="en-US" sz="2400" dirty="0"/>
          </a:p>
          <a:p>
            <a:pPr eaLnBrk="1" hangingPunct="1">
              <a:buFontTx/>
              <a:buNone/>
              <a:defRPr/>
            </a:pPr>
            <a:endParaRPr lang="en-US" sz="2400" dirty="0"/>
          </a:p>
          <a:p>
            <a:pPr eaLnBrk="1" hangingPunct="1">
              <a:buFontTx/>
              <a:buNone/>
              <a:defRPr/>
            </a:pPr>
            <a:endParaRPr lang="en-US" sz="2400" dirty="0"/>
          </a:p>
          <a:p>
            <a:pPr>
              <a:buFontTx/>
              <a:buNone/>
              <a:defRPr/>
            </a:pPr>
            <a:r>
              <a:rPr lang="en-US" sz="2400" dirty="0"/>
              <a:t>			</a:t>
            </a:r>
          </a:p>
        </p:txBody>
      </p:sp>
      <p:sp>
        <p:nvSpPr>
          <p:cNvPr id="14340" name="Rectangle 3"/>
          <p:cNvSpPr>
            <a:spLocks noChangeArrowheads="1"/>
          </p:cNvSpPr>
          <p:nvPr/>
        </p:nvSpPr>
        <p:spPr bwMode="auto">
          <a:xfrm>
            <a:off x="3238501" y="2786063"/>
            <a:ext cx="5643563" cy="3357562"/>
          </a:xfrm>
          <a:prstGeom prst="rect">
            <a:avLst/>
          </a:prstGeom>
          <a:solidFill>
            <a:schemeClr val="bg1"/>
          </a:solidFill>
          <a:ln w="9525" algn="ctr">
            <a:solidFill>
              <a:schemeClr val="tx1"/>
            </a:solidFill>
            <a:round/>
            <a:headEnd/>
            <a:tailEnd/>
          </a:ln>
        </p:spPr>
        <p:txBody>
          <a:bodyPr/>
          <a:lstStyle/>
          <a:p>
            <a:pPr>
              <a:lnSpc>
                <a:spcPct val="150000"/>
              </a:lnSpc>
            </a:pPr>
            <a:r>
              <a:rPr lang="en-US" sz="2400" dirty="0"/>
              <a:t>R/ </a:t>
            </a:r>
            <a:r>
              <a:rPr lang="en-US" sz="2400" dirty="0" err="1"/>
              <a:t>Asam</a:t>
            </a:r>
            <a:r>
              <a:rPr lang="en-US" sz="2400" dirty="0"/>
              <a:t> </a:t>
            </a:r>
            <a:r>
              <a:rPr lang="en-US" sz="2400" dirty="0" err="1"/>
              <a:t>Undesilinat</a:t>
            </a:r>
            <a:r>
              <a:rPr lang="en-US" sz="2400" dirty="0"/>
              <a:t>		1</a:t>
            </a:r>
          </a:p>
          <a:p>
            <a:pPr>
              <a:lnSpc>
                <a:spcPct val="150000"/>
              </a:lnSpc>
            </a:pPr>
            <a:r>
              <a:rPr lang="en-US" sz="2400" dirty="0"/>
              <a:t>     PEG	400			20</a:t>
            </a:r>
          </a:p>
          <a:p>
            <a:pPr>
              <a:lnSpc>
                <a:spcPct val="150000"/>
              </a:lnSpc>
            </a:pPr>
            <a:r>
              <a:rPr lang="en-US" sz="2400" dirty="0"/>
              <a:t>     PEG	4000			20</a:t>
            </a:r>
          </a:p>
          <a:p>
            <a:pPr>
              <a:lnSpc>
                <a:spcPct val="200000"/>
              </a:lnSpc>
            </a:pPr>
            <a:r>
              <a:rPr lang="en-US" sz="2400" dirty="0"/>
              <a:t>     </a:t>
            </a:r>
            <a:r>
              <a:rPr lang="en-US" sz="2400" dirty="0" err="1"/>
              <a:t>m.f</a:t>
            </a:r>
            <a:r>
              <a:rPr lang="en-US" sz="2400" dirty="0"/>
              <a:t> </a:t>
            </a:r>
            <a:r>
              <a:rPr lang="en-US" sz="2400" dirty="0" err="1"/>
              <a:t>Ungt</a:t>
            </a:r>
            <a:r>
              <a:rPr lang="en-US" sz="2400" dirty="0"/>
              <a:t>.</a:t>
            </a:r>
          </a:p>
          <a:p>
            <a:pPr>
              <a:lnSpc>
                <a:spcPct val="200000"/>
              </a:lnSpc>
            </a:pPr>
            <a:r>
              <a:rPr lang="en-US" sz="2400" dirty="0"/>
              <a:t>     S b </a:t>
            </a:r>
            <a:r>
              <a:rPr lang="en-US" sz="2400" dirty="0" err="1"/>
              <a:t>dd</a:t>
            </a:r>
            <a:r>
              <a:rPr lang="en-US" sz="2400" dirty="0"/>
              <a:t> </a:t>
            </a:r>
            <a:r>
              <a:rPr lang="en-US" sz="2400" dirty="0" err="1"/>
              <a:t>ue</a:t>
            </a:r>
            <a:endParaRPr lang="en-US" sz="2400" dirty="0"/>
          </a:p>
          <a:p>
            <a:pPr>
              <a:lnSpc>
                <a:spcPct val="200000"/>
              </a:lnSpc>
            </a:pPr>
            <a:r>
              <a:rPr lang="en-US" sz="2400" dirty="0"/>
              <a:t>    </a:t>
            </a:r>
          </a:p>
        </p:txBody>
      </p:sp>
    </p:spTree>
    <p:extLst>
      <p:ext uri="{BB962C8B-B14F-4D97-AF65-F5344CB8AC3E}">
        <p14:creationId xmlns:p14="http://schemas.microsoft.com/office/powerpoint/2010/main" val="1635259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152401"/>
            <a:ext cx="6910388" cy="900113"/>
          </a:xfrm>
        </p:spPr>
        <p:txBody>
          <a:bodyPr/>
          <a:lstStyle/>
          <a:p>
            <a:pPr algn="l" eaLnBrk="1" hangingPunct="1"/>
            <a:r>
              <a:rPr lang="en-US">
                <a:solidFill>
                  <a:schemeClr val="tx2"/>
                </a:solidFill>
              </a:rPr>
              <a:t>Fungsi salep</a:t>
            </a:r>
          </a:p>
        </p:txBody>
      </p:sp>
      <p:sp>
        <p:nvSpPr>
          <p:cNvPr id="15363" name="Rectangle 3"/>
          <p:cNvSpPr>
            <a:spLocks noGrp="1" noChangeArrowheads="1"/>
          </p:cNvSpPr>
          <p:nvPr>
            <p:ph type="body" idx="1"/>
          </p:nvPr>
        </p:nvSpPr>
        <p:spPr>
          <a:xfrm>
            <a:off x="2209801" y="1828801"/>
            <a:ext cx="7631113" cy="2824163"/>
          </a:xfrm>
        </p:spPr>
        <p:txBody>
          <a:bodyPr/>
          <a:lstStyle/>
          <a:p>
            <a:pPr eaLnBrk="1" hangingPunct="1"/>
            <a:r>
              <a:rPr lang="en-US"/>
              <a:t>Bahan pembawa subtansi obat</a:t>
            </a:r>
          </a:p>
          <a:p>
            <a:pPr eaLnBrk="1" hangingPunct="1"/>
            <a:r>
              <a:rPr lang="en-US"/>
              <a:t>Bahan pelumas pada kulit</a:t>
            </a:r>
          </a:p>
          <a:p>
            <a:pPr eaLnBrk="1" hangingPunct="1"/>
            <a:r>
              <a:rPr lang="en-US"/>
              <a:t>Pelindung untuk kulit</a:t>
            </a:r>
          </a:p>
        </p:txBody>
      </p:sp>
    </p:spTree>
    <p:extLst>
      <p:ext uri="{BB962C8B-B14F-4D97-AF65-F5344CB8AC3E}">
        <p14:creationId xmlns:p14="http://schemas.microsoft.com/office/powerpoint/2010/main" val="417817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66939" y="428625"/>
            <a:ext cx="6910387" cy="1189038"/>
          </a:xfrm>
        </p:spPr>
        <p:txBody>
          <a:bodyPr>
            <a:normAutofit/>
          </a:bodyPr>
          <a:lstStyle/>
          <a:p>
            <a:pPr algn="l" eaLnBrk="1" hangingPunct="1"/>
            <a:r>
              <a:rPr lang="en-US" sz="4000">
                <a:solidFill>
                  <a:schemeClr val="tx2"/>
                </a:solidFill>
              </a:rPr>
              <a:t>CONTOH-CONTOH KHASIAT SALEP</a:t>
            </a:r>
          </a:p>
        </p:txBody>
      </p:sp>
      <p:sp>
        <p:nvSpPr>
          <p:cNvPr id="16387" name="Rectangle 3"/>
          <p:cNvSpPr>
            <a:spLocks noGrp="1" noChangeArrowheads="1"/>
          </p:cNvSpPr>
          <p:nvPr>
            <p:ph type="body" idx="1"/>
          </p:nvPr>
        </p:nvSpPr>
        <p:spPr>
          <a:xfrm>
            <a:off x="2209800" y="2214564"/>
            <a:ext cx="7696200" cy="3271837"/>
          </a:xfrm>
        </p:spPr>
        <p:txBody>
          <a:bodyPr/>
          <a:lstStyle/>
          <a:p>
            <a:pPr eaLnBrk="1" hangingPunct="1"/>
            <a:r>
              <a:rPr lang="en-US"/>
              <a:t>ANTIPRURITIK </a:t>
            </a:r>
          </a:p>
          <a:p>
            <a:pPr eaLnBrk="1" hangingPunct="1">
              <a:buFontTx/>
              <a:buNone/>
            </a:pPr>
            <a:r>
              <a:rPr lang="en-US"/>
              <a:t>	SALEP DGN MENTOL, FENOL, CAMPHORA</a:t>
            </a:r>
          </a:p>
          <a:p>
            <a:pPr eaLnBrk="1" hangingPunct="1"/>
            <a:r>
              <a:rPr lang="en-US"/>
              <a:t>KERATOPLASTIK</a:t>
            </a:r>
          </a:p>
          <a:p>
            <a:pPr eaLnBrk="1" hangingPunct="1"/>
            <a:r>
              <a:rPr lang="en-US"/>
              <a:t>KERATOLITIK</a:t>
            </a:r>
          </a:p>
          <a:p>
            <a:pPr eaLnBrk="1" hangingPunct="1"/>
            <a:r>
              <a:rPr lang="en-US"/>
              <a:t>EMOLIENTS, DLL</a:t>
            </a:r>
          </a:p>
        </p:txBody>
      </p:sp>
    </p:spTree>
    <p:extLst>
      <p:ext uri="{BB962C8B-B14F-4D97-AF65-F5344CB8AC3E}">
        <p14:creationId xmlns:p14="http://schemas.microsoft.com/office/powerpoint/2010/main" val="1920781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09800" y="152400"/>
            <a:ext cx="7054850" cy="973138"/>
          </a:xfrm>
        </p:spPr>
        <p:txBody>
          <a:bodyPr/>
          <a:lstStyle/>
          <a:p>
            <a:pPr algn="l" eaLnBrk="1" hangingPunct="1"/>
            <a:r>
              <a:rPr lang="en-US">
                <a:solidFill>
                  <a:schemeClr val="tx2"/>
                </a:solidFill>
              </a:rPr>
              <a:t>OCULENTA</a:t>
            </a:r>
          </a:p>
        </p:txBody>
      </p:sp>
      <p:sp>
        <p:nvSpPr>
          <p:cNvPr id="17411" name="Rectangle 3"/>
          <p:cNvSpPr>
            <a:spLocks noGrp="1" noChangeArrowheads="1"/>
          </p:cNvSpPr>
          <p:nvPr>
            <p:ph type="body" idx="1"/>
          </p:nvPr>
        </p:nvSpPr>
        <p:spPr/>
        <p:txBody>
          <a:bodyPr/>
          <a:lstStyle/>
          <a:p>
            <a:pPr eaLnBrk="1" hangingPunct="1"/>
            <a:r>
              <a:rPr lang="en-US"/>
              <a:t>FI ED. IV</a:t>
            </a:r>
          </a:p>
          <a:p>
            <a:pPr eaLnBrk="1" hangingPunct="1">
              <a:buFontTx/>
              <a:buNone/>
            </a:pPr>
            <a:r>
              <a:rPr lang="en-US"/>
              <a:t>	SALEP YANG DIGUNAKAN PADA MATA</a:t>
            </a:r>
          </a:p>
          <a:p>
            <a:pPr eaLnBrk="1" hangingPunct="1">
              <a:buFontTx/>
              <a:buNone/>
            </a:pPr>
            <a:endParaRPr lang="en-US"/>
          </a:p>
        </p:txBody>
      </p:sp>
    </p:spTree>
    <p:extLst>
      <p:ext uri="{BB962C8B-B14F-4D97-AF65-F5344CB8AC3E}">
        <p14:creationId xmlns:p14="http://schemas.microsoft.com/office/powerpoint/2010/main" val="509183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09800" y="152400"/>
            <a:ext cx="6910388" cy="1189038"/>
          </a:xfrm>
        </p:spPr>
        <p:txBody>
          <a:bodyPr>
            <a:normAutofit/>
          </a:bodyPr>
          <a:lstStyle/>
          <a:p>
            <a:pPr algn="l" eaLnBrk="1" hangingPunct="1"/>
            <a:r>
              <a:rPr lang="en-US" sz="4000">
                <a:solidFill>
                  <a:schemeClr val="tx2"/>
                </a:solidFill>
              </a:rPr>
              <a:t>SYARAT SALEP/BASIS SALEP MATA</a:t>
            </a:r>
          </a:p>
        </p:txBody>
      </p:sp>
      <p:sp>
        <p:nvSpPr>
          <p:cNvPr id="18435" name="Rectangle 3"/>
          <p:cNvSpPr>
            <a:spLocks noGrp="1" noChangeArrowheads="1"/>
          </p:cNvSpPr>
          <p:nvPr>
            <p:ph type="body" idx="1"/>
          </p:nvPr>
        </p:nvSpPr>
        <p:spPr/>
        <p:txBody>
          <a:bodyPr/>
          <a:lstStyle/>
          <a:p>
            <a:pPr eaLnBrk="1" hangingPunct="1">
              <a:lnSpc>
                <a:spcPct val="80000"/>
              </a:lnSpc>
            </a:pPr>
            <a:r>
              <a:rPr lang="en-US" sz="2100"/>
              <a:t>TIDAK MENGIRITASI MATA</a:t>
            </a:r>
          </a:p>
          <a:p>
            <a:pPr eaLnBrk="1" hangingPunct="1">
              <a:lnSpc>
                <a:spcPct val="80000"/>
              </a:lnSpc>
            </a:pPr>
            <a:endParaRPr lang="en-US" sz="2100"/>
          </a:p>
          <a:p>
            <a:pPr eaLnBrk="1" hangingPunct="1">
              <a:lnSpc>
                <a:spcPct val="80000"/>
              </a:lnSpc>
            </a:pPr>
            <a:r>
              <a:rPr lang="en-US" sz="2100"/>
              <a:t>MEMUNGKINKAN DIFUSI OBAT DALAM CAIRAN MATA</a:t>
            </a:r>
          </a:p>
          <a:p>
            <a:pPr eaLnBrk="1" hangingPunct="1">
              <a:lnSpc>
                <a:spcPct val="80000"/>
              </a:lnSpc>
            </a:pPr>
            <a:endParaRPr lang="en-US" sz="2100"/>
          </a:p>
          <a:p>
            <a:pPr eaLnBrk="1" hangingPunct="1">
              <a:lnSpc>
                <a:spcPct val="80000"/>
              </a:lnSpc>
            </a:pPr>
            <a:r>
              <a:rPr lang="en-US" sz="2100"/>
              <a:t>OBAT HARUS TETAP BERKHASIAT  SELAMA PENYIMPANAN</a:t>
            </a:r>
          </a:p>
          <a:p>
            <a:pPr eaLnBrk="1" hangingPunct="1">
              <a:lnSpc>
                <a:spcPct val="80000"/>
              </a:lnSpc>
            </a:pPr>
            <a:endParaRPr lang="en-US" sz="2100"/>
          </a:p>
          <a:p>
            <a:pPr eaLnBrk="1" hangingPunct="1">
              <a:lnSpc>
                <a:spcPct val="80000"/>
              </a:lnSpc>
            </a:pPr>
            <a:r>
              <a:rPr lang="en-US" sz="2100"/>
              <a:t>SALEP MATA HARUS STERIL DALAM PENYIMPANAN DAN DISIMPAN DALAM TUBE YANG STERIL</a:t>
            </a:r>
          </a:p>
          <a:p>
            <a:pPr eaLnBrk="1" hangingPunct="1">
              <a:lnSpc>
                <a:spcPct val="80000"/>
              </a:lnSpc>
            </a:pPr>
            <a:endParaRPr lang="en-US" sz="2100"/>
          </a:p>
          <a:p>
            <a:pPr eaLnBrk="1" hangingPunct="1">
              <a:lnSpc>
                <a:spcPct val="80000"/>
              </a:lnSpc>
            </a:pPr>
            <a:r>
              <a:rPr lang="en-US" sz="2100"/>
              <a:t>HARUS BEBAS PARTIKEL KASAR</a:t>
            </a:r>
          </a:p>
          <a:p>
            <a:pPr eaLnBrk="1" hangingPunct="1">
              <a:lnSpc>
                <a:spcPct val="80000"/>
              </a:lnSpc>
              <a:buFontTx/>
              <a:buNone/>
            </a:pPr>
            <a:endParaRPr lang="en-US"/>
          </a:p>
        </p:txBody>
      </p:sp>
    </p:spTree>
    <p:extLst>
      <p:ext uri="{BB962C8B-B14F-4D97-AF65-F5344CB8AC3E}">
        <p14:creationId xmlns:p14="http://schemas.microsoft.com/office/powerpoint/2010/main" val="3961848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09800" y="152400"/>
            <a:ext cx="6838950" cy="973138"/>
          </a:xfrm>
        </p:spPr>
        <p:txBody>
          <a:bodyPr/>
          <a:lstStyle/>
          <a:p>
            <a:pPr algn="l" eaLnBrk="1" hangingPunct="1"/>
            <a:r>
              <a:rPr lang="en-US">
                <a:solidFill>
                  <a:schemeClr val="tx2"/>
                </a:solidFill>
              </a:rPr>
              <a:t>PASTA</a:t>
            </a:r>
          </a:p>
        </p:txBody>
      </p:sp>
      <p:sp>
        <p:nvSpPr>
          <p:cNvPr id="19459" name="Rectangle 3"/>
          <p:cNvSpPr>
            <a:spLocks noGrp="1" noChangeArrowheads="1"/>
          </p:cNvSpPr>
          <p:nvPr>
            <p:ph type="body" idx="1"/>
          </p:nvPr>
        </p:nvSpPr>
        <p:spPr>
          <a:xfrm>
            <a:off x="4953000" y="1828800"/>
            <a:ext cx="4953000" cy="3657600"/>
          </a:xfrm>
        </p:spPr>
        <p:txBody>
          <a:bodyPr/>
          <a:lstStyle/>
          <a:p>
            <a:pPr eaLnBrk="1" hangingPunct="1">
              <a:lnSpc>
                <a:spcPct val="90000"/>
              </a:lnSpc>
            </a:pPr>
            <a:r>
              <a:rPr lang="en-US" sz="2400"/>
              <a:t>SEDIAAN SEMI PADAT YANG MENGANDUNG SATU ATAU LEBIH BAHAN OBAT YANG DITUJUKAN UNTUK PEMAKAIAN TOPIKAL</a:t>
            </a:r>
          </a:p>
          <a:p>
            <a:pPr eaLnBrk="1" hangingPunct="1">
              <a:lnSpc>
                <a:spcPct val="90000"/>
              </a:lnSpc>
              <a:buFontTx/>
              <a:buNone/>
            </a:pPr>
            <a:endParaRPr lang="en-US" sz="2400"/>
          </a:p>
          <a:p>
            <a:pPr eaLnBrk="1" hangingPunct="1">
              <a:lnSpc>
                <a:spcPct val="90000"/>
              </a:lnSpc>
            </a:pPr>
            <a:r>
              <a:rPr lang="en-US" sz="2400"/>
              <a:t>SALEP YANG MENGANDUNG LEBIH DARI </a:t>
            </a:r>
            <a:r>
              <a:rPr lang="en-US" sz="2400">
                <a:solidFill>
                  <a:srgbClr val="00B0F0"/>
                </a:solidFill>
              </a:rPr>
              <a:t>50% ZAT PADAT</a:t>
            </a:r>
          </a:p>
        </p:txBody>
      </p:sp>
      <p:pic>
        <p:nvPicPr>
          <p:cNvPr id="19460" name="Picture 2" descr="H:\PRAK.FARMASET\pasta.png"/>
          <p:cNvPicPr>
            <a:picLocks noChangeAspect="1" noChangeArrowheads="1"/>
          </p:cNvPicPr>
          <p:nvPr/>
        </p:nvPicPr>
        <p:blipFill>
          <a:blip r:embed="rId2" cstate="print"/>
          <a:srcRect/>
          <a:stretch>
            <a:fillRect/>
          </a:stretch>
        </p:blipFill>
        <p:spPr bwMode="auto">
          <a:xfrm>
            <a:off x="1530351" y="2000251"/>
            <a:ext cx="3165475" cy="2714625"/>
          </a:xfrm>
          <a:prstGeom prst="rect">
            <a:avLst/>
          </a:prstGeom>
          <a:noFill/>
          <a:ln w="9525">
            <a:noFill/>
            <a:miter lim="800000"/>
            <a:headEnd/>
            <a:tailEnd/>
          </a:ln>
        </p:spPr>
      </p:pic>
    </p:spTree>
    <p:extLst>
      <p:ext uri="{BB962C8B-B14F-4D97-AF65-F5344CB8AC3E}">
        <p14:creationId xmlns:p14="http://schemas.microsoft.com/office/powerpoint/2010/main" val="1548442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09801" y="152400"/>
            <a:ext cx="6981825" cy="973138"/>
          </a:xfrm>
        </p:spPr>
        <p:txBody>
          <a:bodyPr/>
          <a:lstStyle/>
          <a:p>
            <a:pPr eaLnBrk="1" hangingPunct="1"/>
            <a:r>
              <a:rPr lang="en-US">
                <a:solidFill>
                  <a:schemeClr val="tx2"/>
                </a:solidFill>
              </a:rPr>
              <a:t>CIRI-CIRI PASTA</a:t>
            </a:r>
          </a:p>
        </p:txBody>
      </p:sp>
      <p:sp>
        <p:nvSpPr>
          <p:cNvPr id="20483" name="Rectangle 3"/>
          <p:cNvSpPr>
            <a:spLocks noGrp="1" noChangeArrowheads="1"/>
          </p:cNvSpPr>
          <p:nvPr>
            <p:ph type="body" idx="1"/>
          </p:nvPr>
        </p:nvSpPr>
        <p:spPr/>
        <p:txBody>
          <a:bodyPr/>
          <a:lstStyle/>
          <a:p>
            <a:pPr eaLnBrk="1" hangingPunct="1"/>
            <a:r>
              <a:rPr lang="en-US"/>
              <a:t>PERSENTASE BAHAN PADAT LEBIH BESAR</a:t>
            </a:r>
          </a:p>
          <a:p>
            <a:pPr eaLnBrk="1" hangingPunct="1"/>
            <a:r>
              <a:rPr lang="en-US"/>
              <a:t>LEBIH TEBAL, KERAS</a:t>
            </a:r>
          </a:p>
          <a:p>
            <a:pPr eaLnBrk="1" hangingPunct="1"/>
            <a:r>
              <a:rPr lang="en-US"/>
              <a:t>TIDAK MELELEH PADA SUHU BADAN</a:t>
            </a:r>
          </a:p>
          <a:p>
            <a:pPr eaLnBrk="1" hangingPunct="1"/>
            <a:r>
              <a:rPr lang="en-US"/>
              <a:t>DAYA ABSORPSI LEBIH BESAR</a:t>
            </a:r>
          </a:p>
        </p:txBody>
      </p:sp>
    </p:spTree>
    <p:extLst>
      <p:ext uri="{BB962C8B-B14F-4D97-AF65-F5344CB8AC3E}">
        <p14:creationId xmlns:p14="http://schemas.microsoft.com/office/powerpoint/2010/main" val="80786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defRPr/>
            </a:pPr>
            <a:r>
              <a:rPr lang="en-US"/>
              <a:t>Beberapa inkompatibilitas bahan obat dalam sediaan salep</a:t>
            </a:r>
          </a:p>
        </p:txBody>
      </p:sp>
      <p:sp>
        <p:nvSpPr>
          <p:cNvPr id="15363" name="Content Placeholder 2"/>
          <p:cNvSpPr>
            <a:spLocks noGrp="1"/>
          </p:cNvSpPr>
          <p:nvPr>
            <p:ph idx="1"/>
          </p:nvPr>
        </p:nvSpPr>
        <p:spPr/>
        <p:txBody>
          <a:bodyPr>
            <a:normAutofit/>
          </a:bodyPr>
          <a:lstStyle/>
          <a:p>
            <a:pPr marL="274320" indent="-274320">
              <a:buClr>
                <a:schemeClr val="accent3"/>
              </a:buClr>
              <a:buFont typeface="Wingdings 2"/>
              <a:buChar char=""/>
              <a:defRPr/>
            </a:pPr>
            <a:r>
              <a:rPr lang="en-US" dirty="0" err="1"/>
              <a:t>Polietilenglikol</a:t>
            </a:r>
            <a:r>
              <a:rPr lang="en-US" dirty="0"/>
              <a:t> (PEG) :</a:t>
            </a:r>
          </a:p>
          <a:p>
            <a:pPr marL="274320" indent="-274320">
              <a:buClr>
                <a:schemeClr val="accent3"/>
              </a:buClr>
              <a:buNone/>
              <a:defRPr/>
            </a:pPr>
            <a:r>
              <a:rPr lang="en-US" dirty="0"/>
              <a:t>	PEG </a:t>
            </a:r>
            <a:r>
              <a:rPr lang="en-US" dirty="0" err="1"/>
              <a:t>kompatibel</a:t>
            </a:r>
            <a:r>
              <a:rPr lang="en-US" dirty="0"/>
              <a:t> </a:t>
            </a:r>
            <a:r>
              <a:rPr lang="en-US" dirty="0" err="1"/>
              <a:t>dengan</a:t>
            </a:r>
            <a:r>
              <a:rPr lang="en-US" dirty="0"/>
              <a:t> </a:t>
            </a:r>
            <a:r>
              <a:rPr lang="en-US" dirty="0" err="1"/>
              <a:t>HgO</a:t>
            </a:r>
            <a:r>
              <a:rPr lang="en-US" dirty="0"/>
              <a:t> </a:t>
            </a:r>
            <a:r>
              <a:rPr lang="en-US" dirty="0" err="1"/>
              <a:t>kuning</a:t>
            </a:r>
            <a:r>
              <a:rPr lang="en-US" dirty="0"/>
              <a:t>, ammoniated mercury, </a:t>
            </a:r>
            <a:r>
              <a:rPr lang="en-US" dirty="0" err="1"/>
              <a:t>asam</a:t>
            </a:r>
            <a:r>
              <a:rPr lang="en-US" dirty="0"/>
              <a:t> </a:t>
            </a:r>
            <a:r>
              <a:rPr lang="en-US" dirty="0" err="1"/>
              <a:t>salisilat</a:t>
            </a:r>
            <a:r>
              <a:rPr lang="en-US" dirty="0"/>
              <a:t>, </a:t>
            </a:r>
            <a:r>
              <a:rPr lang="en-US" dirty="0" err="1"/>
              <a:t>kalomel</a:t>
            </a:r>
            <a:r>
              <a:rPr lang="en-US" dirty="0"/>
              <a:t>, </a:t>
            </a:r>
            <a:r>
              <a:rPr lang="en-US" dirty="0" err="1"/>
              <a:t>asam</a:t>
            </a:r>
            <a:r>
              <a:rPr lang="en-US" dirty="0"/>
              <a:t> benzoate, </a:t>
            </a:r>
            <a:r>
              <a:rPr lang="en-US" dirty="0" err="1"/>
              <a:t>asam</a:t>
            </a:r>
            <a:r>
              <a:rPr lang="en-US" dirty="0"/>
              <a:t> </a:t>
            </a:r>
            <a:r>
              <a:rPr lang="en-US" dirty="0" err="1"/>
              <a:t>undesilinat</a:t>
            </a:r>
            <a:r>
              <a:rPr lang="en-US" dirty="0"/>
              <a:t>, sulfur, </a:t>
            </a:r>
            <a:r>
              <a:rPr lang="en-US" dirty="0" err="1"/>
              <a:t>asam</a:t>
            </a:r>
            <a:r>
              <a:rPr lang="en-US" dirty="0"/>
              <a:t> </a:t>
            </a:r>
            <a:r>
              <a:rPr lang="en-US" dirty="0" err="1"/>
              <a:t>borat</a:t>
            </a:r>
            <a:r>
              <a:rPr lang="en-US" dirty="0"/>
              <a:t>, </a:t>
            </a:r>
            <a:r>
              <a:rPr lang="en-US" dirty="0" err="1"/>
              <a:t>resorsinol</a:t>
            </a:r>
            <a:r>
              <a:rPr lang="en-US" dirty="0"/>
              <a:t>, </a:t>
            </a:r>
            <a:r>
              <a:rPr lang="en-US" dirty="0" err="1"/>
              <a:t>dan</a:t>
            </a:r>
            <a:r>
              <a:rPr lang="en-US" dirty="0"/>
              <a:t> pix </a:t>
            </a:r>
            <a:r>
              <a:rPr lang="en-US" dirty="0" err="1"/>
              <a:t>liquida</a:t>
            </a:r>
            <a:r>
              <a:rPr lang="en-US" dirty="0"/>
              <a:t>.</a:t>
            </a:r>
          </a:p>
          <a:p>
            <a:pPr marL="274320" indent="-274320">
              <a:buClr>
                <a:schemeClr val="accent3"/>
              </a:buClr>
              <a:buNone/>
              <a:defRPr/>
            </a:pPr>
            <a:r>
              <a:rPr lang="en-US" dirty="0"/>
              <a:t>	PEG </a:t>
            </a:r>
            <a:r>
              <a:rPr lang="en-US" dirty="0" err="1"/>
              <a:t>inkompatibel</a:t>
            </a:r>
            <a:r>
              <a:rPr lang="en-US" dirty="0"/>
              <a:t> </a:t>
            </a:r>
            <a:r>
              <a:rPr lang="en-US" dirty="0" err="1"/>
              <a:t>dengan</a:t>
            </a:r>
            <a:r>
              <a:rPr lang="en-US" dirty="0"/>
              <a:t> resorcinol, balsam Peruvian, </a:t>
            </a:r>
            <a:r>
              <a:rPr lang="en-US" dirty="0" err="1"/>
              <a:t>dan</a:t>
            </a:r>
            <a:r>
              <a:rPr lang="en-US" dirty="0"/>
              <a:t> tannin.</a:t>
            </a:r>
          </a:p>
          <a:p>
            <a:pPr marL="274320" indent="-274320">
              <a:buClr>
                <a:schemeClr val="accent3"/>
              </a:buClr>
              <a:defRPr/>
            </a:pPr>
            <a:r>
              <a:rPr lang="en-US" dirty="0" err="1"/>
              <a:t>Silikon</a:t>
            </a:r>
            <a:r>
              <a:rPr lang="en-US" dirty="0"/>
              <a:t> : </a:t>
            </a:r>
          </a:p>
          <a:p>
            <a:pPr marL="274320" indent="-274320">
              <a:buClr>
                <a:schemeClr val="accent3"/>
              </a:buClr>
              <a:buNone/>
              <a:defRPr/>
            </a:pPr>
            <a:r>
              <a:rPr lang="en-US" dirty="0"/>
              <a:t>	</a:t>
            </a:r>
            <a:r>
              <a:rPr lang="en-US" dirty="0" err="1"/>
              <a:t>bersifat</a:t>
            </a:r>
            <a:r>
              <a:rPr lang="en-US" dirty="0"/>
              <a:t> </a:t>
            </a:r>
            <a:r>
              <a:rPr lang="en-US" dirty="0" err="1"/>
              <a:t>inkompatibel</a:t>
            </a:r>
            <a:r>
              <a:rPr lang="en-US" dirty="0"/>
              <a:t> </a:t>
            </a:r>
            <a:r>
              <a:rPr lang="en-US" dirty="0" err="1"/>
              <a:t>dengan</a:t>
            </a:r>
            <a:r>
              <a:rPr lang="en-US" dirty="0"/>
              <a:t> PEG, </a:t>
            </a:r>
            <a:r>
              <a:rPr lang="en-US" dirty="0" err="1"/>
              <a:t>sabun</a:t>
            </a:r>
            <a:r>
              <a:rPr lang="en-US" dirty="0"/>
              <a:t> </a:t>
            </a:r>
            <a:r>
              <a:rPr lang="en-US" dirty="0" err="1"/>
              <a:t>lunak</a:t>
            </a:r>
            <a:r>
              <a:rPr lang="en-US" dirty="0"/>
              <a:t>, </a:t>
            </a:r>
            <a:r>
              <a:rPr lang="en-US" dirty="0" err="1"/>
              <a:t>gliserin</a:t>
            </a:r>
            <a:r>
              <a:rPr lang="en-US" dirty="0"/>
              <a:t> </a:t>
            </a:r>
            <a:r>
              <a:rPr lang="en-US" dirty="0" err="1"/>
              <a:t>dan</a:t>
            </a:r>
            <a:r>
              <a:rPr lang="en-US" dirty="0"/>
              <a:t> </a:t>
            </a:r>
            <a:r>
              <a:rPr lang="en-US" dirty="0" err="1"/>
              <a:t>malam</a:t>
            </a:r>
            <a:r>
              <a:rPr lang="en-US" dirty="0"/>
              <a:t>, </a:t>
            </a:r>
            <a:r>
              <a:rPr lang="en-US" dirty="0" err="1"/>
              <a:t>minyak</a:t>
            </a:r>
            <a:r>
              <a:rPr lang="en-US" dirty="0"/>
              <a:t> tumbuh2an, </a:t>
            </a:r>
            <a:r>
              <a:rPr lang="en-US" dirty="0" err="1"/>
              <a:t>dan</a:t>
            </a:r>
            <a:r>
              <a:rPr lang="en-US" dirty="0"/>
              <a:t> paraffin liq.</a:t>
            </a:r>
          </a:p>
          <a:p>
            <a:pPr marL="274320" indent="-274320">
              <a:buClr>
                <a:schemeClr val="accent3"/>
              </a:buClr>
              <a:buNone/>
              <a:defRPr/>
            </a:pPr>
            <a:endParaRPr lang="en-US" dirty="0"/>
          </a:p>
        </p:txBody>
      </p:sp>
      <p:sp>
        <p:nvSpPr>
          <p:cNvPr id="26628" name="Date Placeholder 3"/>
          <p:cNvSpPr>
            <a:spLocks noGrp="1"/>
          </p:cNvSpPr>
          <p:nvPr>
            <p:ph type="dt" sz="half" idx="10"/>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fld id="{381E9EB6-3B73-4F98-8261-70E7C4A50AFE}" type="datetime1">
              <a:rPr lang="en-US"/>
              <a:pPr>
                <a:defRPr/>
              </a:pPr>
              <a:t>11/7/17</a:t>
            </a:fld>
            <a:endParaRPr lang="en-US"/>
          </a:p>
        </p:txBody>
      </p:sp>
      <p:sp>
        <p:nvSpPr>
          <p:cNvPr id="5" name="Slide Number Placeholder 4"/>
          <p:cNvSpPr>
            <a:spLocks noGrp="1"/>
          </p:cNvSpPr>
          <p:nvPr>
            <p:ph type="sldNum" sz="quarter" idx="12"/>
          </p:nvPr>
        </p:nvSpPr>
        <p:spPr/>
        <p:txBody>
          <a:bodyPr/>
          <a:lstStyle/>
          <a:p>
            <a:pPr>
              <a:defRPr/>
            </a:pPr>
            <a:fld id="{FCF7C2B9-4778-4879-A273-C9C0A6F4FB86}" type="slidenum">
              <a:rPr lang="en-US"/>
              <a:pPr>
                <a:defRPr/>
              </a:pPr>
              <a:t>2</a:t>
            </a:fld>
            <a:endParaRPr lang="en-US"/>
          </a:p>
        </p:txBody>
      </p:sp>
    </p:spTree>
    <p:extLst>
      <p:ext uri="{BB962C8B-B14F-4D97-AF65-F5344CB8AC3E}">
        <p14:creationId xmlns:p14="http://schemas.microsoft.com/office/powerpoint/2010/main" val="3637351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09800" y="152400"/>
            <a:ext cx="6838950" cy="973138"/>
          </a:xfrm>
        </p:spPr>
        <p:txBody>
          <a:bodyPr/>
          <a:lstStyle/>
          <a:p>
            <a:pPr eaLnBrk="1" hangingPunct="1"/>
            <a:r>
              <a:rPr lang="en-US">
                <a:solidFill>
                  <a:schemeClr val="tx2"/>
                </a:solidFill>
              </a:rPr>
              <a:t>KRIM (CREMORES)</a:t>
            </a:r>
          </a:p>
        </p:txBody>
      </p:sp>
      <p:sp>
        <p:nvSpPr>
          <p:cNvPr id="21507" name="Rectangle 3"/>
          <p:cNvSpPr>
            <a:spLocks noGrp="1" noChangeArrowheads="1"/>
          </p:cNvSpPr>
          <p:nvPr>
            <p:ph type="body" idx="1"/>
          </p:nvPr>
        </p:nvSpPr>
        <p:spPr/>
        <p:txBody>
          <a:bodyPr/>
          <a:lstStyle/>
          <a:p>
            <a:pPr eaLnBrk="1" hangingPunct="1">
              <a:lnSpc>
                <a:spcPct val="90000"/>
              </a:lnSpc>
            </a:pPr>
            <a:r>
              <a:rPr lang="en-US" sz="2400">
                <a:solidFill>
                  <a:schemeClr val="folHlink"/>
                </a:solidFill>
              </a:rPr>
              <a:t>FI ED IV</a:t>
            </a:r>
          </a:p>
          <a:p>
            <a:pPr eaLnBrk="1" hangingPunct="1">
              <a:lnSpc>
                <a:spcPct val="90000"/>
              </a:lnSpc>
              <a:buFontTx/>
              <a:buNone/>
            </a:pPr>
            <a:r>
              <a:rPr lang="en-US" sz="2400"/>
              <a:t>	BENTUK </a:t>
            </a:r>
            <a:r>
              <a:rPr lang="en-US" sz="2400">
                <a:solidFill>
                  <a:srgbClr val="00B0F0"/>
                </a:solidFill>
              </a:rPr>
              <a:t>SEDIAAN SETENGAH PADAT </a:t>
            </a:r>
            <a:r>
              <a:rPr lang="en-US" sz="2400"/>
              <a:t>MENGANDUNG SATU ATAU LEBIH BAHAN </a:t>
            </a:r>
            <a:r>
              <a:rPr lang="en-US" sz="2400">
                <a:solidFill>
                  <a:srgbClr val="00B0F0"/>
                </a:solidFill>
              </a:rPr>
              <a:t>OBAT TERLARUT </a:t>
            </a:r>
            <a:r>
              <a:rPr lang="en-US" sz="2400"/>
              <a:t>ATAU TERDISPERSI DALAM BAHAN DASAR YANG SESUAI</a:t>
            </a:r>
          </a:p>
          <a:p>
            <a:pPr eaLnBrk="1" hangingPunct="1">
              <a:lnSpc>
                <a:spcPct val="90000"/>
              </a:lnSpc>
              <a:buFontTx/>
              <a:buNone/>
            </a:pPr>
            <a:endParaRPr lang="en-US" sz="2400"/>
          </a:p>
          <a:p>
            <a:pPr eaLnBrk="1" hangingPunct="1">
              <a:lnSpc>
                <a:spcPct val="90000"/>
              </a:lnSpc>
            </a:pPr>
            <a:r>
              <a:rPr lang="en-US" sz="2400"/>
              <a:t>SUATU SALEP YANG </a:t>
            </a:r>
            <a:r>
              <a:rPr lang="en-US" sz="2400">
                <a:solidFill>
                  <a:srgbClr val="00B0F0"/>
                </a:solidFill>
              </a:rPr>
              <a:t>BERUPA EMULSI KENTAL </a:t>
            </a:r>
            <a:r>
              <a:rPr lang="en-US" sz="2400"/>
              <a:t>MENGANDUNG </a:t>
            </a:r>
            <a:r>
              <a:rPr lang="en-US" sz="2400">
                <a:solidFill>
                  <a:srgbClr val="00B0F0"/>
                </a:solidFill>
              </a:rPr>
              <a:t>TIDAK KURANG 60% AIR</a:t>
            </a:r>
            <a:r>
              <a:rPr lang="en-US" sz="2400"/>
              <a:t>, DIMAKSUDKAN UNTUK </a:t>
            </a:r>
            <a:r>
              <a:rPr lang="en-US" sz="2400">
                <a:solidFill>
                  <a:srgbClr val="00B0F0"/>
                </a:solidFill>
              </a:rPr>
              <a:t>PEMAKAIAN LUAR</a:t>
            </a:r>
            <a:r>
              <a:rPr lang="en-US" sz="2400"/>
              <a:t>.</a:t>
            </a:r>
          </a:p>
        </p:txBody>
      </p:sp>
    </p:spTree>
    <p:extLst>
      <p:ext uri="{BB962C8B-B14F-4D97-AF65-F5344CB8AC3E}">
        <p14:creationId xmlns:p14="http://schemas.microsoft.com/office/powerpoint/2010/main" val="2162284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279650" y="1052514"/>
            <a:ext cx="7626350" cy="4433887"/>
          </a:xfrm>
        </p:spPr>
        <p:txBody>
          <a:bodyPr/>
          <a:lstStyle/>
          <a:p>
            <a:pPr eaLnBrk="1" hangingPunct="1">
              <a:lnSpc>
                <a:spcPct val="90000"/>
              </a:lnSpc>
              <a:buFontTx/>
              <a:buNone/>
            </a:pPr>
            <a:r>
              <a:rPr lang="en-US"/>
              <a:t>R/ Parafin Liq		70</a:t>
            </a:r>
          </a:p>
          <a:p>
            <a:pPr eaLnBrk="1" hangingPunct="1">
              <a:lnSpc>
                <a:spcPct val="90000"/>
              </a:lnSpc>
              <a:buFontTx/>
              <a:buNone/>
            </a:pPr>
            <a:r>
              <a:rPr lang="en-US"/>
              <a:t>	  acid Stearic	20</a:t>
            </a:r>
          </a:p>
          <a:p>
            <a:pPr eaLnBrk="1" hangingPunct="1">
              <a:lnSpc>
                <a:spcPct val="90000"/>
              </a:lnSpc>
              <a:buFontTx/>
              <a:buNone/>
            </a:pPr>
            <a:r>
              <a:rPr lang="en-US"/>
              <a:t>	  Aqua			100</a:t>
            </a:r>
          </a:p>
          <a:p>
            <a:pPr eaLnBrk="1" hangingPunct="1">
              <a:lnSpc>
                <a:spcPct val="90000"/>
              </a:lnSpc>
              <a:buFontTx/>
              <a:buNone/>
            </a:pPr>
            <a:r>
              <a:rPr lang="en-US"/>
              <a:t>	  TEA			8</a:t>
            </a:r>
          </a:p>
          <a:p>
            <a:pPr eaLnBrk="1" hangingPunct="1">
              <a:lnSpc>
                <a:spcPct val="90000"/>
              </a:lnSpc>
              <a:buFontTx/>
              <a:buNone/>
            </a:pPr>
            <a:r>
              <a:rPr lang="en-US"/>
              <a:t>	m.f cream</a:t>
            </a:r>
          </a:p>
          <a:p>
            <a:pPr eaLnBrk="1" hangingPunct="1">
              <a:lnSpc>
                <a:spcPct val="90000"/>
              </a:lnSpc>
              <a:buFontTx/>
              <a:buNone/>
            </a:pPr>
            <a:r>
              <a:rPr lang="en-US"/>
              <a:t>	S ue</a:t>
            </a:r>
          </a:p>
          <a:p>
            <a:pPr eaLnBrk="1" hangingPunct="1">
              <a:lnSpc>
                <a:spcPct val="90000"/>
              </a:lnSpc>
              <a:buFontTx/>
              <a:buNone/>
            </a:pPr>
            <a:endParaRPr lang="en-US"/>
          </a:p>
          <a:p>
            <a:pPr eaLnBrk="1" hangingPunct="1">
              <a:lnSpc>
                <a:spcPct val="90000"/>
              </a:lnSpc>
              <a:buFontTx/>
              <a:buNone/>
            </a:pPr>
            <a:r>
              <a:rPr lang="en-US"/>
              <a:t>	Pro : Awan mega</a:t>
            </a:r>
          </a:p>
        </p:txBody>
      </p:sp>
    </p:spTree>
    <p:extLst>
      <p:ext uri="{BB962C8B-B14F-4D97-AF65-F5344CB8AC3E}">
        <p14:creationId xmlns:p14="http://schemas.microsoft.com/office/powerpoint/2010/main" val="558010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279650" y="1412875"/>
            <a:ext cx="7632700" cy="3168650"/>
          </a:xfrm>
        </p:spPr>
        <p:txBody>
          <a:bodyPr/>
          <a:lstStyle/>
          <a:p>
            <a:pPr eaLnBrk="1" hangingPunct="1"/>
            <a:r>
              <a:rPr lang="en-US"/>
              <a:t>Zat pengemulsi : TEA, twen dan span, emulgid, dll</a:t>
            </a:r>
          </a:p>
          <a:p>
            <a:pPr eaLnBrk="1" hangingPunct="1"/>
            <a:r>
              <a:rPr lang="en-US"/>
              <a:t>Zat pengawet : metil paraben 0,12-0,18% ; Propil paraben 0,02-0,05%</a:t>
            </a:r>
          </a:p>
        </p:txBody>
      </p:sp>
    </p:spTree>
    <p:extLst>
      <p:ext uri="{BB962C8B-B14F-4D97-AF65-F5344CB8AC3E}">
        <p14:creationId xmlns:p14="http://schemas.microsoft.com/office/powerpoint/2010/main" val="79676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z="3600"/>
              <a:t>…inkompatibilitas bahan obat dalam salep</a:t>
            </a:r>
          </a:p>
        </p:txBody>
      </p:sp>
      <p:sp>
        <p:nvSpPr>
          <p:cNvPr id="16387" name="Content Placeholder 2"/>
          <p:cNvSpPr>
            <a:spLocks noGrp="1"/>
          </p:cNvSpPr>
          <p:nvPr>
            <p:ph idx="1"/>
          </p:nvPr>
        </p:nvSpPr>
        <p:spPr/>
        <p:txBody>
          <a:bodyPr>
            <a:normAutofit/>
          </a:bodyPr>
          <a:lstStyle/>
          <a:p>
            <a:pPr marL="274320" indent="-274320">
              <a:buClr>
                <a:schemeClr val="accent3"/>
              </a:buClr>
              <a:buFont typeface="Wingdings 2"/>
              <a:buChar char=""/>
              <a:defRPr/>
            </a:pPr>
            <a:r>
              <a:rPr lang="en-US"/>
              <a:t>Asam undesilinat (undecylenic acid) : digunakan dalam bentuk garam (zinc undecylenate) digunakan pada salep tidak menyebabkan inkompatibilitas.</a:t>
            </a:r>
          </a:p>
          <a:p>
            <a:pPr marL="274320" indent="-274320">
              <a:buClr>
                <a:schemeClr val="accent3"/>
              </a:buClr>
              <a:buFont typeface="Wingdings 2"/>
              <a:buChar char=""/>
              <a:defRPr/>
            </a:pPr>
            <a:r>
              <a:rPr lang="en-US"/>
              <a:t>Urea : membentuk campuran eutetik dengan chloral hydrate, pyrocatechol, pyrogallol.</a:t>
            </a:r>
          </a:p>
          <a:p>
            <a:pPr marL="274320" indent="-274320">
              <a:buClr>
                <a:schemeClr val="accent3"/>
              </a:buClr>
              <a:buFont typeface="Wingdings 2"/>
              <a:buChar char=""/>
              <a:defRPr/>
            </a:pPr>
            <a:r>
              <a:rPr lang="en-US"/>
              <a:t>Asam salisilat : menyebabkan inkompatibilitas akibat asam dan salisilat nya.</a:t>
            </a:r>
          </a:p>
          <a:p>
            <a:pPr marL="274320" indent="-274320">
              <a:buClr>
                <a:schemeClr val="accent3"/>
              </a:buClr>
              <a:buFont typeface="Wingdings 2"/>
              <a:buChar char=""/>
              <a:defRPr/>
            </a:pPr>
            <a:r>
              <a:rPr lang="en-US"/>
              <a:t>Methyl salicylate : inkompatibel dengan volatile oil dan salisilat.</a:t>
            </a:r>
          </a:p>
          <a:p>
            <a:pPr marL="274320" indent="-274320">
              <a:buClr>
                <a:schemeClr val="accent3"/>
              </a:buClr>
              <a:buFont typeface="Wingdings 2"/>
              <a:buChar char=""/>
              <a:defRPr/>
            </a:pPr>
            <a:endParaRPr lang="en-US"/>
          </a:p>
          <a:p>
            <a:pPr marL="274320" indent="-274320">
              <a:buClr>
                <a:schemeClr val="accent3"/>
              </a:buClr>
              <a:buFont typeface="Wingdings 2"/>
              <a:buChar char=""/>
              <a:defRPr/>
            </a:pPr>
            <a:endParaRPr lang="en-US"/>
          </a:p>
          <a:p>
            <a:pPr marL="274320" indent="-274320">
              <a:buClr>
                <a:schemeClr val="accent3"/>
              </a:buClr>
              <a:buNone/>
              <a:defRPr/>
            </a:pPr>
            <a:endParaRPr lang="en-US"/>
          </a:p>
          <a:p>
            <a:pPr marL="274320" indent="-274320">
              <a:buClr>
                <a:schemeClr val="accent3"/>
              </a:buClr>
              <a:buFont typeface="Wingdings 2"/>
              <a:buChar char=""/>
              <a:defRPr/>
            </a:pPr>
            <a:endParaRPr lang="en-US"/>
          </a:p>
        </p:txBody>
      </p:sp>
      <p:sp>
        <p:nvSpPr>
          <p:cNvPr id="27652" name="Date Placeholder 3"/>
          <p:cNvSpPr>
            <a:spLocks noGrp="1"/>
          </p:cNvSpPr>
          <p:nvPr>
            <p:ph type="dt" sz="half" idx="10"/>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fld id="{7DE80B1D-D215-4B44-AA60-5094C0320325}" type="datetime1">
              <a:rPr lang="en-US"/>
              <a:pPr>
                <a:defRPr/>
              </a:pPr>
              <a:t>11/7/17</a:t>
            </a:fld>
            <a:endParaRPr lang="en-US"/>
          </a:p>
        </p:txBody>
      </p:sp>
      <p:sp>
        <p:nvSpPr>
          <p:cNvPr id="5" name="Slide Number Placeholder 4"/>
          <p:cNvSpPr>
            <a:spLocks noGrp="1"/>
          </p:cNvSpPr>
          <p:nvPr>
            <p:ph type="sldNum" sz="quarter" idx="12"/>
          </p:nvPr>
        </p:nvSpPr>
        <p:spPr/>
        <p:txBody>
          <a:bodyPr/>
          <a:lstStyle/>
          <a:p>
            <a:pPr>
              <a:defRPr/>
            </a:pPr>
            <a:fld id="{999495E6-6326-4E87-9F42-C09078F3328F}" type="slidenum">
              <a:rPr lang="en-US"/>
              <a:pPr>
                <a:defRPr/>
              </a:pPr>
              <a:t>3</a:t>
            </a:fld>
            <a:endParaRPr lang="en-US"/>
          </a:p>
        </p:txBody>
      </p:sp>
    </p:spTree>
    <p:extLst>
      <p:ext uri="{BB962C8B-B14F-4D97-AF65-F5344CB8AC3E}">
        <p14:creationId xmlns:p14="http://schemas.microsoft.com/office/powerpoint/2010/main" val="2124706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z="3600"/>
              <a:t>…inkompatibilitas bahan obat dalam salep</a:t>
            </a:r>
          </a:p>
        </p:txBody>
      </p:sp>
      <p:sp>
        <p:nvSpPr>
          <p:cNvPr id="26627" name="Content Placeholder 2"/>
          <p:cNvSpPr>
            <a:spLocks noGrp="1"/>
          </p:cNvSpPr>
          <p:nvPr>
            <p:ph idx="1"/>
          </p:nvPr>
        </p:nvSpPr>
        <p:spPr/>
        <p:txBody>
          <a:bodyPr>
            <a:normAutofit/>
          </a:bodyPr>
          <a:lstStyle/>
          <a:p>
            <a:pPr eaLnBrk="1" hangingPunct="1"/>
            <a:r>
              <a:rPr lang="en-US"/>
              <a:t>Resorcinol : </a:t>
            </a:r>
          </a:p>
          <a:p>
            <a:pPr eaLnBrk="1" hangingPunct="1">
              <a:buFont typeface="Arial" charset="0"/>
              <a:buNone/>
            </a:pPr>
            <a:r>
              <a:rPr lang="en-US"/>
              <a:t>	Warna menjadi gelap oleh adanya alkali; </a:t>
            </a:r>
          </a:p>
          <a:p>
            <a:pPr eaLnBrk="1" hangingPunct="1">
              <a:buFont typeface="Arial" charset="0"/>
              <a:buNone/>
            </a:pPr>
            <a:r>
              <a:rPr lang="en-US"/>
              <a:t>	Membentuk komponen yang berwarna dengan ferric chloride, chloroform, formaldehyde, beberapa gula.</a:t>
            </a:r>
          </a:p>
          <a:p>
            <a:pPr eaLnBrk="1" hangingPunct="1">
              <a:buFont typeface="Arial" charset="0"/>
              <a:buNone/>
            </a:pPr>
            <a:r>
              <a:rPr lang="en-US"/>
              <a:t>	Membentuk campuran eutetik dengan acetamide, acetanilide, antipyrin, camphor, chloral hydrate, menthol, phenol, pyrogallol dan urethane.</a:t>
            </a:r>
          </a:p>
          <a:p>
            <a:pPr eaLnBrk="1" hangingPunct="1"/>
            <a:endParaRPr lang="en-US"/>
          </a:p>
        </p:txBody>
      </p:sp>
      <p:sp>
        <p:nvSpPr>
          <p:cNvPr id="28676" name="Date Placeholder 3"/>
          <p:cNvSpPr>
            <a:spLocks noGrp="1"/>
          </p:cNvSpPr>
          <p:nvPr>
            <p:ph type="dt" sz="half" idx="10"/>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fld id="{F03777F5-0D6B-46DC-AE74-3B2B78C3AA22}" type="datetime1">
              <a:rPr lang="en-US"/>
              <a:pPr>
                <a:defRPr/>
              </a:pPr>
              <a:t>11/7/17</a:t>
            </a:fld>
            <a:endParaRPr lang="en-US"/>
          </a:p>
        </p:txBody>
      </p:sp>
      <p:sp>
        <p:nvSpPr>
          <p:cNvPr id="5" name="Slide Number Placeholder 4"/>
          <p:cNvSpPr>
            <a:spLocks noGrp="1"/>
          </p:cNvSpPr>
          <p:nvPr>
            <p:ph type="sldNum" sz="quarter" idx="12"/>
          </p:nvPr>
        </p:nvSpPr>
        <p:spPr/>
        <p:txBody>
          <a:bodyPr/>
          <a:lstStyle/>
          <a:p>
            <a:pPr>
              <a:defRPr/>
            </a:pPr>
            <a:fld id="{5CFE3A01-A1E9-4CB3-801D-33C8F3E9F4E1}" type="slidenum">
              <a:rPr lang="en-US"/>
              <a:pPr>
                <a:defRPr/>
              </a:pPr>
              <a:t>4</a:t>
            </a:fld>
            <a:endParaRPr lang="en-US"/>
          </a:p>
        </p:txBody>
      </p:sp>
    </p:spTree>
    <p:extLst>
      <p:ext uri="{BB962C8B-B14F-4D97-AF65-F5344CB8AC3E}">
        <p14:creationId xmlns:p14="http://schemas.microsoft.com/office/powerpoint/2010/main" val="3293576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3600"/>
              <a:t>…inkompatibilitas bahan obat dalam salep</a:t>
            </a:r>
          </a:p>
        </p:txBody>
      </p:sp>
      <p:sp>
        <p:nvSpPr>
          <p:cNvPr id="18435" name="Content Placeholder 2"/>
          <p:cNvSpPr>
            <a:spLocks noGrp="1"/>
          </p:cNvSpPr>
          <p:nvPr>
            <p:ph idx="1"/>
          </p:nvPr>
        </p:nvSpPr>
        <p:spPr/>
        <p:txBody>
          <a:bodyPr>
            <a:normAutofit/>
          </a:bodyPr>
          <a:lstStyle/>
          <a:p>
            <a:pPr marL="274320" indent="-274320">
              <a:buClr>
                <a:schemeClr val="accent3"/>
              </a:buClr>
              <a:buFont typeface="Wingdings 2"/>
              <a:buChar char=""/>
              <a:defRPr/>
            </a:pPr>
            <a:r>
              <a:rPr lang="en-US"/>
              <a:t>Resin : mencair atau melunak bila dicampur dengan camphor, menthol, phenol, phenyl salicylate, thymol  atau urethane.</a:t>
            </a:r>
          </a:p>
          <a:p>
            <a:pPr marL="274320" indent="-274320">
              <a:buClr>
                <a:schemeClr val="accent3"/>
              </a:buClr>
              <a:buFont typeface="Wingdings 2"/>
              <a:buChar char=""/>
              <a:defRPr/>
            </a:pPr>
            <a:r>
              <a:rPr lang="en-US"/>
              <a:t>Promethazine hydrochloride (phenergan) : </a:t>
            </a:r>
          </a:p>
          <a:p>
            <a:pPr marL="274320" indent="-274320">
              <a:buClr>
                <a:schemeClr val="accent3"/>
              </a:buClr>
              <a:buNone/>
              <a:defRPr/>
            </a:pPr>
            <a:r>
              <a:rPr lang="en-US"/>
              <a:t>	Bersifat asam, inkompatibel dengan alkali, dirusak oleh oksidator.</a:t>
            </a:r>
          </a:p>
          <a:p>
            <a:pPr marL="274320" indent="-274320">
              <a:buClr>
                <a:schemeClr val="accent3"/>
              </a:buClr>
              <a:buFont typeface="Wingdings 2"/>
              <a:buChar char=""/>
              <a:defRPr/>
            </a:pPr>
            <a:r>
              <a:rPr lang="en-US"/>
              <a:t>Procaine hydrochloride : diendapkan oleh alkali dan alkaloid, inkompatibel dengan mild mercurous chloride, mercuric chloride, garam perak, dan oksidator.</a:t>
            </a:r>
          </a:p>
          <a:p>
            <a:pPr marL="274320" indent="-274320">
              <a:buClr>
                <a:schemeClr val="accent3"/>
              </a:buClr>
              <a:buFont typeface="Wingdings 2"/>
              <a:buChar char=""/>
              <a:defRPr/>
            </a:pPr>
            <a:endParaRPr lang="en-US"/>
          </a:p>
        </p:txBody>
      </p:sp>
      <p:sp>
        <p:nvSpPr>
          <p:cNvPr id="29700" name="Date Placeholder 3"/>
          <p:cNvSpPr>
            <a:spLocks noGrp="1"/>
          </p:cNvSpPr>
          <p:nvPr>
            <p:ph type="dt" sz="half" idx="10"/>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fld id="{0C34DE92-A66D-420A-973E-313C42FF01F1}" type="datetime1">
              <a:rPr lang="en-US"/>
              <a:pPr>
                <a:defRPr/>
              </a:pPr>
              <a:t>11/7/17</a:t>
            </a:fld>
            <a:endParaRPr lang="en-US"/>
          </a:p>
        </p:txBody>
      </p:sp>
      <p:sp>
        <p:nvSpPr>
          <p:cNvPr id="5" name="Slide Number Placeholder 4"/>
          <p:cNvSpPr>
            <a:spLocks noGrp="1"/>
          </p:cNvSpPr>
          <p:nvPr>
            <p:ph type="sldNum" sz="quarter" idx="12"/>
          </p:nvPr>
        </p:nvSpPr>
        <p:spPr/>
        <p:txBody>
          <a:bodyPr/>
          <a:lstStyle/>
          <a:p>
            <a:pPr>
              <a:defRPr/>
            </a:pPr>
            <a:fld id="{4FC53F00-03C1-4265-AD03-16EBCAD31EBA}" type="slidenum">
              <a:rPr lang="en-US"/>
              <a:pPr>
                <a:defRPr/>
              </a:pPr>
              <a:t>5</a:t>
            </a:fld>
            <a:endParaRPr lang="en-US"/>
          </a:p>
        </p:txBody>
      </p:sp>
    </p:spTree>
    <p:extLst>
      <p:ext uri="{BB962C8B-B14F-4D97-AF65-F5344CB8AC3E}">
        <p14:creationId xmlns:p14="http://schemas.microsoft.com/office/powerpoint/2010/main" val="3440639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3600"/>
              <a:t>…inkompatibilitas bahan obat dalam salep</a:t>
            </a:r>
          </a:p>
        </p:txBody>
      </p:sp>
      <p:sp>
        <p:nvSpPr>
          <p:cNvPr id="28675" name="Content Placeholder 2"/>
          <p:cNvSpPr>
            <a:spLocks noGrp="1"/>
          </p:cNvSpPr>
          <p:nvPr>
            <p:ph idx="1"/>
          </p:nvPr>
        </p:nvSpPr>
        <p:spPr/>
        <p:txBody>
          <a:bodyPr/>
          <a:lstStyle/>
          <a:p>
            <a:pPr eaLnBrk="1" hangingPunct="1"/>
            <a:r>
              <a:rPr lang="en-US"/>
              <a:t>Phenol : membentuk campuran eutetik dengan acetanilide, aminopyrine, chloral hydrate, camphor, menthol, resorcinol, phenyl salicylate dan thymol.</a:t>
            </a:r>
          </a:p>
          <a:p>
            <a:pPr eaLnBrk="1" hangingPunct="1"/>
            <a:r>
              <a:rPr lang="en-US"/>
              <a:t>Menthol : dirusak oleh oksidator kuat, sifat inkompatibilitas : liquefaction, membentuk campuran eutetik dengan betanaphthol, borneol, chloralhydrate, camphor, phenol, resorcinol, thymol, urethane, pyrocatechol, pyrogallol.</a:t>
            </a:r>
          </a:p>
          <a:p>
            <a:pPr eaLnBrk="1" hangingPunct="1"/>
            <a:endParaRPr lang="en-US"/>
          </a:p>
          <a:p>
            <a:pPr eaLnBrk="1" hangingPunct="1"/>
            <a:endParaRPr lang="en-US"/>
          </a:p>
        </p:txBody>
      </p:sp>
      <p:sp>
        <p:nvSpPr>
          <p:cNvPr id="30724" name="Date Placeholder 3"/>
          <p:cNvSpPr>
            <a:spLocks noGrp="1"/>
          </p:cNvSpPr>
          <p:nvPr>
            <p:ph type="dt" sz="half" idx="10"/>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fld id="{6120CE3A-6896-46D4-A454-CBABE71B497B}" type="datetime1">
              <a:rPr lang="en-US"/>
              <a:pPr>
                <a:defRPr/>
              </a:pPr>
              <a:t>11/7/17</a:t>
            </a:fld>
            <a:endParaRPr lang="en-US"/>
          </a:p>
        </p:txBody>
      </p:sp>
      <p:sp>
        <p:nvSpPr>
          <p:cNvPr id="5" name="Slide Number Placeholder 4"/>
          <p:cNvSpPr>
            <a:spLocks noGrp="1"/>
          </p:cNvSpPr>
          <p:nvPr>
            <p:ph type="sldNum" sz="quarter" idx="12"/>
          </p:nvPr>
        </p:nvSpPr>
        <p:spPr/>
        <p:txBody>
          <a:bodyPr/>
          <a:lstStyle/>
          <a:p>
            <a:pPr>
              <a:defRPr/>
            </a:pPr>
            <a:fld id="{9EB35FA9-05B4-4702-8DDE-8E3995A96D63}" type="slidenum">
              <a:rPr lang="en-US"/>
              <a:pPr>
                <a:defRPr/>
              </a:pPr>
              <a:t>6</a:t>
            </a:fld>
            <a:endParaRPr lang="en-US"/>
          </a:p>
        </p:txBody>
      </p:sp>
    </p:spTree>
    <p:extLst>
      <p:ext uri="{BB962C8B-B14F-4D97-AF65-F5344CB8AC3E}">
        <p14:creationId xmlns:p14="http://schemas.microsoft.com/office/powerpoint/2010/main" val="89776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z="3600"/>
              <a:t>…inkompatibilitas bahan obat dalam salep</a:t>
            </a:r>
          </a:p>
        </p:txBody>
      </p:sp>
      <p:sp>
        <p:nvSpPr>
          <p:cNvPr id="20483" name="Content Placeholder 2"/>
          <p:cNvSpPr>
            <a:spLocks noGrp="1"/>
          </p:cNvSpPr>
          <p:nvPr>
            <p:ph idx="1"/>
          </p:nvPr>
        </p:nvSpPr>
        <p:spPr/>
        <p:txBody>
          <a:bodyPr>
            <a:normAutofit/>
          </a:bodyPr>
          <a:lstStyle/>
          <a:p>
            <a:pPr marL="274320" indent="-274320">
              <a:buClr>
                <a:schemeClr val="accent3"/>
              </a:buClr>
              <a:buFont typeface="Wingdings 2"/>
              <a:buChar char=""/>
              <a:defRPr/>
            </a:pPr>
            <a:r>
              <a:rPr lang="en-US" sz="2400"/>
              <a:t>Naphthalene (naphthalin) : inkompatibel dengan oksidator kuat, membentuk campuran eutetik dengan phenol, phenyl salicylate, dan beberapa komponen organic lain.</a:t>
            </a:r>
          </a:p>
          <a:p>
            <a:pPr marL="274320" indent="-274320">
              <a:buClr>
                <a:schemeClr val="accent3"/>
              </a:buClr>
              <a:buFont typeface="Wingdings 2"/>
              <a:buChar char=""/>
              <a:defRPr/>
            </a:pPr>
            <a:r>
              <a:rPr lang="en-US" sz="2400"/>
              <a:t>Betanaphtol : inkompatibel dengan oksidator dan membentuk komponen yang bervariasi dengan beberapa asam. Membentuk suatu massa yang lembab bila dicampur dengan antipyrine, camphor, menthol, phenol dan phenyl salicylate.</a:t>
            </a:r>
          </a:p>
          <a:p>
            <a:pPr marL="274320" indent="-274320">
              <a:buClr>
                <a:schemeClr val="accent3"/>
              </a:buClr>
              <a:buFont typeface="Wingdings 2"/>
              <a:buChar char=""/>
              <a:defRPr/>
            </a:pPr>
            <a:r>
              <a:rPr lang="en-US" sz="2400"/>
              <a:t>Glycerin (glycerol) : pelarut yang baik untuk asam borat dan sodium borat, bukan pelarut yang baik untuk volatile oil, camphor, menthol, dan resin, pelarut yang baik untuk phenol. Inkompatibel dengan oksidator kuat. Bila dicampur dengan tannin, phenol, salisilat menyebabkan warna menjadi gelap yang dapat dicegah dengan penambahan sedikit sodium citrate.</a:t>
            </a:r>
          </a:p>
          <a:p>
            <a:pPr marL="274320" indent="-274320">
              <a:buClr>
                <a:schemeClr val="accent3"/>
              </a:buClr>
              <a:buFont typeface="Wingdings 2"/>
              <a:buChar char=""/>
              <a:defRPr/>
            </a:pPr>
            <a:endParaRPr lang="en-US"/>
          </a:p>
        </p:txBody>
      </p:sp>
      <p:sp>
        <p:nvSpPr>
          <p:cNvPr id="31748" name="Date Placeholder 3"/>
          <p:cNvSpPr>
            <a:spLocks noGrp="1"/>
          </p:cNvSpPr>
          <p:nvPr>
            <p:ph type="dt" sz="half" idx="10"/>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fld id="{115D3E78-D24F-4509-9F15-9BD09265015C}" type="datetime1">
              <a:rPr lang="en-US"/>
              <a:pPr>
                <a:defRPr/>
              </a:pPr>
              <a:t>11/7/17</a:t>
            </a:fld>
            <a:endParaRPr lang="en-US"/>
          </a:p>
        </p:txBody>
      </p:sp>
      <p:sp>
        <p:nvSpPr>
          <p:cNvPr id="5" name="Slide Number Placeholder 4"/>
          <p:cNvSpPr>
            <a:spLocks noGrp="1"/>
          </p:cNvSpPr>
          <p:nvPr>
            <p:ph type="sldNum" sz="quarter" idx="12"/>
          </p:nvPr>
        </p:nvSpPr>
        <p:spPr/>
        <p:txBody>
          <a:bodyPr/>
          <a:lstStyle/>
          <a:p>
            <a:pPr>
              <a:defRPr/>
            </a:pPr>
            <a:fld id="{0C9A9564-66C0-4AC1-9815-313A09E62860}" type="slidenum">
              <a:rPr lang="en-US"/>
              <a:pPr>
                <a:defRPr/>
              </a:pPr>
              <a:t>7</a:t>
            </a:fld>
            <a:endParaRPr lang="en-US"/>
          </a:p>
        </p:txBody>
      </p:sp>
    </p:spTree>
    <p:extLst>
      <p:ext uri="{BB962C8B-B14F-4D97-AF65-F5344CB8AC3E}">
        <p14:creationId xmlns:p14="http://schemas.microsoft.com/office/powerpoint/2010/main" val="238542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z="3600"/>
              <a:t>…inkompatibilitas bahan obat dalam salep</a:t>
            </a:r>
          </a:p>
        </p:txBody>
      </p:sp>
      <p:sp>
        <p:nvSpPr>
          <p:cNvPr id="21507" name="Content Placeholder 2"/>
          <p:cNvSpPr>
            <a:spLocks noGrp="1"/>
          </p:cNvSpPr>
          <p:nvPr>
            <p:ph idx="1"/>
          </p:nvPr>
        </p:nvSpPr>
        <p:spPr/>
        <p:txBody>
          <a:bodyPr>
            <a:normAutofit/>
          </a:bodyPr>
          <a:lstStyle/>
          <a:p>
            <a:pPr marL="274320" indent="-274320">
              <a:buClr>
                <a:schemeClr val="accent3"/>
              </a:buClr>
              <a:buFont typeface="Wingdings 2"/>
              <a:buChar char=""/>
              <a:defRPr/>
            </a:pPr>
            <a:r>
              <a:rPr lang="en-US"/>
              <a:t>Lidocaine hydrochloride : inkompatibel dengan garam alkali.</a:t>
            </a:r>
          </a:p>
          <a:p>
            <a:pPr marL="274320" indent="-274320">
              <a:buClr>
                <a:schemeClr val="accent3"/>
              </a:buClr>
              <a:buFont typeface="Wingdings 2"/>
              <a:buChar char=""/>
              <a:defRPr/>
            </a:pPr>
            <a:r>
              <a:rPr lang="en-US"/>
              <a:t>Iodoform : dirusak oleh cahaya, alkali, tannin dan mild mercurous chlorides, inkompatibel dengan mercuric oxide.</a:t>
            </a:r>
          </a:p>
          <a:p>
            <a:pPr marL="274320" indent="-274320">
              <a:buClr>
                <a:schemeClr val="accent3"/>
              </a:buClr>
              <a:buFont typeface="Wingdings 2"/>
              <a:buChar char=""/>
              <a:defRPr/>
            </a:pPr>
            <a:r>
              <a:rPr lang="en-US"/>
              <a:t>Vioform (iodochlorhydroxyquin) : Bila dicampur dengan bacitracin akan menyebabkan inaktifasi sampai 10%.</a:t>
            </a:r>
          </a:p>
          <a:p>
            <a:pPr marL="274320" indent="-274320">
              <a:buClr>
                <a:schemeClr val="accent3"/>
              </a:buClr>
              <a:buFont typeface="Wingdings 2"/>
              <a:buChar char=""/>
              <a:defRPr/>
            </a:pPr>
            <a:r>
              <a:rPr lang="en-US"/>
              <a:t>Ichthammol (ichthyol) : diendapkan oleh asam dan mineral dan garam asam, dan dirusak oleh alkali. Membentuk komponen tak larut dengan mild mercurous chloride, resorcinol dan potassium iodide.</a:t>
            </a:r>
          </a:p>
          <a:p>
            <a:pPr marL="274320" indent="-274320">
              <a:buClr>
                <a:schemeClr val="accent3"/>
              </a:buClr>
              <a:buFont typeface="Wingdings 2"/>
              <a:buChar char=""/>
              <a:defRPr/>
            </a:pPr>
            <a:endParaRPr lang="en-US"/>
          </a:p>
        </p:txBody>
      </p:sp>
      <p:sp>
        <p:nvSpPr>
          <p:cNvPr id="32772" name="Date Placeholder 3"/>
          <p:cNvSpPr>
            <a:spLocks noGrp="1"/>
          </p:cNvSpPr>
          <p:nvPr>
            <p:ph type="dt" sz="half" idx="10"/>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fld id="{B0988AD4-AF37-4B83-950A-A34D2234E431}" type="datetime1">
              <a:rPr lang="en-US"/>
              <a:pPr>
                <a:defRPr/>
              </a:pPr>
              <a:t>11/7/17</a:t>
            </a:fld>
            <a:endParaRPr lang="en-US"/>
          </a:p>
        </p:txBody>
      </p:sp>
      <p:sp>
        <p:nvSpPr>
          <p:cNvPr id="5" name="Slide Number Placeholder 4"/>
          <p:cNvSpPr>
            <a:spLocks noGrp="1"/>
          </p:cNvSpPr>
          <p:nvPr>
            <p:ph type="sldNum" sz="quarter" idx="12"/>
          </p:nvPr>
        </p:nvSpPr>
        <p:spPr/>
        <p:txBody>
          <a:bodyPr/>
          <a:lstStyle/>
          <a:p>
            <a:pPr>
              <a:defRPr/>
            </a:pPr>
            <a:fld id="{43C78536-2A5C-474E-BAF3-EA43DECEADFC}" type="slidenum">
              <a:rPr lang="en-US"/>
              <a:pPr>
                <a:defRPr/>
              </a:pPr>
              <a:t>8</a:t>
            </a:fld>
            <a:endParaRPr lang="en-US"/>
          </a:p>
        </p:txBody>
      </p:sp>
    </p:spTree>
    <p:extLst>
      <p:ext uri="{BB962C8B-B14F-4D97-AF65-F5344CB8AC3E}">
        <p14:creationId xmlns:p14="http://schemas.microsoft.com/office/powerpoint/2010/main" val="4190721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z="3600"/>
              <a:t>…inkompatibilitas bahan obat dalam salep</a:t>
            </a:r>
          </a:p>
        </p:txBody>
      </p:sp>
      <p:sp>
        <p:nvSpPr>
          <p:cNvPr id="31747" name="Content Placeholder 2"/>
          <p:cNvSpPr>
            <a:spLocks noGrp="1"/>
          </p:cNvSpPr>
          <p:nvPr>
            <p:ph idx="1"/>
          </p:nvPr>
        </p:nvSpPr>
        <p:spPr/>
        <p:txBody>
          <a:bodyPr>
            <a:normAutofit/>
          </a:bodyPr>
          <a:lstStyle/>
          <a:p>
            <a:pPr eaLnBrk="1" hangingPunct="1"/>
            <a:r>
              <a:rPr lang="en-US" sz="2400"/>
              <a:t>Asam benzoate : inkompatibel dengan besi, perak dan merkuri.</a:t>
            </a:r>
          </a:p>
          <a:p>
            <a:pPr eaLnBrk="1" hangingPunct="1"/>
            <a:r>
              <a:rPr lang="en-US" sz="2400"/>
              <a:t>Balsam Peruvian : menyebabkan masalah pada salep karena tidak dapat bercampur dengan baik dan menjadi kotor, dapat dicegah dengan mencampurkan separuh jumlah balsam terlebih dulu dengan castor oil.</a:t>
            </a:r>
          </a:p>
          <a:p>
            <a:pPr eaLnBrk="1" hangingPunct="1"/>
            <a:r>
              <a:rPr lang="en-US" sz="2400"/>
              <a:t>Bacitracin : diurai oleh larutan alkali kuat. Diinaktivasi oleh sodium thiosulfate dan oksidator. Diendapkan oleh garam logam berat, asam benzoate, asam salisilat, tannic acid, dan sodium chloride konsentrasi tinggi.</a:t>
            </a:r>
          </a:p>
          <a:p>
            <a:pPr eaLnBrk="1" hangingPunct="1"/>
            <a:r>
              <a:rPr lang="en-US" sz="2400"/>
              <a:t>Perborates : inkompatibilitas dengan oksidator dan borat.</a:t>
            </a:r>
          </a:p>
          <a:p>
            <a:pPr eaLnBrk="1" hangingPunct="1"/>
            <a:endParaRPr lang="en-US"/>
          </a:p>
        </p:txBody>
      </p:sp>
      <p:sp>
        <p:nvSpPr>
          <p:cNvPr id="33796" name="Date Placeholder 3"/>
          <p:cNvSpPr>
            <a:spLocks noGrp="1"/>
          </p:cNvSpPr>
          <p:nvPr>
            <p:ph type="dt" sz="half" idx="10"/>
          </p:nvPr>
        </p:nvSpPr>
        <p:spPr bwMode="auto">
          <a:ln>
            <a:miter lim="800000"/>
            <a:headEnd/>
            <a:tailEnd/>
          </a:ln>
        </p:spPr>
        <p:txBody>
          <a:bodyPr vert="horz" wrap="square" lIns="91440" tIns="45720" rIns="91440" bIns="45720" numCol="1" rtlCol="0" anchor="t" anchorCtr="0" compatLnSpc="1">
            <a:prstTxWarp prst="textNoShape">
              <a:avLst/>
            </a:prstTxWarp>
          </a:bodyPr>
          <a:lstStyle/>
          <a:p>
            <a:pPr>
              <a:defRPr/>
            </a:pPr>
            <a:fld id="{6E0A8FEE-0FA2-4800-BDDA-AAE20F2FE6B4}" type="datetime1">
              <a:rPr lang="en-US"/>
              <a:pPr>
                <a:defRPr/>
              </a:pPr>
              <a:t>11/7/17</a:t>
            </a:fld>
            <a:endParaRPr lang="en-US"/>
          </a:p>
        </p:txBody>
      </p:sp>
      <p:sp>
        <p:nvSpPr>
          <p:cNvPr id="5" name="Slide Number Placeholder 4"/>
          <p:cNvSpPr>
            <a:spLocks noGrp="1"/>
          </p:cNvSpPr>
          <p:nvPr>
            <p:ph type="sldNum" sz="quarter" idx="12"/>
          </p:nvPr>
        </p:nvSpPr>
        <p:spPr/>
        <p:txBody>
          <a:bodyPr/>
          <a:lstStyle/>
          <a:p>
            <a:pPr>
              <a:defRPr/>
            </a:pPr>
            <a:fld id="{7CDE1C90-4584-426A-BE70-3ADAF1BB9C97}" type="slidenum">
              <a:rPr lang="en-US"/>
              <a:pPr>
                <a:defRPr/>
              </a:pPr>
              <a:t>9</a:t>
            </a:fld>
            <a:endParaRPr lang="en-US"/>
          </a:p>
        </p:txBody>
      </p:sp>
    </p:spTree>
    <p:extLst>
      <p:ext uri="{BB962C8B-B14F-4D97-AF65-F5344CB8AC3E}">
        <p14:creationId xmlns:p14="http://schemas.microsoft.com/office/powerpoint/2010/main" val="665520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687</Words>
  <Application>Microsoft Macintosh PowerPoint</Application>
  <PresentationFormat>Widescreen</PresentationFormat>
  <Paragraphs>173</Paragraphs>
  <Slides>22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 2</vt:lpstr>
      <vt:lpstr>Office Theme</vt:lpstr>
      <vt:lpstr>Salep dan inkompatibilitas dalam salep</vt:lpstr>
      <vt:lpstr>Beberapa inkompatibilitas bahan obat dalam sediaan salep</vt:lpstr>
      <vt:lpstr>…inkompatibilitas bahan obat dalam salep</vt:lpstr>
      <vt:lpstr>…inkompatibilitas bahan obat dalam salep</vt:lpstr>
      <vt:lpstr>…inkompatibilitas bahan obat dalam salep</vt:lpstr>
      <vt:lpstr>…inkompatibilitas bahan obat dalam salep</vt:lpstr>
      <vt:lpstr>…inkompatibilitas bahan obat dalam salep</vt:lpstr>
      <vt:lpstr>…inkompatibilitas bahan obat dalam salep</vt:lpstr>
      <vt:lpstr>…inkompatibilitas bahan obat dalam salep</vt:lpstr>
      <vt:lpstr>PERATURAN PEMBUATAN SALEP</vt:lpstr>
      <vt:lpstr>PERATURAN PEMBUATAN SALEP</vt:lpstr>
      <vt:lpstr>PERATURAN PEMBUATAN SALEP</vt:lpstr>
      <vt:lpstr>PERATURAN PEMBUATAN SALEP</vt:lpstr>
      <vt:lpstr>Fungsi salep</vt:lpstr>
      <vt:lpstr>CONTOH-CONTOH KHASIAT SALEP</vt:lpstr>
      <vt:lpstr>OCULENTA</vt:lpstr>
      <vt:lpstr>SYARAT SALEP/BASIS SALEP MATA</vt:lpstr>
      <vt:lpstr>PASTA</vt:lpstr>
      <vt:lpstr>CIRI-CIRI PASTA</vt:lpstr>
      <vt:lpstr>KRIM (CREMORES)</vt:lpstr>
      <vt:lpstr>PowerPoint Presentation</vt:lpstr>
      <vt:lpstr>PowerPoint Presentation</vt:lpstr>
    </vt:vector>
  </TitlesOfParts>
  <Company/>
  <LinksUpToDate>false</LinksUpToDate>
  <SharedDoc>false</SharedDoc>
  <HyperlinksChanged>false</HyperlinksChanged>
  <AppVersion>16.0008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Salep dan inkompatibilitas dalam salep</dc:title>
  <dc:creator>afre raya</dc:creator>
  <cp:lastModifiedBy>afre raya</cp:lastModifiedBy>
  <cp:revision>2</cp:revision>
  <dcterms:created xsi:type="dcterms:W3CDTF">2017-11-07T02:47:20Z</dcterms:created>
  <dcterms:modified xsi:type="dcterms:W3CDTF">2017-11-07T02:53:31Z</dcterms:modified>
</cp:coreProperties>
</file>