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3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BAHASA LATIN DALAM PENULISAN RESEP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err="1" smtClean="0">
                <a:solidFill>
                  <a:schemeClr val="accent3"/>
                </a:solidFill>
              </a:rPr>
              <a:t>Dra</a:t>
            </a:r>
            <a:r>
              <a:rPr lang="id-ID" dirty="0" smtClean="0">
                <a:solidFill>
                  <a:schemeClr val="accent3"/>
                </a:solidFill>
              </a:rPr>
              <a:t> Ratih </a:t>
            </a:r>
            <a:r>
              <a:rPr lang="id-ID" dirty="0" err="1" smtClean="0">
                <a:solidFill>
                  <a:schemeClr val="accent3"/>
                </a:solidFill>
              </a:rPr>
              <a:t>dyah</a:t>
            </a:r>
            <a:r>
              <a:rPr lang="id-ID" dirty="0" smtClean="0">
                <a:solidFill>
                  <a:schemeClr val="accent3"/>
                </a:solidFill>
              </a:rPr>
              <a:t> pertiwi, </a:t>
            </a:r>
            <a:r>
              <a:rPr lang="id-ID" dirty="0" err="1" smtClean="0">
                <a:solidFill>
                  <a:schemeClr val="accent3"/>
                </a:solidFill>
              </a:rPr>
              <a:t>m.farm</a:t>
            </a:r>
            <a:r>
              <a:rPr lang="id-ID" dirty="0" smtClean="0">
                <a:solidFill>
                  <a:schemeClr val="accent3"/>
                </a:solidFill>
              </a:rPr>
              <a:t>, </a:t>
            </a:r>
            <a:r>
              <a:rPr lang="id-ID" smtClean="0">
                <a:solidFill>
                  <a:schemeClr val="accent3"/>
                </a:solidFill>
              </a:rPr>
              <a:t>apt</a:t>
            </a:r>
            <a:endParaRPr lang="id-ID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92D050"/>
          </a:solidFill>
        </p:spPr>
        <p:txBody>
          <a:bodyPr bIns="91440" anchor="b" anchorCtr="0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BAHASA LATIN &amp; NAMA OBAT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id-ID" sz="3600" dirty="0" smtClean="0">
                <a:latin typeface="+mj-lt"/>
              </a:rPr>
              <a:t>Potio Nigra Contra Tussim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  Obat Batuk Hitam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Solutio Rivanoli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Larutan Rivanol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Salicyl Talc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Bedak Salicyl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Potio Alba Contra Tussim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Obat Batuk Putih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969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BAHASA LATIN &amp; BENTUK SEDIAAN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5181600"/>
          </a:xfrm>
        </p:spPr>
        <p:txBody>
          <a:bodyPr>
            <a:normAutofit fontScale="92500" lnSpcReduction="20000"/>
          </a:bodyPr>
          <a:lstStyle/>
          <a:p>
            <a:r>
              <a:rPr lang="id-ID" sz="3600" dirty="0" smtClean="0">
                <a:latin typeface="+mj-lt"/>
              </a:rPr>
              <a:t>Capsule = Kapsul</a:t>
            </a:r>
          </a:p>
          <a:p>
            <a:r>
              <a:rPr lang="id-ID" sz="3600" dirty="0" smtClean="0">
                <a:latin typeface="+mj-lt"/>
              </a:rPr>
              <a:t>Pulveres = Puyer</a:t>
            </a:r>
          </a:p>
          <a:p>
            <a:r>
              <a:rPr lang="id-ID" sz="3600" dirty="0" smtClean="0">
                <a:latin typeface="+mj-lt"/>
              </a:rPr>
              <a:t>Pulvis Adspersious = Serbuk tak terbagi</a:t>
            </a:r>
          </a:p>
          <a:p>
            <a:r>
              <a:rPr lang="id-ID" sz="3600" dirty="0" smtClean="0">
                <a:latin typeface="+mj-lt"/>
              </a:rPr>
              <a:t>Tabulae compresi = Tablet</a:t>
            </a:r>
          </a:p>
          <a:p>
            <a:r>
              <a:rPr lang="id-ID" sz="3600" dirty="0" smtClean="0">
                <a:latin typeface="+mj-lt"/>
              </a:rPr>
              <a:t>Pilulae = Pil</a:t>
            </a:r>
          </a:p>
          <a:p>
            <a:r>
              <a:rPr lang="id-ID" sz="3600" dirty="0" smtClean="0">
                <a:latin typeface="+mj-lt"/>
              </a:rPr>
              <a:t>Suppositoria = pil taruh /bentuk peluru</a:t>
            </a:r>
          </a:p>
          <a:p>
            <a:r>
              <a:rPr lang="id-ID" sz="3600" dirty="0" smtClean="0">
                <a:latin typeface="+mj-lt"/>
              </a:rPr>
              <a:t>Bacilla = Supositoria bentuk batang</a:t>
            </a:r>
          </a:p>
          <a:p>
            <a:r>
              <a:rPr lang="id-ID" sz="3600" dirty="0" smtClean="0">
                <a:latin typeface="+mj-lt"/>
              </a:rPr>
              <a:t>Ovula = Supositoria bentuk telur</a:t>
            </a:r>
            <a:endParaRPr lang="en-US" sz="3600" dirty="0" smtClean="0">
              <a:latin typeface="+mj-lt"/>
            </a:endParaRPr>
          </a:p>
          <a:p>
            <a:endParaRPr lang="id-ID" sz="3600" dirty="0" smtClean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BAHASA LATIN &amp; BENTUK SEDIAAN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>
            <a:normAutofit fontScale="92500" lnSpcReduction="10000"/>
          </a:bodyPr>
          <a:lstStyle/>
          <a:p>
            <a:r>
              <a:rPr lang="id-ID" sz="3600" dirty="0" smtClean="0">
                <a:latin typeface="+mj-lt"/>
              </a:rPr>
              <a:t>Pasta = Pasta</a:t>
            </a:r>
          </a:p>
          <a:p>
            <a:r>
              <a:rPr lang="id-ID" sz="3600" dirty="0" smtClean="0">
                <a:latin typeface="+mj-lt"/>
              </a:rPr>
              <a:t>Jelly = Gel</a:t>
            </a:r>
          </a:p>
          <a:p>
            <a:r>
              <a:rPr lang="id-ID" sz="3600" dirty="0" smtClean="0">
                <a:latin typeface="+mj-lt"/>
              </a:rPr>
              <a:t>Cream = Krim</a:t>
            </a:r>
          </a:p>
          <a:p>
            <a:r>
              <a:rPr lang="id-ID" sz="3600" dirty="0" smtClean="0">
                <a:latin typeface="+mj-lt"/>
              </a:rPr>
              <a:t>Ungentum = Salep</a:t>
            </a:r>
          </a:p>
          <a:p>
            <a:r>
              <a:rPr lang="id-ID" sz="3600" dirty="0" smtClean="0">
                <a:latin typeface="+mj-lt"/>
              </a:rPr>
              <a:t>Emplastrum = Plester</a:t>
            </a:r>
          </a:p>
          <a:p>
            <a:r>
              <a:rPr lang="id-ID" sz="3600" dirty="0" smtClean="0">
                <a:latin typeface="+mj-lt"/>
              </a:rPr>
              <a:t>Sapo = Sabun</a:t>
            </a:r>
          </a:p>
          <a:p>
            <a:r>
              <a:rPr lang="id-ID" sz="3600" dirty="0" smtClean="0">
                <a:latin typeface="+mj-lt"/>
              </a:rPr>
              <a:t>Liniment = Obat Gosok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BAHASA LATIN &amp; BENTUK SEDIAAN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>
            <a:normAutofit fontScale="55000" lnSpcReduction="20000"/>
          </a:bodyPr>
          <a:lstStyle/>
          <a:p>
            <a:r>
              <a:rPr lang="id-ID" sz="3200" dirty="0" smtClean="0">
                <a:latin typeface="+mj-lt"/>
              </a:rPr>
              <a:t>Solutio = larutan</a:t>
            </a:r>
          </a:p>
          <a:p>
            <a:r>
              <a:rPr lang="id-ID" sz="3200" dirty="0" smtClean="0">
                <a:latin typeface="+mj-lt"/>
              </a:rPr>
              <a:t>Mixtura = campuran beberapa cairan</a:t>
            </a:r>
          </a:p>
          <a:p>
            <a:r>
              <a:rPr lang="id-ID" sz="3200" dirty="0" smtClean="0">
                <a:latin typeface="+mj-lt"/>
              </a:rPr>
              <a:t>Mixtura agitanda = campuran yg ada endapan</a:t>
            </a:r>
          </a:p>
          <a:p>
            <a:r>
              <a:rPr lang="id-ID" sz="3200" dirty="0" smtClean="0">
                <a:latin typeface="+mj-lt"/>
              </a:rPr>
              <a:t>Suspensio = suspensi</a:t>
            </a:r>
          </a:p>
          <a:p>
            <a:r>
              <a:rPr lang="id-ID" sz="3200" dirty="0" smtClean="0">
                <a:latin typeface="+mj-lt"/>
              </a:rPr>
              <a:t>Emulsum = emulsi</a:t>
            </a:r>
          </a:p>
          <a:p>
            <a:r>
              <a:rPr lang="id-ID" sz="3200" dirty="0" smtClean="0">
                <a:latin typeface="+mj-lt"/>
              </a:rPr>
              <a:t>Infusum = infus</a:t>
            </a:r>
          </a:p>
          <a:p>
            <a:r>
              <a:rPr lang="id-ID" sz="3200" dirty="0" smtClean="0">
                <a:latin typeface="+mj-lt"/>
              </a:rPr>
              <a:t>Galenica = preparat galenik</a:t>
            </a:r>
          </a:p>
          <a:p>
            <a:r>
              <a:rPr lang="id-ID" sz="3200" dirty="0" smtClean="0">
                <a:latin typeface="+mj-lt"/>
              </a:rPr>
              <a:t>Guttae = obat tetes</a:t>
            </a:r>
          </a:p>
          <a:p>
            <a:r>
              <a:rPr lang="id-ID" sz="3200" dirty="0" smtClean="0">
                <a:latin typeface="+mj-lt"/>
              </a:rPr>
              <a:t>Sirupus = sirup</a:t>
            </a:r>
          </a:p>
          <a:p>
            <a:r>
              <a:rPr lang="id-ID" sz="3200" dirty="0" smtClean="0">
                <a:latin typeface="+mj-lt"/>
              </a:rPr>
              <a:t>Injectio = injeksi</a:t>
            </a:r>
          </a:p>
          <a:p>
            <a:r>
              <a:rPr lang="id-ID" sz="3200" dirty="0" smtClean="0">
                <a:latin typeface="+mj-lt"/>
              </a:rPr>
              <a:t>Aerosol = obat semprot </a:t>
            </a:r>
          </a:p>
          <a:p>
            <a:r>
              <a:rPr lang="id-ID" sz="3200" dirty="0" smtClean="0">
                <a:latin typeface="+mj-lt"/>
              </a:rPr>
              <a:t>Potio = Obat minum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Aharoni" pitchFamily="2" charset="-79"/>
                <a:cs typeface="Aharoni" pitchFamily="2" charset="-79"/>
              </a:rPr>
              <a:t>CARA/KETENTUAN PEMBUATAN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id-ID" sz="3600" dirty="0" smtClean="0">
                <a:latin typeface="+mj-lt"/>
              </a:rPr>
              <a:t>Cara / ketentuan pembuatan “Subscriptio”  kmd diikuti bentuk sediaan</a:t>
            </a:r>
          </a:p>
          <a:p>
            <a:r>
              <a:rPr lang="id-ID" sz="3600" dirty="0" smtClean="0">
                <a:latin typeface="+mj-lt"/>
              </a:rPr>
              <a:t>Pada umumnya sediaan bentuk racikan</a:t>
            </a:r>
          </a:p>
          <a:p>
            <a:r>
              <a:rPr lang="id-ID" sz="3600" dirty="0" smtClean="0">
                <a:latin typeface="+mj-lt"/>
              </a:rPr>
              <a:t>Subscriptio dalam bahasa latin :</a:t>
            </a:r>
          </a:p>
          <a:p>
            <a:r>
              <a:rPr lang="id-ID" sz="3600" dirty="0" smtClean="0">
                <a:latin typeface="+mj-lt"/>
              </a:rPr>
              <a:t>m.</a:t>
            </a:r>
          </a:p>
          <a:p>
            <a:r>
              <a:rPr lang="id-ID" sz="3600" dirty="0" smtClean="0">
                <a:latin typeface="+mj-lt"/>
              </a:rPr>
              <a:t>m.f</a:t>
            </a:r>
          </a:p>
          <a:p>
            <a:r>
              <a:rPr lang="en-US" sz="3600" dirty="0" err="1" smtClean="0">
                <a:latin typeface="+mj-lt"/>
              </a:rPr>
              <a:t>m.f.l.a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m.d.s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1"/>
            <a:ext cx="6571343" cy="79568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ATURAN PEMAKAIAN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495800"/>
          </a:xfrm>
        </p:spPr>
        <p:txBody>
          <a:bodyPr>
            <a:normAutofit fontScale="92500" lnSpcReduction="10000"/>
          </a:bodyPr>
          <a:lstStyle/>
          <a:p>
            <a:r>
              <a:rPr lang="id-ID" sz="3200" dirty="0" smtClean="0">
                <a:latin typeface="+mj-lt"/>
              </a:rPr>
              <a:t>Aturan pemakaian atau “Signatura”  (S)</a:t>
            </a:r>
          </a:p>
          <a:p>
            <a:r>
              <a:rPr lang="id-ID" sz="3200" dirty="0" smtClean="0">
                <a:latin typeface="+mj-lt"/>
              </a:rPr>
              <a:t>Dalam peresepan ditulis dengan tanda  S......</a:t>
            </a:r>
          </a:p>
          <a:p>
            <a:r>
              <a:rPr lang="id-ID" sz="3200" dirty="0" smtClean="0">
                <a:latin typeface="+mj-lt"/>
              </a:rPr>
              <a:t>Signatura menginformasikan :</a:t>
            </a:r>
          </a:p>
          <a:p>
            <a:pPr>
              <a:buNone/>
            </a:pPr>
            <a:r>
              <a:rPr lang="id-ID" sz="3200" dirty="0" smtClean="0">
                <a:latin typeface="+mj-lt"/>
              </a:rPr>
              <a:t>	- Waktu penggunaan</a:t>
            </a:r>
          </a:p>
          <a:p>
            <a:pPr>
              <a:buNone/>
            </a:pPr>
            <a:r>
              <a:rPr lang="id-ID" sz="3200" dirty="0" smtClean="0">
                <a:latin typeface="+mj-lt"/>
              </a:rPr>
              <a:t>	- Takaran Suatu Obat</a:t>
            </a:r>
          </a:p>
          <a:p>
            <a:pPr>
              <a:buNone/>
            </a:pPr>
            <a:r>
              <a:rPr lang="id-ID" sz="3200" dirty="0" smtClean="0">
                <a:latin typeface="+mj-lt"/>
              </a:rPr>
              <a:t>	- Cara Penggunaan</a:t>
            </a:r>
          </a:p>
          <a:p>
            <a:pPr>
              <a:buNone/>
            </a:pPr>
            <a:r>
              <a:rPr lang="id-ID" sz="3200" dirty="0" smtClean="0">
                <a:latin typeface="+mj-lt"/>
              </a:rPr>
              <a:t>	- Jumlah Penggunaan</a:t>
            </a:r>
          </a:p>
          <a:p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ATURAN PEMAKAIAN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err="1" smtClean="0">
                <a:latin typeface="+mj-lt"/>
              </a:rPr>
              <a:t>aa</a:t>
            </a:r>
            <a:r>
              <a:rPr lang="en-US" sz="3600" dirty="0" smtClean="0">
                <a:latin typeface="+mj-lt"/>
              </a:rPr>
              <a:t>	= </a:t>
            </a:r>
            <a:r>
              <a:rPr lang="en-US" sz="3600" dirty="0" err="1" smtClean="0">
                <a:latin typeface="+mj-lt"/>
              </a:rPr>
              <a:t>sama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banyak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>
                <a:latin typeface="+mj-lt"/>
              </a:rPr>
              <a:t>a.c</a:t>
            </a:r>
            <a:r>
              <a:rPr lang="en-US" sz="3600" dirty="0" smtClean="0">
                <a:latin typeface="+mj-lt"/>
              </a:rPr>
              <a:t>	= </a:t>
            </a:r>
            <a:r>
              <a:rPr lang="en-US" sz="3600" dirty="0" err="1" smtClean="0">
                <a:latin typeface="+mj-lt"/>
              </a:rPr>
              <a:t>sebelum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makan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>
                <a:latin typeface="+mj-lt"/>
              </a:rPr>
              <a:t>a.n</a:t>
            </a:r>
            <a:r>
              <a:rPr lang="en-US" sz="3600" dirty="0" smtClean="0">
                <a:latin typeface="+mj-lt"/>
              </a:rPr>
              <a:t>	= </a:t>
            </a:r>
            <a:r>
              <a:rPr lang="en-US" sz="3600" dirty="0" err="1" smtClean="0">
                <a:latin typeface="+mj-lt"/>
              </a:rPr>
              <a:t>malam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sebelum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tidur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+mj-lt"/>
              </a:rPr>
              <a:t>ad lib = </a:t>
            </a:r>
            <a:r>
              <a:rPr lang="en-US" sz="3600" dirty="0" err="1" smtClean="0">
                <a:latin typeface="+mj-lt"/>
              </a:rPr>
              <a:t>secukupnya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>
                <a:latin typeface="+mj-lt"/>
              </a:rPr>
              <a:t>a.u.e</a:t>
            </a:r>
            <a:r>
              <a:rPr lang="en-US" sz="3600" dirty="0" smtClean="0">
                <a:latin typeface="+mj-lt"/>
              </a:rPr>
              <a:t>  = </a:t>
            </a:r>
            <a:r>
              <a:rPr lang="en-US" sz="3600" dirty="0" err="1" smtClean="0">
                <a:latin typeface="+mj-lt"/>
              </a:rPr>
              <a:t>untuk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obat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luar</a:t>
            </a:r>
            <a:endParaRPr lang="en-US" sz="3600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ATURAN PEMAKAIAN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</a:t>
            </a:r>
            <a:r>
              <a:rPr lang="en-US" sz="3600" dirty="0" smtClean="0">
                <a:latin typeface="+mj-lt"/>
              </a:rPr>
              <a:t>	= </a:t>
            </a:r>
            <a:r>
              <a:rPr lang="en-US" sz="3600" dirty="0" err="1" smtClean="0">
                <a:latin typeface="+mj-lt"/>
              </a:rPr>
              <a:t>sendok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makan</a:t>
            </a:r>
            <a:r>
              <a:rPr lang="en-US" sz="3600" dirty="0" smtClean="0">
                <a:latin typeface="+mj-lt"/>
              </a:rPr>
              <a:t> (15 ml</a:t>
            </a:r>
            <a:r>
              <a:rPr lang="id-ID" sz="3600" dirty="0" smtClean="0">
                <a:latin typeface="+mj-lt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>
                <a:latin typeface="+mj-lt"/>
              </a:rPr>
              <a:t>cth</a:t>
            </a:r>
            <a:r>
              <a:rPr lang="en-US" sz="3600" dirty="0" smtClean="0">
                <a:latin typeface="+mj-lt"/>
              </a:rPr>
              <a:t>	= </a:t>
            </a:r>
            <a:r>
              <a:rPr lang="en-US" sz="3600" dirty="0" err="1" smtClean="0">
                <a:latin typeface="+mj-lt"/>
              </a:rPr>
              <a:t>sendok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teh</a:t>
            </a:r>
            <a:r>
              <a:rPr lang="en-US" sz="3600" dirty="0" smtClean="0">
                <a:latin typeface="+mj-lt"/>
              </a:rPr>
              <a:t> (5 ml)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>
                <a:latin typeface="+mj-lt"/>
              </a:rPr>
              <a:t>conc</a:t>
            </a:r>
            <a:r>
              <a:rPr lang="en-US" sz="3600" dirty="0" smtClean="0">
                <a:latin typeface="+mj-lt"/>
              </a:rPr>
              <a:t>	= </a:t>
            </a:r>
            <a:r>
              <a:rPr lang="en-US" sz="3600" dirty="0" err="1" smtClean="0">
                <a:latin typeface="+mj-lt"/>
              </a:rPr>
              <a:t>pekat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+mj-lt"/>
              </a:rPr>
              <a:t>dc	= </a:t>
            </a:r>
            <a:r>
              <a:rPr lang="en-US" sz="3600" dirty="0" err="1" smtClean="0">
                <a:latin typeface="+mj-lt"/>
              </a:rPr>
              <a:t>sedang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makan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>
                <a:latin typeface="+mj-lt"/>
              </a:rPr>
              <a:t>dd</a:t>
            </a:r>
            <a:r>
              <a:rPr lang="en-US" sz="3600" dirty="0" smtClean="0">
                <a:latin typeface="+mj-lt"/>
              </a:rPr>
              <a:t>	= </a:t>
            </a:r>
            <a:r>
              <a:rPr lang="en-US" sz="3600" dirty="0" err="1" smtClean="0">
                <a:latin typeface="+mj-lt"/>
              </a:rPr>
              <a:t>sehari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>
                <a:latin typeface="+mj-lt"/>
              </a:rPr>
              <a:t>dext</a:t>
            </a:r>
            <a:r>
              <a:rPr lang="en-US" sz="3600" dirty="0" smtClean="0">
                <a:latin typeface="+mj-lt"/>
              </a:rPr>
              <a:t>	= </a:t>
            </a:r>
            <a:r>
              <a:rPr lang="en-US" sz="3600" dirty="0" err="1" smtClean="0">
                <a:latin typeface="+mj-lt"/>
              </a:rPr>
              <a:t>kanan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 err="1" smtClean="0">
                <a:latin typeface="+mj-lt"/>
              </a:rPr>
              <a:t>dil</a:t>
            </a:r>
            <a:r>
              <a:rPr lang="en-US" sz="3600" dirty="0" smtClean="0">
                <a:latin typeface="+mj-lt"/>
              </a:rPr>
              <a:t>	= </a:t>
            </a:r>
            <a:r>
              <a:rPr lang="en-US" sz="3600" dirty="0" err="1" smtClean="0">
                <a:latin typeface="+mj-lt"/>
              </a:rPr>
              <a:t>encer</a:t>
            </a:r>
            <a:endParaRPr lang="id-ID" sz="36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id-ID" sz="3600" dirty="0" smtClean="0">
                <a:latin typeface="+mj-lt"/>
              </a:rPr>
              <a:t>dtd = da tales doses</a:t>
            </a:r>
            <a:endParaRPr lang="en-US" sz="3600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ATURAN PEMAKAIAN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err="1" smtClean="0"/>
              <a:t>gtt</a:t>
            </a:r>
            <a:r>
              <a:rPr lang="en-US" sz="3200" dirty="0" smtClean="0"/>
              <a:t>	= </a:t>
            </a:r>
            <a:r>
              <a:rPr lang="en-US" sz="3200" dirty="0" err="1" smtClean="0"/>
              <a:t>tetes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gtt</a:t>
            </a:r>
            <a:r>
              <a:rPr lang="en-US" sz="3200" dirty="0" smtClean="0"/>
              <a:t> </a:t>
            </a:r>
            <a:r>
              <a:rPr lang="en-US" sz="3200" dirty="0" err="1" smtClean="0"/>
              <a:t>auric</a:t>
            </a:r>
            <a:r>
              <a:rPr lang="en-US" sz="3200" dirty="0" smtClean="0"/>
              <a:t>	= </a:t>
            </a:r>
            <a:r>
              <a:rPr lang="en-US" sz="3200" dirty="0" err="1" smtClean="0"/>
              <a:t>obat</a:t>
            </a:r>
            <a:r>
              <a:rPr lang="en-US" sz="3200" dirty="0" smtClean="0"/>
              <a:t> </a:t>
            </a:r>
            <a:r>
              <a:rPr lang="en-US" sz="3200" dirty="0" err="1" smtClean="0"/>
              <a:t>tetes</a:t>
            </a:r>
            <a:r>
              <a:rPr lang="en-US" sz="3200" dirty="0" smtClean="0"/>
              <a:t> </a:t>
            </a:r>
            <a:r>
              <a:rPr lang="en-US" sz="3200" dirty="0" err="1" smtClean="0"/>
              <a:t>telinga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gtt</a:t>
            </a:r>
            <a:r>
              <a:rPr lang="en-US" sz="3200" dirty="0" smtClean="0"/>
              <a:t> nasal	= </a:t>
            </a:r>
            <a:r>
              <a:rPr lang="en-US" sz="3200" dirty="0" err="1" smtClean="0"/>
              <a:t>obat</a:t>
            </a:r>
            <a:r>
              <a:rPr lang="en-US" sz="3200" dirty="0" smtClean="0"/>
              <a:t> </a:t>
            </a:r>
            <a:r>
              <a:rPr lang="en-US" sz="3200" dirty="0" err="1" smtClean="0"/>
              <a:t>tetes</a:t>
            </a:r>
            <a:r>
              <a:rPr lang="en-US" sz="3200" dirty="0" smtClean="0"/>
              <a:t> </a:t>
            </a:r>
            <a:r>
              <a:rPr lang="en-US" sz="3200" dirty="0" err="1" smtClean="0"/>
              <a:t>hidung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gtt</a:t>
            </a:r>
            <a:r>
              <a:rPr lang="en-US" sz="3200" dirty="0" smtClean="0"/>
              <a:t> </a:t>
            </a:r>
            <a:r>
              <a:rPr lang="en-US" sz="3200" dirty="0" err="1" smtClean="0"/>
              <a:t>opth</a:t>
            </a:r>
            <a:r>
              <a:rPr lang="en-US" sz="3200" dirty="0" smtClean="0"/>
              <a:t>	= </a:t>
            </a:r>
            <a:r>
              <a:rPr lang="en-US" sz="3200" dirty="0" err="1" smtClean="0"/>
              <a:t>obat</a:t>
            </a:r>
            <a:r>
              <a:rPr lang="en-US" sz="3200" dirty="0" smtClean="0"/>
              <a:t> </a:t>
            </a:r>
            <a:r>
              <a:rPr lang="en-US" sz="3200" dirty="0" err="1" smtClean="0"/>
              <a:t>tetes</a:t>
            </a:r>
            <a:r>
              <a:rPr lang="en-US" sz="3200" dirty="0" smtClean="0"/>
              <a:t> </a:t>
            </a:r>
            <a:r>
              <a:rPr lang="en-US" sz="3200" dirty="0" err="1" smtClean="0"/>
              <a:t>mata</a:t>
            </a:r>
            <a:endParaRPr lang="id-ID" sz="3200" dirty="0" smtClean="0"/>
          </a:p>
          <a:p>
            <a:pPr>
              <a:buNone/>
            </a:pPr>
            <a:r>
              <a:rPr lang="id-ID" sz="3200" dirty="0" smtClean="0"/>
              <a:t>gtt orales	= obat tetes oral</a:t>
            </a:r>
          </a:p>
          <a:p>
            <a:pPr>
              <a:buNone/>
            </a:pPr>
            <a:r>
              <a:rPr lang="en-US" sz="3200" dirty="0" err="1" smtClean="0"/>
              <a:t>o.m</a:t>
            </a:r>
            <a:r>
              <a:rPr lang="en-US" sz="3200" dirty="0" smtClean="0"/>
              <a:t>	= </a:t>
            </a:r>
            <a:r>
              <a:rPr lang="en-US" sz="3200" dirty="0" err="1" smtClean="0"/>
              <a:t>tiap</a:t>
            </a:r>
            <a:r>
              <a:rPr lang="en-US" sz="3200" dirty="0" smtClean="0"/>
              <a:t> </a:t>
            </a:r>
            <a:r>
              <a:rPr lang="en-US" sz="3200" dirty="0" err="1" smtClean="0"/>
              <a:t>pagi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o.n</a:t>
            </a:r>
            <a:r>
              <a:rPr lang="en-US" sz="3200" dirty="0" smtClean="0"/>
              <a:t>	= </a:t>
            </a:r>
            <a:r>
              <a:rPr lang="en-US" sz="3200" dirty="0" err="1" smtClean="0"/>
              <a:t>tiap</a:t>
            </a:r>
            <a:r>
              <a:rPr lang="en-US" sz="3200" dirty="0" smtClean="0"/>
              <a:t> </a:t>
            </a:r>
            <a:r>
              <a:rPr lang="en-US" sz="3200" dirty="0" err="1" smtClean="0"/>
              <a:t>malam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p.c</a:t>
            </a:r>
            <a:r>
              <a:rPr lang="en-US" sz="3200" dirty="0" smtClean="0"/>
              <a:t> 	= </a:t>
            </a:r>
            <a:r>
              <a:rPr lang="en-US" sz="3200" dirty="0" err="1" smtClean="0"/>
              <a:t>sesudah</a:t>
            </a:r>
            <a:r>
              <a:rPr lang="en-US" sz="3200" dirty="0" smtClean="0"/>
              <a:t> </a:t>
            </a:r>
            <a:r>
              <a:rPr lang="en-US" sz="3200" dirty="0" err="1" smtClean="0"/>
              <a:t>makan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p.r.n</a:t>
            </a:r>
            <a:r>
              <a:rPr lang="en-US" sz="3200" dirty="0" smtClean="0"/>
              <a:t> 	= </a:t>
            </a:r>
            <a:r>
              <a:rPr lang="en-US" sz="3200" dirty="0" err="1" smtClean="0"/>
              <a:t>kalau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ATURAN PEMAKAIAN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200" dirty="0" smtClean="0"/>
              <a:t>f.		= </a:t>
            </a:r>
            <a:r>
              <a:rPr lang="en-US" sz="3200" dirty="0" err="1" smtClean="0"/>
              <a:t>buat</a:t>
            </a:r>
            <a:r>
              <a:rPr lang="en-US" sz="3200" dirty="0" smtClean="0"/>
              <a:t>, </a:t>
            </a:r>
            <a:r>
              <a:rPr lang="en-US" sz="3200" dirty="0" err="1" smtClean="0"/>
              <a:t>harap</a:t>
            </a:r>
            <a:r>
              <a:rPr lang="en-US" sz="3200" dirty="0" smtClean="0"/>
              <a:t> </a:t>
            </a:r>
            <a:r>
              <a:rPr lang="en-US" sz="3200" dirty="0" err="1" smtClean="0"/>
              <a:t>dibuatkan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f.l.a</a:t>
            </a:r>
            <a:r>
              <a:rPr lang="en-US" sz="3200" dirty="0" smtClean="0"/>
              <a:t>	= </a:t>
            </a:r>
            <a:r>
              <a:rPr lang="en-US" sz="3200" dirty="0" err="1" smtClean="0"/>
              <a:t>buat</a:t>
            </a:r>
            <a:r>
              <a:rPr lang="en-US" sz="3200" dirty="0" smtClean="0"/>
              <a:t>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semestinya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g		= gram</a:t>
            </a:r>
          </a:p>
          <a:p>
            <a:pPr>
              <a:buNone/>
            </a:pPr>
            <a:r>
              <a:rPr lang="en-US" sz="3200" dirty="0" err="1" smtClean="0"/>
              <a:t>gr</a:t>
            </a:r>
            <a:r>
              <a:rPr lang="en-US" sz="3200" dirty="0" smtClean="0"/>
              <a:t>	</a:t>
            </a:r>
            <a:r>
              <a:rPr lang="id-ID" sz="3200" dirty="0" smtClean="0"/>
              <a:t>	</a:t>
            </a:r>
            <a:r>
              <a:rPr lang="en-US" sz="3200" dirty="0" smtClean="0"/>
              <a:t>= grain</a:t>
            </a:r>
            <a:endParaRPr lang="id-ID" sz="3200" dirty="0" smtClean="0"/>
          </a:p>
          <a:p>
            <a:pPr>
              <a:buNone/>
            </a:pPr>
            <a:r>
              <a:rPr lang="en-US" sz="3200" dirty="0" err="1" smtClean="0"/>
              <a:t>pulv</a:t>
            </a:r>
            <a:r>
              <a:rPr lang="id-ID" sz="3200" dirty="0" smtClean="0"/>
              <a:t>is</a:t>
            </a:r>
            <a:r>
              <a:rPr lang="en-US" sz="3200" dirty="0" smtClean="0"/>
              <a:t> 	= </a:t>
            </a:r>
            <a:r>
              <a:rPr lang="en-US" sz="3200" dirty="0" err="1" smtClean="0"/>
              <a:t>serbuk</a:t>
            </a:r>
            <a:r>
              <a:rPr lang="en-US" sz="3200" dirty="0" smtClean="0"/>
              <a:t> </a:t>
            </a:r>
            <a:r>
              <a:rPr lang="en-US" sz="3200" dirty="0" err="1" smtClean="0"/>
              <a:t>tunggal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pulveres</a:t>
            </a:r>
            <a:r>
              <a:rPr lang="en-US" sz="3200" dirty="0" smtClean="0"/>
              <a:t> = </a:t>
            </a:r>
            <a:r>
              <a:rPr lang="en-US" sz="3200" dirty="0" err="1" smtClean="0"/>
              <a:t>serbuk</a:t>
            </a:r>
            <a:r>
              <a:rPr lang="en-US" sz="3200" dirty="0" smtClean="0"/>
              <a:t> </a:t>
            </a:r>
            <a:r>
              <a:rPr lang="en-US" sz="3200" dirty="0" err="1" smtClean="0"/>
              <a:t>terbagi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		= </a:t>
            </a:r>
            <a:r>
              <a:rPr lang="en-US" sz="3200" dirty="0" err="1" smtClean="0"/>
              <a:t>tandailah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sol	= </a:t>
            </a:r>
            <a:r>
              <a:rPr lang="en-US" sz="3200" dirty="0" err="1" smtClean="0"/>
              <a:t>larutan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folHlink"/>
                </a:solidFill>
                <a:latin typeface="Aharoni" pitchFamily="2" charset="-79"/>
                <a:cs typeface="Aharoni" pitchFamily="2" charset="-79"/>
              </a:rPr>
              <a:t>BAHASA LATIN DALAM RESEP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267200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>
                <a:latin typeface="+mj-lt"/>
              </a:rPr>
              <a:t>Bahasa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latin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digunakan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untuk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penulisan</a:t>
            </a:r>
            <a:r>
              <a:rPr lang="en-US" sz="3600" dirty="0" smtClean="0">
                <a:latin typeface="+mj-lt"/>
              </a:rPr>
              <a:t> :</a:t>
            </a:r>
          </a:p>
          <a:p>
            <a:pPr>
              <a:buNone/>
            </a:pPr>
            <a:r>
              <a:rPr lang="en-US" sz="3600" dirty="0" smtClean="0">
                <a:latin typeface="+mj-lt"/>
              </a:rPr>
              <a:t>	1. </a:t>
            </a:r>
            <a:r>
              <a:rPr lang="en-US" sz="3600" dirty="0" err="1" smtClean="0">
                <a:latin typeface="+mj-lt"/>
              </a:rPr>
              <a:t>nama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obat</a:t>
            </a:r>
            <a:r>
              <a:rPr lang="en-US" sz="3600" dirty="0" smtClean="0">
                <a:latin typeface="+mj-lt"/>
              </a:rPr>
              <a:t>, </a:t>
            </a:r>
          </a:p>
          <a:p>
            <a:pPr>
              <a:buNone/>
            </a:pPr>
            <a:r>
              <a:rPr lang="en-US" sz="3600" dirty="0" smtClean="0">
                <a:latin typeface="+mj-lt"/>
              </a:rPr>
              <a:t>	2. </a:t>
            </a:r>
            <a:r>
              <a:rPr lang="en-US" sz="3600" dirty="0" err="1" smtClean="0">
                <a:latin typeface="+mj-lt"/>
              </a:rPr>
              <a:t>ketentuan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mengenai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pembuatan</a:t>
            </a:r>
            <a:r>
              <a:rPr lang="en-US" sz="36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+mj-lt"/>
              </a:rPr>
              <a:t>	3. </a:t>
            </a:r>
            <a:r>
              <a:rPr lang="en-US" sz="3600" dirty="0" err="1" smtClean="0">
                <a:latin typeface="+mj-lt"/>
              </a:rPr>
              <a:t>bentuk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obat</a:t>
            </a:r>
            <a:r>
              <a:rPr lang="en-US" sz="36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+mj-lt"/>
              </a:rPr>
              <a:t>	4. </a:t>
            </a:r>
            <a:r>
              <a:rPr lang="en-US" sz="3600" dirty="0" err="1" smtClean="0">
                <a:latin typeface="+mj-lt"/>
              </a:rPr>
              <a:t>petunjuk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aturan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pemakaian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obat</a:t>
            </a:r>
            <a:r>
              <a:rPr lang="en-US" sz="3600" dirty="0" smtClean="0">
                <a:latin typeface="+mj-lt"/>
              </a:rPr>
              <a:t> </a:t>
            </a:r>
            <a:r>
              <a:rPr lang="id-ID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ditulis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berupa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singkatan</a:t>
            </a:r>
            <a:r>
              <a:rPr lang="en-US" sz="3600" dirty="0" smtClean="0">
                <a:latin typeface="+mj-lt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ATURAN PEMAKAIAN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200" dirty="0" err="1" smtClean="0"/>
              <a:t>i.m.m</a:t>
            </a:r>
            <a:r>
              <a:rPr lang="en-US" sz="3200" dirty="0" smtClean="0"/>
              <a:t>		= </a:t>
            </a:r>
            <a:r>
              <a:rPr lang="en-US" sz="3200" dirty="0" err="1" smtClean="0"/>
              <a:t>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tangan</a:t>
            </a:r>
            <a:r>
              <a:rPr lang="en-US" sz="3200" dirty="0" smtClean="0"/>
              <a:t> </a:t>
            </a:r>
            <a:r>
              <a:rPr lang="en-US" sz="3200" dirty="0" err="1" smtClean="0"/>
              <a:t>dokter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inf</a:t>
            </a:r>
            <a:r>
              <a:rPr lang="en-US" sz="3200" dirty="0" smtClean="0"/>
              <a:t>		</a:t>
            </a:r>
            <a:r>
              <a:rPr lang="id-ID" sz="3200" dirty="0" smtClean="0"/>
              <a:t>	</a:t>
            </a:r>
            <a:r>
              <a:rPr lang="en-US" sz="3200" dirty="0" smtClean="0"/>
              <a:t>= </a:t>
            </a:r>
            <a:r>
              <a:rPr lang="en-US" sz="3200" dirty="0" err="1" smtClean="0"/>
              <a:t>infus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inj</a:t>
            </a:r>
            <a:r>
              <a:rPr lang="en-US" sz="3200" dirty="0" smtClean="0"/>
              <a:t>		</a:t>
            </a:r>
            <a:r>
              <a:rPr lang="id-ID" sz="3200" dirty="0" smtClean="0"/>
              <a:t>	</a:t>
            </a:r>
            <a:r>
              <a:rPr lang="en-US" sz="3200" dirty="0" smtClean="0"/>
              <a:t>= </a:t>
            </a:r>
            <a:r>
              <a:rPr lang="en-US" sz="3200" dirty="0" err="1" smtClean="0"/>
              <a:t>injeksi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iter</a:t>
            </a:r>
            <a:r>
              <a:rPr lang="en-US" sz="3200" dirty="0" smtClean="0"/>
              <a:t>		</a:t>
            </a:r>
            <a:r>
              <a:rPr lang="id-ID" sz="3200" dirty="0" smtClean="0"/>
              <a:t>	</a:t>
            </a:r>
            <a:r>
              <a:rPr lang="en-US" sz="3200" dirty="0" smtClean="0"/>
              <a:t>= </a:t>
            </a:r>
            <a:r>
              <a:rPr lang="en-US" sz="3200" dirty="0" err="1" smtClean="0"/>
              <a:t>harap</a:t>
            </a:r>
            <a:r>
              <a:rPr lang="en-US" sz="3200" dirty="0" smtClean="0"/>
              <a:t> </a:t>
            </a:r>
            <a:r>
              <a:rPr lang="en-US" sz="3200" dirty="0" err="1" smtClean="0"/>
              <a:t>diulang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lot		</a:t>
            </a:r>
            <a:r>
              <a:rPr lang="id-ID" sz="3200" dirty="0" smtClean="0"/>
              <a:t>	</a:t>
            </a:r>
            <a:r>
              <a:rPr lang="en-US" sz="3200" dirty="0" smtClean="0"/>
              <a:t>= </a:t>
            </a:r>
            <a:r>
              <a:rPr lang="en-US" sz="3200" dirty="0" err="1" smtClean="0"/>
              <a:t>obat</a:t>
            </a:r>
            <a:r>
              <a:rPr lang="en-US" sz="3200" dirty="0" smtClean="0"/>
              <a:t> </a:t>
            </a:r>
            <a:r>
              <a:rPr lang="en-US" sz="3200" dirty="0" err="1" smtClean="0"/>
              <a:t>cair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obat</a:t>
            </a:r>
            <a:r>
              <a:rPr lang="en-US" sz="3200" dirty="0" smtClean="0"/>
              <a:t> </a:t>
            </a:r>
            <a:r>
              <a:rPr lang="en-US" sz="3200" dirty="0" err="1" smtClean="0"/>
              <a:t>luar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			= </a:t>
            </a:r>
            <a:r>
              <a:rPr lang="en-US" sz="3200" dirty="0" err="1" smtClean="0"/>
              <a:t>campur</a:t>
            </a:r>
            <a:r>
              <a:rPr lang="en-US" sz="3200" dirty="0" smtClean="0"/>
              <a:t> , </a:t>
            </a:r>
            <a:r>
              <a:rPr lang="en-US" sz="3200" dirty="0" err="1" smtClean="0"/>
              <a:t>harap</a:t>
            </a:r>
            <a:r>
              <a:rPr lang="en-US" sz="3200" dirty="0" smtClean="0"/>
              <a:t> </a:t>
            </a:r>
            <a:r>
              <a:rPr lang="en-US" sz="3200" dirty="0" err="1" smtClean="0"/>
              <a:t>dicampur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m.f</a:t>
            </a:r>
            <a:r>
              <a:rPr lang="en-US" sz="3200" dirty="0" smtClean="0"/>
              <a:t>		= </a:t>
            </a:r>
            <a:r>
              <a:rPr lang="en-US" sz="3200" dirty="0" err="1" smtClean="0"/>
              <a:t>campurlah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buatlah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mg		= </a:t>
            </a:r>
            <a:r>
              <a:rPr lang="en-US" sz="3200" dirty="0" err="1" smtClean="0"/>
              <a:t>miligram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err="1" smtClean="0"/>
              <a:t>u.c</a:t>
            </a:r>
            <a:r>
              <a:rPr lang="en-US" sz="3200" dirty="0" smtClean="0"/>
              <a:t>	=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pakai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u.e</a:t>
            </a:r>
            <a:r>
              <a:rPr lang="en-US" sz="3200" dirty="0" smtClean="0"/>
              <a:t> 	= </a:t>
            </a:r>
            <a:r>
              <a:rPr lang="en-US" sz="3200" dirty="0" err="1" smtClean="0"/>
              <a:t>obat</a:t>
            </a:r>
            <a:r>
              <a:rPr lang="en-US" sz="3200" dirty="0" smtClean="0"/>
              <a:t> </a:t>
            </a:r>
            <a:r>
              <a:rPr lang="en-US" sz="3200" dirty="0" err="1" smtClean="0"/>
              <a:t>luar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Ungt</a:t>
            </a:r>
            <a:r>
              <a:rPr lang="en-US" sz="3200" dirty="0" smtClean="0"/>
              <a:t> 	= </a:t>
            </a:r>
            <a:r>
              <a:rPr lang="en-US" sz="3200" dirty="0" err="1" smtClean="0"/>
              <a:t>salep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Vespere</a:t>
            </a:r>
            <a:r>
              <a:rPr lang="en-US" sz="3200" dirty="0" smtClean="0"/>
              <a:t>	= sore</a:t>
            </a:r>
            <a:endParaRPr lang="id-ID" sz="3200" dirty="0" smtClean="0"/>
          </a:p>
          <a:p>
            <a:pPr>
              <a:buNone/>
            </a:pPr>
            <a:r>
              <a:rPr lang="id-ID" sz="3200" dirty="0" smtClean="0"/>
              <a:t>Mane</a:t>
            </a:r>
          </a:p>
          <a:p>
            <a:pPr>
              <a:buNone/>
            </a:pPr>
            <a:r>
              <a:rPr lang="id-ID" sz="3200" dirty="0" smtClean="0"/>
              <a:t>Clysma</a:t>
            </a:r>
          </a:p>
          <a:p>
            <a:pPr>
              <a:buNone/>
            </a:pPr>
            <a:r>
              <a:rPr lang="id-ID" sz="3200" dirty="0" smtClean="0"/>
              <a:t>Enema</a:t>
            </a:r>
          </a:p>
          <a:p>
            <a:pPr>
              <a:buNone/>
            </a:pPr>
            <a:r>
              <a:rPr lang="id-ID" sz="3200" dirty="0" smtClean="0"/>
              <a:t>Collut or</a:t>
            </a:r>
          </a:p>
          <a:p>
            <a:pPr>
              <a:buNone/>
            </a:pPr>
            <a:r>
              <a:rPr lang="id-ID" sz="3200" smtClean="0"/>
              <a:t>Emplastrum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228600"/>
            <a:ext cx="7772400" cy="1143000"/>
          </a:xfrm>
          <a:prstGeom prst="rect">
            <a:avLst/>
          </a:prstGeom>
          <a:solidFill>
            <a:srgbClr val="7030A0"/>
          </a:solidFill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ATURAN PEMAKAIAN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20000" cy="1066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RESEP CITO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344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err="1" smtClean="0"/>
              <a:t>Krn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hal</a:t>
            </a:r>
            <a:r>
              <a:rPr lang="en-US" sz="3600" dirty="0" smtClean="0"/>
              <a:t> </a:t>
            </a:r>
            <a:r>
              <a:rPr lang="en-US" sz="3600" dirty="0" err="1" smtClean="0"/>
              <a:t>Penderita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mendapat</a:t>
            </a:r>
            <a:r>
              <a:rPr lang="en-US" sz="3600" dirty="0" smtClean="0"/>
              <a:t> </a:t>
            </a:r>
            <a:r>
              <a:rPr lang="en-US" sz="3600" dirty="0" err="1" smtClean="0"/>
              <a:t>obat</a:t>
            </a:r>
            <a:r>
              <a:rPr lang="en-US" sz="3600" dirty="0" smtClean="0"/>
              <a:t> dg </a:t>
            </a:r>
            <a:r>
              <a:rPr lang="en-US" sz="3600" dirty="0" err="1" smtClean="0"/>
              <a:t>segera</a:t>
            </a:r>
            <a:r>
              <a:rPr lang="en-US" sz="3600" dirty="0" smtClean="0"/>
              <a:t>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dokter</a:t>
            </a:r>
            <a:r>
              <a:rPr lang="en-US" sz="3600" dirty="0" smtClean="0"/>
              <a:t> </a:t>
            </a:r>
            <a:r>
              <a:rPr lang="en-US" sz="3600" dirty="0" err="1" smtClean="0"/>
              <a:t>memberi</a:t>
            </a:r>
            <a:r>
              <a:rPr lang="en-US" sz="3600" dirty="0" smtClean="0"/>
              <a:t> </a:t>
            </a:r>
            <a:r>
              <a:rPr lang="en-US" sz="3600" dirty="0" err="1" smtClean="0"/>
              <a:t>tanda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atas</a:t>
            </a:r>
            <a:r>
              <a:rPr lang="en-US" sz="3600" dirty="0" smtClean="0"/>
              <a:t> </a:t>
            </a:r>
            <a:r>
              <a:rPr lang="en-US" sz="3600" dirty="0" err="1" smtClean="0"/>
              <a:t>resep</a:t>
            </a:r>
            <a:r>
              <a:rPr lang="en-US" sz="3600" dirty="0" smtClean="0"/>
              <a:t> dg </a:t>
            </a:r>
            <a:r>
              <a:rPr lang="en-US" sz="3600" dirty="0" err="1" smtClean="0"/>
              <a:t>menulis</a:t>
            </a:r>
            <a:r>
              <a:rPr lang="en-US" sz="3600" dirty="0" smtClean="0"/>
              <a:t> </a:t>
            </a:r>
            <a:r>
              <a:rPr lang="en-US" sz="3600" b="1" i="1" dirty="0" smtClean="0"/>
              <a:t>CITO !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err="1" smtClean="0"/>
              <a:t>Resep</a:t>
            </a:r>
            <a:r>
              <a:rPr lang="en-US" sz="3600" dirty="0" smtClean="0"/>
              <a:t> </a:t>
            </a:r>
            <a:r>
              <a:rPr lang="en-US" sz="3600" dirty="0" err="1" smtClean="0"/>
              <a:t>cito</a:t>
            </a:r>
            <a:r>
              <a:rPr lang="en-US" sz="3600" dirty="0" smtClean="0"/>
              <a:t> </a:t>
            </a:r>
            <a:r>
              <a:rPr lang="en-US" sz="3600" dirty="0" err="1" smtClean="0"/>
              <a:t>pembuatannya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didahulukan</a:t>
            </a:r>
            <a:r>
              <a:rPr lang="en-US" sz="36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err="1" smtClean="0"/>
              <a:t>Dokter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meminta</a:t>
            </a:r>
            <a:r>
              <a:rPr lang="en-US" sz="3600" dirty="0" smtClean="0"/>
              <a:t> </a:t>
            </a:r>
            <a:r>
              <a:rPr lang="en-US" sz="3600" dirty="0" err="1" smtClean="0"/>
              <a:t>resep</a:t>
            </a:r>
            <a:r>
              <a:rPr lang="en-US" sz="3600" dirty="0" smtClean="0"/>
              <a:t> </a:t>
            </a:r>
            <a:r>
              <a:rPr lang="en-US" sz="3600" dirty="0" err="1" smtClean="0"/>
              <a:t>cito</a:t>
            </a:r>
            <a:r>
              <a:rPr lang="en-US" sz="3600" dirty="0" smtClean="0"/>
              <a:t> </a:t>
            </a:r>
            <a:r>
              <a:rPr lang="en-US" sz="3600" dirty="0" err="1" smtClean="0"/>
              <a:t>hendaknya</a:t>
            </a:r>
            <a:r>
              <a:rPr lang="en-US" sz="3600" dirty="0" smtClean="0"/>
              <a:t> </a:t>
            </a:r>
            <a:r>
              <a:rPr lang="en-US" sz="3600" dirty="0" err="1" smtClean="0"/>
              <a:t>betul-betul</a:t>
            </a:r>
            <a:r>
              <a:rPr lang="en-US" sz="3600" dirty="0" smtClean="0"/>
              <a:t> </a:t>
            </a:r>
            <a:r>
              <a:rPr lang="en-US" sz="3600" dirty="0" err="1" smtClean="0"/>
              <a:t>bila</a:t>
            </a:r>
            <a:r>
              <a:rPr lang="en-US" sz="3600" dirty="0" smtClean="0"/>
              <a:t> </a:t>
            </a:r>
            <a:r>
              <a:rPr lang="en-US" sz="3600" dirty="0" err="1" smtClean="0"/>
              <a:t>Pasien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kondisi</a:t>
            </a:r>
            <a:r>
              <a:rPr lang="en-US" sz="3600" dirty="0" smtClean="0"/>
              <a:t> </a:t>
            </a:r>
            <a:r>
              <a:rPr lang="en-US" sz="3600" dirty="0" err="1" smtClean="0"/>
              <a:t>gawat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penundaan</a:t>
            </a:r>
            <a:r>
              <a:rPr lang="en-US" sz="3600" dirty="0" smtClean="0"/>
              <a:t> </a:t>
            </a:r>
            <a:r>
              <a:rPr lang="en-US" sz="3600" dirty="0" err="1" smtClean="0"/>
              <a:t>pemberian</a:t>
            </a:r>
            <a:r>
              <a:rPr lang="en-US" sz="3600" dirty="0" smtClean="0"/>
              <a:t> </a:t>
            </a:r>
            <a:r>
              <a:rPr lang="en-US" sz="3600" dirty="0" err="1" smtClean="0"/>
              <a:t>obat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membahayakan</a:t>
            </a:r>
            <a:r>
              <a:rPr lang="en-US" sz="3600" dirty="0" smtClean="0"/>
              <a:t> </a:t>
            </a:r>
            <a:r>
              <a:rPr lang="en-US" sz="3600" dirty="0" err="1" smtClean="0"/>
              <a:t>jiwa</a:t>
            </a:r>
            <a:r>
              <a:rPr lang="en-US" sz="3600" dirty="0" smtClean="0"/>
              <a:t> </a:t>
            </a:r>
            <a:r>
              <a:rPr lang="en-US" sz="3600" dirty="0" err="1" smtClean="0"/>
              <a:t>pasien</a:t>
            </a:r>
            <a:r>
              <a:rPr lang="en-US" sz="36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err="1" smtClean="0"/>
              <a:t>Persamaan</a:t>
            </a:r>
            <a:r>
              <a:rPr lang="en-US" sz="3600" dirty="0" smtClean="0"/>
              <a:t> </a:t>
            </a:r>
            <a:r>
              <a:rPr lang="en-US" sz="3600" dirty="0" err="1" smtClean="0"/>
              <a:t>istilah</a:t>
            </a:r>
            <a:r>
              <a:rPr lang="en-US" sz="3600" dirty="0" smtClean="0"/>
              <a:t> </a:t>
            </a:r>
            <a:r>
              <a:rPr lang="en-US" sz="3600" dirty="0" err="1" smtClean="0"/>
              <a:t>cito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statim</a:t>
            </a:r>
            <a:r>
              <a:rPr lang="en-US" sz="3600" dirty="0" smtClean="0">
                <a:sym typeface="Wingdings" pitchFamily="2" charset="2"/>
              </a:rPr>
              <a:t> (</a:t>
            </a:r>
            <a:r>
              <a:rPr lang="en-US" sz="3600" dirty="0" err="1" smtClean="0">
                <a:sym typeface="Wingdings" pitchFamily="2" charset="2"/>
              </a:rPr>
              <a:t>amat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segera</a:t>
            </a:r>
            <a:r>
              <a:rPr lang="en-US" sz="3600" dirty="0" smtClean="0">
                <a:sym typeface="Wingdings" pitchFamily="2" charset="2"/>
              </a:rPr>
              <a:t>) </a:t>
            </a:r>
            <a:r>
              <a:rPr lang="en-US" sz="3600" dirty="0" err="1" smtClean="0">
                <a:sym typeface="Wingdings" pitchFamily="2" charset="2"/>
              </a:rPr>
              <a:t>atau</a:t>
            </a:r>
            <a:r>
              <a:rPr lang="en-US" sz="3600" dirty="0" smtClean="0">
                <a:sym typeface="Wingdings" pitchFamily="2" charset="2"/>
              </a:rPr>
              <a:t> P.I.M (</a:t>
            </a:r>
            <a:r>
              <a:rPr lang="en-US" sz="3600" dirty="0" err="1" smtClean="0">
                <a:sym typeface="Wingdings" pitchFamily="2" charset="2"/>
              </a:rPr>
              <a:t>Periculum</a:t>
            </a:r>
            <a:r>
              <a:rPr lang="en-US" sz="3600" dirty="0" smtClean="0">
                <a:sym typeface="Wingdings" pitchFamily="2" charset="2"/>
              </a:rPr>
              <a:t> in Mora = </a:t>
            </a:r>
            <a:r>
              <a:rPr lang="en-US" sz="3600" dirty="0" err="1" smtClean="0">
                <a:sym typeface="Wingdings" pitchFamily="2" charset="2"/>
              </a:rPr>
              <a:t>berbahaya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bila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ditunda</a:t>
            </a:r>
            <a:r>
              <a:rPr lang="en-US" sz="3600" dirty="0" smtClean="0">
                <a:sym typeface="Wingdings" pitchFamily="2" charset="2"/>
              </a:rPr>
              <a:t>)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folHlink"/>
                </a:solidFill>
                <a:latin typeface="Aharoni" pitchFamily="2" charset="-79"/>
                <a:cs typeface="Aharoni" pitchFamily="2" charset="-79"/>
              </a:rPr>
              <a:t>BAHASA LATIN DALAM RESEP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92500"/>
          </a:bodyPr>
          <a:lstStyle/>
          <a:p>
            <a:r>
              <a:rPr lang="en-US" sz="3600" dirty="0" err="1" smtClean="0">
                <a:latin typeface="+mj-lt"/>
              </a:rPr>
              <a:t>Beberapa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alasan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penggunaan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Bahasa</a:t>
            </a:r>
            <a:r>
              <a:rPr lang="en-US" sz="3600" dirty="0" smtClean="0">
                <a:latin typeface="+mj-lt"/>
              </a:rPr>
              <a:t> Latin :</a:t>
            </a:r>
          </a:p>
          <a:p>
            <a:pPr>
              <a:buNone/>
            </a:pPr>
            <a:r>
              <a:rPr lang="en-US" sz="3600" dirty="0" smtClean="0">
                <a:latin typeface="+mj-lt"/>
              </a:rPr>
              <a:t>	1. </a:t>
            </a:r>
            <a:r>
              <a:rPr lang="en-US" sz="3600" dirty="0" err="1" smtClean="0">
                <a:latin typeface="+mj-lt"/>
              </a:rPr>
              <a:t>Bahasa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latin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adalah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bahasa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mati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tdk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dipakai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dlm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percakapan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sehari-hari</a:t>
            </a:r>
            <a:r>
              <a:rPr lang="en-US" sz="3600" dirty="0" smtClean="0">
                <a:latin typeface="+mj-lt"/>
              </a:rPr>
              <a:t>.</a:t>
            </a:r>
            <a:endParaRPr lang="id-ID" sz="3600" dirty="0" smtClean="0">
              <a:latin typeface="+mj-lt"/>
            </a:endParaRP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pPr>
              <a:buNone/>
            </a:pPr>
            <a:r>
              <a:rPr lang="en-US" sz="3600" dirty="0" smtClean="0">
                <a:latin typeface="+mj-lt"/>
              </a:rPr>
              <a:t>	2. </a:t>
            </a:r>
            <a:r>
              <a:rPr lang="id-ID" sz="3600" dirty="0" smtClean="0">
                <a:latin typeface="+mj-lt"/>
              </a:rPr>
              <a:t>B</a:t>
            </a:r>
            <a:r>
              <a:rPr lang="en-US" sz="3600" dirty="0" err="1" smtClean="0">
                <a:latin typeface="+mj-lt"/>
              </a:rPr>
              <a:t>ahasa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latin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mrp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bahasa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Internasional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dalam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dunia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profesi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kedokteran</a:t>
            </a:r>
            <a:r>
              <a:rPr lang="en-US" sz="3600" dirty="0" smtClean="0">
                <a:latin typeface="+mj-lt"/>
              </a:rPr>
              <a:t> &amp; </a:t>
            </a:r>
            <a:r>
              <a:rPr lang="en-US" sz="3600" dirty="0" err="1" smtClean="0">
                <a:latin typeface="+mj-lt"/>
              </a:rPr>
              <a:t>farmasi</a:t>
            </a:r>
            <a:r>
              <a:rPr lang="en-US" sz="3600" dirty="0" smtClean="0">
                <a:latin typeface="+mj-lt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1"/>
            <a:ext cx="6571343" cy="71948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folHlink"/>
                </a:solidFill>
                <a:latin typeface="Aharoni" pitchFamily="2" charset="-79"/>
                <a:cs typeface="Aharoni" pitchFamily="2" charset="-79"/>
              </a:rPr>
              <a:t>BAHASA LATIN DALAM RESEP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648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3. </a:t>
            </a:r>
            <a:r>
              <a:rPr lang="en-US" sz="3600" dirty="0" err="1" smtClean="0">
                <a:latin typeface="+mj-lt"/>
              </a:rPr>
              <a:t>Dengan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bahasa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latin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tdk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akan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tjd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dualisme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ttg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bahan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yg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dimaksud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dalam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resep</a:t>
            </a:r>
            <a:r>
              <a:rPr lang="en-US" sz="3600" dirty="0" smtClean="0">
                <a:latin typeface="+mj-lt"/>
              </a:rPr>
              <a:t>.</a:t>
            </a:r>
            <a:endParaRPr lang="id-ID" sz="3600" dirty="0" smtClean="0">
              <a:latin typeface="+mj-lt"/>
            </a:endParaRPr>
          </a:p>
          <a:p>
            <a:pPr>
              <a:buNone/>
            </a:pPr>
            <a:endParaRPr lang="en-US" sz="3600" dirty="0" smtClean="0">
              <a:latin typeface="+mj-lt"/>
            </a:endParaRPr>
          </a:p>
          <a:p>
            <a:pPr>
              <a:buNone/>
            </a:pPr>
            <a:r>
              <a:rPr lang="en-US" sz="3600" dirty="0" smtClean="0">
                <a:latin typeface="+mj-lt"/>
              </a:rPr>
              <a:t>	4. </a:t>
            </a:r>
            <a:r>
              <a:rPr lang="en-US" sz="3600" dirty="0" err="1" smtClean="0">
                <a:latin typeface="+mj-lt"/>
              </a:rPr>
              <a:t>Dalam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hal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tertentu</a:t>
            </a:r>
            <a:r>
              <a:rPr lang="en-US" sz="3600" dirty="0" smtClean="0">
                <a:latin typeface="+mj-lt"/>
              </a:rPr>
              <a:t>, </a:t>
            </a:r>
            <a:r>
              <a:rPr lang="en-US" sz="3600" dirty="0" err="1" smtClean="0">
                <a:latin typeface="+mj-lt"/>
              </a:rPr>
              <a:t>krn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faktor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psikologi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ada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baiknya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p</a:t>
            </a:r>
            <a:r>
              <a:rPr lang="en-US" sz="3600" dirty="0" err="1" smtClean="0">
                <a:latin typeface="+mj-lt"/>
              </a:rPr>
              <a:t>asien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tdk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perlu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mengetahui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obat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yg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diberikan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kepadanya</a:t>
            </a:r>
            <a:r>
              <a:rPr lang="en-US" sz="3600" dirty="0" smtClean="0">
                <a:latin typeface="+mj-lt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PENULISAN JUMLAH OBAT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romawi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I	= 1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V	= 5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X	= 10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L	= 50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C	= 100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M	= 1000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id-ID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BAHASA LATIN &amp; NAMA OBAT</a:t>
            </a:r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endParaRPr lang="id-ID" sz="36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id-ID" sz="3600" dirty="0" smtClean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447800"/>
            <a:ext cx="80010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Sacharum Lactis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 Gula Susu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Vaselin Flavum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 Vaselin Kuning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Vaselin Album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 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Vaselin Putih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Adeps Lanae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 Lemak Bulu Domba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id-ID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BAHASA LATIN &amp; NAMA OBAT</a:t>
            </a:r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105400"/>
          </a:xfrm>
        </p:spPr>
        <p:txBody>
          <a:bodyPr>
            <a:noAutofit/>
          </a:bodyPr>
          <a:lstStyle/>
          <a:p>
            <a:r>
              <a:rPr lang="id-ID" sz="3600" dirty="0" smtClean="0">
                <a:latin typeface="+mj-lt"/>
              </a:rPr>
              <a:t>Oleum Mentha Piperita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Minyak Mint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Oleum Olivarum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Minyak Zaitun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Oleum Cacao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sym typeface="Wingdings" pitchFamily="2" charset="2"/>
              </a:rPr>
              <a:t>  </a:t>
            </a:r>
            <a:r>
              <a:rPr lang="id-ID" sz="3600" dirty="0" smtClean="0">
                <a:latin typeface="+mj-lt"/>
                <a:sym typeface="Wingdings" pitchFamily="2" charset="2"/>
              </a:rPr>
              <a:t>Minyak / Lemak Coklat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Adeps Lanae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Lemak Bulu Domba</a:t>
            </a:r>
            <a:endParaRPr lang="id-ID" sz="3600" dirty="0" smtClean="0">
              <a:latin typeface="+mj-lt"/>
            </a:endParaRP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id-ID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BAHASA LATIN &amp; NAMA OBAT</a:t>
            </a:r>
            <a:endParaRPr lang="en-US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id-ID" sz="3600" dirty="0" smtClean="0">
                <a:latin typeface="+mj-lt"/>
              </a:rPr>
              <a:t>Aqua Rosae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Air MAwar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Aqua pro Injectio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Air untuk Pelarut Obat Suntik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Spiritus Fortior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Alkohol 95%</a:t>
            </a:r>
            <a:endParaRPr lang="id-ID" sz="3600" dirty="0" smtClean="0">
              <a:latin typeface="+mj-lt"/>
            </a:endParaRPr>
          </a:p>
          <a:p>
            <a:r>
              <a:rPr lang="id-ID" sz="3600" dirty="0" smtClean="0">
                <a:latin typeface="+mj-lt"/>
              </a:rPr>
              <a:t>Spiritus Dilutus</a:t>
            </a: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r>
              <a:rPr lang="id-ID" sz="3600" dirty="0" smtClean="0">
                <a:latin typeface="+mj-lt"/>
                <a:sym typeface="Wingdings" pitchFamily="2" charset="2"/>
              </a:rPr>
              <a:t> Alkohol 70%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5105400"/>
          </a:xfrm>
        </p:spPr>
        <p:txBody>
          <a:bodyPr>
            <a:normAutofit fontScale="62500" lnSpcReduction="20000"/>
          </a:bodyPr>
          <a:lstStyle/>
          <a:p>
            <a:r>
              <a:rPr lang="id-ID" sz="3900" dirty="0" smtClean="0">
                <a:latin typeface="+mj-lt"/>
              </a:rPr>
              <a:t>Amylum Tritici</a:t>
            </a:r>
          </a:p>
          <a:p>
            <a:pPr>
              <a:buNone/>
            </a:pPr>
            <a:r>
              <a:rPr lang="id-ID" sz="3900" dirty="0" smtClean="0">
                <a:latin typeface="+mj-lt"/>
              </a:rPr>
              <a:t>	</a:t>
            </a:r>
            <a:r>
              <a:rPr lang="id-ID" sz="3900" dirty="0" smtClean="0">
                <a:latin typeface="+mj-lt"/>
                <a:sym typeface="Wingdings" pitchFamily="2" charset="2"/>
              </a:rPr>
              <a:t> Pati / Tepung Gandum</a:t>
            </a:r>
            <a:endParaRPr lang="id-ID" sz="3900" dirty="0" smtClean="0">
              <a:latin typeface="+mj-lt"/>
            </a:endParaRPr>
          </a:p>
          <a:p>
            <a:r>
              <a:rPr lang="id-ID" sz="3900" dirty="0" smtClean="0">
                <a:latin typeface="+mj-lt"/>
              </a:rPr>
              <a:t>Syrupus Simplex</a:t>
            </a:r>
          </a:p>
          <a:p>
            <a:pPr>
              <a:buNone/>
            </a:pPr>
            <a:r>
              <a:rPr lang="id-ID" sz="3900" dirty="0" smtClean="0">
                <a:latin typeface="+mj-lt"/>
              </a:rPr>
              <a:t>	</a:t>
            </a:r>
            <a:r>
              <a:rPr lang="id-ID" sz="3900" dirty="0" smtClean="0">
                <a:latin typeface="+mj-lt"/>
                <a:sym typeface="Wingdings" pitchFamily="2" charset="2"/>
              </a:rPr>
              <a:t> Campuran Gula 70% + Air 30%</a:t>
            </a:r>
            <a:endParaRPr lang="id-ID" sz="3900" dirty="0" smtClean="0">
              <a:latin typeface="+mj-lt"/>
            </a:endParaRPr>
          </a:p>
          <a:p>
            <a:r>
              <a:rPr lang="id-ID" sz="3900" dirty="0" smtClean="0">
                <a:latin typeface="+mj-lt"/>
              </a:rPr>
              <a:t>Syrupus Thymi</a:t>
            </a:r>
          </a:p>
          <a:p>
            <a:pPr>
              <a:buNone/>
            </a:pPr>
            <a:r>
              <a:rPr lang="id-ID" sz="3900" dirty="0" smtClean="0">
                <a:latin typeface="+mj-lt"/>
              </a:rPr>
              <a:t>	</a:t>
            </a:r>
            <a:r>
              <a:rPr lang="id-ID" sz="3900" dirty="0" smtClean="0">
                <a:sym typeface="Wingdings" pitchFamily="2" charset="2"/>
              </a:rPr>
              <a:t>  </a:t>
            </a:r>
            <a:r>
              <a:rPr lang="id-ID" sz="3900" dirty="0" smtClean="0">
                <a:latin typeface="+mj-lt"/>
                <a:sym typeface="Wingdings" pitchFamily="2" charset="2"/>
              </a:rPr>
              <a:t>Sirup Simplex + Extrak Thymi</a:t>
            </a:r>
            <a:endParaRPr lang="id-ID" sz="3900" dirty="0" smtClean="0">
              <a:latin typeface="+mj-lt"/>
            </a:endParaRPr>
          </a:p>
          <a:p>
            <a:r>
              <a:rPr lang="id-ID" sz="3900" dirty="0" smtClean="0">
                <a:latin typeface="+mj-lt"/>
              </a:rPr>
              <a:t>Borax Glycerin</a:t>
            </a:r>
          </a:p>
          <a:p>
            <a:pPr>
              <a:buNone/>
            </a:pPr>
            <a:r>
              <a:rPr lang="id-ID" sz="3900" dirty="0" smtClean="0">
                <a:latin typeface="+mj-lt"/>
              </a:rPr>
              <a:t>	</a:t>
            </a:r>
            <a:r>
              <a:rPr lang="id-ID" sz="3900" dirty="0" smtClean="0">
                <a:latin typeface="+mj-lt"/>
                <a:sym typeface="Wingdings" pitchFamily="2" charset="2"/>
              </a:rPr>
              <a:t> Campuran Na Tetra Borat &amp; Glyserin</a:t>
            </a:r>
            <a:endParaRPr lang="id-ID" sz="3900" dirty="0" smtClean="0">
              <a:latin typeface="+mj-lt"/>
            </a:endParaRPr>
          </a:p>
          <a:p>
            <a:endParaRPr lang="id-ID" sz="3600" dirty="0" smtClean="0">
              <a:latin typeface="+mj-lt"/>
            </a:endParaRPr>
          </a:p>
          <a:p>
            <a:pPr>
              <a:buNone/>
            </a:pPr>
            <a:r>
              <a:rPr lang="id-ID" sz="3600" dirty="0" smtClean="0">
                <a:latin typeface="+mj-lt"/>
              </a:rPr>
              <a:t>	</a:t>
            </a:r>
            <a:endParaRPr lang="id-ID" sz="36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id-ID" sz="3600" dirty="0" smtClean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04800"/>
            <a:ext cx="7772400" cy="1143000"/>
          </a:xfrm>
          <a:prstGeom prst="rect">
            <a:avLst/>
          </a:prstGeom>
          <a:solidFill>
            <a:srgbClr val="92D050"/>
          </a:solidFill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BAHASA LATIN &amp; NAMA OBAT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420</TotalTime>
  <Words>342</Words>
  <Application>Microsoft Macintosh PowerPoint</Application>
  <PresentationFormat>On-screen Show (4:3)</PresentationFormat>
  <Paragraphs>180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Aharoni</vt:lpstr>
      <vt:lpstr>Gill Sans MT</vt:lpstr>
      <vt:lpstr>Wingdings</vt:lpstr>
      <vt:lpstr>Wingdings 2</vt:lpstr>
      <vt:lpstr>Arial</vt:lpstr>
      <vt:lpstr>Gallery</vt:lpstr>
      <vt:lpstr>BAHASA LATIN DALAM PENULISAN RESEP</vt:lpstr>
      <vt:lpstr>BAHASA LATIN DALAM RESEP</vt:lpstr>
      <vt:lpstr>BAHASA LATIN DALAM RESEP</vt:lpstr>
      <vt:lpstr>BAHASA LATIN DALAM RESEP</vt:lpstr>
      <vt:lpstr>PENULISAN JUMLAH OBAT</vt:lpstr>
      <vt:lpstr>BAHASA LATIN &amp; NAMA OBAT</vt:lpstr>
      <vt:lpstr>BAHASA LATIN &amp; NAMA OBAT</vt:lpstr>
      <vt:lpstr>BAHASA LATIN &amp; NAMA OBAT</vt:lpstr>
      <vt:lpstr>PowerPoint Presentation</vt:lpstr>
      <vt:lpstr>BAHASA LATIN &amp; NAMA OBAT</vt:lpstr>
      <vt:lpstr>BAHASA LATIN &amp; BENTUK SEDIAAN</vt:lpstr>
      <vt:lpstr>BAHASA LATIN &amp; BENTUK SEDIAAN</vt:lpstr>
      <vt:lpstr>BAHASA LATIN &amp; BENTUK SEDIAAN</vt:lpstr>
      <vt:lpstr>CARA/KETENTUAN PEMBUATAN</vt:lpstr>
      <vt:lpstr>ATURAN PEMAKAIAN</vt:lpstr>
      <vt:lpstr>ATURAN PEMAKAIAN</vt:lpstr>
      <vt:lpstr>ATURAN PEMAKAIAN</vt:lpstr>
      <vt:lpstr>ATURAN PEMAKAIAN</vt:lpstr>
      <vt:lpstr>ATURAN PEMAKAIAN</vt:lpstr>
      <vt:lpstr>ATURAN PEMAKAIAN</vt:lpstr>
      <vt:lpstr>PowerPoint Presentation</vt:lpstr>
      <vt:lpstr>RESEP CITO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LATIN DALAM PENULISAN RESEP</dc:title>
  <dc:creator>YUDI</dc:creator>
  <cp:lastModifiedBy>afre raya</cp:lastModifiedBy>
  <cp:revision>25</cp:revision>
  <cp:lastPrinted>2017-09-26T02:32:37Z</cp:lastPrinted>
  <dcterms:created xsi:type="dcterms:W3CDTF">2006-08-16T00:00:00Z</dcterms:created>
  <dcterms:modified xsi:type="dcterms:W3CDTF">2017-09-26T02:33:29Z</dcterms:modified>
</cp:coreProperties>
</file>