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D9C1"/>
    <a:srgbClr val="91DBC4"/>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p:cViewPr varScale="1">
        <p:scale>
          <a:sx n="108" d="100"/>
          <a:sy n="108" d="100"/>
        </p:scale>
        <p:origin x="176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CD9D8D-2D49-4063-B151-9DB6123C3059}" type="datetimeFigureOut">
              <a:rPr lang="en-US" smtClean="0"/>
              <a:t>9/25/17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02863F-7B63-4BE9-B41E-879C2A697BD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ED04623-9B86-45C9-B4D2-0135D5AEFAC6}" type="datetimeFigureOut">
              <a:rPr lang="id-ID" smtClean="0"/>
              <a:pPr/>
              <a:t>25/09/17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ED04623-9B86-45C9-B4D2-0135D5AEFAC6}" type="datetimeFigureOut">
              <a:rPr lang="id-ID" smtClean="0"/>
              <a:pPr/>
              <a:t>25/09/17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ED04623-9B86-45C9-B4D2-0135D5AEFAC6}" type="datetimeFigureOut">
              <a:rPr lang="id-ID" smtClean="0"/>
              <a:pPr/>
              <a:t>25/09/17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ED04623-9B86-45C9-B4D2-0135D5AEFAC6}" type="datetimeFigureOut">
              <a:rPr lang="id-ID" smtClean="0"/>
              <a:pPr/>
              <a:t>25/09/17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04623-9B86-45C9-B4D2-0135D5AEFAC6}" type="datetimeFigureOut">
              <a:rPr lang="id-ID" smtClean="0"/>
              <a:pPr/>
              <a:t>25/09/17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ED04623-9B86-45C9-B4D2-0135D5AEFAC6}" type="datetimeFigureOut">
              <a:rPr lang="id-ID" smtClean="0"/>
              <a:pPr/>
              <a:t>25/09/17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ED04623-9B86-45C9-B4D2-0135D5AEFAC6}" type="datetimeFigureOut">
              <a:rPr lang="id-ID" smtClean="0"/>
              <a:pPr/>
              <a:t>25/09/17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ED04623-9B86-45C9-B4D2-0135D5AEFAC6}" type="datetimeFigureOut">
              <a:rPr lang="id-ID" smtClean="0"/>
              <a:pPr/>
              <a:t>25/09/17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04623-9B86-45C9-B4D2-0135D5AEFAC6}" type="datetimeFigureOut">
              <a:rPr lang="id-ID" smtClean="0"/>
              <a:pPr/>
              <a:t>25/09/17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04623-9B86-45C9-B4D2-0135D5AEFAC6}" type="datetimeFigureOut">
              <a:rPr lang="id-ID" smtClean="0"/>
              <a:pPr/>
              <a:t>25/09/17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04623-9B86-45C9-B4D2-0135D5AEFAC6}" type="datetimeFigureOut">
              <a:rPr lang="id-ID" smtClean="0"/>
              <a:pPr/>
              <a:t>25/09/17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4575F0-7FCE-46A8-8711-FAC356EA934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04623-9B86-45C9-B4D2-0135D5AEFAC6}" type="datetimeFigureOut">
              <a:rPr lang="id-ID" smtClean="0"/>
              <a:pPr/>
              <a:t>25/09/17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575F0-7FCE-46A8-8711-FAC356EA934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bhs-latin.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4525" y="2708920"/>
            <a:ext cx="7772400" cy="1470025"/>
          </a:xfrm>
        </p:spPr>
        <p:style>
          <a:lnRef idx="1">
            <a:schemeClr val="accent6"/>
          </a:lnRef>
          <a:fillRef idx="2">
            <a:schemeClr val="accent6"/>
          </a:fillRef>
          <a:effectRef idx="1">
            <a:schemeClr val="accent6"/>
          </a:effectRef>
          <a:fontRef idx="minor">
            <a:schemeClr val="dk1"/>
          </a:fontRef>
        </p:style>
        <p:txBody>
          <a:bodyPr/>
          <a:lstStyle/>
          <a:p>
            <a:r>
              <a:rPr lang="id-ID" dirty="0" smtClean="0"/>
              <a:t>RESEP</a:t>
            </a:r>
            <a:endParaRPr lang="id-ID" dirty="0"/>
          </a:p>
        </p:txBody>
      </p:sp>
      <p:sp>
        <p:nvSpPr>
          <p:cNvPr id="3" name="Subtitle 2"/>
          <p:cNvSpPr>
            <a:spLocks noGrp="1"/>
          </p:cNvSpPr>
          <p:nvPr>
            <p:ph type="subTitle" idx="1"/>
          </p:nvPr>
        </p:nvSpPr>
        <p:spPr>
          <a:xfrm>
            <a:off x="785785" y="5286388"/>
            <a:ext cx="4118701" cy="878916"/>
          </a:xfrm>
          <a:effectLst>
            <a:glow rad="1397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noAutofit/>
          </a:bodyPr>
          <a:lstStyle/>
          <a:p>
            <a:r>
              <a:rPr lang="id-ID" sz="2000" dirty="0" err="1" smtClean="0">
                <a:solidFill>
                  <a:schemeClr val="tx1"/>
                </a:solidFill>
              </a:rPr>
              <a:t>Dra</a:t>
            </a:r>
            <a:r>
              <a:rPr lang="id-ID" sz="2000" dirty="0" smtClean="0">
                <a:solidFill>
                  <a:schemeClr val="tx1"/>
                </a:solidFill>
              </a:rPr>
              <a:t> Ratih Dyah Pertiwi, M. </a:t>
            </a:r>
            <a:r>
              <a:rPr lang="id-ID" sz="2000" dirty="0" err="1" smtClean="0">
                <a:solidFill>
                  <a:schemeClr val="tx1"/>
                </a:solidFill>
              </a:rPr>
              <a:t>Farm</a:t>
            </a:r>
            <a:r>
              <a:rPr lang="id-ID" sz="2000" dirty="0" smtClean="0">
                <a:solidFill>
                  <a:schemeClr val="tx1"/>
                </a:solidFill>
              </a:rPr>
              <a:t>, </a:t>
            </a:r>
            <a:r>
              <a:rPr lang="id-ID" sz="2000" dirty="0" err="1" smtClean="0">
                <a:solidFill>
                  <a:schemeClr val="tx1"/>
                </a:solidFill>
              </a:rPr>
              <a:t>Apt</a:t>
            </a:r>
            <a:endParaRPr lang="id-ID" sz="2000" dirty="0">
              <a:solidFill>
                <a:schemeClr val="tx1"/>
              </a:solidFill>
            </a:endParaRPr>
          </a:p>
        </p:txBody>
      </p:sp>
      <p:pic>
        <p:nvPicPr>
          <p:cNvPr id="4" name="Picture 12" descr="j0282789"/>
          <p:cNvPicPr>
            <a:picLocks noChangeAspect="1" noChangeArrowheads="1" noCrop="1"/>
          </p:cNvPicPr>
          <p:nvPr/>
        </p:nvPicPr>
        <p:blipFill>
          <a:blip r:embed="rId2"/>
          <a:srcRect/>
          <a:stretch>
            <a:fillRect/>
          </a:stretch>
        </p:blipFill>
        <p:spPr bwMode="auto">
          <a:xfrm>
            <a:off x="338138" y="642918"/>
            <a:ext cx="2166937" cy="4500594"/>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5520564" y="124284"/>
            <a:ext cx="3289300" cy="2080580"/>
          </a:xfrm>
          <a:prstGeom prst="rect">
            <a:avLst/>
          </a:prstGeom>
        </p:spPr>
      </p:pic>
      <p:pic>
        <p:nvPicPr>
          <p:cNvPr id="6" name="Picture 5"/>
          <p:cNvPicPr>
            <a:picLocks noChangeAspect="1"/>
          </p:cNvPicPr>
          <p:nvPr/>
        </p:nvPicPr>
        <p:blipFill>
          <a:blip r:embed="rId4"/>
          <a:stretch>
            <a:fillRect/>
          </a:stretch>
        </p:blipFill>
        <p:spPr>
          <a:xfrm>
            <a:off x="5076056" y="4150943"/>
            <a:ext cx="3289300" cy="2463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r>
              <a:rPr lang="id-ID" sz="5600" dirty="0" smtClean="0"/>
              <a:t>Contoh copie Resep</a:t>
            </a:r>
          </a:p>
          <a:p>
            <a:pPr>
              <a:buNone/>
            </a:pPr>
            <a:r>
              <a:rPr lang="id-ID" sz="5600" dirty="0" smtClean="0"/>
              <a:t>Apotek Kemenangan</a:t>
            </a:r>
          </a:p>
          <a:p>
            <a:pPr>
              <a:buNone/>
            </a:pPr>
            <a:r>
              <a:rPr lang="id-ID" sz="5600" dirty="0" smtClean="0"/>
              <a:t>Jl. Pahlawan no. 3 Jakarta. Telp. 021. 567432</a:t>
            </a:r>
          </a:p>
          <a:p>
            <a:pPr>
              <a:buNone/>
            </a:pPr>
            <a:r>
              <a:rPr lang="id-ID" sz="5600" dirty="0" smtClean="0"/>
              <a:t>APA: Dra. Siti Aminah. Apt</a:t>
            </a:r>
          </a:p>
          <a:p>
            <a:pPr algn="ctr">
              <a:buNone/>
            </a:pPr>
            <a:r>
              <a:rPr lang="id-ID" sz="5600" dirty="0" smtClean="0"/>
              <a:t>		Salinan Resep</a:t>
            </a:r>
          </a:p>
          <a:p>
            <a:pPr algn="just">
              <a:buNone/>
            </a:pPr>
            <a:r>
              <a:rPr lang="id-ID" sz="5600" dirty="0" smtClean="0"/>
              <a:t>Resep untuk		: tn Andi Burhan</a:t>
            </a:r>
          </a:p>
          <a:p>
            <a:pPr algn="just">
              <a:buNone/>
            </a:pPr>
            <a:r>
              <a:rPr lang="id-ID" sz="5600" dirty="0" smtClean="0"/>
              <a:t>Resep dari dr.		: Dr. Purnama Setia</a:t>
            </a:r>
          </a:p>
          <a:p>
            <a:pPr algn="just">
              <a:buNone/>
            </a:pPr>
            <a:r>
              <a:rPr lang="id-ID" sz="5600" dirty="0" smtClean="0"/>
              <a:t>Tanggal penulisan resep: 8 – 8- 2012</a:t>
            </a:r>
          </a:p>
          <a:p>
            <a:pPr algn="just">
              <a:buNone/>
            </a:pPr>
            <a:r>
              <a:rPr lang="id-ID" sz="5600" dirty="0" smtClean="0"/>
              <a:t>Tgl dan no pembuatan: 8-8-2012 No. 123</a:t>
            </a:r>
          </a:p>
          <a:p>
            <a:pPr algn="just">
              <a:buNone/>
            </a:pPr>
            <a:endParaRPr lang="id-ID" sz="5600" dirty="0" smtClean="0"/>
          </a:p>
          <a:p>
            <a:pPr algn="just">
              <a:buNone/>
            </a:pPr>
            <a:r>
              <a:rPr lang="id-ID" sz="5600" dirty="0" smtClean="0"/>
              <a:t>R/ Amoksisilin No. X</a:t>
            </a:r>
          </a:p>
          <a:p>
            <a:pPr algn="just">
              <a:buNone/>
            </a:pPr>
            <a:r>
              <a:rPr lang="id-ID" sz="5600" dirty="0" smtClean="0"/>
              <a:t>S tdd</a:t>
            </a:r>
          </a:p>
          <a:p>
            <a:pPr algn="just">
              <a:buNone/>
            </a:pPr>
            <a:r>
              <a:rPr lang="id-ID" sz="5600" dirty="0" smtClean="0"/>
              <a:t>			 det V 			</a:t>
            </a:r>
          </a:p>
          <a:p>
            <a:pPr algn="just">
              <a:buNone/>
            </a:pPr>
            <a:r>
              <a:rPr lang="id-ID" sz="5600" dirty="0" smtClean="0"/>
              <a:t>		Cap apotek</a:t>
            </a:r>
          </a:p>
          <a:p>
            <a:pPr algn="just">
              <a:buNone/>
            </a:pPr>
            <a:endParaRPr lang="id-ID" sz="5600" dirty="0" smtClean="0"/>
          </a:p>
          <a:p>
            <a:pPr algn="just">
              <a:buNone/>
            </a:pPr>
            <a:r>
              <a:rPr lang="id-ID" sz="5600" dirty="0" smtClean="0"/>
              <a:t>			p.c.c</a:t>
            </a:r>
          </a:p>
          <a:p>
            <a:pPr algn="just">
              <a:buNone/>
            </a:pPr>
            <a:r>
              <a:rPr lang="id-ID" sz="5600" dirty="0" smtClean="0"/>
              <a:t>		Apoteker Pengelola Apotek</a:t>
            </a:r>
          </a:p>
          <a:p>
            <a:pPr algn="just">
              <a:buNone/>
            </a:pPr>
            <a:endParaRPr lang="id-ID" sz="5600" dirty="0" smtClean="0"/>
          </a:p>
          <a:p>
            <a:pPr algn="just">
              <a:buNone/>
            </a:pPr>
            <a:endParaRPr lang="id-ID" sz="5600" dirty="0" smtClean="0"/>
          </a:p>
          <a:p>
            <a:pPr algn="just">
              <a:buNone/>
            </a:pPr>
            <a:endParaRPr lang="id-ID" sz="5600" dirty="0" smtClean="0"/>
          </a:p>
          <a:p>
            <a:pPr algn="just">
              <a:buNone/>
            </a:pPr>
            <a:r>
              <a:rPr lang="id-ID" sz="5600" dirty="0" smtClean="0"/>
              <a:t>		Dra.. Siti Aminah , Apt</a:t>
            </a:r>
          </a:p>
          <a:p>
            <a:pPr algn="just">
              <a:buNone/>
            </a:pPr>
            <a:endParaRPr lang="id-ID" sz="4000" dirty="0" smtClean="0"/>
          </a:p>
          <a:p>
            <a:pPr algn="just">
              <a:buNone/>
            </a:pPr>
            <a:endParaRPr lang="id-ID" sz="4000" dirty="0" smtClean="0"/>
          </a:p>
          <a:p>
            <a:pPr algn="just">
              <a:buNone/>
            </a:pPr>
            <a:endParaRPr lang="id-ID" sz="4000" dirty="0" smtClean="0"/>
          </a:p>
          <a:p>
            <a:pPr algn="just">
              <a:buNone/>
            </a:pPr>
            <a:r>
              <a:rPr lang="id-ID" sz="4000" dirty="0" smtClean="0"/>
              <a:t>	</a:t>
            </a:r>
            <a:endParaRPr lang="id-ID" sz="4000" dirty="0"/>
          </a:p>
        </p:txBody>
      </p:sp>
      <p:cxnSp>
        <p:nvCxnSpPr>
          <p:cNvPr id="5" name="Straight Connector 4"/>
          <p:cNvCxnSpPr/>
          <p:nvPr/>
        </p:nvCxnSpPr>
        <p:spPr>
          <a:xfrm>
            <a:off x="714348" y="3500438"/>
            <a:ext cx="157163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28926" y="3500438"/>
            <a:ext cx="114300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id-ID" dirty="0" smtClean="0"/>
              <a:t>Pengelolaan Resep</a:t>
            </a:r>
            <a:endParaRPr lang="id-ID"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id-ID" dirty="0" smtClean="0">
                <a:latin typeface="Arial Rounded MT Bold" charset="0"/>
                <a:ea typeface="Arial Rounded MT Bold" charset="0"/>
                <a:cs typeface="Arial Rounded MT Bold" charset="0"/>
              </a:rPr>
              <a:t>Resep yg sdh dibuat disimpan menurut tgl dan no. urut</a:t>
            </a:r>
          </a:p>
          <a:p>
            <a:r>
              <a:rPr lang="id-ID" dirty="0" smtClean="0">
                <a:latin typeface="Arial Rounded MT Bold" charset="0"/>
                <a:ea typeface="Arial Rounded MT Bold" charset="0"/>
                <a:cs typeface="Arial Rounded MT Bold" charset="0"/>
              </a:rPr>
              <a:t>Resep yg mengandung narkotika hrs disimpan terpisah dr resep lain dan tandai dengan garis merah di bawah nama obat</a:t>
            </a:r>
          </a:p>
          <a:p>
            <a:r>
              <a:rPr lang="id-ID" dirty="0" smtClean="0">
                <a:latin typeface="Arial Rounded MT Bold" charset="0"/>
                <a:ea typeface="Arial Rounded MT Bold" charset="0"/>
                <a:cs typeface="Arial Rounded MT Bold" charset="0"/>
              </a:rPr>
              <a:t>Resep yg disimpan lbh dari 3 th boleh dimusnahkan dg cara diakat atau dikubur dan dibuat erita acaranya.</a:t>
            </a:r>
          </a:p>
          <a:p>
            <a:pPr>
              <a:buNone/>
            </a:pPr>
            <a:r>
              <a:rPr lang="id-ID" dirty="0" smtClean="0"/>
              <a:t/>
            </a:r>
            <a:br>
              <a:rPr lang="id-ID" dirty="0" smtClean="0"/>
            </a:b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style>
          <a:lnRef idx="1">
            <a:schemeClr val="accent3"/>
          </a:lnRef>
          <a:fillRef idx="3">
            <a:schemeClr val="accent3"/>
          </a:fillRef>
          <a:effectRef idx="2">
            <a:schemeClr val="accent3"/>
          </a:effectRef>
          <a:fontRef idx="minor">
            <a:schemeClr val="lt1"/>
          </a:fontRef>
        </p:style>
        <p:txBody>
          <a:bodyPr>
            <a:normAutofit fontScale="85000" lnSpcReduction="10000"/>
          </a:bodyPr>
          <a:lstStyle/>
          <a:p>
            <a:endParaRPr lang="id-ID" dirty="0" smtClean="0"/>
          </a:p>
          <a:p>
            <a:pPr>
              <a:buNone/>
            </a:pPr>
            <a:r>
              <a:rPr lang="id-ID" dirty="0" smtClean="0"/>
              <a:t>Penyerahan obat atas resep dr hrs disertai etiket</a:t>
            </a:r>
          </a:p>
          <a:p>
            <a:pPr>
              <a:buNone/>
            </a:pPr>
            <a:r>
              <a:rPr lang="id-ID" dirty="0" smtClean="0"/>
              <a:t>Putih → obat dalam</a:t>
            </a:r>
          </a:p>
          <a:p>
            <a:pPr>
              <a:buNone/>
            </a:pPr>
            <a:r>
              <a:rPr lang="id-ID" dirty="0" smtClean="0"/>
              <a:t>Biru → obat luar</a:t>
            </a:r>
          </a:p>
          <a:p>
            <a:pPr>
              <a:buNone/>
            </a:pPr>
            <a:r>
              <a:rPr lang="id-ID" dirty="0" smtClean="0"/>
              <a:t>Pada etiket tercantum :</a:t>
            </a:r>
          </a:p>
          <a:p>
            <a:pPr>
              <a:buNone/>
            </a:pPr>
            <a:r>
              <a:rPr lang="id-ID" dirty="0" smtClean="0"/>
              <a:t>1. Nama dan alamat Apotek</a:t>
            </a:r>
          </a:p>
          <a:p>
            <a:pPr>
              <a:buNone/>
            </a:pPr>
            <a:r>
              <a:rPr lang="id-ID" dirty="0" smtClean="0"/>
              <a:t>2. Nama Dan SIK APA</a:t>
            </a:r>
          </a:p>
          <a:p>
            <a:pPr>
              <a:buNone/>
            </a:pPr>
            <a:r>
              <a:rPr lang="id-ID" dirty="0" smtClean="0"/>
              <a:t>3. </a:t>
            </a:r>
            <a:r>
              <a:rPr lang="id-ID" dirty="0" err="1" smtClean="0"/>
              <a:t>No</a:t>
            </a:r>
            <a:r>
              <a:rPr lang="id-ID" dirty="0" smtClean="0"/>
              <a:t> dan tgl pembuatan</a:t>
            </a:r>
          </a:p>
          <a:p>
            <a:pPr>
              <a:buNone/>
            </a:pPr>
            <a:r>
              <a:rPr lang="id-ID" dirty="0" smtClean="0"/>
              <a:t>4. Nama Pasien</a:t>
            </a:r>
          </a:p>
          <a:p>
            <a:pPr>
              <a:buNone/>
            </a:pPr>
            <a:r>
              <a:rPr lang="id-ID" dirty="0" smtClean="0"/>
              <a:t>5. Aturan pemakaian</a:t>
            </a:r>
          </a:p>
          <a:p>
            <a:pPr>
              <a:buNone/>
            </a:pPr>
            <a:r>
              <a:rPr lang="id-ID" dirty="0" smtClean="0"/>
              <a:t>Tanda lain yg diperlukan mis. Kocok dulu sblm pakai dll</a:t>
            </a:r>
          </a:p>
          <a:p>
            <a:pPr>
              <a:buNone/>
            </a:pPr>
            <a:endParaRPr lang="id-ID" dirty="0"/>
          </a:p>
        </p:txBody>
      </p:sp>
      <p:sp>
        <p:nvSpPr>
          <p:cNvPr id="2" name="Rectangle 1"/>
          <p:cNvSpPr/>
          <p:nvPr/>
        </p:nvSpPr>
        <p:spPr>
          <a:xfrm>
            <a:off x="827584" y="260648"/>
            <a:ext cx="5184576" cy="668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PENYERAHAN OBAT</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id-ID" dirty="0" smtClean="0"/>
              <a:t>Singkatan latin dalam resep</a:t>
            </a:r>
            <a:endParaRPr lang="id-ID"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buNone/>
            </a:pPr>
            <a:r>
              <a:rPr lang="id-ID" dirty="0" smtClean="0"/>
              <a:t>Contoh :</a:t>
            </a:r>
          </a:p>
          <a:p>
            <a:pPr>
              <a:buNone/>
            </a:pPr>
            <a:r>
              <a:rPr lang="id-ID" dirty="0" smtClean="0"/>
              <a:t>	- t.d.d  (ter de die) = tiga kali sehari</a:t>
            </a:r>
          </a:p>
          <a:p>
            <a:pPr>
              <a:buNone/>
            </a:pPr>
            <a:r>
              <a:rPr lang="id-ID" dirty="0" smtClean="0"/>
              <a:t>	- a.c  mane (ante coenam mane)= sebelum makan pagi</a:t>
            </a:r>
          </a:p>
          <a:p>
            <a:pPr>
              <a:buNone/>
            </a:pPr>
            <a:r>
              <a:rPr lang="id-ID" dirty="0" smtClean="0"/>
              <a:t>	- p.c vespere (post coenam vespere) = sesudah makan malam.</a:t>
            </a:r>
          </a:p>
          <a:p>
            <a:pPr>
              <a:buNone/>
            </a:pPr>
            <a:r>
              <a:rPr lang="id-ID" dirty="0" smtClean="0"/>
              <a:t>	- d.c (durante coenam) = saat makan</a:t>
            </a:r>
          </a:p>
          <a:p>
            <a:pPr>
              <a:buNone/>
            </a:pPr>
            <a:r>
              <a:rPr lang="id-ID" dirty="0" smtClean="0"/>
              <a:t>	- S i.m.m (signa in manum medici) = tandailah diserahkan dokter</a:t>
            </a:r>
          </a:p>
          <a:p>
            <a:pPr>
              <a:buNone/>
            </a:pPr>
            <a:r>
              <a:rPr lang="id-ID" dirty="0" smtClean="0"/>
              <a:t>	- d.i.d (  Da in dimidio) = berikan setengahnya.</a:t>
            </a:r>
          </a:p>
          <a:p>
            <a:pPr>
              <a:buNone/>
            </a:pPr>
            <a:r>
              <a:rPr lang="id-ID" dirty="0" smtClean="0"/>
              <a:t>	- S ( Signa ) = tandailah</a:t>
            </a:r>
          </a:p>
          <a:p>
            <a:pPr>
              <a:buNone/>
            </a:pPr>
            <a:r>
              <a:rPr lang="id-ID" dirty="0" smtClean="0"/>
              <a:t>	- R, R/ ( Recipe) = ambillah</a:t>
            </a:r>
          </a:p>
          <a:p>
            <a:pPr>
              <a:buNone/>
            </a:pPr>
            <a:r>
              <a:rPr lang="id-ID" dirty="0" smtClean="0"/>
              <a:t> </a:t>
            </a:r>
            <a:endParaRPr lang="id-ID" dirty="0"/>
          </a:p>
        </p:txBody>
      </p:sp>
      <p:sp>
        <p:nvSpPr>
          <p:cNvPr id="6" name="Right Arrow 5">
            <a:hlinkClick r:id="rId2" action="ppaction://hlinkpres?slideindex=1&amp;slidetitle="/>
          </p:cNvPr>
          <p:cNvSpPr/>
          <p:nvPr/>
        </p:nvSpPr>
        <p:spPr>
          <a:xfrm>
            <a:off x="4829307" y="5373216"/>
            <a:ext cx="118387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style>
          <a:lnRef idx="2">
            <a:schemeClr val="accent6">
              <a:shade val="50000"/>
            </a:schemeClr>
          </a:lnRef>
          <a:fillRef idx="1">
            <a:schemeClr val="accent6"/>
          </a:fillRef>
          <a:effectRef idx="0">
            <a:schemeClr val="accent6"/>
          </a:effectRef>
          <a:fontRef idx="minor">
            <a:schemeClr val="lt1"/>
          </a:fontRef>
        </p:style>
        <p:txBody>
          <a:bodyPr>
            <a:normAutofit fontScale="47500" lnSpcReduction="20000"/>
          </a:bodyPr>
          <a:lstStyle/>
          <a:p>
            <a:r>
              <a:rPr lang="id-ID" sz="3800" dirty="0" smtClean="0">
                <a:solidFill>
                  <a:schemeClr val="tx1"/>
                </a:solidFill>
              </a:rPr>
              <a:t>Soal</a:t>
            </a:r>
          </a:p>
          <a:p>
            <a:pPr>
              <a:buNone/>
              <a:tabLst>
                <a:tab pos="6459538" algn="l"/>
              </a:tabLst>
            </a:pPr>
            <a:r>
              <a:rPr lang="id-ID" sz="3800" dirty="0" smtClean="0">
                <a:solidFill>
                  <a:schemeClr val="tx1"/>
                </a:solidFill>
              </a:rPr>
              <a:t>Buatlah copie resep dan etiket untuk resep :</a:t>
            </a:r>
          </a:p>
          <a:p>
            <a:pPr>
              <a:buNone/>
              <a:tabLst>
                <a:tab pos="6459538" algn="l"/>
              </a:tabLst>
            </a:pPr>
            <a:endParaRPr lang="id-ID" sz="3800" dirty="0" smtClean="0">
              <a:solidFill>
                <a:schemeClr val="tx1"/>
              </a:solidFill>
            </a:endParaRPr>
          </a:p>
          <a:p>
            <a:pPr>
              <a:buNone/>
              <a:tabLst>
                <a:tab pos="6459538" algn="l"/>
              </a:tabLst>
            </a:pPr>
            <a:r>
              <a:rPr lang="id-ID" sz="3800" dirty="0" smtClean="0">
                <a:solidFill>
                  <a:schemeClr val="tx1"/>
                </a:solidFill>
              </a:rPr>
              <a:t>Dr. Ani Zarini</a:t>
            </a:r>
          </a:p>
          <a:p>
            <a:pPr>
              <a:buNone/>
              <a:tabLst>
                <a:tab pos="6459538" algn="l"/>
              </a:tabLst>
            </a:pPr>
            <a:r>
              <a:rPr lang="id-ID" sz="3800" dirty="0" smtClean="0">
                <a:solidFill>
                  <a:schemeClr val="tx1"/>
                </a:solidFill>
              </a:rPr>
              <a:t>SIP No. 1543/K//85</a:t>
            </a:r>
          </a:p>
          <a:p>
            <a:pPr>
              <a:buNone/>
              <a:tabLst>
                <a:tab pos="6459538" algn="l"/>
              </a:tabLst>
            </a:pPr>
            <a:r>
              <a:rPr lang="id-ID" sz="3800" dirty="0" smtClean="0">
                <a:solidFill>
                  <a:schemeClr val="tx1"/>
                </a:solidFill>
              </a:rPr>
              <a:t>R/ Paracetamol                   No. X</a:t>
            </a:r>
          </a:p>
          <a:p>
            <a:pPr>
              <a:buNone/>
              <a:tabLst>
                <a:tab pos="6459538" algn="l"/>
              </a:tabLst>
            </a:pPr>
            <a:r>
              <a:rPr lang="id-ID" sz="3800" dirty="0" smtClean="0">
                <a:solidFill>
                  <a:schemeClr val="tx1"/>
                </a:solidFill>
              </a:rPr>
              <a:t>	S 3 dd 1</a:t>
            </a:r>
          </a:p>
          <a:p>
            <a:pPr>
              <a:buNone/>
              <a:tabLst>
                <a:tab pos="6459538" algn="l"/>
              </a:tabLst>
            </a:pPr>
            <a:endParaRPr lang="id-ID" sz="3800" dirty="0" smtClean="0">
              <a:solidFill>
                <a:schemeClr val="tx1"/>
              </a:solidFill>
            </a:endParaRPr>
          </a:p>
          <a:p>
            <a:pPr>
              <a:buNone/>
              <a:tabLst>
                <a:tab pos="6459538" algn="l"/>
              </a:tabLst>
            </a:pPr>
            <a:r>
              <a:rPr lang="id-ID" sz="3800" dirty="0" smtClean="0">
                <a:solidFill>
                  <a:schemeClr val="tx1"/>
                </a:solidFill>
              </a:rPr>
              <a:t>R/ Amoxsan                         No. X</a:t>
            </a:r>
          </a:p>
          <a:p>
            <a:pPr>
              <a:buNone/>
              <a:tabLst>
                <a:tab pos="6459538" algn="l"/>
              </a:tabLst>
            </a:pPr>
            <a:r>
              <a:rPr lang="id-ID" sz="3800" dirty="0" smtClean="0">
                <a:solidFill>
                  <a:schemeClr val="tx1"/>
                </a:solidFill>
              </a:rPr>
              <a:t>	S 3 dd 1</a:t>
            </a:r>
          </a:p>
          <a:p>
            <a:pPr>
              <a:buNone/>
              <a:tabLst>
                <a:tab pos="6459538" algn="l"/>
              </a:tabLst>
            </a:pPr>
            <a:endParaRPr lang="id-ID" sz="3800" dirty="0" smtClean="0">
              <a:solidFill>
                <a:schemeClr val="tx1"/>
              </a:solidFill>
            </a:endParaRPr>
          </a:p>
          <a:p>
            <a:pPr>
              <a:buNone/>
              <a:tabLst>
                <a:tab pos="6459538" algn="l"/>
              </a:tabLst>
            </a:pPr>
            <a:r>
              <a:rPr lang="id-ID" sz="3800" dirty="0" smtClean="0">
                <a:solidFill>
                  <a:schemeClr val="tx1"/>
                </a:solidFill>
              </a:rPr>
              <a:t>R/ Neurodex                         No. X</a:t>
            </a:r>
          </a:p>
          <a:p>
            <a:pPr>
              <a:buNone/>
              <a:tabLst>
                <a:tab pos="6459538" algn="l"/>
              </a:tabLst>
            </a:pPr>
            <a:r>
              <a:rPr lang="id-ID" sz="3800" dirty="0" smtClean="0">
                <a:solidFill>
                  <a:schemeClr val="tx1"/>
                </a:solidFill>
              </a:rPr>
              <a:t>	S 3 dd 1</a:t>
            </a:r>
          </a:p>
          <a:p>
            <a:pPr>
              <a:buNone/>
              <a:tabLst>
                <a:tab pos="6459538" algn="l"/>
              </a:tabLst>
            </a:pPr>
            <a:endParaRPr lang="id-ID" sz="3800" dirty="0" smtClean="0">
              <a:solidFill>
                <a:schemeClr val="tx1"/>
              </a:solidFill>
            </a:endParaRPr>
          </a:p>
          <a:p>
            <a:pPr>
              <a:buNone/>
              <a:tabLst>
                <a:tab pos="6459538" algn="l"/>
              </a:tabLst>
            </a:pPr>
            <a:r>
              <a:rPr lang="id-ID" sz="3800" dirty="0" smtClean="0">
                <a:solidFill>
                  <a:schemeClr val="tx1"/>
                </a:solidFill>
              </a:rPr>
              <a:t>Pro.             : Ny. Bunga</a:t>
            </a:r>
          </a:p>
          <a:p>
            <a:pPr>
              <a:buNone/>
              <a:tabLst>
                <a:tab pos="6459538" algn="l"/>
              </a:tabLst>
            </a:pPr>
            <a:r>
              <a:rPr lang="id-ID" sz="3800" dirty="0" smtClean="0">
                <a:solidFill>
                  <a:schemeClr val="tx1"/>
                </a:solidFill>
              </a:rPr>
              <a:t>Umur          : 35 th</a:t>
            </a:r>
          </a:p>
          <a:p>
            <a:pPr>
              <a:buNone/>
              <a:tabLst>
                <a:tab pos="6459538" algn="l"/>
              </a:tabLst>
            </a:pPr>
            <a:r>
              <a:rPr lang="id-ID" sz="3800" dirty="0" smtClean="0">
                <a:solidFill>
                  <a:schemeClr val="tx1"/>
                </a:solidFill>
              </a:rPr>
              <a:t>BB               : 55 th</a:t>
            </a:r>
          </a:p>
          <a:p>
            <a:pPr>
              <a:buNone/>
              <a:tabLst>
                <a:tab pos="6459538" algn="l"/>
              </a:tabLst>
            </a:pPr>
            <a:r>
              <a:rPr lang="id-ID" sz="3800" dirty="0" smtClean="0">
                <a:solidFill>
                  <a:schemeClr val="tx1"/>
                </a:solidFill>
              </a:rPr>
              <a:t>Alamat       : Jl. Farmasi 12 Jakarta Pusat</a:t>
            </a:r>
          </a:p>
          <a:p>
            <a:pPr>
              <a:buNone/>
              <a:tabLst>
                <a:tab pos="6459538" algn="l"/>
              </a:tabLst>
            </a:pPr>
            <a:r>
              <a:rPr lang="id-ID" sz="3800" dirty="0" smtClean="0">
                <a:solidFill>
                  <a:schemeClr val="tx1"/>
                </a:solidFill>
              </a:rPr>
              <a:t>	</a:t>
            </a:r>
          </a:p>
          <a:p>
            <a:pPr>
              <a:buNone/>
            </a:pPr>
            <a:endParaRPr lang="id-ID" dirty="0" smtClean="0"/>
          </a:p>
          <a:p>
            <a:pPr>
              <a:buNone/>
            </a:pPr>
            <a:endParaRPr lang="id-ID" dirty="0"/>
          </a:p>
        </p:txBody>
      </p:sp>
      <p:sp>
        <p:nvSpPr>
          <p:cNvPr id="4" name="Freeform 3"/>
          <p:cNvSpPr/>
          <p:nvPr/>
        </p:nvSpPr>
        <p:spPr>
          <a:xfrm>
            <a:off x="642910" y="2214554"/>
            <a:ext cx="5220929" cy="371168"/>
          </a:xfrm>
          <a:custGeom>
            <a:avLst/>
            <a:gdLst>
              <a:gd name="connsiteX0" fmla="*/ 0 w 5220929"/>
              <a:gd name="connsiteY0" fmla="*/ 287593 h 371168"/>
              <a:gd name="connsiteX1" fmla="*/ 4365523 w 5220929"/>
              <a:gd name="connsiteY1" fmla="*/ 302342 h 371168"/>
              <a:gd name="connsiteX2" fmla="*/ 5088194 w 5220929"/>
              <a:gd name="connsiteY2" fmla="*/ 7374 h 371168"/>
              <a:gd name="connsiteX3" fmla="*/ 5132439 w 5220929"/>
              <a:gd name="connsiteY3" fmla="*/ 346587 h 371168"/>
              <a:gd name="connsiteX4" fmla="*/ 5220929 w 5220929"/>
              <a:gd name="connsiteY4" fmla="*/ 154858 h 37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0929" h="371168">
                <a:moveTo>
                  <a:pt x="0" y="287593"/>
                </a:moveTo>
                <a:cubicBezTo>
                  <a:pt x="1758745" y="318319"/>
                  <a:pt x="3517491" y="349045"/>
                  <a:pt x="4365523" y="302342"/>
                </a:cubicBezTo>
                <a:cubicBezTo>
                  <a:pt x="5213555" y="255639"/>
                  <a:pt x="4960375" y="0"/>
                  <a:pt x="5088194" y="7374"/>
                </a:cubicBezTo>
                <a:cubicBezTo>
                  <a:pt x="5216013" y="14748"/>
                  <a:pt x="5110317" y="322006"/>
                  <a:pt x="5132439" y="346587"/>
                </a:cubicBezTo>
                <a:cubicBezTo>
                  <a:pt x="5154561" y="371168"/>
                  <a:pt x="5187745" y="263013"/>
                  <a:pt x="5220929" y="15485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 name="Freeform 4"/>
          <p:cNvSpPr/>
          <p:nvPr/>
        </p:nvSpPr>
        <p:spPr>
          <a:xfrm>
            <a:off x="714348" y="4071942"/>
            <a:ext cx="5220929" cy="371168"/>
          </a:xfrm>
          <a:custGeom>
            <a:avLst/>
            <a:gdLst>
              <a:gd name="connsiteX0" fmla="*/ 0 w 5220929"/>
              <a:gd name="connsiteY0" fmla="*/ 287593 h 371168"/>
              <a:gd name="connsiteX1" fmla="*/ 4365523 w 5220929"/>
              <a:gd name="connsiteY1" fmla="*/ 302342 h 371168"/>
              <a:gd name="connsiteX2" fmla="*/ 5088194 w 5220929"/>
              <a:gd name="connsiteY2" fmla="*/ 7374 h 371168"/>
              <a:gd name="connsiteX3" fmla="*/ 5132439 w 5220929"/>
              <a:gd name="connsiteY3" fmla="*/ 346587 h 371168"/>
              <a:gd name="connsiteX4" fmla="*/ 5220929 w 5220929"/>
              <a:gd name="connsiteY4" fmla="*/ 154858 h 37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0929" h="371168">
                <a:moveTo>
                  <a:pt x="0" y="287593"/>
                </a:moveTo>
                <a:cubicBezTo>
                  <a:pt x="1758745" y="318319"/>
                  <a:pt x="3517491" y="349045"/>
                  <a:pt x="4365523" y="302342"/>
                </a:cubicBezTo>
                <a:cubicBezTo>
                  <a:pt x="5213555" y="255639"/>
                  <a:pt x="4960375" y="0"/>
                  <a:pt x="5088194" y="7374"/>
                </a:cubicBezTo>
                <a:cubicBezTo>
                  <a:pt x="5216013" y="14748"/>
                  <a:pt x="5110317" y="322006"/>
                  <a:pt x="5132439" y="346587"/>
                </a:cubicBezTo>
                <a:cubicBezTo>
                  <a:pt x="5154561" y="371168"/>
                  <a:pt x="5187745" y="263013"/>
                  <a:pt x="5220929" y="15485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Freeform 5"/>
          <p:cNvSpPr/>
          <p:nvPr/>
        </p:nvSpPr>
        <p:spPr>
          <a:xfrm>
            <a:off x="785786" y="3214686"/>
            <a:ext cx="5220929" cy="371168"/>
          </a:xfrm>
          <a:custGeom>
            <a:avLst/>
            <a:gdLst>
              <a:gd name="connsiteX0" fmla="*/ 0 w 5220929"/>
              <a:gd name="connsiteY0" fmla="*/ 287593 h 371168"/>
              <a:gd name="connsiteX1" fmla="*/ 4365523 w 5220929"/>
              <a:gd name="connsiteY1" fmla="*/ 302342 h 371168"/>
              <a:gd name="connsiteX2" fmla="*/ 5088194 w 5220929"/>
              <a:gd name="connsiteY2" fmla="*/ 7374 h 371168"/>
              <a:gd name="connsiteX3" fmla="*/ 5132439 w 5220929"/>
              <a:gd name="connsiteY3" fmla="*/ 346587 h 371168"/>
              <a:gd name="connsiteX4" fmla="*/ 5220929 w 5220929"/>
              <a:gd name="connsiteY4" fmla="*/ 154858 h 37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0929" h="371168">
                <a:moveTo>
                  <a:pt x="0" y="287593"/>
                </a:moveTo>
                <a:cubicBezTo>
                  <a:pt x="1758745" y="318319"/>
                  <a:pt x="3517491" y="349045"/>
                  <a:pt x="4365523" y="302342"/>
                </a:cubicBezTo>
                <a:cubicBezTo>
                  <a:pt x="5213555" y="255639"/>
                  <a:pt x="4960375" y="0"/>
                  <a:pt x="5088194" y="7374"/>
                </a:cubicBezTo>
                <a:cubicBezTo>
                  <a:pt x="5216013" y="14748"/>
                  <a:pt x="5110317" y="322006"/>
                  <a:pt x="5132439" y="346587"/>
                </a:cubicBezTo>
                <a:cubicBezTo>
                  <a:pt x="5154561" y="371168"/>
                  <a:pt x="5187745" y="263013"/>
                  <a:pt x="5220929" y="15485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6000792"/>
          </a:xfrm>
        </p:spPr>
        <p:style>
          <a:lnRef idx="3">
            <a:schemeClr val="lt1"/>
          </a:lnRef>
          <a:fillRef idx="1">
            <a:schemeClr val="accent1"/>
          </a:fillRef>
          <a:effectRef idx="1">
            <a:schemeClr val="accent1"/>
          </a:effectRef>
          <a:fontRef idx="minor">
            <a:schemeClr val="lt1"/>
          </a:fontRef>
        </p:style>
        <p:txBody>
          <a:bodyPr>
            <a:normAutofit lnSpcReduction="10000"/>
          </a:bodyPr>
          <a:lstStyle/>
          <a:p>
            <a:r>
              <a:rPr lang="id-ID" dirty="0" smtClean="0"/>
              <a:t>Klp I . Bila di apotek anda baru ditebus 5 tablet Parasetamol dan 10 kaplet amoxsan</a:t>
            </a:r>
          </a:p>
          <a:p>
            <a:r>
              <a:rPr lang="id-ID" dirty="0" smtClean="0"/>
              <a:t>Klp II. Bila baru ditebus d.i.d</a:t>
            </a:r>
          </a:p>
          <a:p>
            <a:r>
              <a:rPr lang="id-ID" dirty="0" smtClean="0"/>
              <a:t> Klp III. Bila baru ditebus @ obat 5 dimana amoxsan diganti dg amoxicillin</a:t>
            </a:r>
          </a:p>
          <a:p>
            <a:r>
              <a:rPr lang="id-ID" dirty="0" smtClean="0"/>
              <a:t>Klp IV. Bila hanya amoxsan yg baru ditebus.</a:t>
            </a:r>
          </a:p>
          <a:p>
            <a:r>
              <a:rPr lang="id-ID" dirty="0"/>
              <a:t> </a:t>
            </a:r>
            <a:r>
              <a:rPr lang="id-ID" dirty="0" err="1" smtClean="0"/>
              <a:t>Klp</a:t>
            </a:r>
            <a:r>
              <a:rPr lang="id-ID" dirty="0" smtClean="0"/>
              <a:t> V. </a:t>
            </a:r>
            <a:r>
              <a:rPr lang="en-US" dirty="0" smtClean="0"/>
              <a:t>B</a:t>
            </a:r>
            <a:r>
              <a:rPr lang="id-ID" dirty="0" err="1" smtClean="0"/>
              <a:t>ila</a:t>
            </a:r>
            <a:r>
              <a:rPr lang="id-ID" dirty="0" smtClean="0"/>
              <a:t> parasetamol dan </a:t>
            </a:r>
            <a:r>
              <a:rPr lang="id-ID" dirty="0" err="1" smtClean="0"/>
              <a:t>amoksan</a:t>
            </a:r>
            <a:r>
              <a:rPr lang="id-ID" dirty="0" smtClean="0"/>
              <a:t> tidak ditebus </a:t>
            </a:r>
          </a:p>
          <a:p>
            <a:endParaRPr lang="id-ID" dirty="0"/>
          </a:p>
          <a:p>
            <a:pPr marL="0" indent="0">
              <a:buNone/>
            </a:pPr>
            <a:r>
              <a:rPr lang="id-ID" dirty="0" smtClean="0"/>
              <a:t>Buatlah analisa resep (kajian resep) dan buatlah </a:t>
            </a:r>
            <a:r>
              <a:rPr lang="id-ID" dirty="0" err="1" smtClean="0"/>
              <a:t>copi</a:t>
            </a:r>
            <a:r>
              <a:rPr lang="id-ID" dirty="0" smtClean="0"/>
              <a:t> resep pada resep </a:t>
            </a:r>
            <a:r>
              <a:rPr lang="id-ID" smtClean="0"/>
              <a:t>diatas</a:t>
            </a:r>
            <a:endParaRPr lang="id-ID" dirty="0" smtClean="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lstStyle/>
          <a:p>
            <a:r>
              <a:rPr lang="id-ID" dirty="0" smtClean="0"/>
              <a:t>Definisi Resep</a:t>
            </a:r>
            <a:endParaRPr lang="id-ID"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marL="0" indent="0" algn="just">
              <a:buNone/>
            </a:pPr>
            <a:r>
              <a:rPr lang="id-ID" dirty="0" smtClean="0"/>
              <a:t>~ Menurut </a:t>
            </a:r>
            <a:r>
              <a:rPr lang="en-US" dirty="0" err="1"/>
              <a:t>Kepmenkes</a:t>
            </a:r>
            <a:r>
              <a:rPr lang="en-US" dirty="0"/>
              <a:t> RI </a:t>
            </a:r>
            <a:r>
              <a:rPr lang="en-US" dirty="0" smtClean="0"/>
              <a:t>No.1197/MENKES/SK/ X/2004, </a:t>
            </a:r>
            <a:r>
              <a:rPr lang="id-ID" dirty="0" smtClean="0"/>
              <a:t>Resep adalah permintaan tertulis dari seorang dokter kepada apoteker untuk membuat dan atau menyerahkan obat kepada pasien. </a:t>
            </a:r>
          </a:p>
          <a:p>
            <a:pPr marL="0" indent="0" algn="just">
              <a:buNone/>
            </a:pPr>
            <a:r>
              <a:rPr lang="id-ID" dirty="0" smtClean="0"/>
              <a:t>Yang berhak menulis resep adalah:</a:t>
            </a:r>
          </a:p>
          <a:p>
            <a:pPr marL="514350" indent="-514350" algn="just">
              <a:buAutoNum type="arabicPeriod"/>
            </a:pPr>
            <a:r>
              <a:rPr lang="id-ID" dirty="0" smtClean="0"/>
              <a:t>Dokter</a:t>
            </a:r>
          </a:p>
          <a:p>
            <a:pPr marL="514350" indent="-514350" algn="just">
              <a:buAutoNum type="arabicPeriod"/>
            </a:pPr>
            <a:r>
              <a:rPr lang="id-ID" dirty="0" smtClean="0"/>
              <a:t>Dokter gigi, terbatas pada pengobatan gigi dan mulut</a:t>
            </a:r>
          </a:p>
          <a:p>
            <a:pPr marL="514350" indent="-514350" algn="just">
              <a:buAutoNum type="arabicPeriod"/>
            </a:pPr>
            <a:r>
              <a:rPr lang="id-ID" dirty="0" smtClean="0"/>
              <a:t>Dokter hewan, terbatas pengobatan untuk hewan.</a:t>
            </a:r>
            <a:endParaRPr lang="id-ID" dirty="0"/>
          </a:p>
          <a:p>
            <a:pPr marL="514350" indent="-514350" algn="just">
              <a:buAutoNum type="arabicPeriod"/>
            </a:pPr>
            <a:endParaRPr lang="id-ID" dirty="0" smtClean="0"/>
          </a:p>
          <a:p>
            <a:pPr marL="0" indent="0" algn="just">
              <a:buNone/>
            </a:pPr>
            <a:r>
              <a:rPr lang="id-ID" dirty="0" smtClean="0"/>
              <a:t>Resep </a:t>
            </a:r>
            <a:r>
              <a:rPr lang="id-ID" dirty="0" err="1"/>
              <a:t>hrs</a:t>
            </a:r>
            <a:r>
              <a:rPr lang="id-ID" dirty="0"/>
              <a:t> ditulis jelas dan lengkap. Apabila resep tidak dapat dibaca </a:t>
            </a:r>
            <a:r>
              <a:rPr lang="id-ID" dirty="0" err="1"/>
              <a:t>dg</a:t>
            </a:r>
            <a:r>
              <a:rPr lang="id-ID" dirty="0"/>
              <a:t> jelas atau tidak lengkap, Apoteker harus menanyakan kepada dokter penulis  resep.</a:t>
            </a:r>
          </a:p>
          <a:p>
            <a:pPr marL="514350" indent="-514350" algn="just">
              <a:buAutoNum type="arabicPeriod"/>
            </a:pPr>
            <a:endParaRPr lang="id-ID"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42928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endParaRPr lang="id-ID" dirty="0" smtClean="0"/>
          </a:p>
          <a:p>
            <a:pPr>
              <a:buNone/>
            </a:pPr>
            <a:r>
              <a:rPr lang="id-ID" dirty="0" smtClean="0"/>
              <a:t>Dalam resep harus memuat:</a:t>
            </a:r>
          </a:p>
          <a:p>
            <a:pPr marL="514350" indent="-514350">
              <a:buAutoNum type="alphaLcPeriod"/>
            </a:pPr>
            <a:r>
              <a:rPr lang="id-ID" dirty="0" smtClean="0"/>
              <a:t>Nama, alamat dan nomor izin prakter dokter, dokter gigi dan dokter hewan</a:t>
            </a:r>
          </a:p>
          <a:p>
            <a:pPr marL="514350" indent="-514350">
              <a:buAutoNum type="alphaLcPeriod"/>
            </a:pPr>
            <a:r>
              <a:rPr lang="id-ID" dirty="0" smtClean="0"/>
              <a:t>Tangggal penulisan resep (inscriptio)</a:t>
            </a:r>
          </a:p>
          <a:p>
            <a:pPr marL="514350" indent="-514350">
              <a:buAutoNum type="alphaLcPeriod"/>
            </a:pPr>
            <a:r>
              <a:rPr lang="id-ID" dirty="0" smtClean="0"/>
              <a:t>Tanda R/ pada bagian kiri setiap penulisan resep</a:t>
            </a:r>
          </a:p>
          <a:p>
            <a:pPr marL="514350" indent="-514350">
              <a:buAutoNum type="alphaLcPeriod"/>
            </a:pPr>
            <a:r>
              <a:rPr lang="id-ID" dirty="0" smtClean="0"/>
              <a:t>Nama setiap obat atau komposisi obat dan jumlah obat (invocatio)</a:t>
            </a:r>
          </a:p>
          <a:p>
            <a:pPr marL="514350" indent="-514350">
              <a:buAutoNum type="alphaLcPeriod"/>
            </a:pPr>
            <a:endParaRPr lang="id-ID" dirty="0"/>
          </a:p>
        </p:txBody>
      </p:sp>
      <p:sp>
        <p:nvSpPr>
          <p:cNvPr id="2" name="Rectangle 1"/>
          <p:cNvSpPr/>
          <p:nvPr/>
        </p:nvSpPr>
        <p:spPr>
          <a:xfrm>
            <a:off x="683568" y="332656"/>
            <a:ext cx="5832648" cy="667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3600" dirty="0"/>
              <a:t>Kelengkapan Resep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style>
          <a:lnRef idx="1">
            <a:schemeClr val="accent6"/>
          </a:lnRef>
          <a:fillRef idx="3">
            <a:schemeClr val="accent6"/>
          </a:fillRef>
          <a:effectRef idx="2">
            <a:schemeClr val="accent6"/>
          </a:effectRef>
          <a:fontRef idx="minor">
            <a:schemeClr val="lt1"/>
          </a:fontRef>
        </p:style>
        <p:txBody>
          <a:bodyPr>
            <a:normAutofit lnSpcReduction="10000"/>
          </a:bodyPr>
          <a:lstStyle/>
          <a:p>
            <a:r>
              <a:rPr lang="id-ID" dirty="0"/>
              <a:t>e</a:t>
            </a:r>
            <a:r>
              <a:rPr lang="id-ID" dirty="0" smtClean="0"/>
              <a:t>. Aturan pemakaian obat yang tertulis (signatura)</a:t>
            </a:r>
          </a:p>
          <a:p>
            <a:r>
              <a:rPr lang="id-ID" dirty="0"/>
              <a:t>f</a:t>
            </a:r>
            <a:r>
              <a:rPr lang="id-ID" dirty="0" smtClean="0"/>
              <a:t>. Tanda tangan atau paraf dokter penulis resep (Subcriptio)</a:t>
            </a:r>
          </a:p>
          <a:p>
            <a:r>
              <a:rPr lang="id-ID" dirty="0"/>
              <a:t>g</a:t>
            </a:r>
            <a:r>
              <a:rPr lang="id-ID" dirty="0" smtClean="0"/>
              <a:t>. Nama, umur, BB dan alamat pasien</a:t>
            </a:r>
          </a:p>
          <a:p>
            <a:r>
              <a:rPr lang="id-ID" dirty="0"/>
              <a:t>h</a:t>
            </a:r>
            <a:r>
              <a:rPr lang="id-ID" dirty="0" smtClean="0"/>
              <a:t>. Jenis hewan dan nama serta alamat pemiliknya untuk resep dokter hewan</a:t>
            </a:r>
          </a:p>
          <a:p>
            <a:r>
              <a:rPr lang="id-ID" dirty="0" smtClean="0"/>
              <a:t> i. Tanda seru dan paraf dokter untuk resep yg mengandung obat yg jumlahnya melebihi dosis maksimal.</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id-ID" dirty="0" smtClean="0"/>
              <a:t>Resep dokter hewan hanya ditujukan utk penggunaan pada hewan</a:t>
            </a:r>
          </a:p>
          <a:p>
            <a:r>
              <a:rPr lang="id-ID" dirty="0" smtClean="0"/>
              <a:t>Resep yang mengandung narkotika hrs ditulis tersendiri yaitu tidak boleh ditulis iterasi (ulangan); ditulis nama pasien tidak boleh m.i (mihi ipsi = untuk dipakai sendiri); alamat pasien dan aturan pakai (signa( yg jelas tidak boleh sudah tahu pakainya ( usus cognitus)</a:t>
            </a:r>
          </a:p>
          <a:p>
            <a:r>
              <a:rPr lang="id-ID" dirty="0" smtClean="0"/>
              <a:t>Untuk penderita yg segera memerlukan obatnya, dokter menulis di bagian kanan atas resep : cito, statim, urgent = segera, P.I.M (Periculum in mora                           = berbahaya bila ditunda), maka resep ini harus diutamakan terlebih dahulu.</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57850"/>
          </a:xfrm>
        </p:spPr>
        <p:style>
          <a:lnRef idx="3">
            <a:schemeClr val="lt1"/>
          </a:lnRef>
          <a:fillRef idx="1">
            <a:schemeClr val="accent5"/>
          </a:fillRef>
          <a:effectRef idx="1">
            <a:schemeClr val="accent5"/>
          </a:effectRef>
          <a:fontRef idx="minor">
            <a:schemeClr val="lt1"/>
          </a:fontRef>
        </p:style>
        <p:txBody>
          <a:bodyPr>
            <a:normAutofit fontScale="85000" lnSpcReduction="10000"/>
          </a:bodyPr>
          <a:lstStyle/>
          <a:p>
            <a:pPr algn="just"/>
            <a:r>
              <a:rPr lang="id-ID" dirty="0" smtClean="0"/>
              <a:t>Bila dokter tidak ingin  resepnya yg mengandung obat keras diulang tanpa sepengetahuannya, dokter akan menulis tanda N.I = Ne Iteretur = tidak boleh diulang</a:t>
            </a:r>
          </a:p>
          <a:p>
            <a:pPr algn="just"/>
            <a:r>
              <a:rPr lang="id-ID" dirty="0" smtClean="0"/>
              <a:t>Apotek wajib melayani resep dokter, dokter gigi dan dokter hewan</a:t>
            </a:r>
          </a:p>
          <a:p>
            <a:pPr algn="just"/>
            <a:r>
              <a:rPr lang="id-ID" dirty="0" smtClean="0"/>
              <a:t>Pelayanan resep sepenuhnya atas tanggung jawab Apoteker pengelola apotek</a:t>
            </a:r>
          </a:p>
          <a:p>
            <a:pPr algn="just"/>
            <a:r>
              <a:rPr lang="id-ID" dirty="0" smtClean="0"/>
              <a:t>Apoteker wajib melayani resep sesuai dg tanggung jawab dan keahlian profesinya yg dilandasi pada kepentingan masyarakat.</a:t>
            </a:r>
          </a:p>
          <a:p>
            <a:pPr algn="just"/>
            <a:r>
              <a:rPr lang="id-ID" dirty="0" smtClean="0"/>
              <a:t>Bila pasien tidak mampu menebus obat yg tertulis dlm resep, apoteker wajib berkonsultasi dg</a:t>
            </a:r>
            <a:r>
              <a:rPr lang="en-US" dirty="0" smtClean="0"/>
              <a:t>n</a:t>
            </a:r>
            <a:r>
              <a:rPr lang="id-ID" dirty="0" smtClean="0"/>
              <a:t> d</a:t>
            </a:r>
            <a:r>
              <a:rPr lang="en-US" dirty="0" err="1" smtClean="0"/>
              <a:t>okte</a:t>
            </a:r>
            <a:r>
              <a:rPr lang="id-ID" dirty="0" smtClean="0"/>
              <a:t>r utk pemilihan obat yg lbh tepat</a:t>
            </a:r>
          </a:p>
          <a:p>
            <a:pPr algn="just"/>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style>
          <a:lnRef idx="3">
            <a:schemeClr val="lt1"/>
          </a:lnRef>
          <a:fillRef idx="1">
            <a:schemeClr val="accent2"/>
          </a:fillRef>
          <a:effectRef idx="1">
            <a:schemeClr val="accent2"/>
          </a:effectRef>
          <a:fontRef idx="minor">
            <a:schemeClr val="lt1"/>
          </a:fontRef>
        </p:style>
        <p:txBody>
          <a:bodyPr/>
          <a:lstStyle/>
          <a:p>
            <a:pPr algn="just"/>
            <a:r>
              <a:rPr lang="id-ID" dirty="0" smtClean="0"/>
              <a:t>Bila dlm resep ada kekeliruan, Apt hrs memberitahu kpd dr penulis resep, bila krn pertimbangan ttt dr tetap pd pendiriannya dr wajib menyatakan tertulis atau membubuhkan tanda tangan pd resep tsb.</a:t>
            </a:r>
          </a:p>
          <a:p>
            <a:pPr algn="just"/>
            <a:r>
              <a:rPr lang="id-ID" dirty="0" smtClean="0"/>
              <a:t>Pembuatan copie resep = salinan resep</a:t>
            </a:r>
          </a:p>
          <a:p>
            <a:pPr algn="just">
              <a:buNone/>
            </a:pPr>
            <a:r>
              <a:rPr lang="en-US" dirty="0" smtClean="0"/>
              <a:t>    </a:t>
            </a:r>
            <a:r>
              <a:rPr lang="id-ID" dirty="0" smtClean="0"/>
              <a:t>Copie resep/apograph/exemplum/afschrift ialah salinan tertulis dari suatu resep.</a:t>
            </a:r>
          </a:p>
          <a:p>
            <a:pPr algn="just">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style>
          <a:lnRef idx="1">
            <a:schemeClr val="accent2"/>
          </a:lnRef>
          <a:fillRef idx="2">
            <a:schemeClr val="accent2"/>
          </a:fillRef>
          <a:effectRef idx="1">
            <a:schemeClr val="accent2"/>
          </a:effectRef>
          <a:fontRef idx="minor">
            <a:schemeClr val="dk1"/>
          </a:fontRef>
        </p:style>
        <p:txBody>
          <a:bodyPr/>
          <a:lstStyle/>
          <a:p>
            <a:r>
              <a:rPr lang="id-ID" dirty="0" smtClean="0"/>
              <a:t>Copie resep selain memuat semua ket yg termuat dlm resep asli hrs memuat pula :</a:t>
            </a:r>
          </a:p>
          <a:p>
            <a:r>
              <a:rPr lang="id-ID" dirty="0" smtClean="0"/>
              <a:t>Nama dan alamat apotek</a:t>
            </a:r>
          </a:p>
          <a:p>
            <a:r>
              <a:rPr lang="id-ID" dirty="0" smtClean="0"/>
              <a:t>Nama dan No SIK APA</a:t>
            </a:r>
          </a:p>
          <a:p>
            <a:r>
              <a:rPr lang="id-ID" dirty="0" smtClean="0"/>
              <a:t>Tanda tangan atau paraf APA</a:t>
            </a:r>
          </a:p>
          <a:p>
            <a:r>
              <a:rPr lang="id-ID" dirty="0" smtClean="0"/>
              <a:t>Tanda “det” = detur utk obat yg sdh diserahkan, atau tanda “nedet” = ne detur utk obat yg belum diserahkan .</a:t>
            </a:r>
          </a:p>
          <a:p>
            <a:r>
              <a:rPr lang="id-ID" dirty="0" smtClean="0"/>
              <a:t>Nomor resep dan tanggal pembuatan</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id-ID" dirty="0" smtClean="0"/>
              <a:t> </a:t>
            </a:r>
            <a:endParaRPr lang="id-ID" dirty="0"/>
          </a:p>
        </p:txBody>
      </p:sp>
      <p:sp>
        <p:nvSpPr>
          <p:cNvPr id="3" name="Content Placeholder 2"/>
          <p:cNvSpPr>
            <a:spLocks noGrp="1"/>
          </p:cNvSpPr>
          <p:nvPr>
            <p:ph idx="1"/>
          </p:nvPr>
        </p:nvSpPr>
        <p:spPr>
          <a:xfrm>
            <a:off x="457200" y="928670"/>
            <a:ext cx="8229600" cy="5197493"/>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algn="just"/>
            <a:r>
              <a:rPr lang="id-ID" dirty="0" smtClean="0"/>
              <a:t>Salinan resep hrs </a:t>
            </a:r>
            <a:r>
              <a:rPr lang="id-ID" dirty="0" err="1" smtClean="0"/>
              <a:t>dittd</a:t>
            </a:r>
            <a:r>
              <a:rPr lang="id-ID" dirty="0" smtClean="0"/>
              <a:t>/paraf Apoteker, bila APA berhalangan bisa di ttd oleh APING atau Apt pengganti dg mencantumkan nama terang dan status yg bersangkutan.</a:t>
            </a:r>
          </a:p>
          <a:p>
            <a:pPr algn="just"/>
            <a:r>
              <a:rPr lang="id-ID" dirty="0" smtClean="0"/>
              <a:t>Resep hrs dirahasi</a:t>
            </a:r>
            <a:r>
              <a:rPr lang="en-US" dirty="0" smtClean="0"/>
              <a:t>a</a:t>
            </a:r>
            <a:r>
              <a:rPr lang="id-ID" dirty="0" smtClean="0"/>
              <a:t>kan dan disimpan di apotek dg</a:t>
            </a:r>
            <a:r>
              <a:rPr lang="en-US" dirty="0" smtClean="0"/>
              <a:t>n</a:t>
            </a:r>
            <a:r>
              <a:rPr lang="id-ID" dirty="0" smtClean="0"/>
              <a:t> baik selama 3 tahun</a:t>
            </a:r>
          </a:p>
          <a:p>
            <a:pPr algn="just"/>
            <a:r>
              <a:rPr lang="id-ID" dirty="0" smtClean="0"/>
              <a:t>Resep/copie resep hanya boleh dilihatkan kpd dr penulis resep/yg merawat, petugas kes atau petugas lain yg berwenang men Per UU yg berlaku</a:t>
            </a:r>
          </a:p>
          <a:p>
            <a:pPr algn="just"/>
            <a:r>
              <a:rPr lang="id-ID" dirty="0" smtClean="0"/>
              <a:t>APA, APING atau Apt pengganti dapat menjual obat keras tanpa resep dokter utk obat yg msk DOWA ( daftar obat wajib apotek)</a:t>
            </a:r>
          </a:p>
          <a:p>
            <a:pPr algn="just"/>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2030</TotalTime>
  <Words>825</Words>
  <Application>Microsoft Macintosh PowerPoint</Application>
  <PresentationFormat>On-screen Show (4:3)</PresentationFormat>
  <Paragraphs>123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 Rounded MT Bold</vt:lpstr>
      <vt:lpstr>Calibri</vt:lpstr>
      <vt:lpstr>Arial</vt:lpstr>
      <vt:lpstr>Office Theme</vt:lpstr>
      <vt:lpstr>RESEP</vt:lpstr>
      <vt:lpstr>Definisi Resep</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Pengelolaan Resep</vt:lpstr>
      <vt:lpstr>PowerPoint Presentation</vt:lpstr>
      <vt:lpstr>Singkatan latin dalam resep</vt:lpstr>
      <vt:lpstr>PowerPoint Presentation</vt:lpstr>
      <vt:lpstr>PowerPoint Presentation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RESEP</dc:title>
  <dc:creator>TOSHIBA</dc:creator>
  <cp:lastModifiedBy>afre raya</cp:lastModifiedBy>
  <cp:revision>56</cp:revision>
  <dcterms:created xsi:type="dcterms:W3CDTF">2012-09-25T13:23:09Z</dcterms:created>
  <dcterms:modified xsi:type="dcterms:W3CDTF">2017-09-26T02:27:06Z</dcterms:modified>
</cp:coreProperties>
</file>