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47"/>
    <p:restoredTop sz="93665"/>
  </p:normalViewPr>
  <p:slideViewPr>
    <p:cSldViewPr>
      <p:cViewPr varScale="1">
        <p:scale>
          <a:sx n="107" d="100"/>
          <a:sy n="107" d="100"/>
        </p:scale>
        <p:origin x="96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15BD4-3CEF-4030-A916-E90972228765}" type="datetimeFigureOut">
              <a:rPr lang="id-ID" smtClean="0"/>
              <a:t>27/10/17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E73B86-CC5E-4C7D-A817-3B0100A6B8C5}" type="slidenum">
              <a:rPr lang="id-ID" smtClean="0"/>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9F36270C-8268-4C30-A274-B2A8F873A8E5}" type="slidenum">
              <a:rPr lang="en-US" smtClean="0"/>
              <a:pPr/>
              <a:t>2</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6EAB3AB3-6560-42BC-B411-BD52D5B1050B}" type="slidenum">
              <a:rPr lang="en-US" smtClean="0"/>
              <a:pPr/>
              <a:t>11</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48CAFADA-2AA6-498B-85D9-8189A4DFFDE2}" type="slidenum">
              <a:rPr lang="en-US" smtClean="0"/>
              <a:pPr/>
              <a:t>12</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428FFC8E-5D61-4DC3-8182-764ACE29C5BF}" type="slidenum">
              <a:rPr lang="en-US" smtClean="0"/>
              <a:pPr/>
              <a:t>13</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A63925B5-B43A-4A3F-8B3A-630257BE80AB}" type="slidenum">
              <a:rPr lang="en-US" smtClean="0"/>
              <a:pPr/>
              <a:t>14</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6F785F15-B75F-4C03-9384-9CF0D90CBF24}" type="slidenum">
              <a:rPr lang="en-US" smtClean="0"/>
              <a:pPr/>
              <a:t>3</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C6FC2F09-BC23-4F4F-ABA1-BB5545360E4A}" type="slidenum">
              <a:rPr lang="en-US" smtClean="0"/>
              <a:pPr/>
              <a:t>4</a:t>
            </a:fld>
            <a:endParaRPr lang="en-U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8F2D8B6B-40E0-4A37-AAF1-E284C1F5D271}" type="slidenum">
              <a:rPr lang="en-US" smtClean="0"/>
              <a:pPr/>
              <a:t>5</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AA21CC1E-0545-4C96-969D-A795C1F71C55}" type="slidenum">
              <a:rPr lang="en-US" smtClean="0"/>
              <a:pPr/>
              <a:t>6</a:t>
            </a:fld>
            <a:endParaRPr 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9444D62A-73BE-4CE3-9182-63D269CC8D93}" type="slidenum">
              <a:rPr lang="en-US" smtClean="0"/>
              <a:pPr/>
              <a:t>7</a:t>
            </a:fld>
            <a:endParaRPr lang="en-US"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6858774B-7D2B-49A9-9693-0B8054184C80}" type="slidenum">
              <a:rPr lang="en-US" smtClean="0"/>
              <a:pPr/>
              <a:t>8</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6203D7FB-14CA-4E4C-9360-E5302AF61E18}" type="slidenum">
              <a:rPr lang="en-US" smtClean="0"/>
              <a:pPr/>
              <a:t>9</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77A0D109-C0FC-4052-8CBE-3026E4CB03A3}" type="slidenum">
              <a:rPr lang="en-US" smtClean="0"/>
              <a:pPr/>
              <a:t>10</a:t>
            </a:fld>
            <a:endParaRPr lang="en-US"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996C228-A504-4826-83E8-EBE965A80C4A}" type="datetimeFigureOut">
              <a:rPr lang="id-ID" smtClean="0"/>
              <a:t>27/10/17</a:t>
            </a:fld>
            <a:endParaRPr lang="id-ID"/>
          </a:p>
        </p:txBody>
      </p:sp>
      <p:sp>
        <p:nvSpPr>
          <p:cNvPr id="5" name="Footer Placeholder 4"/>
          <p:cNvSpPr>
            <a:spLocks noGrp="1"/>
          </p:cNvSpPr>
          <p:nvPr>
            <p:ph type="ftr" sz="quarter" idx="11"/>
          </p:nvPr>
        </p:nvSpPr>
        <p:spPr>
          <a:xfrm>
            <a:off x="2396319" y="329308"/>
            <a:ext cx="3086292" cy="309201"/>
          </a:xfrm>
        </p:spPr>
        <p:txBody>
          <a:bodyPr/>
          <a:lstStyle/>
          <a:p>
            <a:endParaRPr lang="id-ID"/>
          </a:p>
        </p:txBody>
      </p:sp>
      <p:sp>
        <p:nvSpPr>
          <p:cNvPr id="6" name="Slide Number Placeholder 5"/>
          <p:cNvSpPr>
            <a:spLocks noGrp="1"/>
          </p:cNvSpPr>
          <p:nvPr>
            <p:ph type="sldNum" sz="quarter" idx="12"/>
          </p:nvPr>
        </p:nvSpPr>
        <p:spPr>
          <a:xfrm>
            <a:off x="1434703" y="798973"/>
            <a:ext cx="802005" cy="503578"/>
          </a:xfrm>
        </p:spPr>
        <p:txBody>
          <a:bodyPr/>
          <a:lstStyle/>
          <a:p>
            <a:fld id="{34A0B462-D670-44AB-84F6-49E9A3968974}" type="slidenum">
              <a:rPr lang="id-ID" smtClean="0"/>
              <a:t>‹#›</a:t>
            </a:fld>
            <a:endParaRPr lang="id-ID"/>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96C228-A504-4826-83E8-EBE965A80C4A}" type="datetimeFigureOut">
              <a:rPr lang="id-ID" smtClean="0"/>
              <a:t>27/10/17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4A0B462-D670-44AB-84F6-49E9A3968974}"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96C228-A504-4826-83E8-EBE965A80C4A}" type="datetimeFigureOut">
              <a:rPr lang="id-ID" smtClean="0"/>
              <a:t>27/10/17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4A0B462-D670-44AB-84F6-49E9A3968974}" type="slidenum">
              <a:rPr lang="id-ID" smtClean="0"/>
              <a:t>‹#›</a:t>
            </a:fld>
            <a:endParaRPr lang="id-ID"/>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96C228-A504-4826-83E8-EBE965A80C4A}" type="datetimeFigureOut">
              <a:rPr lang="id-ID" smtClean="0"/>
              <a:t>27/10/17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4A0B462-D670-44AB-84F6-49E9A3968974}" type="slidenum">
              <a:rPr lang="id-ID" smtClean="0"/>
              <a:t>‹#›</a:t>
            </a:fld>
            <a:endParaRPr lang="id-ID"/>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96C228-A504-4826-83E8-EBE965A80C4A}" type="datetimeFigureOut">
              <a:rPr lang="id-ID" smtClean="0"/>
              <a:t>27/10/17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4A0B462-D670-44AB-84F6-49E9A3968974}" type="slidenum">
              <a:rPr lang="id-ID" smtClean="0"/>
              <a:t>‹#›</a:t>
            </a:fld>
            <a:endParaRPr lang="id-ID"/>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996C228-A504-4826-83E8-EBE965A80C4A}" type="datetimeFigureOut">
              <a:rPr lang="id-ID" smtClean="0"/>
              <a:t>27/10/17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4A0B462-D670-44AB-84F6-49E9A3968974}" type="slidenum">
              <a:rPr lang="id-ID" smtClean="0"/>
              <a:t>‹#›</a:t>
            </a:fld>
            <a:endParaRPr lang="id-ID"/>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96C228-A504-4826-83E8-EBE965A80C4A}" type="datetimeFigureOut">
              <a:rPr lang="id-ID" smtClean="0"/>
              <a:t>27/10/17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4A0B462-D670-44AB-84F6-49E9A3968974}"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996C228-A504-4826-83E8-EBE965A80C4A}" type="datetimeFigureOut">
              <a:rPr lang="id-ID" smtClean="0"/>
              <a:t>27/10/17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4A0B462-D670-44AB-84F6-49E9A3968974}"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96C228-A504-4826-83E8-EBE965A80C4A}" type="datetimeFigureOut">
              <a:rPr lang="id-ID" smtClean="0"/>
              <a:t>27/10/17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4A0B462-D670-44AB-84F6-49E9A3968974}"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96C228-A504-4826-83E8-EBE965A80C4A}" type="datetimeFigureOut">
              <a:rPr lang="id-ID" smtClean="0"/>
              <a:t>27/10/17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4A0B462-D670-44AB-84F6-49E9A3968974}" type="slidenum">
              <a:rPr lang="id-ID" smtClean="0"/>
              <a:t>‹#›</a:t>
            </a:fld>
            <a:endParaRPr lang="id-ID"/>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8996C228-A504-4826-83E8-EBE965A80C4A}" type="datetimeFigureOut">
              <a:rPr lang="id-ID" smtClean="0"/>
              <a:t>27/10/17</a:t>
            </a:fld>
            <a:endParaRPr lang="id-ID"/>
          </a:p>
        </p:txBody>
      </p:sp>
      <p:sp>
        <p:nvSpPr>
          <p:cNvPr id="6" name="Footer Placeholder 5"/>
          <p:cNvSpPr>
            <a:spLocks noGrp="1"/>
          </p:cNvSpPr>
          <p:nvPr>
            <p:ph type="ftr" sz="quarter" idx="11"/>
          </p:nvPr>
        </p:nvSpPr>
        <p:spPr>
          <a:xfrm>
            <a:off x="1437530" y="318641"/>
            <a:ext cx="3251553" cy="320931"/>
          </a:xfrm>
        </p:spPr>
        <p:txBody>
          <a:bodyPr/>
          <a:lstStyle/>
          <a:p>
            <a:endParaRPr lang="id-ID"/>
          </a:p>
        </p:txBody>
      </p:sp>
      <p:sp>
        <p:nvSpPr>
          <p:cNvPr id="7" name="Slide Number Placeholder 6"/>
          <p:cNvSpPr>
            <a:spLocks noGrp="1"/>
          </p:cNvSpPr>
          <p:nvPr>
            <p:ph type="sldNum" sz="quarter" idx="12"/>
          </p:nvPr>
        </p:nvSpPr>
        <p:spPr/>
        <p:txBody>
          <a:bodyPr/>
          <a:lstStyle/>
          <a:p>
            <a:fld id="{34A0B462-D670-44AB-84F6-49E9A3968974}" type="slidenum">
              <a:rPr lang="id-ID" smtClean="0"/>
              <a:t>‹#›</a:t>
            </a:fld>
            <a:endParaRPr lang="id-ID"/>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996C228-A504-4826-83E8-EBE965A80C4A}" type="datetimeFigureOut">
              <a:rPr lang="id-ID" smtClean="0"/>
              <a:t>27/10/17</a:t>
            </a:fld>
            <a:endParaRPr lang="id-ID"/>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34A0B462-D670-44AB-84F6-49E9A3968974}" type="slidenum">
              <a:rPr lang="id-ID" smtClean="0"/>
              <a:t>‹#›</a:t>
            </a:fld>
            <a:endParaRPr lang="id-ID"/>
          </a:p>
        </p:txBody>
      </p:sp>
    </p:spTree>
    <p:extLst>
      <p:ext uri="{BB962C8B-B14F-4D97-AF65-F5344CB8AC3E}">
        <p14:creationId xmlns:p14="http://schemas.microsoft.com/office/powerpoint/2010/main" val="831752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Golongan Obat</a:t>
            </a:r>
            <a:endParaRPr lang="id-ID" dirty="0"/>
          </a:p>
        </p:txBody>
      </p:sp>
      <p:sp>
        <p:nvSpPr>
          <p:cNvPr id="3" name="Subtitle 2"/>
          <p:cNvSpPr>
            <a:spLocks noGrp="1"/>
          </p:cNvSpPr>
          <p:nvPr>
            <p:ph type="subTitle" idx="1"/>
          </p:nvPr>
        </p:nvSpPr>
        <p:spPr/>
        <p:txBody>
          <a:bodyPr/>
          <a:lstStyle/>
          <a:p>
            <a:r>
              <a:rPr lang="id-ID" dirty="0" err="1" smtClean="0"/>
              <a:t>Dra</a:t>
            </a:r>
            <a:r>
              <a:rPr lang="id-ID" dirty="0" smtClean="0"/>
              <a:t> Ratih Dyah Pertiwi, </a:t>
            </a:r>
            <a:r>
              <a:rPr lang="id-ID" dirty="0" err="1" smtClean="0"/>
              <a:t>M.Farm</a:t>
            </a:r>
            <a:r>
              <a:rPr lang="id-ID" dirty="0" smtClean="0"/>
              <a:t>, </a:t>
            </a:r>
            <a:r>
              <a:rPr lang="id-ID" dirty="0" err="1" smtClean="0"/>
              <a:t>Apt</a:t>
            </a:r>
            <a:endParaRPr lang="id-ID"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defRPr/>
            </a:pPr>
            <a:r>
              <a:rPr lang="en-US" sz="4000" smtClean="0"/>
              <a:t>Hal-hal khusus pada Obat Narkotika :</a:t>
            </a:r>
          </a:p>
        </p:txBody>
      </p:sp>
      <p:sp>
        <p:nvSpPr>
          <p:cNvPr id="26627" name="Rectangle 3"/>
          <p:cNvSpPr>
            <a:spLocks noGrp="1" noChangeArrowheads="1"/>
          </p:cNvSpPr>
          <p:nvPr>
            <p:ph idx="1"/>
          </p:nvPr>
        </p:nvSpPr>
        <p:spPr/>
        <p:txBody>
          <a:bodyPr>
            <a:normAutofit fontScale="92500" lnSpcReduction="20000"/>
          </a:bodyPr>
          <a:lstStyle/>
          <a:p>
            <a:pPr eaLnBrk="1" hangingPunct="1">
              <a:lnSpc>
                <a:spcPct val="80000"/>
              </a:lnSpc>
              <a:defRPr/>
            </a:pPr>
            <a:r>
              <a:rPr lang="en-US" sz="2800" smtClean="0"/>
              <a:t>Pada Resep, Obat Narkotika harus digaris bawahi dengan tinta merah.</a:t>
            </a:r>
          </a:p>
          <a:p>
            <a:pPr eaLnBrk="1" hangingPunct="1">
              <a:lnSpc>
                <a:spcPct val="80000"/>
              </a:lnSpc>
              <a:defRPr/>
            </a:pPr>
            <a:r>
              <a:rPr lang="en-US" sz="2800" smtClean="0"/>
              <a:t>Pada resep harus tertera alamat pasien yang jelas.</a:t>
            </a:r>
          </a:p>
          <a:p>
            <a:pPr eaLnBrk="1" hangingPunct="1">
              <a:lnSpc>
                <a:spcPct val="80000"/>
              </a:lnSpc>
              <a:defRPr/>
            </a:pPr>
            <a:r>
              <a:rPr lang="en-US" sz="2800" smtClean="0"/>
              <a:t>Pada etiket obat harus tertera etiket “Tidak Boleh diulang tanpa resep dokter”</a:t>
            </a:r>
          </a:p>
          <a:p>
            <a:pPr eaLnBrk="1" hangingPunct="1">
              <a:lnSpc>
                <a:spcPct val="80000"/>
              </a:lnSpc>
              <a:defRPr/>
            </a:pPr>
            <a:r>
              <a:rPr lang="en-US" sz="2800" smtClean="0"/>
              <a:t>Resep obat Narkotika diarsip tersendiri, terpisah dari resep lainnya</a:t>
            </a:r>
          </a:p>
          <a:p>
            <a:pPr eaLnBrk="1" hangingPunct="1">
              <a:lnSpc>
                <a:spcPct val="80000"/>
              </a:lnSpc>
              <a:defRPr/>
            </a:pPr>
            <a:r>
              <a:rPr lang="en-US" sz="2800" smtClean="0"/>
              <a:t>Penyimpanan obat narkotika harus dalam almari khusus yang sesuai dengan peraturan Menkes.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57200" y="2057400"/>
            <a:ext cx="8229600" cy="4073525"/>
          </a:xfrm>
        </p:spPr>
        <p:txBody>
          <a:bodyPr/>
          <a:lstStyle/>
          <a:p>
            <a:pPr eaLnBrk="1" hangingPunct="1">
              <a:lnSpc>
                <a:spcPct val="90000"/>
              </a:lnSpc>
              <a:defRPr/>
            </a:pPr>
            <a:r>
              <a:rPr lang="es-ES" dirty="0" err="1" smtClean="0"/>
              <a:t>Penandaan</a:t>
            </a:r>
            <a:r>
              <a:rPr lang="es-ES" dirty="0" smtClean="0"/>
              <a:t> </a:t>
            </a:r>
            <a:r>
              <a:rPr lang="es-ES" dirty="0" err="1" smtClean="0"/>
              <a:t>khusus</a:t>
            </a:r>
            <a:r>
              <a:rPr lang="es-ES" dirty="0" smtClean="0"/>
              <a:t> </a:t>
            </a:r>
            <a:r>
              <a:rPr lang="es-ES" dirty="0" err="1" smtClean="0"/>
              <a:t>obat</a:t>
            </a:r>
            <a:r>
              <a:rPr lang="es-ES" dirty="0" smtClean="0"/>
              <a:t> bebas </a:t>
            </a:r>
            <a:r>
              <a:rPr lang="es-ES" dirty="0" err="1" smtClean="0"/>
              <a:t>terbatas</a:t>
            </a:r>
            <a:r>
              <a:rPr lang="es-ES" dirty="0" smtClean="0"/>
              <a:t>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0"/>
          <p:cNvSpPr>
            <a:spLocks noChangeArrowheads="1"/>
          </p:cNvSpPr>
          <p:nvPr/>
        </p:nvSpPr>
        <p:spPr bwMode="auto">
          <a:xfrm>
            <a:off x="609600" y="457200"/>
            <a:ext cx="2781300" cy="1181100"/>
          </a:xfrm>
          <a:prstGeom prst="rect">
            <a:avLst/>
          </a:prstGeom>
          <a:solidFill>
            <a:schemeClr val="tx1"/>
          </a:solidFill>
          <a:ln w="9525">
            <a:solidFill>
              <a:srgbClr val="000000"/>
            </a:solidFill>
            <a:miter lim="800000"/>
            <a:headEnd/>
            <a:tailEnd/>
          </a:ln>
        </p:spPr>
        <p:txBody>
          <a:bodyPr/>
          <a:lstStyle/>
          <a:p>
            <a:pPr algn="ctr" eaLnBrk="1" hangingPunct="1"/>
            <a:r>
              <a:rPr lang="en-US" sz="1600" dirty="0">
                <a:solidFill>
                  <a:schemeClr val="bg1"/>
                </a:solidFill>
                <a:latin typeface="Arial" charset="0"/>
                <a:cs typeface="Times New Roman" pitchFamily="18" charset="0"/>
              </a:rPr>
              <a:t>P. No 1.</a:t>
            </a:r>
            <a:endParaRPr lang="en-US" sz="1600" dirty="0">
              <a:solidFill>
                <a:schemeClr val="bg1"/>
              </a:solidFill>
              <a:latin typeface="Arial" charset="0"/>
            </a:endParaRPr>
          </a:p>
          <a:p>
            <a:pPr algn="ctr"/>
            <a:r>
              <a:rPr lang="en-US" sz="1600" dirty="0" err="1">
                <a:solidFill>
                  <a:schemeClr val="bg1"/>
                </a:solidFill>
                <a:latin typeface="Arial" charset="0"/>
                <a:cs typeface="Times New Roman" pitchFamily="18" charset="0"/>
              </a:rPr>
              <a:t>Awas</a:t>
            </a:r>
            <a:r>
              <a:rPr lang="en-US" sz="1600" dirty="0">
                <a:solidFill>
                  <a:schemeClr val="bg1"/>
                </a:solidFill>
                <a:latin typeface="Arial" charset="0"/>
                <a:cs typeface="Times New Roman" pitchFamily="18" charset="0"/>
              </a:rPr>
              <a:t> ! </a:t>
            </a:r>
            <a:r>
              <a:rPr lang="en-US" sz="1600" dirty="0" err="1">
                <a:solidFill>
                  <a:schemeClr val="bg1"/>
                </a:solidFill>
                <a:latin typeface="Arial" charset="0"/>
                <a:cs typeface="Times New Roman" pitchFamily="18" charset="0"/>
              </a:rPr>
              <a:t>Obat</a:t>
            </a:r>
            <a:r>
              <a:rPr lang="en-US" sz="1600" dirty="0">
                <a:solidFill>
                  <a:schemeClr val="bg1"/>
                </a:solidFill>
                <a:latin typeface="Arial" charset="0"/>
                <a:cs typeface="Times New Roman" pitchFamily="18" charset="0"/>
              </a:rPr>
              <a:t> </a:t>
            </a:r>
            <a:r>
              <a:rPr lang="en-US" sz="1600" dirty="0" err="1">
                <a:solidFill>
                  <a:schemeClr val="bg1"/>
                </a:solidFill>
                <a:latin typeface="Arial" charset="0"/>
                <a:cs typeface="Times New Roman" pitchFamily="18" charset="0"/>
              </a:rPr>
              <a:t>Keras</a:t>
            </a:r>
            <a:r>
              <a:rPr lang="en-US" sz="1600" dirty="0">
                <a:solidFill>
                  <a:schemeClr val="bg1"/>
                </a:solidFill>
                <a:latin typeface="Arial" charset="0"/>
                <a:cs typeface="Times New Roman" pitchFamily="18" charset="0"/>
              </a:rPr>
              <a:t>,</a:t>
            </a:r>
            <a:endParaRPr lang="en-US" sz="1600" dirty="0">
              <a:solidFill>
                <a:schemeClr val="bg1"/>
              </a:solidFill>
              <a:latin typeface="Arial" charset="0"/>
            </a:endParaRPr>
          </a:p>
          <a:p>
            <a:pPr algn="ctr"/>
            <a:r>
              <a:rPr lang="en-US" sz="1600" dirty="0" err="1">
                <a:solidFill>
                  <a:schemeClr val="bg1"/>
                </a:solidFill>
                <a:latin typeface="Arial" charset="0"/>
                <a:cs typeface="Times New Roman" pitchFamily="18" charset="0"/>
              </a:rPr>
              <a:t>Bacalah</a:t>
            </a:r>
            <a:r>
              <a:rPr lang="en-US" sz="1600" dirty="0">
                <a:solidFill>
                  <a:schemeClr val="bg1"/>
                </a:solidFill>
                <a:latin typeface="Arial" charset="0"/>
                <a:cs typeface="Times New Roman" pitchFamily="18" charset="0"/>
              </a:rPr>
              <a:t> </a:t>
            </a:r>
            <a:r>
              <a:rPr lang="en-US" sz="1600" dirty="0" err="1">
                <a:solidFill>
                  <a:schemeClr val="bg1"/>
                </a:solidFill>
                <a:latin typeface="Arial" charset="0"/>
                <a:cs typeface="Times New Roman" pitchFamily="18" charset="0"/>
              </a:rPr>
              <a:t>Aturan</a:t>
            </a:r>
            <a:r>
              <a:rPr lang="en-US" sz="1600" dirty="0">
                <a:solidFill>
                  <a:schemeClr val="bg1"/>
                </a:solidFill>
                <a:latin typeface="Arial" charset="0"/>
                <a:cs typeface="Times New Roman" pitchFamily="18" charset="0"/>
              </a:rPr>
              <a:t> </a:t>
            </a:r>
            <a:r>
              <a:rPr lang="en-US" sz="1600" dirty="0" err="1">
                <a:solidFill>
                  <a:schemeClr val="bg1"/>
                </a:solidFill>
                <a:latin typeface="Arial" charset="0"/>
                <a:cs typeface="Times New Roman" pitchFamily="18" charset="0"/>
              </a:rPr>
              <a:t>Memakainya</a:t>
            </a:r>
            <a:endParaRPr lang="en-US" sz="1600" dirty="0">
              <a:solidFill>
                <a:schemeClr val="bg1"/>
              </a:solidFill>
              <a:latin typeface="Arial" charset="0"/>
            </a:endParaRPr>
          </a:p>
          <a:p>
            <a:endParaRPr lang="en-US" sz="1600" dirty="0">
              <a:solidFill>
                <a:schemeClr val="bg1"/>
              </a:solidFill>
              <a:latin typeface="Arial" charset="0"/>
            </a:endParaRPr>
          </a:p>
        </p:txBody>
      </p:sp>
      <p:sp>
        <p:nvSpPr>
          <p:cNvPr id="31747" name="Rectangle 19"/>
          <p:cNvSpPr>
            <a:spLocks noChangeArrowheads="1"/>
          </p:cNvSpPr>
          <p:nvPr/>
        </p:nvSpPr>
        <p:spPr bwMode="auto">
          <a:xfrm>
            <a:off x="4495800" y="457200"/>
            <a:ext cx="3048000" cy="1181100"/>
          </a:xfrm>
          <a:prstGeom prst="rect">
            <a:avLst/>
          </a:prstGeom>
          <a:solidFill>
            <a:schemeClr val="tx1"/>
          </a:solidFill>
          <a:ln w="9525">
            <a:solidFill>
              <a:srgbClr val="000000"/>
            </a:solidFill>
            <a:miter lim="800000"/>
            <a:headEnd/>
            <a:tailEnd/>
          </a:ln>
        </p:spPr>
        <p:txBody>
          <a:bodyPr/>
          <a:lstStyle/>
          <a:p>
            <a:pPr algn="ctr" eaLnBrk="1" hangingPunct="1"/>
            <a:r>
              <a:rPr lang="en-US" sz="1600" dirty="0">
                <a:solidFill>
                  <a:schemeClr val="bg1"/>
                </a:solidFill>
                <a:latin typeface="Arial" charset="0"/>
                <a:cs typeface="Times New Roman" pitchFamily="18" charset="0"/>
              </a:rPr>
              <a:t>P. No 2.</a:t>
            </a:r>
            <a:endParaRPr lang="en-US" sz="1600" dirty="0">
              <a:solidFill>
                <a:schemeClr val="bg1"/>
              </a:solidFill>
              <a:latin typeface="Arial" charset="0"/>
            </a:endParaRPr>
          </a:p>
          <a:p>
            <a:pPr algn="ctr"/>
            <a:r>
              <a:rPr lang="en-US" sz="1600" dirty="0" err="1">
                <a:solidFill>
                  <a:schemeClr val="bg1"/>
                </a:solidFill>
                <a:latin typeface="Arial" charset="0"/>
                <a:cs typeface="Times New Roman" pitchFamily="18" charset="0"/>
              </a:rPr>
              <a:t>Awas</a:t>
            </a:r>
            <a:r>
              <a:rPr lang="en-US" sz="1600" dirty="0">
                <a:solidFill>
                  <a:schemeClr val="bg1"/>
                </a:solidFill>
                <a:latin typeface="Arial" charset="0"/>
                <a:cs typeface="Times New Roman" pitchFamily="18" charset="0"/>
              </a:rPr>
              <a:t> ! </a:t>
            </a:r>
            <a:r>
              <a:rPr lang="en-US" sz="1600" dirty="0" err="1">
                <a:solidFill>
                  <a:schemeClr val="bg1"/>
                </a:solidFill>
                <a:latin typeface="Arial" charset="0"/>
                <a:cs typeface="Times New Roman" pitchFamily="18" charset="0"/>
              </a:rPr>
              <a:t>Obat</a:t>
            </a:r>
            <a:r>
              <a:rPr lang="en-US" sz="1600" dirty="0">
                <a:solidFill>
                  <a:schemeClr val="bg1"/>
                </a:solidFill>
                <a:latin typeface="Arial" charset="0"/>
                <a:cs typeface="Times New Roman" pitchFamily="18" charset="0"/>
              </a:rPr>
              <a:t> </a:t>
            </a:r>
            <a:r>
              <a:rPr lang="en-US" sz="1600" dirty="0" err="1">
                <a:solidFill>
                  <a:schemeClr val="bg1"/>
                </a:solidFill>
                <a:latin typeface="Arial" charset="0"/>
                <a:cs typeface="Times New Roman" pitchFamily="18" charset="0"/>
              </a:rPr>
              <a:t>Keras</a:t>
            </a:r>
            <a:r>
              <a:rPr lang="en-US" sz="1600" dirty="0">
                <a:solidFill>
                  <a:schemeClr val="bg1"/>
                </a:solidFill>
                <a:latin typeface="Arial" charset="0"/>
                <a:cs typeface="Times New Roman" pitchFamily="18" charset="0"/>
              </a:rPr>
              <a:t>,</a:t>
            </a:r>
            <a:endParaRPr lang="en-US" sz="1600" dirty="0">
              <a:solidFill>
                <a:schemeClr val="bg1"/>
              </a:solidFill>
              <a:latin typeface="Arial" charset="0"/>
            </a:endParaRPr>
          </a:p>
          <a:p>
            <a:pPr algn="ctr"/>
            <a:r>
              <a:rPr lang="en-US" sz="1600" dirty="0" err="1">
                <a:solidFill>
                  <a:schemeClr val="bg1"/>
                </a:solidFill>
                <a:latin typeface="Arial" charset="0"/>
                <a:cs typeface="Times New Roman" pitchFamily="18" charset="0"/>
              </a:rPr>
              <a:t>Hanya</a:t>
            </a:r>
            <a:r>
              <a:rPr lang="en-US" sz="1600" dirty="0">
                <a:solidFill>
                  <a:schemeClr val="bg1"/>
                </a:solidFill>
                <a:latin typeface="Arial" charset="0"/>
                <a:cs typeface="Times New Roman" pitchFamily="18" charset="0"/>
              </a:rPr>
              <a:t> </a:t>
            </a:r>
            <a:r>
              <a:rPr lang="en-US" sz="1600" dirty="0" err="1">
                <a:solidFill>
                  <a:schemeClr val="bg1"/>
                </a:solidFill>
                <a:latin typeface="Arial" charset="0"/>
                <a:cs typeface="Times New Roman" pitchFamily="18" charset="0"/>
              </a:rPr>
              <a:t>untuk</a:t>
            </a:r>
            <a:r>
              <a:rPr lang="en-US" sz="1600" dirty="0">
                <a:solidFill>
                  <a:schemeClr val="bg1"/>
                </a:solidFill>
                <a:latin typeface="Arial" charset="0"/>
                <a:cs typeface="Times New Roman" pitchFamily="18" charset="0"/>
              </a:rPr>
              <a:t> </a:t>
            </a:r>
            <a:r>
              <a:rPr lang="en-US" sz="1600" dirty="0" err="1">
                <a:solidFill>
                  <a:schemeClr val="bg1"/>
                </a:solidFill>
                <a:latin typeface="Arial" charset="0"/>
                <a:cs typeface="Times New Roman" pitchFamily="18" charset="0"/>
              </a:rPr>
              <a:t>dikumur</a:t>
            </a:r>
            <a:r>
              <a:rPr lang="en-US" sz="1600" dirty="0">
                <a:solidFill>
                  <a:schemeClr val="bg1"/>
                </a:solidFill>
                <a:latin typeface="Arial" charset="0"/>
                <a:cs typeface="Times New Roman" pitchFamily="18" charset="0"/>
              </a:rPr>
              <a:t>, </a:t>
            </a:r>
            <a:r>
              <a:rPr lang="en-US" sz="1600" dirty="0" err="1">
                <a:solidFill>
                  <a:schemeClr val="bg1"/>
                </a:solidFill>
                <a:latin typeface="Arial" charset="0"/>
                <a:cs typeface="Times New Roman" pitchFamily="18" charset="0"/>
              </a:rPr>
              <a:t>jangan</a:t>
            </a:r>
            <a:r>
              <a:rPr lang="en-US" sz="1600" dirty="0">
                <a:solidFill>
                  <a:schemeClr val="bg1"/>
                </a:solidFill>
                <a:latin typeface="Arial" charset="0"/>
                <a:cs typeface="Times New Roman" pitchFamily="18" charset="0"/>
              </a:rPr>
              <a:t> </a:t>
            </a:r>
            <a:r>
              <a:rPr lang="en-US" sz="1600" dirty="0" err="1">
                <a:solidFill>
                  <a:schemeClr val="bg1"/>
                </a:solidFill>
                <a:latin typeface="Arial" charset="0"/>
                <a:cs typeface="Times New Roman" pitchFamily="18" charset="0"/>
              </a:rPr>
              <a:t>ditelan</a:t>
            </a:r>
            <a:endParaRPr lang="en-US" sz="1600" dirty="0">
              <a:solidFill>
                <a:schemeClr val="bg1"/>
              </a:solidFill>
              <a:latin typeface="Arial" charset="0"/>
            </a:endParaRPr>
          </a:p>
          <a:p>
            <a:endParaRPr lang="en-US" sz="1600" dirty="0">
              <a:latin typeface="Arial" charset="0"/>
            </a:endParaRPr>
          </a:p>
        </p:txBody>
      </p:sp>
      <p:sp>
        <p:nvSpPr>
          <p:cNvPr id="31748" name="Rectangle 18"/>
          <p:cNvSpPr>
            <a:spLocks noChangeArrowheads="1"/>
          </p:cNvSpPr>
          <p:nvPr/>
        </p:nvSpPr>
        <p:spPr bwMode="auto">
          <a:xfrm>
            <a:off x="609600" y="2209800"/>
            <a:ext cx="2819400" cy="1143000"/>
          </a:xfrm>
          <a:prstGeom prst="rect">
            <a:avLst/>
          </a:prstGeom>
          <a:solidFill>
            <a:schemeClr val="tx1"/>
          </a:solidFill>
          <a:ln w="9525">
            <a:solidFill>
              <a:srgbClr val="000000"/>
            </a:solidFill>
            <a:miter lim="800000"/>
            <a:headEnd/>
            <a:tailEnd/>
          </a:ln>
        </p:spPr>
        <p:txBody>
          <a:bodyPr/>
          <a:lstStyle/>
          <a:p>
            <a:pPr algn="ctr" eaLnBrk="1" hangingPunct="1"/>
            <a:r>
              <a:rPr lang="en-US" sz="1600" dirty="0">
                <a:solidFill>
                  <a:schemeClr val="bg1"/>
                </a:solidFill>
                <a:latin typeface="Arial" charset="0"/>
                <a:cs typeface="Times New Roman" pitchFamily="18" charset="0"/>
              </a:rPr>
              <a:t>P. No 3.</a:t>
            </a:r>
            <a:endParaRPr lang="en-US" sz="1600" dirty="0">
              <a:solidFill>
                <a:schemeClr val="bg1"/>
              </a:solidFill>
              <a:latin typeface="Arial" charset="0"/>
            </a:endParaRPr>
          </a:p>
          <a:p>
            <a:pPr algn="ctr"/>
            <a:r>
              <a:rPr lang="en-US" sz="1600" dirty="0" err="1">
                <a:solidFill>
                  <a:schemeClr val="bg1"/>
                </a:solidFill>
                <a:latin typeface="Arial" charset="0"/>
                <a:cs typeface="Times New Roman" pitchFamily="18" charset="0"/>
              </a:rPr>
              <a:t>Awas</a:t>
            </a:r>
            <a:r>
              <a:rPr lang="en-US" sz="1600" dirty="0">
                <a:solidFill>
                  <a:schemeClr val="bg1"/>
                </a:solidFill>
                <a:latin typeface="Arial" charset="0"/>
                <a:cs typeface="Times New Roman" pitchFamily="18" charset="0"/>
              </a:rPr>
              <a:t> ! </a:t>
            </a:r>
            <a:r>
              <a:rPr lang="en-US" sz="1600" dirty="0" err="1">
                <a:solidFill>
                  <a:schemeClr val="bg1"/>
                </a:solidFill>
                <a:latin typeface="Arial" charset="0"/>
                <a:cs typeface="Times New Roman" pitchFamily="18" charset="0"/>
              </a:rPr>
              <a:t>Obat</a:t>
            </a:r>
            <a:r>
              <a:rPr lang="en-US" sz="1600" dirty="0">
                <a:solidFill>
                  <a:schemeClr val="bg1"/>
                </a:solidFill>
                <a:latin typeface="Arial" charset="0"/>
                <a:cs typeface="Times New Roman" pitchFamily="18" charset="0"/>
              </a:rPr>
              <a:t> </a:t>
            </a:r>
            <a:r>
              <a:rPr lang="en-US" sz="1600" dirty="0" err="1">
                <a:solidFill>
                  <a:schemeClr val="bg1"/>
                </a:solidFill>
                <a:latin typeface="Arial" charset="0"/>
                <a:cs typeface="Times New Roman" pitchFamily="18" charset="0"/>
              </a:rPr>
              <a:t>Keras</a:t>
            </a:r>
            <a:r>
              <a:rPr lang="en-US" sz="1600" dirty="0">
                <a:solidFill>
                  <a:schemeClr val="bg1"/>
                </a:solidFill>
                <a:latin typeface="Arial" charset="0"/>
                <a:cs typeface="Times New Roman" pitchFamily="18" charset="0"/>
              </a:rPr>
              <a:t>,</a:t>
            </a:r>
            <a:endParaRPr lang="en-US" sz="1600" dirty="0">
              <a:solidFill>
                <a:schemeClr val="bg1"/>
              </a:solidFill>
              <a:latin typeface="Arial" charset="0"/>
            </a:endParaRPr>
          </a:p>
          <a:p>
            <a:pPr algn="ctr"/>
            <a:r>
              <a:rPr lang="en-US" sz="1600" dirty="0" err="1">
                <a:solidFill>
                  <a:schemeClr val="bg1"/>
                </a:solidFill>
                <a:latin typeface="Arial" charset="0"/>
                <a:cs typeface="Times New Roman" pitchFamily="18" charset="0"/>
              </a:rPr>
              <a:t>Hanya</a:t>
            </a:r>
            <a:r>
              <a:rPr lang="en-US" sz="1600" dirty="0">
                <a:solidFill>
                  <a:schemeClr val="bg1"/>
                </a:solidFill>
                <a:latin typeface="Arial" charset="0"/>
                <a:cs typeface="Times New Roman" pitchFamily="18" charset="0"/>
              </a:rPr>
              <a:t> </a:t>
            </a:r>
            <a:r>
              <a:rPr lang="en-US" sz="1600" dirty="0" err="1">
                <a:solidFill>
                  <a:schemeClr val="bg1"/>
                </a:solidFill>
                <a:latin typeface="Arial" charset="0"/>
                <a:cs typeface="Times New Roman" pitchFamily="18" charset="0"/>
              </a:rPr>
              <a:t>untuk</a:t>
            </a:r>
            <a:r>
              <a:rPr lang="en-US" sz="1600" dirty="0">
                <a:solidFill>
                  <a:schemeClr val="bg1"/>
                </a:solidFill>
                <a:latin typeface="Arial" charset="0"/>
                <a:cs typeface="Times New Roman" pitchFamily="18" charset="0"/>
              </a:rPr>
              <a:t> </a:t>
            </a:r>
            <a:r>
              <a:rPr lang="en-US" sz="1600" dirty="0" err="1">
                <a:solidFill>
                  <a:schemeClr val="bg1"/>
                </a:solidFill>
                <a:latin typeface="Arial" charset="0"/>
                <a:cs typeface="Times New Roman" pitchFamily="18" charset="0"/>
              </a:rPr>
              <a:t>bagian</a:t>
            </a:r>
            <a:r>
              <a:rPr lang="en-US" sz="1600" dirty="0">
                <a:solidFill>
                  <a:schemeClr val="bg1"/>
                </a:solidFill>
                <a:latin typeface="Arial" charset="0"/>
                <a:cs typeface="Times New Roman" pitchFamily="18" charset="0"/>
              </a:rPr>
              <a:t> </a:t>
            </a:r>
            <a:r>
              <a:rPr lang="en-US" sz="1600" dirty="0" err="1">
                <a:solidFill>
                  <a:schemeClr val="bg1"/>
                </a:solidFill>
                <a:latin typeface="Arial" charset="0"/>
                <a:cs typeface="Times New Roman" pitchFamily="18" charset="0"/>
              </a:rPr>
              <a:t>luar</a:t>
            </a:r>
            <a:r>
              <a:rPr lang="en-US" sz="1600" dirty="0">
                <a:solidFill>
                  <a:schemeClr val="bg1"/>
                </a:solidFill>
                <a:latin typeface="Arial" charset="0"/>
                <a:cs typeface="Times New Roman" pitchFamily="18" charset="0"/>
              </a:rPr>
              <a:t> </a:t>
            </a:r>
            <a:r>
              <a:rPr lang="en-US" sz="1600" dirty="0" err="1">
                <a:solidFill>
                  <a:schemeClr val="bg1"/>
                </a:solidFill>
                <a:latin typeface="Arial" charset="0"/>
                <a:cs typeface="Times New Roman" pitchFamily="18" charset="0"/>
              </a:rPr>
              <a:t>dari</a:t>
            </a:r>
            <a:r>
              <a:rPr lang="en-US" sz="1600" dirty="0">
                <a:solidFill>
                  <a:schemeClr val="bg1"/>
                </a:solidFill>
                <a:latin typeface="Arial" charset="0"/>
                <a:cs typeface="Times New Roman" pitchFamily="18" charset="0"/>
              </a:rPr>
              <a:t> </a:t>
            </a:r>
            <a:r>
              <a:rPr lang="en-US" sz="1600" dirty="0" err="1">
                <a:solidFill>
                  <a:schemeClr val="bg1"/>
                </a:solidFill>
                <a:latin typeface="Arial" charset="0"/>
                <a:cs typeface="Times New Roman" pitchFamily="18" charset="0"/>
              </a:rPr>
              <a:t>badan</a:t>
            </a:r>
            <a:endParaRPr lang="en-US" sz="1600" dirty="0">
              <a:solidFill>
                <a:schemeClr val="bg1"/>
              </a:solidFill>
              <a:latin typeface="Arial" charset="0"/>
            </a:endParaRPr>
          </a:p>
          <a:p>
            <a:endParaRPr lang="en-US" sz="1600" dirty="0">
              <a:latin typeface="Arial" charset="0"/>
            </a:endParaRPr>
          </a:p>
        </p:txBody>
      </p:sp>
      <p:sp>
        <p:nvSpPr>
          <p:cNvPr id="31749" name="Rectangle 16"/>
          <p:cNvSpPr>
            <a:spLocks noChangeArrowheads="1"/>
          </p:cNvSpPr>
          <p:nvPr/>
        </p:nvSpPr>
        <p:spPr bwMode="auto">
          <a:xfrm>
            <a:off x="609600" y="3962400"/>
            <a:ext cx="2705100" cy="1143000"/>
          </a:xfrm>
          <a:prstGeom prst="rect">
            <a:avLst/>
          </a:prstGeom>
          <a:solidFill>
            <a:schemeClr val="tx1"/>
          </a:solidFill>
          <a:ln w="9525">
            <a:solidFill>
              <a:srgbClr val="000000"/>
            </a:solidFill>
            <a:miter lim="800000"/>
            <a:headEnd/>
            <a:tailEnd/>
          </a:ln>
        </p:spPr>
        <p:txBody>
          <a:bodyPr/>
          <a:lstStyle/>
          <a:p>
            <a:pPr eaLnBrk="1" hangingPunct="1"/>
            <a:endParaRPr lang="en-US" sz="1600" dirty="0">
              <a:latin typeface="Arial" charset="0"/>
              <a:cs typeface="Times New Roman" pitchFamily="18" charset="0"/>
            </a:endParaRPr>
          </a:p>
          <a:p>
            <a:pPr algn="ctr"/>
            <a:r>
              <a:rPr lang="en-US" sz="1600" dirty="0">
                <a:solidFill>
                  <a:schemeClr val="bg1"/>
                </a:solidFill>
                <a:latin typeface="Arial" charset="0"/>
                <a:cs typeface="Times New Roman" pitchFamily="18" charset="0"/>
              </a:rPr>
              <a:t>P. No 5.</a:t>
            </a:r>
            <a:endParaRPr lang="en-US" sz="1600" dirty="0">
              <a:solidFill>
                <a:schemeClr val="bg1"/>
              </a:solidFill>
              <a:latin typeface="Arial" charset="0"/>
            </a:endParaRPr>
          </a:p>
          <a:p>
            <a:pPr algn="ctr"/>
            <a:r>
              <a:rPr lang="en-US" sz="1600" dirty="0" err="1">
                <a:solidFill>
                  <a:schemeClr val="bg1"/>
                </a:solidFill>
                <a:latin typeface="Arial" charset="0"/>
                <a:cs typeface="Times New Roman" pitchFamily="18" charset="0"/>
              </a:rPr>
              <a:t>Awas</a:t>
            </a:r>
            <a:r>
              <a:rPr lang="en-US" sz="1600" dirty="0">
                <a:solidFill>
                  <a:schemeClr val="bg1"/>
                </a:solidFill>
                <a:latin typeface="Arial" charset="0"/>
                <a:cs typeface="Times New Roman" pitchFamily="18" charset="0"/>
              </a:rPr>
              <a:t> ! </a:t>
            </a:r>
            <a:r>
              <a:rPr lang="en-US" sz="1600" dirty="0" err="1">
                <a:solidFill>
                  <a:schemeClr val="bg1"/>
                </a:solidFill>
                <a:latin typeface="Arial" charset="0"/>
                <a:cs typeface="Times New Roman" pitchFamily="18" charset="0"/>
              </a:rPr>
              <a:t>Obat</a:t>
            </a:r>
            <a:r>
              <a:rPr lang="en-US" sz="1600" dirty="0">
                <a:solidFill>
                  <a:schemeClr val="bg1"/>
                </a:solidFill>
                <a:latin typeface="Arial" charset="0"/>
                <a:cs typeface="Times New Roman" pitchFamily="18" charset="0"/>
              </a:rPr>
              <a:t> </a:t>
            </a:r>
            <a:r>
              <a:rPr lang="en-US" sz="1600" dirty="0" err="1">
                <a:solidFill>
                  <a:schemeClr val="bg1"/>
                </a:solidFill>
                <a:latin typeface="Arial" charset="0"/>
                <a:cs typeface="Times New Roman" pitchFamily="18" charset="0"/>
              </a:rPr>
              <a:t>Keras</a:t>
            </a:r>
            <a:r>
              <a:rPr lang="en-US" sz="1600" dirty="0">
                <a:solidFill>
                  <a:schemeClr val="bg1"/>
                </a:solidFill>
                <a:latin typeface="Arial" charset="0"/>
                <a:cs typeface="Times New Roman" pitchFamily="18" charset="0"/>
              </a:rPr>
              <a:t>,</a:t>
            </a:r>
            <a:endParaRPr lang="en-US" sz="1600" dirty="0">
              <a:solidFill>
                <a:schemeClr val="bg1"/>
              </a:solidFill>
              <a:latin typeface="Arial" charset="0"/>
            </a:endParaRPr>
          </a:p>
          <a:p>
            <a:pPr algn="ctr"/>
            <a:r>
              <a:rPr lang="en-US" sz="1600" dirty="0" err="1">
                <a:solidFill>
                  <a:schemeClr val="bg1"/>
                </a:solidFill>
                <a:latin typeface="Arial" charset="0"/>
                <a:cs typeface="Times New Roman" pitchFamily="18" charset="0"/>
              </a:rPr>
              <a:t>Tidak</a:t>
            </a:r>
            <a:r>
              <a:rPr lang="en-US" sz="1600" dirty="0">
                <a:solidFill>
                  <a:schemeClr val="bg1"/>
                </a:solidFill>
                <a:latin typeface="Arial" charset="0"/>
                <a:cs typeface="Times New Roman" pitchFamily="18" charset="0"/>
              </a:rPr>
              <a:t> </a:t>
            </a:r>
            <a:r>
              <a:rPr lang="en-US" sz="1600" dirty="0" err="1">
                <a:solidFill>
                  <a:schemeClr val="bg1"/>
                </a:solidFill>
                <a:latin typeface="Arial" charset="0"/>
                <a:cs typeface="Times New Roman" pitchFamily="18" charset="0"/>
              </a:rPr>
              <a:t>boleh</a:t>
            </a:r>
            <a:r>
              <a:rPr lang="en-US" sz="1600" dirty="0">
                <a:solidFill>
                  <a:schemeClr val="bg1"/>
                </a:solidFill>
                <a:latin typeface="Arial" charset="0"/>
                <a:cs typeface="Times New Roman" pitchFamily="18" charset="0"/>
              </a:rPr>
              <a:t> </a:t>
            </a:r>
            <a:r>
              <a:rPr lang="en-US" sz="1600" dirty="0" err="1">
                <a:solidFill>
                  <a:schemeClr val="bg1"/>
                </a:solidFill>
                <a:latin typeface="Arial" charset="0"/>
                <a:cs typeface="Times New Roman" pitchFamily="18" charset="0"/>
              </a:rPr>
              <a:t>ditelan</a:t>
            </a:r>
            <a:endParaRPr lang="en-US" sz="1600" dirty="0">
              <a:solidFill>
                <a:schemeClr val="bg1"/>
              </a:solidFill>
              <a:latin typeface="Arial" charset="0"/>
            </a:endParaRPr>
          </a:p>
          <a:p>
            <a:endParaRPr lang="en-US" sz="1600" dirty="0">
              <a:latin typeface="Arial" charset="0"/>
            </a:endParaRPr>
          </a:p>
        </p:txBody>
      </p:sp>
      <p:sp>
        <p:nvSpPr>
          <p:cNvPr id="31750" name="Rectangle 17"/>
          <p:cNvSpPr>
            <a:spLocks noChangeArrowheads="1"/>
          </p:cNvSpPr>
          <p:nvPr/>
        </p:nvSpPr>
        <p:spPr bwMode="auto">
          <a:xfrm>
            <a:off x="4648200" y="2209800"/>
            <a:ext cx="2819400" cy="1181100"/>
          </a:xfrm>
          <a:prstGeom prst="rect">
            <a:avLst/>
          </a:prstGeom>
          <a:solidFill>
            <a:schemeClr val="tx1"/>
          </a:solidFill>
          <a:ln w="9525">
            <a:solidFill>
              <a:srgbClr val="000000"/>
            </a:solidFill>
            <a:miter lim="800000"/>
            <a:headEnd/>
            <a:tailEnd/>
          </a:ln>
        </p:spPr>
        <p:txBody>
          <a:bodyPr/>
          <a:lstStyle/>
          <a:p>
            <a:pPr algn="ctr" eaLnBrk="1" hangingPunct="1"/>
            <a:r>
              <a:rPr lang="en-US" sz="1600" dirty="0">
                <a:solidFill>
                  <a:schemeClr val="bg1"/>
                </a:solidFill>
                <a:latin typeface="Arial" charset="0"/>
                <a:cs typeface="Times New Roman" pitchFamily="18" charset="0"/>
              </a:rPr>
              <a:t>P. No 4.</a:t>
            </a:r>
            <a:endParaRPr lang="en-US" sz="1600" dirty="0">
              <a:solidFill>
                <a:schemeClr val="bg1"/>
              </a:solidFill>
              <a:latin typeface="Arial" charset="0"/>
            </a:endParaRPr>
          </a:p>
          <a:p>
            <a:pPr algn="ctr"/>
            <a:r>
              <a:rPr lang="en-US" sz="1600" dirty="0" err="1">
                <a:solidFill>
                  <a:schemeClr val="bg1"/>
                </a:solidFill>
                <a:latin typeface="Arial" charset="0"/>
                <a:cs typeface="Times New Roman" pitchFamily="18" charset="0"/>
              </a:rPr>
              <a:t>Awas</a:t>
            </a:r>
            <a:r>
              <a:rPr lang="en-US" sz="1600" dirty="0">
                <a:solidFill>
                  <a:schemeClr val="bg1"/>
                </a:solidFill>
                <a:latin typeface="Arial" charset="0"/>
                <a:cs typeface="Times New Roman" pitchFamily="18" charset="0"/>
              </a:rPr>
              <a:t> ! </a:t>
            </a:r>
            <a:r>
              <a:rPr lang="en-US" sz="1600" dirty="0" err="1">
                <a:solidFill>
                  <a:schemeClr val="bg1"/>
                </a:solidFill>
                <a:latin typeface="Arial" charset="0"/>
                <a:cs typeface="Times New Roman" pitchFamily="18" charset="0"/>
              </a:rPr>
              <a:t>Obat</a:t>
            </a:r>
            <a:r>
              <a:rPr lang="en-US" sz="1600" dirty="0">
                <a:solidFill>
                  <a:schemeClr val="bg1"/>
                </a:solidFill>
                <a:latin typeface="Arial" charset="0"/>
                <a:cs typeface="Times New Roman" pitchFamily="18" charset="0"/>
              </a:rPr>
              <a:t> </a:t>
            </a:r>
            <a:r>
              <a:rPr lang="en-US" sz="1600" dirty="0" err="1">
                <a:solidFill>
                  <a:schemeClr val="bg1"/>
                </a:solidFill>
                <a:latin typeface="Arial" charset="0"/>
                <a:cs typeface="Times New Roman" pitchFamily="18" charset="0"/>
              </a:rPr>
              <a:t>Keras</a:t>
            </a:r>
            <a:r>
              <a:rPr lang="en-US" sz="1600" dirty="0">
                <a:solidFill>
                  <a:schemeClr val="bg1"/>
                </a:solidFill>
                <a:latin typeface="Arial" charset="0"/>
                <a:cs typeface="Times New Roman" pitchFamily="18" charset="0"/>
              </a:rPr>
              <a:t>,</a:t>
            </a:r>
            <a:endParaRPr lang="en-US" sz="1600" dirty="0">
              <a:solidFill>
                <a:schemeClr val="bg1"/>
              </a:solidFill>
              <a:latin typeface="Arial" charset="0"/>
            </a:endParaRPr>
          </a:p>
          <a:p>
            <a:pPr algn="ctr"/>
            <a:r>
              <a:rPr lang="en-US" sz="1600" dirty="0" err="1">
                <a:solidFill>
                  <a:schemeClr val="bg1"/>
                </a:solidFill>
                <a:latin typeface="Arial" charset="0"/>
                <a:cs typeface="Times New Roman" pitchFamily="18" charset="0"/>
              </a:rPr>
              <a:t>Hanya</a:t>
            </a:r>
            <a:r>
              <a:rPr lang="en-US" sz="1600" dirty="0">
                <a:solidFill>
                  <a:schemeClr val="bg1"/>
                </a:solidFill>
                <a:latin typeface="Arial" charset="0"/>
                <a:cs typeface="Times New Roman" pitchFamily="18" charset="0"/>
              </a:rPr>
              <a:t> </a:t>
            </a:r>
            <a:r>
              <a:rPr lang="en-US" sz="1600" dirty="0" err="1">
                <a:solidFill>
                  <a:schemeClr val="bg1"/>
                </a:solidFill>
                <a:latin typeface="Arial" charset="0"/>
                <a:cs typeface="Times New Roman" pitchFamily="18" charset="0"/>
              </a:rPr>
              <a:t>Untuk</a:t>
            </a:r>
            <a:r>
              <a:rPr lang="en-US" sz="1600" dirty="0">
                <a:solidFill>
                  <a:schemeClr val="bg1"/>
                </a:solidFill>
                <a:latin typeface="Arial" charset="0"/>
                <a:cs typeface="Times New Roman" pitchFamily="18" charset="0"/>
              </a:rPr>
              <a:t> </a:t>
            </a:r>
            <a:r>
              <a:rPr lang="en-US" sz="1600" dirty="0" err="1">
                <a:solidFill>
                  <a:schemeClr val="bg1"/>
                </a:solidFill>
                <a:latin typeface="Arial" charset="0"/>
                <a:cs typeface="Times New Roman" pitchFamily="18" charset="0"/>
              </a:rPr>
              <a:t>dibakar</a:t>
            </a:r>
            <a:endParaRPr lang="en-US" sz="1600" dirty="0">
              <a:solidFill>
                <a:schemeClr val="bg1"/>
              </a:solidFill>
              <a:latin typeface="Arial" charset="0"/>
            </a:endParaRPr>
          </a:p>
        </p:txBody>
      </p:sp>
      <p:sp>
        <p:nvSpPr>
          <p:cNvPr id="31751" name="Rectangle 15"/>
          <p:cNvSpPr>
            <a:spLocks noChangeArrowheads="1"/>
          </p:cNvSpPr>
          <p:nvPr/>
        </p:nvSpPr>
        <p:spPr bwMode="auto">
          <a:xfrm>
            <a:off x="4648200" y="4038600"/>
            <a:ext cx="2971800" cy="1066800"/>
          </a:xfrm>
          <a:prstGeom prst="rect">
            <a:avLst/>
          </a:prstGeom>
          <a:solidFill>
            <a:schemeClr val="tx1"/>
          </a:solidFill>
          <a:ln w="9525">
            <a:solidFill>
              <a:srgbClr val="000000"/>
            </a:solidFill>
            <a:miter lim="800000"/>
            <a:headEnd/>
            <a:tailEnd/>
          </a:ln>
        </p:spPr>
        <p:txBody>
          <a:bodyPr/>
          <a:lstStyle/>
          <a:p>
            <a:pPr algn="ctr" eaLnBrk="1" hangingPunct="1"/>
            <a:r>
              <a:rPr lang="en-US" sz="1600" dirty="0">
                <a:solidFill>
                  <a:schemeClr val="bg1"/>
                </a:solidFill>
                <a:latin typeface="Arial" charset="0"/>
                <a:cs typeface="Times New Roman" pitchFamily="18" charset="0"/>
              </a:rPr>
              <a:t>P. No 6.</a:t>
            </a:r>
            <a:endParaRPr lang="en-US" sz="1600" dirty="0">
              <a:solidFill>
                <a:schemeClr val="bg1"/>
              </a:solidFill>
              <a:latin typeface="Arial" charset="0"/>
            </a:endParaRPr>
          </a:p>
          <a:p>
            <a:pPr algn="ctr"/>
            <a:r>
              <a:rPr lang="en-US" sz="1600" dirty="0" err="1">
                <a:solidFill>
                  <a:schemeClr val="bg1"/>
                </a:solidFill>
                <a:latin typeface="Arial" charset="0"/>
                <a:cs typeface="Times New Roman" pitchFamily="18" charset="0"/>
              </a:rPr>
              <a:t>Awas</a:t>
            </a:r>
            <a:r>
              <a:rPr lang="en-US" sz="1600" dirty="0">
                <a:solidFill>
                  <a:schemeClr val="bg1"/>
                </a:solidFill>
                <a:latin typeface="Arial" charset="0"/>
                <a:cs typeface="Times New Roman" pitchFamily="18" charset="0"/>
              </a:rPr>
              <a:t> ! </a:t>
            </a:r>
            <a:r>
              <a:rPr lang="en-US" sz="1600" dirty="0" err="1">
                <a:solidFill>
                  <a:schemeClr val="bg1"/>
                </a:solidFill>
                <a:latin typeface="Arial" charset="0"/>
                <a:cs typeface="Times New Roman" pitchFamily="18" charset="0"/>
              </a:rPr>
              <a:t>Obat</a:t>
            </a:r>
            <a:r>
              <a:rPr lang="en-US" sz="1600" dirty="0">
                <a:solidFill>
                  <a:schemeClr val="bg1"/>
                </a:solidFill>
                <a:latin typeface="Arial" charset="0"/>
                <a:cs typeface="Times New Roman" pitchFamily="18" charset="0"/>
              </a:rPr>
              <a:t> </a:t>
            </a:r>
            <a:r>
              <a:rPr lang="en-US" sz="1600" dirty="0" err="1">
                <a:solidFill>
                  <a:schemeClr val="bg1"/>
                </a:solidFill>
                <a:latin typeface="Arial" charset="0"/>
                <a:cs typeface="Times New Roman" pitchFamily="18" charset="0"/>
              </a:rPr>
              <a:t>Keras</a:t>
            </a:r>
            <a:r>
              <a:rPr lang="en-US" sz="1600" dirty="0">
                <a:solidFill>
                  <a:schemeClr val="bg1"/>
                </a:solidFill>
                <a:latin typeface="Arial" charset="0"/>
                <a:cs typeface="Times New Roman" pitchFamily="18" charset="0"/>
              </a:rPr>
              <a:t>,</a:t>
            </a:r>
            <a:endParaRPr lang="en-US" sz="1600" dirty="0">
              <a:solidFill>
                <a:schemeClr val="bg1"/>
              </a:solidFill>
              <a:latin typeface="Arial" charset="0"/>
            </a:endParaRPr>
          </a:p>
          <a:p>
            <a:pPr algn="ctr"/>
            <a:r>
              <a:rPr lang="en-US" sz="1600" dirty="0" err="1">
                <a:solidFill>
                  <a:schemeClr val="bg1"/>
                </a:solidFill>
                <a:latin typeface="Arial" charset="0"/>
                <a:cs typeface="Times New Roman" pitchFamily="18" charset="0"/>
              </a:rPr>
              <a:t>Obat</a:t>
            </a:r>
            <a:r>
              <a:rPr lang="en-US" sz="1600" dirty="0">
                <a:solidFill>
                  <a:schemeClr val="bg1"/>
                </a:solidFill>
                <a:latin typeface="Arial" charset="0"/>
                <a:cs typeface="Times New Roman" pitchFamily="18" charset="0"/>
              </a:rPr>
              <a:t> </a:t>
            </a:r>
            <a:r>
              <a:rPr lang="en-US" sz="1600" dirty="0" err="1">
                <a:solidFill>
                  <a:schemeClr val="bg1"/>
                </a:solidFill>
                <a:latin typeface="Arial" charset="0"/>
                <a:cs typeface="Times New Roman" pitchFamily="18" charset="0"/>
              </a:rPr>
              <a:t>Wasir</a:t>
            </a:r>
            <a:r>
              <a:rPr lang="en-US" sz="1600" dirty="0">
                <a:solidFill>
                  <a:schemeClr val="bg1"/>
                </a:solidFill>
                <a:latin typeface="Arial" charset="0"/>
                <a:cs typeface="Times New Roman" pitchFamily="18" charset="0"/>
              </a:rPr>
              <a:t> </a:t>
            </a:r>
            <a:r>
              <a:rPr lang="en-US" sz="1600" dirty="0" err="1">
                <a:solidFill>
                  <a:schemeClr val="bg1"/>
                </a:solidFill>
                <a:latin typeface="Arial" charset="0"/>
                <a:cs typeface="Times New Roman" pitchFamily="18" charset="0"/>
              </a:rPr>
              <a:t>Jangan</a:t>
            </a:r>
            <a:r>
              <a:rPr lang="en-US" sz="1600" dirty="0">
                <a:solidFill>
                  <a:schemeClr val="bg1"/>
                </a:solidFill>
                <a:latin typeface="Arial" charset="0"/>
                <a:cs typeface="Times New Roman" pitchFamily="18" charset="0"/>
              </a:rPr>
              <a:t> </a:t>
            </a:r>
            <a:r>
              <a:rPr lang="en-US" sz="1600" dirty="0" err="1">
                <a:solidFill>
                  <a:schemeClr val="bg1"/>
                </a:solidFill>
                <a:latin typeface="Arial" charset="0"/>
                <a:cs typeface="Times New Roman" pitchFamily="18" charset="0"/>
              </a:rPr>
              <a:t>ditelan</a:t>
            </a:r>
            <a:endParaRPr lang="en-US" sz="1600" dirty="0">
              <a:solidFill>
                <a:schemeClr val="bg1"/>
              </a:solidFill>
              <a:latin typeface="Arial" charset="0"/>
            </a:endParaRPr>
          </a:p>
          <a:p>
            <a:endParaRPr lang="en-US" sz="1600" dirty="0">
              <a:latin typeface="Arial" charset="0"/>
            </a:endParaRPr>
          </a:p>
        </p:txBody>
      </p:sp>
      <p:sp>
        <p:nvSpPr>
          <p:cNvPr id="31752" name="Rectangle 21"/>
          <p:cNvSpPr>
            <a:spLocks noChangeArrowheads="1"/>
          </p:cNvSpPr>
          <p:nvPr/>
        </p:nvSpPr>
        <p:spPr bwMode="auto">
          <a:xfrm>
            <a:off x="0" y="2925763"/>
            <a:ext cx="9144000" cy="0"/>
          </a:xfrm>
          <a:prstGeom prst="rect">
            <a:avLst/>
          </a:prstGeom>
          <a:noFill/>
          <a:ln w="9525">
            <a:noFill/>
            <a:miter lim="800000"/>
            <a:headEnd/>
            <a:tailEnd/>
          </a:ln>
        </p:spPr>
        <p:txBody>
          <a:bodyPr wrap="none" anchor="ctr">
            <a:spAutoFit/>
          </a:bodyPr>
          <a:lstStyle/>
          <a:p>
            <a:pPr eaLnBrk="1" hangingPunct="1"/>
            <a:endParaRPr lang="id-ID">
              <a:latin typeface="Arial" charset="0"/>
            </a:endParaRPr>
          </a:p>
        </p:txBody>
      </p:sp>
      <p:sp>
        <p:nvSpPr>
          <p:cNvPr id="31753" name="Rectangle 22"/>
          <p:cNvSpPr>
            <a:spLocks noChangeArrowheads="1"/>
          </p:cNvSpPr>
          <p:nvPr/>
        </p:nvSpPr>
        <p:spPr bwMode="auto">
          <a:xfrm>
            <a:off x="0" y="2925763"/>
            <a:ext cx="9144000" cy="0"/>
          </a:xfrm>
          <a:prstGeom prst="rect">
            <a:avLst/>
          </a:prstGeom>
          <a:noFill/>
          <a:ln w="9525">
            <a:noFill/>
            <a:miter lim="800000"/>
            <a:headEnd/>
            <a:tailEnd/>
          </a:ln>
        </p:spPr>
        <p:txBody>
          <a:bodyPr wrap="none" anchor="ctr">
            <a:spAutoFit/>
          </a:bodyPr>
          <a:lstStyle/>
          <a:p>
            <a:pPr eaLnBrk="1" hangingPunct="1"/>
            <a:endParaRPr lang="id-ID">
              <a:latin typeface="Arial" charset="0"/>
            </a:endParaRPr>
          </a:p>
        </p:txBody>
      </p:sp>
      <p:sp>
        <p:nvSpPr>
          <p:cNvPr id="31754" name="Rectangle 23"/>
          <p:cNvSpPr>
            <a:spLocks noChangeArrowheads="1"/>
          </p:cNvSpPr>
          <p:nvPr/>
        </p:nvSpPr>
        <p:spPr bwMode="auto">
          <a:xfrm>
            <a:off x="0" y="2925763"/>
            <a:ext cx="9144000" cy="0"/>
          </a:xfrm>
          <a:prstGeom prst="rect">
            <a:avLst/>
          </a:prstGeom>
          <a:noFill/>
          <a:ln w="9525">
            <a:noFill/>
            <a:miter lim="800000"/>
            <a:headEnd/>
            <a:tailEnd/>
          </a:ln>
        </p:spPr>
        <p:txBody>
          <a:bodyPr wrap="none" anchor="ctr">
            <a:spAutoFit/>
          </a:bodyPr>
          <a:lstStyle/>
          <a:p>
            <a:pPr eaLnBrk="1" hangingPunct="1"/>
            <a:endParaRPr lang="id-ID">
              <a:latin typeface="Arial" charset="0"/>
            </a:endParaRPr>
          </a:p>
        </p:txBody>
      </p:sp>
      <p:sp>
        <p:nvSpPr>
          <p:cNvPr id="31755" name="Rectangle 24"/>
          <p:cNvSpPr>
            <a:spLocks noChangeArrowheads="1"/>
          </p:cNvSpPr>
          <p:nvPr/>
        </p:nvSpPr>
        <p:spPr bwMode="auto">
          <a:xfrm>
            <a:off x="0" y="2925763"/>
            <a:ext cx="9144000" cy="0"/>
          </a:xfrm>
          <a:prstGeom prst="rect">
            <a:avLst/>
          </a:prstGeom>
          <a:noFill/>
          <a:ln w="9525">
            <a:noFill/>
            <a:miter lim="800000"/>
            <a:headEnd/>
            <a:tailEnd/>
          </a:ln>
        </p:spPr>
        <p:txBody>
          <a:bodyPr wrap="none" anchor="ctr">
            <a:spAutoFit/>
          </a:bodyPr>
          <a:lstStyle/>
          <a:p>
            <a:pPr eaLnBrk="1" hangingPunct="1"/>
            <a:endParaRPr lang="id-ID">
              <a:latin typeface="Arial"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b="1" smtClean="0"/>
              <a:t>Psikotropika</a:t>
            </a:r>
          </a:p>
        </p:txBody>
      </p:sp>
      <p:sp>
        <p:nvSpPr>
          <p:cNvPr id="24579" name="Rectangle 3"/>
          <p:cNvSpPr>
            <a:spLocks noGrp="1" noChangeArrowheads="1"/>
          </p:cNvSpPr>
          <p:nvPr>
            <p:ph idx="1"/>
          </p:nvPr>
        </p:nvSpPr>
        <p:spPr>
          <a:xfrm>
            <a:off x="533400" y="1295400"/>
            <a:ext cx="8229600" cy="4530725"/>
          </a:xfrm>
        </p:spPr>
        <p:txBody>
          <a:bodyPr/>
          <a:lstStyle/>
          <a:p>
            <a:pPr eaLnBrk="1" hangingPunct="1">
              <a:lnSpc>
                <a:spcPct val="90000"/>
              </a:lnSpc>
              <a:defRPr/>
            </a:pPr>
            <a:endParaRPr lang="en-US" sz="2800" dirty="0" smtClean="0"/>
          </a:p>
          <a:p>
            <a:pPr eaLnBrk="1" hangingPunct="1">
              <a:lnSpc>
                <a:spcPct val="90000"/>
              </a:lnSpc>
              <a:defRPr/>
            </a:pPr>
            <a:r>
              <a:rPr lang="en-US" sz="2800" dirty="0" err="1" smtClean="0"/>
              <a:t>Psikotropika</a:t>
            </a:r>
            <a:r>
              <a:rPr lang="en-US" sz="2800" dirty="0" smtClean="0"/>
              <a:t>, </a:t>
            </a:r>
            <a:r>
              <a:rPr lang="en-US" sz="2800" dirty="0" err="1" smtClean="0"/>
              <a:t>adalah</a:t>
            </a:r>
            <a:r>
              <a:rPr lang="en-US" sz="2800" dirty="0" smtClean="0"/>
              <a:t> </a:t>
            </a:r>
            <a:r>
              <a:rPr lang="en-US" sz="2800" dirty="0" err="1" smtClean="0"/>
              <a:t>zat</a:t>
            </a:r>
            <a:r>
              <a:rPr lang="en-US" sz="2800" dirty="0" smtClean="0"/>
              <a:t> </a:t>
            </a:r>
            <a:r>
              <a:rPr lang="en-US" sz="2800" dirty="0" err="1" smtClean="0"/>
              <a:t>atau</a:t>
            </a:r>
            <a:r>
              <a:rPr lang="en-US" sz="2800" dirty="0" smtClean="0"/>
              <a:t> </a:t>
            </a:r>
            <a:r>
              <a:rPr lang="en-US" sz="2800" dirty="0" err="1" smtClean="0"/>
              <a:t>obat</a:t>
            </a:r>
            <a:r>
              <a:rPr lang="en-US" sz="2800" dirty="0" smtClean="0"/>
              <a:t>, </a:t>
            </a:r>
            <a:r>
              <a:rPr lang="en-US" sz="2800" dirty="0" err="1" smtClean="0"/>
              <a:t>baik</a:t>
            </a:r>
            <a:r>
              <a:rPr lang="en-US" sz="2800" dirty="0" smtClean="0"/>
              <a:t> </a:t>
            </a:r>
            <a:r>
              <a:rPr lang="en-US" sz="2800" dirty="0" err="1" smtClean="0"/>
              <a:t>alamiah</a:t>
            </a:r>
            <a:r>
              <a:rPr lang="en-US" sz="2800" dirty="0" smtClean="0"/>
              <a:t> </a:t>
            </a:r>
            <a:r>
              <a:rPr lang="en-US" sz="2800" dirty="0" err="1" smtClean="0"/>
              <a:t>maupun</a:t>
            </a:r>
            <a:r>
              <a:rPr lang="en-US" sz="2800" dirty="0" smtClean="0"/>
              <a:t> </a:t>
            </a:r>
            <a:r>
              <a:rPr lang="en-US" sz="2800" dirty="0" err="1" smtClean="0"/>
              <a:t>sintetis</a:t>
            </a:r>
            <a:r>
              <a:rPr lang="en-US" sz="2800" dirty="0" smtClean="0"/>
              <a:t> </a:t>
            </a:r>
            <a:r>
              <a:rPr lang="en-US" sz="2800" dirty="0" err="1" smtClean="0"/>
              <a:t>bukan</a:t>
            </a:r>
            <a:r>
              <a:rPr lang="en-US" sz="2800" dirty="0" smtClean="0"/>
              <a:t> </a:t>
            </a:r>
            <a:r>
              <a:rPr lang="en-US" sz="2800" dirty="0" err="1" smtClean="0"/>
              <a:t>narkotika</a:t>
            </a:r>
            <a:r>
              <a:rPr lang="en-US" sz="2800" dirty="0" smtClean="0"/>
              <a:t>, yang </a:t>
            </a:r>
            <a:r>
              <a:rPr lang="en-US" sz="2800" dirty="0" err="1" smtClean="0"/>
              <a:t>bersifat</a:t>
            </a:r>
            <a:r>
              <a:rPr lang="en-US" sz="2800" dirty="0" smtClean="0"/>
              <a:t> </a:t>
            </a:r>
            <a:r>
              <a:rPr lang="en-US" sz="2800" dirty="0" err="1" smtClean="0"/>
              <a:t>psikoaktif</a:t>
            </a:r>
            <a:r>
              <a:rPr lang="en-US" sz="2800" dirty="0" smtClean="0"/>
              <a:t> </a:t>
            </a:r>
            <a:r>
              <a:rPr lang="en-US" sz="2800" dirty="0" err="1" smtClean="0"/>
              <a:t>melalui</a:t>
            </a:r>
            <a:r>
              <a:rPr lang="en-US" sz="2800" dirty="0" smtClean="0"/>
              <a:t> </a:t>
            </a:r>
            <a:r>
              <a:rPr lang="en-US" sz="2800" dirty="0" err="1" smtClean="0"/>
              <a:t>pengaruh</a:t>
            </a:r>
            <a:r>
              <a:rPr lang="en-US" sz="2800" dirty="0" smtClean="0"/>
              <a:t> </a:t>
            </a:r>
            <a:r>
              <a:rPr lang="en-US" sz="2800" dirty="0" err="1" smtClean="0"/>
              <a:t>selektif</a:t>
            </a:r>
            <a:r>
              <a:rPr lang="en-US" sz="2800" dirty="0" smtClean="0"/>
              <a:t> </a:t>
            </a:r>
            <a:r>
              <a:rPr lang="en-US" sz="2800" dirty="0" err="1" smtClean="0"/>
              <a:t>pada</a:t>
            </a:r>
            <a:r>
              <a:rPr lang="en-US" sz="2800" dirty="0" smtClean="0"/>
              <a:t> </a:t>
            </a:r>
            <a:r>
              <a:rPr lang="en-US" sz="2800" dirty="0" err="1" smtClean="0"/>
              <a:t>susunan</a:t>
            </a:r>
            <a:r>
              <a:rPr lang="en-US" sz="2800" dirty="0" smtClean="0"/>
              <a:t> </a:t>
            </a:r>
            <a:r>
              <a:rPr lang="en-US" sz="2800" dirty="0" err="1" smtClean="0"/>
              <a:t>saraf</a:t>
            </a:r>
            <a:r>
              <a:rPr lang="en-US" sz="2800" dirty="0" smtClean="0"/>
              <a:t> </a:t>
            </a:r>
            <a:r>
              <a:rPr lang="en-US" sz="2800" dirty="0" err="1" smtClean="0"/>
              <a:t>pusat</a:t>
            </a:r>
            <a:r>
              <a:rPr lang="en-US" sz="2800" dirty="0" smtClean="0"/>
              <a:t> yang </a:t>
            </a:r>
            <a:r>
              <a:rPr lang="en-US" sz="2800" dirty="0" err="1" smtClean="0"/>
              <a:t>menyebabkan</a:t>
            </a:r>
            <a:r>
              <a:rPr lang="en-US" sz="2800" dirty="0" smtClean="0"/>
              <a:t> </a:t>
            </a:r>
            <a:r>
              <a:rPr lang="en-US" sz="2800" dirty="0" err="1" smtClean="0"/>
              <a:t>perubahn</a:t>
            </a:r>
            <a:r>
              <a:rPr lang="en-US" sz="2800" dirty="0" smtClean="0"/>
              <a:t> </a:t>
            </a:r>
            <a:r>
              <a:rPr lang="en-US" sz="2800" dirty="0" err="1" smtClean="0"/>
              <a:t>khas</a:t>
            </a:r>
            <a:r>
              <a:rPr lang="en-US" sz="2800" dirty="0" smtClean="0"/>
              <a:t> </a:t>
            </a:r>
            <a:r>
              <a:rPr lang="en-US" sz="2800" dirty="0" err="1" smtClean="0"/>
              <a:t>pada</a:t>
            </a:r>
            <a:r>
              <a:rPr lang="en-US" sz="2800" dirty="0" smtClean="0"/>
              <a:t> </a:t>
            </a:r>
            <a:r>
              <a:rPr lang="en-US" sz="2800" dirty="0" err="1" smtClean="0"/>
              <a:t>aktifitas</a:t>
            </a:r>
            <a:r>
              <a:rPr lang="en-US" sz="2800" dirty="0" smtClean="0"/>
              <a:t> mental </a:t>
            </a:r>
            <a:r>
              <a:rPr lang="en-US" sz="2800" dirty="0" err="1" smtClean="0"/>
              <a:t>dan</a:t>
            </a:r>
            <a:r>
              <a:rPr lang="en-US" sz="2800" dirty="0" smtClean="0"/>
              <a:t> </a:t>
            </a:r>
            <a:r>
              <a:rPr lang="en-US" sz="2800" dirty="0" err="1" smtClean="0"/>
              <a:t>perilaku</a:t>
            </a:r>
            <a:r>
              <a:rPr lang="en-US" sz="2800" dirty="0" smtClean="0"/>
              <a:t>. (UURI No 5 </a:t>
            </a:r>
            <a:r>
              <a:rPr lang="en-US" sz="2800" dirty="0" err="1" smtClean="0"/>
              <a:t>Th</a:t>
            </a:r>
            <a:r>
              <a:rPr lang="en-US" sz="2800" dirty="0" smtClean="0"/>
              <a:t> 1997 </a:t>
            </a:r>
            <a:r>
              <a:rPr lang="en-US" sz="2800" dirty="0" err="1" smtClean="0"/>
              <a:t>tentang</a:t>
            </a:r>
            <a:r>
              <a:rPr lang="en-US" sz="2800" dirty="0" smtClean="0"/>
              <a:t> </a:t>
            </a:r>
            <a:r>
              <a:rPr lang="en-US" sz="2800" dirty="0" err="1" smtClean="0"/>
              <a:t>Psikotropika</a:t>
            </a:r>
            <a:r>
              <a:rPr lang="en-US" sz="2800" dirty="0" smtClean="0"/>
              <a:t>)</a:t>
            </a:r>
          </a:p>
          <a:p>
            <a:pPr eaLnBrk="1" hangingPunct="1">
              <a:lnSpc>
                <a:spcPct val="90000"/>
              </a:lnSpc>
              <a:defRPr/>
            </a:pPr>
            <a:r>
              <a:rPr lang="en-US" sz="2800" dirty="0" err="1" smtClean="0"/>
              <a:t>Obat</a:t>
            </a:r>
            <a:r>
              <a:rPr lang="en-US" sz="2800" dirty="0" smtClean="0"/>
              <a:t> </a:t>
            </a:r>
            <a:r>
              <a:rPr lang="en-US" sz="2800" dirty="0" err="1" smtClean="0"/>
              <a:t>psikotropika</a:t>
            </a:r>
            <a:r>
              <a:rPr lang="en-US" sz="2800" dirty="0" smtClean="0"/>
              <a:t> </a:t>
            </a:r>
            <a:r>
              <a:rPr lang="en-US" sz="2800" dirty="0" err="1" smtClean="0"/>
              <a:t>ini</a:t>
            </a:r>
            <a:r>
              <a:rPr lang="en-US" sz="2800" dirty="0" smtClean="0"/>
              <a:t> </a:t>
            </a:r>
            <a:r>
              <a:rPr lang="en-US" sz="2800" dirty="0" err="1" smtClean="0"/>
              <a:t>termasuk</a:t>
            </a:r>
            <a:r>
              <a:rPr lang="en-US" sz="2800" dirty="0" smtClean="0"/>
              <a:t> </a:t>
            </a:r>
            <a:r>
              <a:rPr lang="en-US" sz="2800" dirty="0" err="1" smtClean="0"/>
              <a:t>golongan</a:t>
            </a:r>
            <a:r>
              <a:rPr lang="en-US" sz="2800" dirty="0" smtClean="0"/>
              <a:t> </a:t>
            </a:r>
            <a:r>
              <a:rPr lang="en-US" sz="2800" dirty="0" err="1" smtClean="0"/>
              <a:t>obat</a:t>
            </a:r>
            <a:r>
              <a:rPr lang="en-US" sz="2800" dirty="0" smtClean="0"/>
              <a:t> </a:t>
            </a:r>
            <a:r>
              <a:rPr lang="en-US" sz="2800" dirty="0" err="1" smtClean="0"/>
              <a:t>keras</a:t>
            </a:r>
            <a:r>
              <a:rPr lang="en-US" sz="2800" dirty="0" smtClean="0"/>
              <a:t> </a:t>
            </a:r>
            <a:r>
              <a:rPr lang="en-US" sz="2800" dirty="0" err="1" smtClean="0"/>
              <a:t>tertentu</a:t>
            </a:r>
            <a:r>
              <a:rPr lang="en-US" sz="2800" dirty="0" smtClean="0"/>
              <a:t>  (OKT)</a:t>
            </a:r>
          </a:p>
          <a:p>
            <a:pPr eaLnBrk="1" hangingPunct="1">
              <a:lnSpc>
                <a:spcPct val="90000"/>
              </a:lnSpc>
              <a:defRPr/>
            </a:pPr>
            <a:r>
              <a:rPr lang="en-US" sz="2500" dirty="0" err="1" smtClean="0">
                <a:solidFill>
                  <a:srgbClr val="0070C0"/>
                </a:solidFill>
              </a:rPr>
              <a:t>Contoh</a:t>
            </a:r>
            <a:r>
              <a:rPr lang="en-US" sz="2500" dirty="0" smtClean="0">
                <a:solidFill>
                  <a:srgbClr val="0070C0"/>
                </a:solidFill>
              </a:rPr>
              <a:t> : diazepam, </a:t>
            </a:r>
            <a:r>
              <a:rPr lang="en-US" sz="2500" dirty="0" err="1" smtClean="0">
                <a:solidFill>
                  <a:srgbClr val="0070C0"/>
                </a:solidFill>
              </a:rPr>
              <a:t>lorazepam</a:t>
            </a:r>
            <a:r>
              <a:rPr lang="en-US" sz="2500" dirty="0" smtClean="0">
                <a:solidFill>
                  <a:srgbClr val="0070C0"/>
                </a:solidFill>
              </a:rPr>
              <a:t>, </a:t>
            </a:r>
            <a:r>
              <a:rPr lang="en-US" sz="2500" dirty="0" err="1" smtClean="0">
                <a:solidFill>
                  <a:srgbClr val="0070C0"/>
                </a:solidFill>
              </a:rPr>
              <a:t>klordiazepoksid</a:t>
            </a:r>
            <a:r>
              <a:rPr lang="en-US" sz="2500" dirty="0" smtClean="0">
                <a:solidFill>
                  <a:srgbClr val="0070C0"/>
                </a:solidFill>
              </a:rPr>
              <a:t>, luminal</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b="1" smtClean="0"/>
              <a:t>Obat Wajib Apotek (OWA)</a:t>
            </a:r>
          </a:p>
        </p:txBody>
      </p:sp>
      <p:sp>
        <p:nvSpPr>
          <p:cNvPr id="25603" name="Rectangle 3"/>
          <p:cNvSpPr>
            <a:spLocks noGrp="1" noChangeArrowheads="1"/>
          </p:cNvSpPr>
          <p:nvPr>
            <p:ph idx="1"/>
          </p:nvPr>
        </p:nvSpPr>
        <p:spPr>
          <a:xfrm>
            <a:off x="457200" y="2133600"/>
            <a:ext cx="8229600" cy="3997325"/>
          </a:xfrm>
        </p:spPr>
        <p:txBody>
          <a:bodyPr/>
          <a:lstStyle/>
          <a:p>
            <a:pPr eaLnBrk="1" hangingPunct="1">
              <a:lnSpc>
                <a:spcPct val="90000"/>
              </a:lnSpc>
              <a:defRPr/>
            </a:pPr>
            <a:endParaRPr lang="en-US" sz="2800" dirty="0" smtClean="0"/>
          </a:p>
          <a:p>
            <a:pPr eaLnBrk="1" hangingPunct="1">
              <a:lnSpc>
                <a:spcPct val="90000"/>
              </a:lnSpc>
              <a:defRPr/>
            </a:pPr>
            <a:r>
              <a:rPr lang="en-US" sz="2800" dirty="0" smtClean="0"/>
              <a:t>OWA No. 1, OWA No 2, OWA No 3.</a:t>
            </a:r>
          </a:p>
        </p:txBody>
      </p:sp>
      <p:sp>
        <p:nvSpPr>
          <p:cNvPr id="2" name="TextBox 1"/>
          <p:cNvSpPr txBox="1"/>
          <p:nvPr/>
        </p:nvSpPr>
        <p:spPr>
          <a:xfrm>
            <a:off x="6516217" y="2755075"/>
            <a:ext cx="2448272" cy="369332"/>
          </a:xfrm>
          <a:prstGeom prst="rect">
            <a:avLst/>
          </a:prstGeom>
          <a:noFill/>
        </p:spPr>
        <p:txBody>
          <a:bodyPr wrap="square" rtlCol="0">
            <a:spAutoFit/>
          </a:bodyPr>
          <a:lstStyle/>
          <a:p>
            <a:r>
              <a:rPr lang="en-US" smtClean="0"/>
              <a:t>tugas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b="1" smtClean="0"/>
              <a:t>Penggolongan Obat</a:t>
            </a:r>
            <a:endParaRPr lang="en-US" smtClean="0"/>
          </a:p>
        </p:txBody>
      </p:sp>
      <p:sp>
        <p:nvSpPr>
          <p:cNvPr id="15363" name="Rectangle 3"/>
          <p:cNvSpPr>
            <a:spLocks noGrp="1" noChangeArrowheads="1"/>
          </p:cNvSpPr>
          <p:nvPr>
            <p:ph idx="1"/>
          </p:nvPr>
        </p:nvSpPr>
        <p:spPr/>
        <p:txBody>
          <a:bodyPr/>
          <a:lstStyle/>
          <a:p>
            <a:pPr eaLnBrk="1" hangingPunct="1">
              <a:buFont typeface="Wingdings" pitchFamily="2" charset="2"/>
              <a:buNone/>
              <a:defRPr/>
            </a:pPr>
            <a:r>
              <a:rPr lang="en-US" sz="2800" dirty="0" err="1" smtClean="0"/>
              <a:t>Obat</a:t>
            </a:r>
            <a:r>
              <a:rPr lang="en-US" sz="2800" dirty="0" smtClean="0"/>
              <a:t> </a:t>
            </a:r>
            <a:r>
              <a:rPr lang="en-US" sz="2800" dirty="0" err="1" smtClean="0"/>
              <a:t>digolongkan</a:t>
            </a:r>
            <a:r>
              <a:rPr lang="en-US" sz="2800" dirty="0" smtClean="0"/>
              <a:t> </a:t>
            </a:r>
            <a:r>
              <a:rPr lang="en-US" sz="2800" dirty="0" err="1" smtClean="0"/>
              <a:t>menjadi</a:t>
            </a:r>
            <a:r>
              <a:rPr lang="en-US" sz="2800" dirty="0" smtClean="0"/>
              <a:t> 4 </a:t>
            </a:r>
            <a:r>
              <a:rPr lang="en-US" sz="2800" dirty="0" err="1" smtClean="0"/>
              <a:t>golongan</a:t>
            </a:r>
            <a:r>
              <a:rPr lang="en-US" sz="2800" dirty="0" smtClean="0"/>
              <a:t> </a:t>
            </a:r>
            <a:r>
              <a:rPr lang="en-US" sz="2800" dirty="0" err="1" smtClean="0"/>
              <a:t>yaitu</a:t>
            </a:r>
            <a:endParaRPr lang="en-US" sz="2800" dirty="0" smtClean="0"/>
          </a:p>
          <a:p>
            <a:pPr eaLnBrk="1" hangingPunct="1">
              <a:defRPr/>
            </a:pPr>
            <a:r>
              <a:rPr lang="en-US" sz="2800" dirty="0" err="1" smtClean="0"/>
              <a:t>Obat</a:t>
            </a:r>
            <a:r>
              <a:rPr lang="en-US" sz="2800" dirty="0" smtClean="0"/>
              <a:t> </a:t>
            </a:r>
            <a:r>
              <a:rPr lang="en-US" sz="2800" dirty="0" err="1" smtClean="0"/>
              <a:t>Bebas</a:t>
            </a:r>
            <a:r>
              <a:rPr lang="en-US" sz="2800" dirty="0" smtClean="0"/>
              <a:t>,</a:t>
            </a:r>
          </a:p>
          <a:p>
            <a:pPr eaLnBrk="1" hangingPunct="1">
              <a:defRPr/>
            </a:pPr>
            <a:r>
              <a:rPr lang="en-US" sz="2800" dirty="0" err="1" smtClean="0"/>
              <a:t>Obat</a:t>
            </a:r>
            <a:r>
              <a:rPr lang="en-US" sz="2800" dirty="0" smtClean="0"/>
              <a:t> </a:t>
            </a:r>
            <a:r>
              <a:rPr lang="en-US" sz="2800" dirty="0" err="1" smtClean="0"/>
              <a:t>Bebas</a:t>
            </a:r>
            <a:r>
              <a:rPr lang="en-US" sz="2800" dirty="0" smtClean="0"/>
              <a:t> </a:t>
            </a:r>
            <a:r>
              <a:rPr lang="en-US" sz="2800" dirty="0" err="1" smtClean="0"/>
              <a:t>Terbatas</a:t>
            </a:r>
            <a:r>
              <a:rPr lang="en-US" sz="2800" dirty="0" smtClean="0"/>
              <a:t> </a:t>
            </a:r>
          </a:p>
          <a:p>
            <a:pPr eaLnBrk="1" hangingPunct="1">
              <a:defRPr/>
            </a:pPr>
            <a:r>
              <a:rPr lang="en-US" sz="2800" dirty="0" err="1" smtClean="0"/>
              <a:t>Obat</a:t>
            </a:r>
            <a:r>
              <a:rPr lang="en-US" sz="2800" dirty="0" smtClean="0"/>
              <a:t> </a:t>
            </a:r>
            <a:r>
              <a:rPr lang="en-US" sz="2800" dirty="0" err="1" smtClean="0"/>
              <a:t>Keras</a:t>
            </a:r>
            <a:endParaRPr lang="en-US" sz="2800" dirty="0" smtClean="0"/>
          </a:p>
          <a:p>
            <a:pPr eaLnBrk="1" hangingPunct="1">
              <a:defRPr/>
            </a:pPr>
            <a:r>
              <a:rPr lang="en-US" sz="2800" dirty="0" err="1" smtClean="0"/>
              <a:t>Obat</a:t>
            </a:r>
            <a:r>
              <a:rPr lang="en-US" sz="2800" dirty="0" smtClean="0"/>
              <a:t> </a:t>
            </a:r>
            <a:r>
              <a:rPr lang="en-US" sz="2800" dirty="0" err="1" smtClean="0"/>
              <a:t>Narkotika</a:t>
            </a:r>
            <a:r>
              <a:rPr lang="en-US" sz="2800" dirty="0" smtClean="0"/>
              <a:t> </a:t>
            </a:r>
            <a:endParaRPr lang="en-US" sz="24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3" cstate="print"/>
          <a:srcRect/>
          <a:stretch>
            <a:fillRect/>
          </a:stretch>
        </p:blipFill>
        <p:spPr bwMode="auto">
          <a:xfrm>
            <a:off x="457200" y="0"/>
            <a:ext cx="81534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CIMG0189"/>
          <p:cNvPicPr>
            <a:picLocks noChangeAspect="1" noChangeArrowheads="1"/>
          </p:cNvPicPr>
          <p:nvPr/>
        </p:nvPicPr>
        <p:blipFill>
          <a:blip r:embed="rId3" cstate="print"/>
          <a:srcRect/>
          <a:stretch>
            <a:fillRect/>
          </a:stretch>
        </p:blipFill>
        <p:spPr bwMode="auto">
          <a:xfrm>
            <a:off x="685800" y="685800"/>
            <a:ext cx="7620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CIMG0102"/>
          <p:cNvPicPr>
            <a:picLocks noChangeAspect="1" noChangeArrowheads="1"/>
          </p:cNvPicPr>
          <p:nvPr/>
        </p:nvPicPr>
        <p:blipFill>
          <a:blip r:embed="rId3" cstate="print"/>
          <a:srcRect/>
          <a:stretch>
            <a:fillRect/>
          </a:stretch>
        </p:blipFill>
        <p:spPr bwMode="auto">
          <a:xfrm>
            <a:off x="609600" y="533400"/>
            <a:ext cx="8001000" cy="6000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cstate="print"/>
          <a:srcRect/>
          <a:stretch>
            <a:fillRect/>
          </a:stretch>
        </p:blipFill>
        <p:spPr bwMode="auto">
          <a:xfrm>
            <a:off x="0" y="1676400"/>
            <a:ext cx="9144000" cy="41386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CIMG0095"/>
          <p:cNvPicPr>
            <a:picLocks noChangeAspect="1" noChangeArrowheads="1"/>
          </p:cNvPicPr>
          <p:nvPr/>
        </p:nvPicPr>
        <p:blipFill>
          <a:blip r:embed="rId3" cstate="print"/>
          <a:srcRect/>
          <a:stretch>
            <a:fillRect/>
          </a:stretch>
        </p:blipFill>
        <p:spPr bwMode="auto">
          <a:xfrm>
            <a:off x="0" y="228600"/>
            <a:ext cx="8991600" cy="599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mtClean="0"/>
              <a:t>Obat Narkotika,</a:t>
            </a:r>
          </a:p>
        </p:txBody>
      </p:sp>
      <p:sp>
        <p:nvSpPr>
          <p:cNvPr id="18435" name="Rectangle 3"/>
          <p:cNvSpPr>
            <a:spLocks noGrp="1" noChangeArrowheads="1"/>
          </p:cNvSpPr>
          <p:nvPr>
            <p:ph idx="1"/>
          </p:nvPr>
        </p:nvSpPr>
        <p:spPr/>
        <p:txBody>
          <a:bodyPr>
            <a:normAutofit lnSpcReduction="10000"/>
          </a:bodyPr>
          <a:lstStyle/>
          <a:p>
            <a:pPr marL="609600" indent="-609600" eaLnBrk="1" hangingPunct="1">
              <a:lnSpc>
                <a:spcPct val="90000"/>
              </a:lnSpc>
              <a:defRPr/>
            </a:pPr>
            <a:r>
              <a:rPr lang="en-US" sz="2400" smtClean="0"/>
              <a:t>adalah zat atau obat yang berasal dari tanaman atau bukan tanaman baik sintetis maupun semi sintesis yang dapat menyebabkan penurunan atau perubahan kesadaran, hilangnya rasa, mengurangin sampai menghilangkan rasa nyeri, dan dapat mnimbulkan ketergantungan , yang dibedakan kedalam golongan-golongan sebagai mana terlampir dalam undang-undang ini atau yang kemudian ditetapkan dengan Keputusan Menteri Kesehatan. (UURI No 22 Th 1997 tentang Narkotika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457200"/>
            <a:ext cx="8229600" cy="5673725"/>
          </a:xfrm>
        </p:spPr>
        <p:txBody>
          <a:bodyPr/>
          <a:lstStyle/>
          <a:p>
            <a:pPr eaLnBrk="1" hangingPunct="1">
              <a:lnSpc>
                <a:spcPct val="80000"/>
              </a:lnSpc>
              <a:buFont typeface="Wingdings" pitchFamily="2" charset="2"/>
              <a:buNone/>
              <a:defRPr/>
            </a:pPr>
            <a:r>
              <a:rPr lang="en-US" sz="2800" dirty="0" err="1" smtClean="0"/>
              <a:t>obat</a:t>
            </a:r>
            <a:r>
              <a:rPr lang="en-US" sz="2800" dirty="0" smtClean="0"/>
              <a:t> </a:t>
            </a:r>
            <a:r>
              <a:rPr lang="en-US" sz="2800" dirty="0" err="1" smtClean="0"/>
              <a:t>ini</a:t>
            </a:r>
            <a:r>
              <a:rPr lang="en-US" sz="2800" dirty="0" smtClean="0"/>
              <a:t> </a:t>
            </a:r>
            <a:r>
              <a:rPr lang="en-US" sz="2800" dirty="0" err="1" smtClean="0"/>
              <a:t>pada</a:t>
            </a:r>
            <a:r>
              <a:rPr lang="en-US" sz="2800" dirty="0" smtClean="0"/>
              <a:t> </a:t>
            </a:r>
            <a:r>
              <a:rPr lang="en-US" sz="2800" dirty="0" err="1" smtClean="0"/>
              <a:t>kemasan</a:t>
            </a:r>
            <a:r>
              <a:rPr lang="en-US" sz="2800" dirty="0" smtClean="0"/>
              <a:t> </a:t>
            </a:r>
            <a:r>
              <a:rPr lang="en-US" sz="2800" dirty="0" err="1" smtClean="0"/>
              <a:t>nya</a:t>
            </a:r>
            <a:r>
              <a:rPr lang="en-US" sz="2800" dirty="0" smtClean="0"/>
              <a:t> </a:t>
            </a:r>
            <a:r>
              <a:rPr lang="en-US" sz="2800" dirty="0" err="1" smtClean="0"/>
              <a:t>ditandai</a:t>
            </a:r>
            <a:r>
              <a:rPr lang="en-US" sz="2800" dirty="0" smtClean="0"/>
              <a:t> </a:t>
            </a:r>
            <a:r>
              <a:rPr lang="en-US" sz="2800" dirty="0" err="1" smtClean="0"/>
              <a:t>dengan</a:t>
            </a:r>
            <a:r>
              <a:rPr lang="en-US" sz="2800" dirty="0" smtClean="0"/>
              <a:t> </a:t>
            </a:r>
            <a:r>
              <a:rPr lang="en-US" sz="2800" dirty="0" err="1" smtClean="0"/>
              <a:t>lingkaran</a:t>
            </a:r>
            <a:r>
              <a:rPr lang="en-US" sz="2800" dirty="0" smtClean="0"/>
              <a:t> yang di </a:t>
            </a:r>
            <a:r>
              <a:rPr lang="en-US" sz="2800" dirty="0" err="1" smtClean="0"/>
              <a:t>dalamnya</a:t>
            </a:r>
            <a:r>
              <a:rPr lang="en-US" sz="2800" dirty="0" smtClean="0"/>
              <a:t> </a:t>
            </a:r>
            <a:r>
              <a:rPr lang="en-US" sz="2800" dirty="0" err="1" smtClean="0"/>
              <a:t>terdapat</a:t>
            </a:r>
            <a:r>
              <a:rPr lang="en-US" sz="2800" dirty="0" smtClean="0"/>
              <a:t> </a:t>
            </a:r>
            <a:r>
              <a:rPr lang="en-US" sz="2800" dirty="0" err="1" smtClean="0"/>
              <a:t>palang</a:t>
            </a:r>
            <a:r>
              <a:rPr lang="en-US" sz="2800" dirty="0" smtClean="0"/>
              <a:t> (+) </a:t>
            </a:r>
            <a:r>
              <a:rPr lang="en-US" sz="2800" dirty="0" err="1" smtClean="0"/>
              <a:t>berwarna</a:t>
            </a:r>
            <a:r>
              <a:rPr lang="en-US" sz="2800" dirty="0" smtClean="0"/>
              <a:t> </a:t>
            </a:r>
            <a:r>
              <a:rPr lang="en-US" sz="2800" dirty="0" err="1" smtClean="0"/>
              <a:t>merah</a:t>
            </a:r>
            <a:r>
              <a:rPr lang="en-US" sz="2800" dirty="0" smtClean="0"/>
              <a:t>.</a:t>
            </a:r>
          </a:p>
          <a:p>
            <a:pPr eaLnBrk="1" hangingPunct="1">
              <a:lnSpc>
                <a:spcPct val="80000"/>
              </a:lnSpc>
              <a:buFont typeface="Wingdings" pitchFamily="2" charset="2"/>
              <a:buNone/>
              <a:defRPr/>
            </a:pPr>
            <a:endParaRPr lang="en-US" sz="2800" dirty="0"/>
          </a:p>
          <a:p>
            <a:pPr eaLnBrk="1" hangingPunct="1">
              <a:lnSpc>
                <a:spcPct val="80000"/>
              </a:lnSpc>
              <a:buFont typeface="Wingdings" pitchFamily="2" charset="2"/>
              <a:buNone/>
              <a:defRPr/>
            </a:pPr>
            <a:endParaRPr lang="en-US" sz="2800" dirty="0" smtClean="0"/>
          </a:p>
          <a:p>
            <a:pPr eaLnBrk="1" hangingPunct="1">
              <a:lnSpc>
                <a:spcPct val="80000"/>
              </a:lnSpc>
              <a:defRPr/>
            </a:pPr>
            <a:r>
              <a:rPr lang="en-US" sz="2800" dirty="0" smtClean="0"/>
              <a:t> </a:t>
            </a:r>
            <a:r>
              <a:rPr lang="en-US" sz="2800" dirty="0" err="1" smtClean="0"/>
              <a:t>Obat</a:t>
            </a:r>
            <a:r>
              <a:rPr lang="en-US" sz="2800" dirty="0" smtClean="0"/>
              <a:t> </a:t>
            </a:r>
            <a:r>
              <a:rPr lang="en-US" sz="2800" dirty="0" err="1" smtClean="0"/>
              <a:t>narkotika</a:t>
            </a:r>
            <a:r>
              <a:rPr lang="en-US" sz="2800" dirty="0" smtClean="0"/>
              <a:t> </a:t>
            </a:r>
            <a:r>
              <a:rPr lang="en-US" sz="2800" dirty="0" err="1" smtClean="0"/>
              <a:t>bersifat</a:t>
            </a:r>
            <a:r>
              <a:rPr lang="en-US" sz="2800" dirty="0" smtClean="0"/>
              <a:t> </a:t>
            </a:r>
            <a:r>
              <a:rPr lang="en-US" sz="2800" dirty="0" err="1" smtClean="0"/>
              <a:t>adiksi</a:t>
            </a:r>
            <a:r>
              <a:rPr lang="en-US" sz="2800" dirty="0" smtClean="0"/>
              <a:t> </a:t>
            </a:r>
            <a:r>
              <a:rPr lang="en-US" sz="2800" dirty="0" err="1" smtClean="0"/>
              <a:t>dan</a:t>
            </a:r>
            <a:r>
              <a:rPr lang="en-US" sz="2800" dirty="0" smtClean="0"/>
              <a:t> </a:t>
            </a:r>
            <a:r>
              <a:rPr lang="en-US" sz="2800" dirty="0" err="1" smtClean="0"/>
              <a:t>penggunaannya</a:t>
            </a:r>
            <a:r>
              <a:rPr lang="en-US" sz="2800" dirty="0" smtClean="0"/>
              <a:t> </a:t>
            </a:r>
            <a:r>
              <a:rPr lang="en-US" sz="2800" dirty="0" err="1" smtClean="0"/>
              <a:t>diawasi</a:t>
            </a:r>
            <a:r>
              <a:rPr lang="en-US" sz="2800" dirty="0" smtClean="0"/>
              <a:t> </a:t>
            </a:r>
            <a:r>
              <a:rPr lang="en-US" sz="2800" dirty="0" err="1" smtClean="0"/>
              <a:t>dengan</a:t>
            </a:r>
            <a:r>
              <a:rPr lang="en-US" sz="2800" dirty="0" smtClean="0"/>
              <a:t> </a:t>
            </a:r>
            <a:r>
              <a:rPr lang="en-US" sz="2800" dirty="0" err="1" smtClean="0"/>
              <a:t>ketat</a:t>
            </a:r>
            <a:r>
              <a:rPr lang="en-US" sz="2800" dirty="0" smtClean="0"/>
              <a:t>, </a:t>
            </a:r>
            <a:r>
              <a:rPr lang="en-US" sz="2800" dirty="0" err="1" smtClean="0"/>
              <a:t>sehingga</a:t>
            </a:r>
            <a:r>
              <a:rPr lang="en-US" sz="2800" dirty="0" smtClean="0"/>
              <a:t> </a:t>
            </a:r>
            <a:r>
              <a:rPr lang="en-US" sz="2800" dirty="0" err="1" smtClean="0"/>
              <a:t>obat</a:t>
            </a:r>
            <a:r>
              <a:rPr lang="en-US" sz="2800" dirty="0" smtClean="0"/>
              <a:t> </a:t>
            </a:r>
            <a:r>
              <a:rPr lang="en-US" sz="2800" dirty="0" err="1" smtClean="0"/>
              <a:t>golongan</a:t>
            </a:r>
            <a:r>
              <a:rPr lang="en-US" sz="2800" dirty="0" smtClean="0"/>
              <a:t> </a:t>
            </a:r>
            <a:r>
              <a:rPr lang="en-US" sz="2800" dirty="0" err="1" smtClean="0"/>
              <a:t>narkotika</a:t>
            </a:r>
            <a:r>
              <a:rPr lang="en-US" sz="2800" dirty="0" smtClean="0"/>
              <a:t> </a:t>
            </a:r>
            <a:r>
              <a:rPr lang="en-US" sz="2800" dirty="0" err="1" smtClean="0"/>
              <a:t>hanya</a:t>
            </a:r>
            <a:r>
              <a:rPr lang="en-US" sz="2800" dirty="0" smtClean="0"/>
              <a:t> </a:t>
            </a:r>
            <a:r>
              <a:rPr lang="en-US" sz="2800" dirty="0" err="1" smtClean="0"/>
              <a:t>dapat</a:t>
            </a:r>
            <a:r>
              <a:rPr lang="en-US" sz="2800" dirty="0" smtClean="0"/>
              <a:t> </a:t>
            </a:r>
            <a:r>
              <a:rPr lang="en-US" sz="2800" dirty="0" err="1" smtClean="0"/>
              <a:t>diperoleh</a:t>
            </a:r>
            <a:r>
              <a:rPr lang="en-US" sz="2800" dirty="0" smtClean="0"/>
              <a:t> di </a:t>
            </a:r>
            <a:r>
              <a:rPr lang="en-US" sz="2800" dirty="0" err="1" smtClean="0"/>
              <a:t>Apotek</a:t>
            </a:r>
            <a:r>
              <a:rPr lang="en-US" sz="2800" dirty="0" smtClean="0"/>
              <a:t> </a:t>
            </a:r>
            <a:r>
              <a:rPr lang="en-US" sz="2800" dirty="0" err="1" smtClean="0"/>
              <a:t>dengan</a:t>
            </a:r>
            <a:r>
              <a:rPr lang="en-US" sz="2800" dirty="0" smtClean="0"/>
              <a:t> </a:t>
            </a:r>
            <a:r>
              <a:rPr lang="en-US" sz="2800" dirty="0" err="1" smtClean="0"/>
              <a:t>resep</a:t>
            </a:r>
            <a:r>
              <a:rPr lang="en-US" sz="2800" dirty="0" smtClean="0"/>
              <a:t> </a:t>
            </a:r>
            <a:r>
              <a:rPr lang="en-US" sz="2800" dirty="0" err="1" smtClean="0"/>
              <a:t>dokter</a:t>
            </a:r>
            <a:r>
              <a:rPr lang="en-US" sz="2800" dirty="0" smtClean="0"/>
              <a:t> yang </a:t>
            </a:r>
            <a:r>
              <a:rPr lang="en-US" sz="2800" dirty="0" err="1" smtClean="0"/>
              <a:t>asli</a:t>
            </a:r>
            <a:r>
              <a:rPr lang="en-US" sz="2800" dirty="0" smtClean="0"/>
              <a:t> (</a:t>
            </a:r>
            <a:r>
              <a:rPr lang="en-US" sz="2800" dirty="0" err="1" smtClean="0"/>
              <a:t>tidak</a:t>
            </a:r>
            <a:r>
              <a:rPr lang="en-US" sz="2800" dirty="0" smtClean="0"/>
              <a:t> </a:t>
            </a:r>
            <a:r>
              <a:rPr lang="en-US" sz="2800" dirty="0" err="1" smtClean="0"/>
              <a:t>dapat</a:t>
            </a:r>
            <a:r>
              <a:rPr lang="en-US" sz="2800" dirty="0" smtClean="0"/>
              <a:t> </a:t>
            </a:r>
            <a:r>
              <a:rPr lang="en-US" sz="2800" dirty="0" err="1" smtClean="0"/>
              <a:t>menggunakan</a:t>
            </a:r>
            <a:r>
              <a:rPr lang="en-US" sz="2800" dirty="0" smtClean="0"/>
              <a:t> kopi </a:t>
            </a:r>
            <a:r>
              <a:rPr lang="en-US" sz="2800" dirty="0" err="1" smtClean="0"/>
              <a:t>resep</a:t>
            </a:r>
            <a:r>
              <a:rPr lang="en-US" sz="2800" dirty="0" smtClean="0"/>
              <a:t>). </a:t>
            </a:r>
            <a:r>
              <a:rPr lang="en-US" sz="2800" dirty="0" err="1" smtClean="0"/>
              <a:t>Contoh</a:t>
            </a:r>
            <a:r>
              <a:rPr lang="en-US" sz="2800" dirty="0" smtClean="0"/>
              <a:t> </a:t>
            </a:r>
            <a:r>
              <a:rPr lang="en-US" sz="2800" dirty="0" err="1" smtClean="0"/>
              <a:t>dari</a:t>
            </a:r>
            <a:r>
              <a:rPr lang="en-US" sz="2800" dirty="0" smtClean="0"/>
              <a:t> </a:t>
            </a:r>
            <a:r>
              <a:rPr lang="en-US" sz="2800" dirty="0" err="1" smtClean="0"/>
              <a:t>obat</a:t>
            </a:r>
            <a:r>
              <a:rPr lang="en-US" sz="2800" dirty="0" smtClean="0"/>
              <a:t> </a:t>
            </a:r>
            <a:r>
              <a:rPr lang="en-US" sz="2800" dirty="0" err="1" smtClean="0"/>
              <a:t>narkotika</a:t>
            </a:r>
            <a:r>
              <a:rPr lang="en-US" sz="2800" dirty="0" smtClean="0"/>
              <a:t> </a:t>
            </a:r>
            <a:r>
              <a:rPr lang="en-US" sz="2800" dirty="0" err="1" smtClean="0"/>
              <a:t>antara</a:t>
            </a:r>
            <a:r>
              <a:rPr lang="en-US" sz="2800" dirty="0" smtClean="0"/>
              <a:t> lain: Opium, coca, ganja/marijuana, </a:t>
            </a:r>
            <a:r>
              <a:rPr lang="en-US" sz="2800" dirty="0" err="1" smtClean="0"/>
              <a:t>morfin</a:t>
            </a:r>
            <a:r>
              <a:rPr lang="en-US" sz="2800" dirty="0" smtClean="0"/>
              <a:t>, heroin, </a:t>
            </a:r>
            <a:r>
              <a:rPr lang="en-US" sz="2800" dirty="0" err="1" smtClean="0"/>
              <a:t>dan</a:t>
            </a:r>
            <a:r>
              <a:rPr lang="en-US" sz="2800" dirty="0" smtClean="0"/>
              <a:t> lain </a:t>
            </a:r>
            <a:r>
              <a:rPr lang="en-US" sz="2800" dirty="0" err="1" smtClean="0"/>
              <a:t>sebagainya</a:t>
            </a:r>
            <a:r>
              <a:rPr lang="en-US" sz="2800" dirty="0" smtClean="0"/>
              <a:t>. </a:t>
            </a:r>
            <a:r>
              <a:rPr lang="en-US" sz="2800" dirty="0" err="1" smtClean="0"/>
              <a:t>Dalam</a:t>
            </a:r>
            <a:r>
              <a:rPr lang="en-US" sz="2800" dirty="0" smtClean="0"/>
              <a:t> </a:t>
            </a:r>
            <a:r>
              <a:rPr lang="en-US" sz="2800" dirty="0" err="1" smtClean="0"/>
              <a:t>bidang</a:t>
            </a:r>
            <a:r>
              <a:rPr lang="en-US" sz="2800" dirty="0" smtClean="0"/>
              <a:t> </a:t>
            </a:r>
            <a:r>
              <a:rPr lang="en-US" sz="2800" dirty="0" err="1" smtClean="0"/>
              <a:t>kedokteran</a:t>
            </a:r>
            <a:r>
              <a:rPr lang="en-US" sz="2800" dirty="0" smtClean="0"/>
              <a:t>, </a:t>
            </a:r>
            <a:r>
              <a:rPr lang="en-US" sz="2800" dirty="0" err="1" smtClean="0"/>
              <a:t>obat-obat</a:t>
            </a:r>
            <a:r>
              <a:rPr lang="en-US" sz="2800" dirty="0" smtClean="0"/>
              <a:t> </a:t>
            </a:r>
            <a:r>
              <a:rPr lang="en-US" sz="2800" dirty="0" err="1" smtClean="0"/>
              <a:t>narkotika</a:t>
            </a:r>
            <a:r>
              <a:rPr lang="en-US" sz="2800" dirty="0" smtClean="0"/>
              <a:t> </a:t>
            </a:r>
            <a:r>
              <a:rPr lang="en-US" sz="2800" dirty="0" err="1" smtClean="0"/>
              <a:t>biasa</a:t>
            </a:r>
            <a:r>
              <a:rPr lang="en-US" sz="2800" dirty="0" smtClean="0"/>
              <a:t> </a:t>
            </a:r>
            <a:r>
              <a:rPr lang="en-US" sz="2800" dirty="0" err="1" smtClean="0"/>
              <a:t>digunakan</a:t>
            </a:r>
            <a:r>
              <a:rPr lang="en-US" sz="2800" dirty="0" smtClean="0"/>
              <a:t> </a:t>
            </a:r>
            <a:r>
              <a:rPr lang="en-US" sz="2800" dirty="0" err="1" smtClean="0"/>
              <a:t>sebagai</a:t>
            </a:r>
            <a:r>
              <a:rPr lang="en-US" sz="2800" dirty="0" smtClean="0"/>
              <a:t> </a:t>
            </a:r>
            <a:r>
              <a:rPr lang="en-US" sz="2800" dirty="0" err="1" smtClean="0"/>
              <a:t>anestesi</a:t>
            </a:r>
            <a:r>
              <a:rPr lang="en-US" sz="2800" dirty="0" smtClean="0"/>
              <a:t>/</a:t>
            </a:r>
            <a:r>
              <a:rPr lang="en-US" sz="2800" dirty="0" err="1" smtClean="0"/>
              <a:t>obat</a:t>
            </a:r>
            <a:r>
              <a:rPr lang="en-US" sz="2800" dirty="0" smtClean="0"/>
              <a:t> </a:t>
            </a:r>
            <a:r>
              <a:rPr lang="en-US" sz="2800" dirty="0" err="1" smtClean="0"/>
              <a:t>bius</a:t>
            </a:r>
            <a:r>
              <a:rPr lang="en-US" sz="2800" dirty="0" smtClean="0"/>
              <a:t> </a:t>
            </a:r>
            <a:r>
              <a:rPr lang="en-US" sz="2800" dirty="0" err="1" smtClean="0"/>
              <a:t>dan</a:t>
            </a:r>
            <a:r>
              <a:rPr lang="en-US" sz="2800" dirty="0" smtClean="0"/>
              <a:t> </a:t>
            </a:r>
            <a:r>
              <a:rPr lang="en-US" sz="2800" dirty="0" err="1" smtClean="0"/>
              <a:t>analgetika</a:t>
            </a:r>
            <a:r>
              <a:rPr lang="en-US" sz="2800" dirty="0" smtClean="0"/>
              <a:t>/</a:t>
            </a:r>
            <a:r>
              <a:rPr lang="en-US" sz="2800" dirty="0" err="1" smtClean="0"/>
              <a:t>obat</a:t>
            </a:r>
            <a:r>
              <a:rPr lang="en-US" sz="2800" dirty="0" smtClean="0"/>
              <a:t> </a:t>
            </a:r>
            <a:r>
              <a:rPr lang="en-US" sz="2800" dirty="0" err="1" smtClean="0"/>
              <a:t>penghilang</a:t>
            </a:r>
            <a:r>
              <a:rPr lang="en-US" sz="2800" dirty="0" smtClean="0"/>
              <a:t> rasa </a:t>
            </a:r>
            <a:r>
              <a:rPr lang="en-US" sz="2800" dirty="0" err="1" smtClean="0"/>
              <a:t>sakit</a:t>
            </a:r>
            <a:r>
              <a:rPr lang="en-US" sz="2800" dirty="0" smtClean="0"/>
              <a:t>.</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6</TotalTime>
  <Words>435</Words>
  <Application>Microsoft Macintosh PowerPoint</Application>
  <PresentationFormat>On-screen Show (4:3)</PresentationFormat>
  <Paragraphs>62</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Gill Sans MT</vt:lpstr>
      <vt:lpstr>Times New Roman</vt:lpstr>
      <vt:lpstr>Wingdings</vt:lpstr>
      <vt:lpstr>Gallery</vt:lpstr>
      <vt:lpstr>Golongan Obat</vt:lpstr>
      <vt:lpstr>Penggolongan Obat</vt:lpstr>
      <vt:lpstr>PowerPoint Presentation</vt:lpstr>
      <vt:lpstr>PowerPoint Presentation</vt:lpstr>
      <vt:lpstr>PowerPoint Presentation</vt:lpstr>
      <vt:lpstr>PowerPoint Presentation</vt:lpstr>
      <vt:lpstr>PowerPoint Presentation</vt:lpstr>
      <vt:lpstr>Obat Narkotika,</vt:lpstr>
      <vt:lpstr>PowerPoint Presentation</vt:lpstr>
      <vt:lpstr>Hal-hal khusus pada Obat Narkotika :</vt:lpstr>
      <vt:lpstr>PowerPoint Presentation</vt:lpstr>
      <vt:lpstr>PowerPoint Presentation</vt:lpstr>
      <vt:lpstr>Psikotropika</vt:lpstr>
      <vt:lpstr>Obat Wajib Apotek (OWA)</vt:lpstr>
    </vt:vector>
  </TitlesOfParts>
  <Company>Hewlett-Packard</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ratih</dc:creator>
  <cp:lastModifiedBy>afre raya</cp:lastModifiedBy>
  <cp:revision>3</cp:revision>
  <cp:lastPrinted>2017-10-12T10:59:00Z</cp:lastPrinted>
  <dcterms:created xsi:type="dcterms:W3CDTF">2014-10-16T02:33:45Z</dcterms:created>
  <dcterms:modified xsi:type="dcterms:W3CDTF">2017-10-27T03:58:23Z</dcterms:modified>
</cp:coreProperties>
</file>