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5"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A86E4-540B-464A-8CA0-E7D339F70DEF}" type="datetimeFigureOut">
              <a:rPr lang="id-ID" smtClean="0"/>
              <a:pPr/>
              <a:t>14/04/2015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27894F-2E56-4610-AB42-EA7DF9F5091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A86E4-540B-464A-8CA0-E7D339F70DEF}" type="datetimeFigureOut">
              <a:rPr lang="id-ID" smtClean="0"/>
              <a:pPr/>
              <a:t>14/04/2015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7894F-2E56-4610-AB42-EA7DF9F5091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Kelarutan</a:t>
            </a:r>
            <a:endParaRPr lang="id-ID" dirty="0"/>
          </a:p>
        </p:txBody>
      </p:sp>
      <p:sp>
        <p:nvSpPr>
          <p:cNvPr id="3" name="Subtitle 2"/>
          <p:cNvSpPr>
            <a:spLocks noGrp="1"/>
          </p:cNvSpPr>
          <p:nvPr>
            <p:ph type="subTitle" idx="1"/>
          </p:nvPr>
        </p:nvSpPr>
        <p:spPr/>
        <p:txBody>
          <a:bodyPr/>
          <a:lstStyle/>
          <a:p>
            <a:r>
              <a:rPr lang="id-ID" dirty="0" smtClean="0"/>
              <a:t>Dra Ratih Dyah Pertiwi, M.Farm, Apt</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25000" lnSpcReduction="20000"/>
          </a:bodyPr>
          <a:lstStyle/>
          <a:p>
            <a:pPr lvl="0">
              <a:buNone/>
            </a:pPr>
            <a:r>
              <a:rPr lang="id-ID" sz="8000" b="1" dirty="0" smtClean="0"/>
              <a:t>1. </a:t>
            </a:r>
            <a:r>
              <a:rPr lang="id-ID" sz="8000" b="1" u="sng" dirty="0" smtClean="0"/>
              <a:t>Bagian</a:t>
            </a:r>
            <a:r>
              <a:rPr lang="id-ID" sz="8000" dirty="0" smtClean="0"/>
              <a:t>  : </a:t>
            </a:r>
            <a:r>
              <a:rPr lang="id-ID" sz="8000" dirty="0"/>
              <a:t>1 gr zat padat / 1 ml zat cair dalam sejumlah ml pelarut. Kecuali dinyatakan lain, dimaksud dengan bagian adalah </a:t>
            </a:r>
            <a:r>
              <a:rPr lang="id-ID" sz="8000" b="1" dirty="0"/>
              <a:t>bagian bobot.</a:t>
            </a:r>
            <a:endParaRPr lang="id-ID" sz="8000" dirty="0"/>
          </a:p>
          <a:p>
            <a:pPr lvl="0">
              <a:buNone/>
            </a:pPr>
            <a:r>
              <a:rPr lang="id-ID" sz="8000" b="1" dirty="0" smtClean="0"/>
              <a:t>2. </a:t>
            </a:r>
            <a:r>
              <a:rPr lang="id-ID" sz="8000" b="1" u="sng" dirty="0" smtClean="0"/>
              <a:t>Larut </a:t>
            </a:r>
            <a:r>
              <a:rPr lang="id-ID" sz="8000" dirty="0" smtClean="0"/>
              <a:t>  : </a:t>
            </a:r>
            <a:r>
              <a:rPr lang="id-ID" sz="8000" dirty="0"/>
              <a:t>Jumlah bagian pelarut diperlukan untuk melarutkan 1 bagian zat 10 – 30.</a:t>
            </a:r>
          </a:p>
          <a:p>
            <a:pPr lvl="0">
              <a:buNone/>
            </a:pPr>
            <a:r>
              <a:rPr lang="id-ID" sz="8000" b="1" dirty="0" smtClean="0"/>
              <a:t>3. </a:t>
            </a:r>
            <a:r>
              <a:rPr lang="id-ID" sz="8000" b="1" u="sng" dirty="0" smtClean="0"/>
              <a:t>Tidak </a:t>
            </a:r>
            <a:r>
              <a:rPr lang="id-ID" sz="8000" b="1" u="sng" dirty="0"/>
              <a:t>Larut</a:t>
            </a:r>
            <a:r>
              <a:rPr lang="id-ID" sz="8000" dirty="0"/>
              <a:t> </a:t>
            </a:r>
            <a:r>
              <a:rPr lang="id-ID" sz="8000" dirty="0" smtClean="0"/>
              <a:t> : </a:t>
            </a:r>
            <a:r>
              <a:rPr lang="id-ID" sz="8000" dirty="0"/>
              <a:t>Jumlah bagian pelarut untuk melarutkan 1 bagian zat lebih dari 10.000.</a:t>
            </a:r>
          </a:p>
          <a:p>
            <a:pPr lvl="0">
              <a:buNone/>
            </a:pPr>
            <a:r>
              <a:rPr lang="id-ID" sz="8000" b="1" dirty="0" smtClean="0"/>
              <a:t>4.</a:t>
            </a:r>
            <a:r>
              <a:rPr lang="id-ID" sz="8000" b="1" u="sng" dirty="0" smtClean="0"/>
              <a:t>Mudah </a:t>
            </a:r>
            <a:r>
              <a:rPr lang="id-ID" sz="8000" b="1" u="sng" dirty="0"/>
              <a:t>Larut</a:t>
            </a:r>
            <a:r>
              <a:rPr lang="id-ID" sz="8000" dirty="0"/>
              <a:t>  : Jumlah bagian pelarut diperlukan untuk melarutkan 1 bagian zat 1 – 10.</a:t>
            </a:r>
          </a:p>
          <a:p>
            <a:pPr lvl="0">
              <a:buNone/>
            </a:pPr>
            <a:r>
              <a:rPr lang="id-ID" sz="8000" b="1" dirty="0"/>
              <a:t>5</a:t>
            </a:r>
            <a:r>
              <a:rPr lang="id-ID" sz="8000" b="1" dirty="0" smtClean="0"/>
              <a:t>. </a:t>
            </a:r>
            <a:r>
              <a:rPr lang="id-ID" sz="8000" b="1" u="sng" dirty="0" smtClean="0"/>
              <a:t>Persentase</a:t>
            </a:r>
            <a:r>
              <a:rPr lang="id-ID" sz="8000" dirty="0" smtClean="0"/>
              <a:t> :</a:t>
            </a:r>
            <a:endParaRPr lang="id-ID" sz="8000" dirty="0"/>
          </a:p>
          <a:p>
            <a:pPr>
              <a:buNone/>
            </a:pPr>
            <a:r>
              <a:rPr lang="id-ID" sz="8000" dirty="0"/>
              <a:t>  % </a:t>
            </a:r>
            <a:r>
              <a:rPr lang="id-ID" sz="8000" baseline="30000" dirty="0"/>
              <a:t>b</a:t>
            </a:r>
            <a:r>
              <a:rPr lang="id-ID" sz="8000" dirty="0"/>
              <a:t>/</a:t>
            </a:r>
            <a:r>
              <a:rPr lang="id-ID" sz="8000" baseline="-25000" dirty="0"/>
              <a:t>b</a:t>
            </a:r>
            <a:r>
              <a:rPr lang="id-ID" sz="8000" dirty="0"/>
              <a:t> = Jumlah gr zat dalam 100 </a:t>
            </a:r>
            <a:r>
              <a:rPr lang="id-ID" sz="8000" dirty="0" smtClean="0"/>
              <a:t>gr larutan</a:t>
            </a:r>
            <a:endParaRPr lang="id-ID" sz="8000" dirty="0"/>
          </a:p>
          <a:p>
            <a:pPr>
              <a:buNone/>
            </a:pPr>
            <a:r>
              <a:rPr lang="id-ID" sz="8000" dirty="0"/>
              <a:t>  % </a:t>
            </a:r>
            <a:r>
              <a:rPr lang="id-ID" sz="8000" baseline="30000" dirty="0"/>
              <a:t>b</a:t>
            </a:r>
            <a:r>
              <a:rPr lang="id-ID" sz="8000" dirty="0"/>
              <a:t>/</a:t>
            </a:r>
            <a:r>
              <a:rPr lang="id-ID" sz="8000" baseline="-25000" dirty="0"/>
              <a:t>v</a:t>
            </a:r>
            <a:r>
              <a:rPr lang="id-ID" sz="8000" dirty="0"/>
              <a:t> = Jumlah gr zat dalam 100 gr  </a:t>
            </a:r>
            <a:r>
              <a:rPr lang="id-ID" sz="8000" dirty="0" smtClean="0"/>
              <a:t>larutan</a:t>
            </a:r>
            <a:endParaRPr lang="id-ID" sz="8000" dirty="0"/>
          </a:p>
          <a:p>
            <a:pPr>
              <a:buNone/>
            </a:pPr>
            <a:r>
              <a:rPr lang="id-ID" sz="8000" dirty="0"/>
              <a:t>  % </a:t>
            </a:r>
            <a:r>
              <a:rPr lang="id-ID" sz="8000" baseline="30000" dirty="0"/>
              <a:t>v</a:t>
            </a:r>
            <a:r>
              <a:rPr lang="id-ID" sz="8000" dirty="0"/>
              <a:t>/</a:t>
            </a:r>
            <a:r>
              <a:rPr lang="id-ID" sz="8000" baseline="-25000" dirty="0"/>
              <a:t>v</a:t>
            </a:r>
            <a:r>
              <a:rPr lang="id-ID" sz="8000" dirty="0"/>
              <a:t> = Jumlah ml zat dalam 100 ml </a:t>
            </a:r>
            <a:r>
              <a:rPr lang="id-ID" sz="8000" dirty="0" smtClean="0"/>
              <a:t>larutan</a:t>
            </a:r>
            <a:endParaRPr lang="id-ID" sz="8000" dirty="0"/>
          </a:p>
          <a:p>
            <a:pPr>
              <a:buNone/>
            </a:pPr>
            <a:r>
              <a:rPr lang="id-ID" sz="8000" dirty="0"/>
              <a:t>  % </a:t>
            </a:r>
            <a:r>
              <a:rPr lang="id-ID" sz="8000" baseline="30000" dirty="0"/>
              <a:t>v</a:t>
            </a:r>
            <a:r>
              <a:rPr lang="id-ID" sz="8000" dirty="0"/>
              <a:t>/</a:t>
            </a:r>
            <a:r>
              <a:rPr lang="id-ID" sz="8000" baseline="-25000" dirty="0"/>
              <a:t>b</a:t>
            </a:r>
            <a:r>
              <a:rPr lang="id-ID" sz="8000" dirty="0"/>
              <a:t> = Jumlah ml zat dalam 100 ml  </a:t>
            </a:r>
            <a:r>
              <a:rPr lang="id-ID" sz="8000" dirty="0" smtClean="0"/>
              <a:t>larutan</a:t>
            </a:r>
            <a:endParaRPr lang="id-ID" sz="8000" dirty="0"/>
          </a:p>
          <a:p>
            <a:pPr>
              <a:buNone/>
            </a:pPr>
            <a:r>
              <a:rPr lang="id-ID" sz="8000" dirty="0"/>
              <a:t>Kecuali dinyatakan lain % tanpa penjelasan adalah % </a:t>
            </a:r>
            <a:r>
              <a:rPr lang="id-ID" sz="8000" baseline="30000" dirty="0"/>
              <a:t>b</a:t>
            </a:r>
            <a:r>
              <a:rPr lang="id-ID" sz="8000" dirty="0"/>
              <a:t>/</a:t>
            </a:r>
            <a:r>
              <a:rPr lang="id-ID" sz="8000" baseline="-25000" dirty="0"/>
              <a:t>b</a:t>
            </a:r>
            <a:r>
              <a:rPr lang="id-ID" sz="8000" dirty="0"/>
              <a:t>.</a:t>
            </a:r>
          </a:p>
          <a:p>
            <a:pPr>
              <a:buNone/>
            </a:pPr>
            <a:r>
              <a:rPr lang="id-ID" sz="8000" b="1" dirty="0" smtClean="0"/>
              <a:t>6. </a:t>
            </a:r>
            <a:r>
              <a:rPr lang="id-ID" sz="8000" b="1" u="sng" dirty="0" smtClean="0"/>
              <a:t>Sukar </a:t>
            </a:r>
            <a:r>
              <a:rPr lang="id-ID" sz="8000" b="1" u="sng" dirty="0"/>
              <a:t>Larut</a:t>
            </a:r>
            <a:r>
              <a:rPr lang="id-ID" sz="8000" dirty="0"/>
              <a:t> </a:t>
            </a:r>
            <a:r>
              <a:rPr lang="id-ID" sz="8000" dirty="0" smtClean="0"/>
              <a:t> : Jumlah </a:t>
            </a:r>
            <a:r>
              <a:rPr lang="id-ID" sz="8000" dirty="0"/>
              <a:t>bagian pelarut diperlukan untuk melarutkan 1 bagian zat 1 – 1000.</a:t>
            </a:r>
          </a:p>
          <a:p>
            <a:pPr>
              <a:buNone/>
            </a:pPr>
            <a:endParaRPr lang="id-ID"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a:t>Kelarutan untuk menyatakan zat kimia, istilah kelarutan dalam pengertian umum kadang – kadang perlu digunakan, tanopa menindahkan perubahan.</a:t>
            </a:r>
          </a:p>
          <a:p>
            <a:pPr>
              <a:buNone/>
            </a:pPr>
            <a:r>
              <a:rPr lang="id-ID" dirty="0"/>
              <a:t>Kimia yang mungkin terjadi kelarutan pada suhu 20⁰ dan kecuali dinyatakan lain menunjukan bahwa 1 bagian bobot zat pada atau 1 bagian volume zat cair larut dalam bagian volume tertentu pelarut.</a:t>
            </a:r>
          </a:p>
          <a:p>
            <a:pPr>
              <a:buNone/>
            </a:pPr>
            <a:r>
              <a:rPr lang="id-ID" dirty="0"/>
              <a:t>Pernyataan kelarutan yang tidak di sertai angka adalah kelarutan pada suhu kamar. Kecuali dinyatakan lain. Zat jika dilarutkan boleh menunjukan sedikit kotoran mekanik seperti bagian kertas saring, serta dan butiran debu. </a:t>
            </a:r>
          </a:p>
          <a:p>
            <a:pPr>
              <a:buNone/>
            </a:pPr>
            <a:r>
              <a:rPr lang="id-ID" dirty="0"/>
              <a:t>Pernyataan bagian dalam kelarutan berarti bahwa 1g</a:t>
            </a:r>
            <a:r>
              <a:rPr lang="id-ID" dirty="0" smtClean="0"/>
              <a:t>.  </a:t>
            </a:r>
            <a:r>
              <a:rPr lang="id-ID" dirty="0"/>
              <a:t>Zat padat atau 1 ml zat cair dalam sejumlah pelarut.</a:t>
            </a:r>
          </a:p>
          <a:p>
            <a:pPr>
              <a:buNone/>
            </a:pPr>
            <a:endParaRPr lang="id-ID"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000" dirty="0"/>
              <a:t>Jika kelarutan suatu zat tidak diketahui dengan pasti, kelarutannya  dapat ditujukan dengan istilah berikut :</a:t>
            </a:r>
          </a:p>
          <a:p>
            <a:pPr>
              <a:buNone/>
            </a:pPr>
            <a:r>
              <a:rPr lang="id-ID" dirty="0"/>
              <a:t> </a:t>
            </a:r>
          </a:p>
          <a:p>
            <a:pPr>
              <a:buNone/>
            </a:pPr>
            <a:endParaRPr lang="id-ID" dirty="0"/>
          </a:p>
          <a:p>
            <a:pPr>
              <a:buNone/>
            </a:pPr>
            <a:endParaRPr lang="id-ID" dirty="0" smtClean="0"/>
          </a:p>
          <a:p>
            <a:pPr>
              <a:buNone/>
            </a:pPr>
            <a:endParaRPr lang="id-ID" dirty="0"/>
          </a:p>
          <a:p>
            <a:pPr>
              <a:buNone/>
            </a:pPr>
            <a:endParaRPr lang="id-ID" dirty="0" smtClean="0"/>
          </a:p>
          <a:p>
            <a:pPr>
              <a:buNone/>
            </a:pPr>
            <a:r>
              <a:rPr lang="id-ID" sz="2000" dirty="0" smtClean="0"/>
              <a:t>Kelarutan </a:t>
            </a:r>
            <a:r>
              <a:rPr lang="id-ID" sz="2000" dirty="0"/>
              <a:t>yang tertera pada kelarutan dalam etanol merupakan syarat baku obat yang bersangkutan.</a:t>
            </a:r>
          </a:p>
        </p:txBody>
      </p:sp>
      <p:pic>
        <p:nvPicPr>
          <p:cNvPr id="4" name="Picture 3" descr="098.png"/>
          <p:cNvPicPr>
            <a:picLocks noChangeAspect="1"/>
          </p:cNvPicPr>
          <p:nvPr/>
        </p:nvPicPr>
        <p:blipFill>
          <a:blip r:embed="rId2" cstate="print"/>
          <a:stretch>
            <a:fillRect/>
          </a:stretch>
        </p:blipFill>
        <p:spPr>
          <a:xfrm>
            <a:off x="1259632" y="2276872"/>
            <a:ext cx="7344816" cy="2880320"/>
          </a:xfrm>
          <a:prstGeom prst="rect">
            <a:avLst/>
          </a:prstGeom>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lvl="0" algn="l"/>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smtClean="0"/>
              <a:t>				</a:t>
            </a:r>
            <a:br>
              <a:rPr lang="id-ID" dirty="0" smtClean="0"/>
            </a:br>
            <a:r>
              <a:rPr lang="id-ID" dirty="0"/>
              <a:t> </a:t>
            </a:r>
            <a:r>
              <a:rPr lang="id-ID" dirty="0" smtClean="0"/>
              <a:t>                             </a:t>
            </a:r>
            <a:br>
              <a:rPr lang="id-ID" dirty="0" smtClean="0"/>
            </a:br>
            <a:r>
              <a:rPr lang="id-ID" dirty="0" smtClean="0"/>
              <a:t>Contoh soal</a:t>
            </a:r>
            <a:br>
              <a:rPr lang="id-ID" dirty="0" smtClean="0"/>
            </a:br>
            <a:r>
              <a:rPr lang="id-ID" sz="2000" dirty="0" smtClean="0"/>
              <a:t/>
            </a:r>
            <a:br>
              <a:rPr lang="id-ID" sz="2000" dirty="0" smtClean="0"/>
            </a:br>
            <a:r>
              <a:rPr lang="id-ID" sz="2000" dirty="0" smtClean="0"/>
              <a:t>1. Champora  </a:t>
            </a:r>
            <a:br>
              <a:rPr lang="id-ID" sz="2000" dirty="0" smtClean="0"/>
            </a:br>
            <a:r>
              <a:rPr lang="id-ID" sz="2000" dirty="0" smtClean="0"/>
              <a:t>    Sangat mudah larut dalam etanol 95%</a:t>
            </a:r>
            <a:br>
              <a:rPr lang="id-ID" sz="2000" dirty="0" smtClean="0"/>
            </a:br>
            <a:r>
              <a:rPr lang="id-ID" sz="2000" dirty="0" smtClean="0"/>
              <a:t>    Hitung </a:t>
            </a:r>
            <a:r>
              <a:rPr lang="id-ID" sz="2000" dirty="0" smtClean="0"/>
              <a:t>berapa etanol yang dibutuhkan untuk melarutkan 0,1 g </a:t>
            </a:r>
            <a:r>
              <a:rPr lang="id-ID" sz="2000" dirty="0" smtClean="0"/>
              <a:t>champora</a:t>
            </a:r>
            <a:br>
              <a:rPr lang="id-ID" sz="2000" dirty="0" smtClean="0"/>
            </a:br>
            <a:r>
              <a:rPr lang="id-ID" sz="2000" dirty="0" smtClean="0"/>
              <a:t/>
            </a:r>
            <a:br>
              <a:rPr lang="id-ID" sz="2000" dirty="0" smtClean="0"/>
            </a:br>
            <a:r>
              <a:rPr lang="id-ID" sz="2000" dirty="0" smtClean="0"/>
              <a:t>2</a:t>
            </a:r>
            <a:r>
              <a:rPr lang="id-ID" sz="2000" dirty="0" smtClean="0"/>
              <a:t>. Resorcinolum </a:t>
            </a:r>
            <a:r>
              <a:rPr lang="id-ID" sz="2000" dirty="0"/>
              <a:t/>
            </a:r>
            <a:br>
              <a:rPr lang="id-ID" sz="2000" dirty="0"/>
            </a:br>
            <a:r>
              <a:rPr lang="id-ID" sz="2000" dirty="0" smtClean="0"/>
              <a:t>    Larut </a:t>
            </a:r>
            <a:r>
              <a:rPr lang="id-ID" sz="2000" dirty="0"/>
              <a:t>dalam 4 bagian air</a:t>
            </a:r>
            <a:br>
              <a:rPr lang="id-ID" sz="2000" dirty="0"/>
            </a:br>
            <a:r>
              <a:rPr lang="id-ID" sz="2000" dirty="0" smtClean="0"/>
              <a:t>    Hitung berapa air yang dibutuhkan untuk melarutkan 200 mg  resorcinol (0,2 gram)</a:t>
            </a:r>
            <a:br>
              <a:rPr lang="id-ID" sz="2000" dirty="0" smtClean="0"/>
            </a:br>
            <a:r>
              <a:rPr lang="id-ID" sz="2000" dirty="0" smtClean="0"/>
              <a:t>     </a:t>
            </a:r>
            <a:br>
              <a:rPr lang="id-ID" sz="2000" dirty="0" smtClean="0"/>
            </a:br>
            <a:r>
              <a:rPr lang="id-ID" sz="2000" dirty="0" smtClean="0"/>
              <a:t>                        </a:t>
            </a:r>
            <a:br>
              <a:rPr lang="id-ID" sz="2000" dirty="0" smtClean="0"/>
            </a:br>
            <a:r>
              <a:rPr lang="id-ID" sz="2000" dirty="0"/>
              <a:t/>
            </a:r>
            <a:br>
              <a:rPr lang="id-ID" sz="2000" dirty="0"/>
            </a:br>
            <a:r>
              <a:rPr lang="id-ID" sz="2000" dirty="0" smtClean="0"/>
              <a:t>3. Prednisonum  </a:t>
            </a:r>
            <a:r>
              <a:rPr lang="id-ID" sz="2000" dirty="0"/>
              <a:t>larut dalam </a:t>
            </a:r>
            <a:r>
              <a:rPr lang="id-ID" sz="2000" dirty="0" smtClean="0"/>
              <a:t>etanol, hitung </a:t>
            </a:r>
            <a:r>
              <a:rPr lang="id-ID" sz="2000" smtClean="0"/>
              <a:t>berapa </a:t>
            </a:r>
            <a:r>
              <a:rPr lang="id-ID" sz="2000" smtClean="0"/>
              <a:t> </a:t>
            </a:r>
            <a:r>
              <a:rPr lang="id-ID" sz="2000" smtClean="0"/>
              <a:t>etanol </a:t>
            </a:r>
            <a:r>
              <a:rPr lang="id-ID" sz="2000" smtClean="0"/>
              <a:t>yang </a:t>
            </a:r>
            <a:r>
              <a:rPr lang="id-ID" sz="2000" dirty="0" smtClean="0"/>
              <a:t>dibutuhkan untuk melarutkan prednison 1,5 gram</a:t>
            </a:r>
            <a:br>
              <a:rPr lang="id-ID" sz="2000" dirty="0" smtClean="0"/>
            </a:br>
            <a:r>
              <a:rPr lang="id-ID" sz="2000" dirty="0" smtClean="0"/>
              <a:t/>
            </a:r>
            <a:br>
              <a:rPr lang="id-ID" sz="2000" dirty="0" smtClean="0"/>
            </a:br>
            <a:r>
              <a:rPr lang="id-ID" sz="2000" dirty="0" smtClean="0"/>
              <a:t/>
            </a:r>
            <a:br>
              <a:rPr lang="id-ID" sz="2000" dirty="0" smtClean="0"/>
            </a:br>
            <a:r>
              <a:rPr lang="id-ID" sz="2000" dirty="0" smtClean="0"/>
              <a:t/>
            </a:r>
            <a:br>
              <a:rPr lang="id-ID" sz="2000" dirty="0" smtClean="0"/>
            </a:br>
            <a:r>
              <a:rPr lang="id-ID" sz="2000" dirty="0"/>
              <a:t/>
            </a:r>
            <a:br>
              <a:rPr lang="id-ID" sz="2000" dirty="0"/>
            </a:br>
            <a:endParaRPr lang="id-ID" sz="2000" dirty="0"/>
          </a:p>
        </p:txBody>
      </p:sp>
    </p:spTree>
    <p:extLst>
      <p:ext uri="{BB962C8B-B14F-4D97-AF65-F5344CB8AC3E}">
        <p14:creationId xmlns="" xmlns:p14="http://schemas.microsoft.com/office/powerpoint/2010/main" val="2997310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Persentase</a:t>
            </a:r>
            <a:endParaRPr lang="id-ID" dirty="0"/>
          </a:p>
        </p:txBody>
      </p:sp>
      <p:sp>
        <p:nvSpPr>
          <p:cNvPr id="3" name="Content Placeholder 2"/>
          <p:cNvSpPr>
            <a:spLocks noGrp="1"/>
          </p:cNvSpPr>
          <p:nvPr>
            <p:ph idx="1"/>
          </p:nvPr>
        </p:nvSpPr>
        <p:spPr/>
        <p:txBody>
          <a:bodyPr>
            <a:normAutofit/>
          </a:bodyPr>
          <a:lstStyle/>
          <a:p>
            <a:pPr>
              <a:buNone/>
            </a:pPr>
            <a:r>
              <a:rPr lang="id-ID" dirty="0" smtClean="0"/>
              <a:t> % </a:t>
            </a:r>
            <a:r>
              <a:rPr lang="id-ID" baseline="30000" dirty="0" smtClean="0"/>
              <a:t>b</a:t>
            </a:r>
            <a:r>
              <a:rPr lang="id-ID" dirty="0" smtClean="0"/>
              <a:t>/</a:t>
            </a:r>
            <a:r>
              <a:rPr lang="id-ID" baseline="-25000" dirty="0" smtClean="0"/>
              <a:t>b</a:t>
            </a:r>
            <a:r>
              <a:rPr lang="id-ID" dirty="0" smtClean="0"/>
              <a:t> = Jumlah gr zat dalam 100 gr larutan</a:t>
            </a:r>
          </a:p>
          <a:p>
            <a:pPr>
              <a:buNone/>
            </a:pPr>
            <a:r>
              <a:rPr lang="id-ID" dirty="0" smtClean="0"/>
              <a:t>Apa Yang dimaksud dengan etanol 70% b/b ?</a:t>
            </a:r>
          </a:p>
          <a:p>
            <a:pPr>
              <a:buNone/>
            </a:pPr>
            <a:endParaRPr lang="id-ID"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310</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Kelarutan</vt:lpstr>
      <vt:lpstr>Slide 2</vt:lpstr>
      <vt:lpstr>Slide 3</vt:lpstr>
      <vt:lpstr>Slide 4</vt:lpstr>
      <vt:lpstr>                                             Contoh soal  1. Champora       Sangat mudah larut dalam etanol 95%     Hitung berapa etanol yang dibutuhkan untuk melarutkan 0,1 g champora  2. Resorcinolum      Larut dalam 4 bagian air     Hitung berapa air yang dibutuhkan untuk melarutkan 200 mg  resorcinol (0,2 gram)                                 3. Prednisonum  larut dalam etanol, hitung berapa  etanol yang dibutuhkan untuk melarutkan prednison 1,5 gram     </vt:lpstr>
      <vt:lpstr>Soal Persentase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ratih</dc:creator>
  <cp:lastModifiedBy>ratih</cp:lastModifiedBy>
  <cp:revision>3</cp:revision>
  <dcterms:created xsi:type="dcterms:W3CDTF">2015-01-14T02:21:06Z</dcterms:created>
  <dcterms:modified xsi:type="dcterms:W3CDTF">2015-04-14T06:45:17Z</dcterms:modified>
</cp:coreProperties>
</file>