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9"/>
  </p:notesMasterIdLst>
  <p:handoutMasterIdLst>
    <p:handoutMasterId r:id="rId10"/>
  </p:handoutMasterIdLst>
  <p:sldIdLst>
    <p:sldId id="261" r:id="rId2"/>
    <p:sldId id="262" r:id="rId3"/>
    <p:sldId id="263" r:id="rId4"/>
    <p:sldId id="264" r:id="rId5"/>
    <p:sldId id="265" r:id="rId6"/>
    <p:sldId id="266" r:id="rId7"/>
    <p:sldId id="267" r:id="rId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FA70789-4A54-40B8-93C9-5609B6989637}" type="datetimeFigureOut">
              <a:rPr lang="en-US" smtClean="0"/>
              <a:pPr/>
              <a:t>1/8/2015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ADE0F5D-381B-47A3-AC94-4796A0069A1D}" type="slidenum">
              <a:rPr lang="en-US" smtClean="0"/>
              <a:pPr/>
              <a:t>‹#›</a:t>
            </a:fld>
            <a:endParaRPr lang="en-US"/>
          </a:p>
        </p:txBody>
      </p:sp>
    </p:spTree>
    <p:extLst>
      <p:ext uri="{BB962C8B-B14F-4D97-AF65-F5344CB8AC3E}">
        <p14:creationId xmlns="" xmlns:p14="http://schemas.microsoft.com/office/powerpoint/2010/main" val="15365050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2FECE2-9271-4667-A950-53AF29C88179}" type="datetimeFigureOut">
              <a:rPr lang="id-ID" smtClean="0"/>
              <a:pPr/>
              <a:t>08/01/2015</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F10684-3399-4AE1-BC78-A5684178732F}" type="slidenum">
              <a:rPr lang="id-ID" smtClean="0"/>
              <a:pPr/>
              <a:t>‹#›</a:t>
            </a:fld>
            <a:endParaRPr lang="id-ID"/>
          </a:p>
        </p:txBody>
      </p:sp>
    </p:spTree>
    <p:extLst>
      <p:ext uri="{BB962C8B-B14F-4D97-AF65-F5344CB8AC3E}">
        <p14:creationId xmlns="" xmlns:p14="http://schemas.microsoft.com/office/powerpoint/2010/main" val="4021625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7960015-E8AC-4037-BAC9-DF50397C63E6}" type="datetimeFigureOut">
              <a:rPr lang="id-ID" smtClean="0"/>
              <a:pPr/>
              <a:t>08/01/2015</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77A02A0-8ED2-457C-844D-253AA4F0B856}"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960015-E8AC-4037-BAC9-DF50397C63E6}" type="datetimeFigureOut">
              <a:rPr lang="id-ID" smtClean="0"/>
              <a:pPr/>
              <a:t>08/01/2015</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F77A02A0-8ED2-457C-844D-253AA4F0B856}"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960015-E8AC-4037-BAC9-DF50397C63E6}" type="datetimeFigureOut">
              <a:rPr lang="id-ID" smtClean="0"/>
              <a:pPr/>
              <a:t>08/01/2015</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F77A02A0-8ED2-457C-844D-253AA4F0B856}"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960015-E8AC-4037-BAC9-DF50397C63E6}" type="datetimeFigureOut">
              <a:rPr lang="id-ID" smtClean="0"/>
              <a:pPr/>
              <a:t>08/01/2015</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F77A02A0-8ED2-457C-844D-253AA4F0B856}"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7960015-E8AC-4037-BAC9-DF50397C63E6}" type="datetimeFigureOut">
              <a:rPr lang="id-ID" smtClean="0"/>
              <a:pPr/>
              <a:t>08/01/2015</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F77A02A0-8ED2-457C-844D-253AA4F0B856}"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7960015-E8AC-4037-BAC9-DF50397C63E6}" type="datetimeFigureOut">
              <a:rPr lang="id-ID" smtClean="0"/>
              <a:pPr/>
              <a:t>08/01/2015</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F77A02A0-8ED2-457C-844D-253AA4F0B856}"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7960015-E8AC-4037-BAC9-DF50397C63E6}" type="datetimeFigureOut">
              <a:rPr lang="id-ID" smtClean="0"/>
              <a:pPr/>
              <a:t>08/01/2015</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F77A02A0-8ED2-457C-844D-253AA4F0B856}"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7960015-E8AC-4037-BAC9-DF50397C63E6}" type="datetimeFigureOut">
              <a:rPr lang="id-ID" smtClean="0"/>
              <a:pPr/>
              <a:t>08/01/2015</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F77A02A0-8ED2-457C-844D-253AA4F0B856}"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7960015-E8AC-4037-BAC9-DF50397C63E6}" type="datetimeFigureOut">
              <a:rPr lang="id-ID" smtClean="0"/>
              <a:pPr/>
              <a:t>08/01/2015</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F77A02A0-8ED2-457C-844D-253AA4F0B856}"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7960015-E8AC-4037-BAC9-DF50397C63E6}" type="datetimeFigureOut">
              <a:rPr lang="id-ID" smtClean="0"/>
              <a:pPr/>
              <a:t>08/01/2015</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F77A02A0-8ED2-457C-844D-253AA4F0B856}"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7960015-E8AC-4037-BAC9-DF50397C63E6}" type="datetimeFigureOut">
              <a:rPr lang="id-ID" smtClean="0"/>
              <a:pPr/>
              <a:t>08/01/2015</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77A02A0-8ED2-457C-844D-253AA4F0B856}"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7960015-E8AC-4037-BAC9-DF50397C63E6}" type="datetimeFigureOut">
              <a:rPr lang="id-ID" smtClean="0"/>
              <a:pPr/>
              <a:t>08/01/2015</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77A02A0-8ED2-457C-844D-253AA4F0B856}"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5257800"/>
          </a:xfrm>
        </p:spPr>
        <p:txBody>
          <a:bodyPr>
            <a:normAutofit lnSpcReduction="10000"/>
          </a:bodyPr>
          <a:lstStyle/>
          <a:p>
            <a:r>
              <a:rPr lang="id-ID" sz="2800" b="1" dirty="0" smtClean="0">
                <a:latin typeface="Arial" pitchFamily="34" charset="0"/>
                <a:cs typeface="Arial" pitchFamily="34" charset="0"/>
              </a:rPr>
              <a:t>Obat harus disimpan sehingga tercegah cemaran dan peruraian, terhindar pengaruh udara, kelembaban, panas dan cahaya.</a:t>
            </a:r>
          </a:p>
          <a:p>
            <a:r>
              <a:rPr lang="id-ID" sz="2800" b="1" dirty="0" smtClean="0">
                <a:latin typeface="Arial" pitchFamily="34" charset="0"/>
                <a:cs typeface="Arial" pitchFamily="34" charset="0"/>
              </a:rPr>
              <a:t>Obat yang mudah menguap atau terurai dan bahan obat yang mengandung bagian yang mudah menguap atau terurai, harus disimpan dalam </a:t>
            </a:r>
            <a:r>
              <a:rPr lang="id-ID" sz="2800" b="1" i="1" dirty="0" smtClean="0">
                <a:latin typeface="Arial" pitchFamily="34" charset="0"/>
                <a:cs typeface="Arial" pitchFamily="34" charset="0"/>
              </a:rPr>
              <a:t>wadah tertutup rapat</a:t>
            </a:r>
            <a:r>
              <a:rPr lang="id-ID" sz="2800" b="1" dirty="0" smtClean="0">
                <a:latin typeface="Arial" pitchFamily="34" charset="0"/>
                <a:cs typeface="Arial" pitchFamily="34" charset="0"/>
              </a:rPr>
              <a:t>.</a:t>
            </a:r>
          </a:p>
          <a:p>
            <a:r>
              <a:rPr lang="id-ID" sz="2800" b="1" dirty="0" smtClean="0">
                <a:latin typeface="Arial" pitchFamily="34" charset="0"/>
                <a:cs typeface="Arial" pitchFamily="34" charset="0"/>
              </a:rPr>
              <a:t>Obat yang mudah menyerap lembab harus disimpan dalam </a:t>
            </a:r>
            <a:r>
              <a:rPr lang="id-ID" sz="2800" b="1" i="1" dirty="0" smtClean="0">
                <a:latin typeface="Arial" pitchFamily="34" charset="0"/>
                <a:cs typeface="Arial" pitchFamily="34" charset="0"/>
              </a:rPr>
              <a:t>wadah tertutup rapat</a:t>
            </a:r>
            <a:r>
              <a:rPr lang="id-ID" sz="2800" b="1" dirty="0" smtClean="0">
                <a:latin typeface="Arial" pitchFamily="34" charset="0"/>
                <a:cs typeface="Arial" pitchFamily="34" charset="0"/>
              </a:rPr>
              <a:t> </a:t>
            </a:r>
            <a:r>
              <a:rPr lang="en-US" sz="2800" b="1" dirty="0" smtClean="0">
                <a:latin typeface="Arial" pitchFamily="34" charset="0"/>
                <a:cs typeface="Arial" pitchFamily="34" charset="0"/>
              </a:rPr>
              <a:t> </a:t>
            </a:r>
            <a:r>
              <a:rPr lang="id-ID" sz="2800" b="1" dirty="0" smtClean="0">
                <a:latin typeface="Arial" pitchFamily="34" charset="0"/>
                <a:cs typeface="Arial" pitchFamily="34" charset="0"/>
              </a:rPr>
              <a:t>berisi kapur tohor.</a:t>
            </a:r>
          </a:p>
          <a:p>
            <a:r>
              <a:rPr lang="id-ID" sz="2800" b="1" dirty="0" smtClean="0">
                <a:latin typeface="Arial" pitchFamily="34" charset="0"/>
                <a:cs typeface="Arial" pitchFamily="34" charset="0"/>
              </a:rPr>
              <a:t>Obat yang dapat menyerap karbondioksida harus disimpan dengan pertolongan kapur tohor atau zat lain yang cocok.</a:t>
            </a:r>
          </a:p>
          <a:p>
            <a:endParaRPr lang="id-ID" sz="2800" b="1" dirty="0">
              <a:latin typeface="Arial" pitchFamily="34" charset="0"/>
              <a:cs typeface="Arial" pitchFamily="34" charset="0"/>
            </a:endParaRPr>
          </a:p>
        </p:txBody>
      </p:sp>
      <p:sp>
        <p:nvSpPr>
          <p:cNvPr id="4" name="Down Arrow Callout 3"/>
          <p:cNvSpPr/>
          <p:nvPr/>
        </p:nvSpPr>
        <p:spPr>
          <a:xfrm>
            <a:off x="1000100" y="285728"/>
            <a:ext cx="6500858" cy="1357322"/>
          </a:xfrm>
          <a:prstGeom prst="downArrowCallou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id-ID" sz="2800" b="1" dirty="0" smtClean="0">
                <a:solidFill>
                  <a:schemeClr val="tx2">
                    <a:lumMod val="50000"/>
                  </a:schemeClr>
                </a:solidFill>
                <a:latin typeface="Algerian" pitchFamily="82" charset="0"/>
              </a:rPr>
              <a:t>Penyimpanan</a:t>
            </a:r>
            <a:endParaRPr lang="id-ID" sz="2800" b="1" dirty="0">
              <a:solidFill>
                <a:schemeClr val="tx2">
                  <a:lumMod val="50000"/>
                </a:schemeClr>
              </a:solidFill>
              <a:latin typeface="Algerian" pitchFamily="82" charset="0"/>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plus(in)">
                                      <p:cBhvr>
                                        <p:cTn id="12" dur="2000"/>
                                        <p:tgtEl>
                                          <p:spTgt spid="3">
                                            <p:txEl>
                                              <p:pRg st="0" end="0"/>
                                            </p:txEl>
                                          </p:spTgt>
                                        </p:tgtEl>
                                      </p:cBhvr>
                                    </p:animEffect>
                                  </p:childTnLst>
                                </p:cTn>
                              </p:par>
                              <p:par>
                                <p:cTn id="13" presetID="13"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plus(in)">
                                      <p:cBhvr>
                                        <p:cTn id="15" dur="2000"/>
                                        <p:tgtEl>
                                          <p:spTgt spid="3">
                                            <p:txEl>
                                              <p:pRg st="1" end="1"/>
                                            </p:txEl>
                                          </p:spTgt>
                                        </p:tgtEl>
                                      </p:cBhvr>
                                    </p:animEffect>
                                  </p:childTnLst>
                                </p:cTn>
                              </p:par>
                              <p:par>
                                <p:cTn id="16" presetID="13"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plus(in)">
                                      <p:cBhvr>
                                        <p:cTn id="18" dur="2000"/>
                                        <p:tgtEl>
                                          <p:spTgt spid="3">
                                            <p:txEl>
                                              <p:pRg st="2" end="2"/>
                                            </p:txEl>
                                          </p:spTgt>
                                        </p:tgtEl>
                                      </p:cBhvr>
                                    </p:animEffect>
                                  </p:childTnLst>
                                </p:cTn>
                              </p:par>
                              <p:par>
                                <p:cTn id="19" presetID="13" presetClass="entr" presetSubtype="16"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plus(in)">
                                      <p:cBhvr>
                                        <p:cTn id="21" dur="2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xit" presetSubtype="12" fill="hold" nodeType="clickEffect">
                                  <p:stCondLst>
                                    <p:cond delay="0"/>
                                  </p:stCondLst>
                                  <p:childTnLst>
                                    <p:animEffect transition="out" filter="strips(downLeft)">
                                      <p:cBhvr>
                                        <p:cTn id="25" dur="500"/>
                                        <p:tgtEl>
                                          <p:spTgt spid="3">
                                            <p:txEl>
                                              <p:pRg st="0" end="0"/>
                                            </p:txEl>
                                          </p:spTgt>
                                        </p:tgtEl>
                                      </p:cBhvr>
                                    </p:animEffect>
                                    <p:set>
                                      <p:cBhvr>
                                        <p:cTn id="26" dur="1" fill="hold">
                                          <p:stCondLst>
                                            <p:cond delay="499"/>
                                          </p:stCondLst>
                                        </p:cTn>
                                        <p:tgtEl>
                                          <p:spTgt spid="3">
                                            <p:txEl>
                                              <p:pRg st="0" end="0"/>
                                            </p:txEl>
                                          </p:spTgt>
                                        </p:tgtEl>
                                        <p:attrNameLst>
                                          <p:attrName>style.visibility</p:attrName>
                                        </p:attrNameLst>
                                      </p:cBhvr>
                                      <p:to>
                                        <p:strVal val="hidden"/>
                                      </p:to>
                                    </p:set>
                                  </p:childTnLst>
                                </p:cTn>
                              </p:par>
                              <p:par>
                                <p:cTn id="27" presetID="18" presetClass="exit" presetSubtype="12" fill="hold" nodeType="withEffect">
                                  <p:stCondLst>
                                    <p:cond delay="0"/>
                                  </p:stCondLst>
                                  <p:childTnLst>
                                    <p:animEffect transition="out" filter="strips(downLeft)">
                                      <p:cBhvr>
                                        <p:cTn id="28" dur="500"/>
                                        <p:tgtEl>
                                          <p:spTgt spid="3">
                                            <p:txEl>
                                              <p:pRg st="1" end="1"/>
                                            </p:txEl>
                                          </p:spTgt>
                                        </p:tgtEl>
                                      </p:cBhvr>
                                    </p:animEffect>
                                    <p:set>
                                      <p:cBhvr>
                                        <p:cTn id="29" dur="1" fill="hold">
                                          <p:stCondLst>
                                            <p:cond delay="499"/>
                                          </p:stCondLst>
                                        </p:cTn>
                                        <p:tgtEl>
                                          <p:spTgt spid="3">
                                            <p:txEl>
                                              <p:pRg st="1" end="1"/>
                                            </p:txEl>
                                          </p:spTgt>
                                        </p:tgtEl>
                                        <p:attrNameLst>
                                          <p:attrName>style.visibility</p:attrName>
                                        </p:attrNameLst>
                                      </p:cBhvr>
                                      <p:to>
                                        <p:strVal val="hidden"/>
                                      </p:to>
                                    </p:set>
                                  </p:childTnLst>
                                </p:cTn>
                              </p:par>
                              <p:par>
                                <p:cTn id="30" presetID="18" presetClass="exit" presetSubtype="12" fill="hold" nodeType="withEffect">
                                  <p:stCondLst>
                                    <p:cond delay="0"/>
                                  </p:stCondLst>
                                  <p:childTnLst>
                                    <p:animEffect transition="out" filter="strips(downLeft)">
                                      <p:cBhvr>
                                        <p:cTn id="31" dur="500"/>
                                        <p:tgtEl>
                                          <p:spTgt spid="3">
                                            <p:txEl>
                                              <p:pRg st="2" end="2"/>
                                            </p:txEl>
                                          </p:spTgt>
                                        </p:tgtEl>
                                      </p:cBhvr>
                                    </p:animEffect>
                                    <p:set>
                                      <p:cBhvr>
                                        <p:cTn id="32" dur="1" fill="hold">
                                          <p:stCondLst>
                                            <p:cond delay="499"/>
                                          </p:stCondLst>
                                        </p:cTn>
                                        <p:tgtEl>
                                          <p:spTgt spid="3">
                                            <p:txEl>
                                              <p:pRg st="2" end="2"/>
                                            </p:txEl>
                                          </p:spTgt>
                                        </p:tgtEl>
                                        <p:attrNameLst>
                                          <p:attrName>style.visibility</p:attrName>
                                        </p:attrNameLst>
                                      </p:cBhvr>
                                      <p:to>
                                        <p:strVal val="hidden"/>
                                      </p:to>
                                    </p:set>
                                  </p:childTnLst>
                                </p:cTn>
                              </p:par>
                              <p:par>
                                <p:cTn id="33" presetID="18" presetClass="exit" presetSubtype="12" fill="hold" nodeType="withEffect">
                                  <p:stCondLst>
                                    <p:cond delay="0"/>
                                  </p:stCondLst>
                                  <p:childTnLst>
                                    <p:animEffect transition="out" filter="strips(downLeft)">
                                      <p:cBhvr>
                                        <p:cTn id="34" dur="500"/>
                                        <p:tgtEl>
                                          <p:spTgt spid="3">
                                            <p:txEl>
                                              <p:pRg st="3" end="3"/>
                                            </p:txEl>
                                          </p:spTgt>
                                        </p:tgtEl>
                                      </p:cBhvr>
                                    </p:animEffect>
                                    <p:set>
                                      <p:cBhvr>
                                        <p:cTn id="35"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1" presetClass="exit" presetSubtype="4" fill="hold" grpId="1" nodeType="clickEffect">
                                  <p:stCondLst>
                                    <p:cond delay="0"/>
                                  </p:stCondLst>
                                  <p:childTnLst>
                                    <p:animEffect transition="out" filter="wheel(4)">
                                      <p:cBhvr>
                                        <p:cTn id="39" dur="2000"/>
                                        <p:tgtEl>
                                          <p:spTgt spid="4"/>
                                        </p:tgtEl>
                                      </p:cBhvr>
                                    </p:animEffect>
                                    <p:set>
                                      <p:cBhvr>
                                        <p:cTn id="40"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7467600" cy="5902472"/>
          </a:xfrm>
        </p:spPr>
        <p:txBody>
          <a:bodyPr>
            <a:normAutofit lnSpcReduction="10000"/>
          </a:bodyPr>
          <a:lstStyle/>
          <a:p>
            <a:r>
              <a:rPr lang="id-ID" b="1" i="1" dirty="0" smtClean="0">
                <a:latin typeface="Andalus" pitchFamily="18" charset="-78"/>
                <a:cs typeface="Andalus" pitchFamily="18" charset="-78"/>
              </a:rPr>
              <a:t>Disimpan terlindung dari cahaya</a:t>
            </a:r>
            <a:r>
              <a:rPr lang="id-ID" b="1" dirty="0" smtClean="0">
                <a:latin typeface="Andalus" pitchFamily="18" charset="-78"/>
                <a:cs typeface="Andalus" pitchFamily="18" charset="-78"/>
              </a:rPr>
              <a:t>, berarti harus disimpan dalam wadah inaktinik.</a:t>
            </a:r>
          </a:p>
          <a:p>
            <a:r>
              <a:rPr lang="id-ID" b="1" i="1" dirty="0" smtClean="0">
                <a:latin typeface="Andalus" pitchFamily="18" charset="-78"/>
                <a:cs typeface="Andalus" pitchFamily="18" charset="-78"/>
              </a:rPr>
              <a:t>Disimpan sangat terlindung dari cahaya</a:t>
            </a:r>
            <a:r>
              <a:rPr lang="id-ID" b="1" dirty="0" smtClean="0">
                <a:latin typeface="Andalus" pitchFamily="18" charset="-78"/>
                <a:cs typeface="Andalus" pitchFamily="18" charset="-78"/>
              </a:rPr>
              <a:t> berarti harus disimpan terlindung dari cahaya dan wadahnya masih harus dibungkus dengan kertas hitam atau kertas lain yang tidak tembus cahaya.</a:t>
            </a:r>
          </a:p>
          <a:p>
            <a:r>
              <a:rPr lang="id-ID" b="1" i="1" dirty="0" smtClean="0">
                <a:latin typeface="Andalus" pitchFamily="18" charset="-78"/>
                <a:cs typeface="Andalus" pitchFamily="18" charset="-78"/>
              </a:rPr>
              <a:t>Disimpan pada suhu kamar</a:t>
            </a:r>
            <a:r>
              <a:rPr lang="id-ID" b="1" dirty="0" smtClean="0">
                <a:latin typeface="Andalus" pitchFamily="18" charset="-78"/>
                <a:cs typeface="Andalus" pitchFamily="18" charset="-78"/>
              </a:rPr>
              <a:t> adalah disimpan pada suhu 15  ̊ hingga 30  ̊.</a:t>
            </a:r>
          </a:p>
          <a:p>
            <a:r>
              <a:rPr lang="id-ID" b="1" i="1" dirty="0" smtClean="0">
                <a:latin typeface="Andalus" pitchFamily="18" charset="-78"/>
                <a:cs typeface="Andalus" pitchFamily="18" charset="-78"/>
              </a:rPr>
              <a:t>Disimpan di tempat sejuk</a:t>
            </a:r>
            <a:r>
              <a:rPr lang="id-ID" b="1" dirty="0" smtClean="0">
                <a:latin typeface="Andalus" pitchFamily="18" charset="-78"/>
                <a:cs typeface="Andalus" pitchFamily="18" charset="-78"/>
              </a:rPr>
              <a:t> adalah disimpan pada suhu 5  ̊ hingga 15  ̊.</a:t>
            </a:r>
          </a:p>
          <a:p>
            <a:r>
              <a:rPr lang="id-ID" b="1" i="1" dirty="0" smtClean="0">
                <a:latin typeface="Andalus" pitchFamily="18" charset="-78"/>
                <a:cs typeface="Andalus" pitchFamily="18" charset="-78"/>
              </a:rPr>
              <a:t>Disimpan di tempat dingin</a:t>
            </a:r>
            <a:r>
              <a:rPr lang="id-ID" b="1" dirty="0" smtClean="0">
                <a:latin typeface="Andalus" pitchFamily="18" charset="-78"/>
                <a:cs typeface="Andalus" pitchFamily="18" charset="-78"/>
              </a:rPr>
              <a:t> adalah disimpan pada suhu 0  ̊ hingga 5  ̊.</a:t>
            </a:r>
          </a:p>
          <a:p>
            <a:r>
              <a:rPr lang="id-ID" b="1" i="1" dirty="0" smtClean="0">
                <a:latin typeface="Andalus" pitchFamily="18" charset="-78"/>
                <a:cs typeface="Andalus" pitchFamily="18" charset="-78"/>
              </a:rPr>
              <a:t>Disimpan di tempat lewat dingin</a:t>
            </a:r>
            <a:r>
              <a:rPr lang="id-ID" b="1" dirty="0" smtClean="0">
                <a:latin typeface="Andalus" pitchFamily="18" charset="-78"/>
                <a:cs typeface="Andalus" pitchFamily="18" charset="-78"/>
              </a:rPr>
              <a:t> adalah disimpan pada suhu -15  ̊ hingga 0  ̊.</a:t>
            </a:r>
          </a:p>
          <a:p>
            <a:endParaRPr lang="id-ID" b="1" dirty="0">
              <a:latin typeface="Andalus" pitchFamily="18" charset="-78"/>
              <a:cs typeface="Andalus" pitchFamily="18" charset="-78"/>
            </a:endParaRPr>
          </a:p>
        </p:txBody>
      </p:sp>
    </p:spTree>
  </p:cSld>
  <p:clrMapOvr>
    <a:masterClrMapping/>
  </p:clrMapOvr>
  <p:transition>
    <p:pull dir="l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b="1" dirty="0" smtClean="0">
                <a:latin typeface="Andalus" pitchFamily="18" charset="-78"/>
                <a:cs typeface="Andalus" pitchFamily="18" charset="-78"/>
              </a:rPr>
              <a:t>Wadah dan sumbatnya tidak boleh mempengaruhi bahan yang disimpan didalamnya baik secara kimia maupun secara fisika, yang dapat mengakibatkan perubahan kekuatan, mutu atau kemurniannya hingga tidak memenuhi persyaratan alami.</a:t>
            </a:r>
          </a:p>
          <a:p>
            <a:r>
              <a:rPr lang="id-ID" b="1" dirty="0" smtClean="0">
                <a:latin typeface="Andalus" pitchFamily="18" charset="-78"/>
                <a:cs typeface="Andalus" pitchFamily="18" charset="-78"/>
              </a:rPr>
              <a:t>Kecuali dinyatakan lain, persyaratan wadah yang tertera di Farmakope juga berlaku untuk wadah yang digunakan dalam penyerahan obat oleh apoteker.</a:t>
            </a:r>
          </a:p>
          <a:p>
            <a:endParaRPr lang="id-ID" b="1" dirty="0">
              <a:latin typeface="Andalus" pitchFamily="18" charset="-78"/>
              <a:cs typeface="Andalus" pitchFamily="18" charset="-78"/>
            </a:endParaRPr>
          </a:p>
        </p:txBody>
      </p:sp>
      <p:sp>
        <p:nvSpPr>
          <p:cNvPr id="2" name="Title 1"/>
          <p:cNvSpPr>
            <a:spLocks noGrp="1"/>
          </p:cNvSpPr>
          <p:nvPr>
            <p:ph type="title"/>
          </p:nvPr>
        </p:nvSpPr>
        <p:spPr/>
        <p:txBody>
          <a:bodyPr anchor="ctr">
            <a:normAutofit/>
          </a:bodyPr>
          <a:lstStyle/>
          <a:p>
            <a:pPr algn="ctr"/>
            <a:r>
              <a:rPr lang="id-ID" sz="5400" b="1" spc="600" dirty="0" smtClean="0">
                <a:solidFill>
                  <a:schemeClr val="accent3">
                    <a:lumMod val="50000"/>
                  </a:schemeClr>
                </a:solidFill>
                <a:latin typeface="Bernard MT Condensed" pitchFamily="18" charset="0"/>
              </a:rPr>
              <a:t>Wadah</a:t>
            </a:r>
            <a:endParaRPr lang="id-ID" sz="5400" b="1" spc="600" dirty="0">
              <a:solidFill>
                <a:schemeClr val="accent3">
                  <a:lumMod val="50000"/>
                </a:schemeClr>
              </a:solidFill>
              <a:latin typeface="Bernard MT Condensed" pitchFamily="18" charset="0"/>
            </a:endParaRPr>
          </a:p>
        </p:txBody>
      </p:sp>
    </p:spTree>
  </p:cSld>
  <p:clrMapOvr>
    <a:masterClrMapping/>
  </p:clrMapOvr>
  <p:transition>
    <p:pull dir="l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endParaRPr lang="id-ID" b="1" u="sng" dirty="0" smtClean="0">
              <a:latin typeface="Aharoni" pitchFamily="2" charset="-79"/>
              <a:cs typeface="Aharoni" pitchFamily="2" charset="-79"/>
            </a:endParaRPr>
          </a:p>
          <a:p>
            <a:pPr>
              <a:buNone/>
            </a:pPr>
            <a:r>
              <a:rPr lang="id-ID" sz="3200" b="1" u="sng" dirty="0" smtClean="0">
                <a:latin typeface="Andalus" pitchFamily="18" charset="-78"/>
                <a:cs typeface="Andalus" pitchFamily="18" charset="-78"/>
              </a:rPr>
              <a:t>KEMASAN TAHAN RUSAK</a:t>
            </a:r>
            <a:endParaRPr lang="id-ID" sz="3200" b="1" dirty="0" smtClean="0">
              <a:latin typeface="Andalus" pitchFamily="18" charset="-78"/>
              <a:cs typeface="Andalus" pitchFamily="18" charset="-78"/>
            </a:endParaRPr>
          </a:p>
          <a:p>
            <a:r>
              <a:rPr lang="id-ID" sz="2800" b="1" dirty="0" smtClean="0">
                <a:latin typeface="Andalus" pitchFamily="18" charset="-78"/>
                <a:cs typeface="Andalus" pitchFamily="18" charset="-78"/>
              </a:rPr>
              <a:t>Wadah suatu bahan steril yang dimaksudkan untuk pengobatan mata atau telinga, kecuali yang disiapkan segera sebelum diserahkan atas resep dokter, harus disegel sedemikian rupa hingga isinya tidak dapat digunakan tanpa merusak segel.</a:t>
            </a:r>
          </a:p>
          <a:p>
            <a:pPr>
              <a:buNone/>
            </a:pPr>
            <a:endParaRPr lang="id-ID" b="1" dirty="0" smtClean="0">
              <a:latin typeface="Andalus" pitchFamily="18" charset="-78"/>
              <a:cs typeface="Andalus" pitchFamily="18" charset="-78"/>
            </a:endParaRPr>
          </a:p>
          <a:p>
            <a:pPr>
              <a:buNone/>
            </a:pPr>
            <a:r>
              <a:rPr lang="id-ID" sz="3200" b="1" u="sng" dirty="0" smtClean="0">
                <a:latin typeface="Andalus" pitchFamily="18" charset="-78"/>
                <a:cs typeface="Andalus" pitchFamily="18" charset="-78"/>
              </a:rPr>
              <a:t>WADAH TERTUTUP BAIK</a:t>
            </a:r>
            <a:r>
              <a:rPr lang="id-ID" sz="3200" b="1" dirty="0" smtClean="0">
                <a:latin typeface="Andalus" pitchFamily="18" charset="-78"/>
                <a:cs typeface="Andalus" pitchFamily="18" charset="-78"/>
              </a:rPr>
              <a:t>	</a:t>
            </a:r>
          </a:p>
          <a:p>
            <a:r>
              <a:rPr lang="id-ID" sz="2800" b="1" dirty="0" smtClean="0">
                <a:latin typeface="Andalus" pitchFamily="18" charset="-78"/>
                <a:cs typeface="Andalus" pitchFamily="18" charset="-78"/>
              </a:rPr>
              <a:t>Wadah tertutup baik harus melindungi isi terhadap masuknya bahan padat dan mencegah kehilangan bahan selama penanganan, pengangkutan, penyimpanan, dan distribusi.</a:t>
            </a:r>
          </a:p>
          <a:p>
            <a:endParaRPr lang="id-ID" b="1" dirty="0">
              <a:latin typeface="Andalus" pitchFamily="18" charset="-78"/>
              <a:cs typeface="Andalus" pitchFamily="18" charset="-78"/>
            </a:endParaRPr>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edge">
                                      <p:cBhvr>
                                        <p:cTn id="7" dur="2000"/>
                                        <p:tgtEl>
                                          <p:spTgt spid="3">
                                            <p:txEl>
                                              <p:pRg st="1" end="1"/>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edge">
                                      <p:cBhvr>
                                        <p:cTn id="10" dur="2000"/>
                                        <p:tgtEl>
                                          <p:spTgt spid="3">
                                            <p:txEl>
                                              <p:pRg st="2" end="2"/>
                                            </p:txEl>
                                          </p:spTgt>
                                        </p:tgtEl>
                                      </p:cBhvr>
                                    </p:animEffect>
                                  </p:childTnLst>
                                </p:cTn>
                              </p:par>
                              <p:par>
                                <p:cTn id="11" presetID="2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edge">
                                      <p:cBhvr>
                                        <p:cTn id="13" dur="2000"/>
                                        <p:tgtEl>
                                          <p:spTgt spid="3">
                                            <p:txEl>
                                              <p:pRg st="4" end="4"/>
                                            </p:txEl>
                                          </p:spTgt>
                                        </p:tgtEl>
                                      </p:cBhvr>
                                    </p:animEffect>
                                  </p:childTnLst>
                                </p:cTn>
                              </p:par>
                              <p:par>
                                <p:cTn id="14" presetID="2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wedge">
                                      <p:cBhvr>
                                        <p:cTn id="16" dur="2000"/>
                                        <p:tgtEl>
                                          <p:spTgt spid="3">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xit" presetSubtype="4" fill="hold" nodeType="clickEffect">
                                  <p:stCondLst>
                                    <p:cond delay="0"/>
                                  </p:stCondLst>
                                  <p:childTnLst>
                                    <p:animEffect transition="out" filter="wheel(4)">
                                      <p:cBhvr>
                                        <p:cTn id="20" dur="2000"/>
                                        <p:tgtEl>
                                          <p:spTgt spid="3">
                                            <p:txEl>
                                              <p:pRg st="1" end="1"/>
                                            </p:txEl>
                                          </p:spTgt>
                                        </p:tgtEl>
                                      </p:cBhvr>
                                    </p:animEffect>
                                    <p:set>
                                      <p:cBhvr>
                                        <p:cTn id="21" dur="1" fill="hold">
                                          <p:stCondLst>
                                            <p:cond delay="1999"/>
                                          </p:stCondLst>
                                        </p:cTn>
                                        <p:tgtEl>
                                          <p:spTgt spid="3">
                                            <p:txEl>
                                              <p:pRg st="1" end="1"/>
                                            </p:txEl>
                                          </p:spTgt>
                                        </p:tgtEl>
                                        <p:attrNameLst>
                                          <p:attrName>style.visibility</p:attrName>
                                        </p:attrNameLst>
                                      </p:cBhvr>
                                      <p:to>
                                        <p:strVal val="hidden"/>
                                      </p:to>
                                    </p:set>
                                  </p:childTnLst>
                                </p:cTn>
                              </p:par>
                              <p:par>
                                <p:cTn id="22" presetID="21" presetClass="exit" presetSubtype="4" fill="hold" nodeType="withEffect">
                                  <p:stCondLst>
                                    <p:cond delay="0"/>
                                  </p:stCondLst>
                                  <p:childTnLst>
                                    <p:animEffect transition="out" filter="wheel(4)">
                                      <p:cBhvr>
                                        <p:cTn id="23" dur="2000"/>
                                        <p:tgtEl>
                                          <p:spTgt spid="3">
                                            <p:txEl>
                                              <p:pRg st="2" end="2"/>
                                            </p:txEl>
                                          </p:spTgt>
                                        </p:tgtEl>
                                      </p:cBhvr>
                                    </p:animEffect>
                                    <p:set>
                                      <p:cBhvr>
                                        <p:cTn id="24" dur="1" fill="hold">
                                          <p:stCondLst>
                                            <p:cond delay="1999"/>
                                          </p:stCondLst>
                                        </p:cTn>
                                        <p:tgtEl>
                                          <p:spTgt spid="3">
                                            <p:txEl>
                                              <p:pRg st="2" end="2"/>
                                            </p:txEl>
                                          </p:spTgt>
                                        </p:tgtEl>
                                        <p:attrNameLst>
                                          <p:attrName>style.visibility</p:attrName>
                                        </p:attrNameLst>
                                      </p:cBhvr>
                                      <p:to>
                                        <p:strVal val="hidden"/>
                                      </p:to>
                                    </p:set>
                                  </p:childTnLst>
                                </p:cTn>
                              </p:par>
                              <p:par>
                                <p:cTn id="25" presetID="21" presetClass="exit" presetSubtype="4" fill="hold" nodeType="withEffect">
                                  <p:stCondLst>
                                    <p:cond delay="0"/>
                                  </p:stCondLst>
                                  <p:childTnLst>
                                    <p:animEffect transition="out" filter="wheel(4)">
                                      <p:cBhvr>
                                        <p:cTn id="26" dur="2000"/>
                                        <p:tgtEl>
                                          <p:spTgt spid="3">
                                            <p:txEl>
                                              <p:pRg st="4" end="4"/>
                                            </p:txEl>
                                          </p:spTgt>
                                        </p:tgtEl>
                                      </p:cBhvr>
                                    </p:animEffect>
                                    <p:set>
                                      <p:cBhvr>
                                        <p:cTn id="27" dur="1" fill="hold">
                                          <p:stCondLst>
                                            <p:cond delay="1999"/>
                                          </p:stCondLst>
                                        </p:cTn>
                                        <p:tgtEl>
                                          <p:spTgt spid="3">
                                            <p:txEl>
                                              <p:pRg st="4" end="4"/>
                                            </p:txEl>
                                          </p:spTgt>
                                        </p:tgtEl>
                                        <p:attrNameLst>
                                          <p:attrName>style.visibility</p:attrName>
                                        </p:attrNameLst>
                                      </p:cBhvr>
                                      <p:to>
                                        <p:strVal val="hidden"/>
                                      </p:to>
                                    </p:set>
                                  </p:childTnLst>
                                </p:cTn>
                              </p:par>
                              <p:par>
                                <p:cTn id="28" presetID="21" presetClass="exit" presetSubtype="4" fill="hold" nodeType="withEffect">
                                  <p:stCondLst>
                                    <p:cond delay="0"/>
                                  </p:stCondLst>
                                  <p:childTnLst>
                                    <p:animEffect transition="out" filter="wheel(4)">
                                      <p:cBhvr>
                                        <p:cTn id="29" dur="2000"/>
                                        <p:tgtEl>
                                          <p:spTgt spid="3">
                                            <p:txEl>
                                              <p:pRg st="5" end="5"/>
                                            </p:txEl>
                                          </p:spTgt>
                                        </p:tgtEl>
                                      </p:cBhvr>
                                    </p:animEffect>
                                    <p:set>
                                      <p:cBhvr>
                                        <p:cTn id="30" dur="1" fill="hold">
                                          <p:stCondLst>
                                            <p:cond delay="1999"/>
                                          </p:stCondLst>
                                        </p:cTn>
                                        <p:tgtEl>
                                          <p:spTgt spid="3">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id-ID" sz="3200" b="1" dirty="0" smtClean="0">
                <a:latin typeface="Andalus" pitchFamily="18" charset="-78"/>
                <a:cs typeface="Andalus" pitchFamily="18" charset="-78"/>
              </a:rPr>
              <a:t>WADAH TIDAK TEMBUS CAHAYA ( BOTOL BERWARNA COKLAT )</a:t>
            </a:r>
          </a:p>
          <a:p>
            <a:r>
              <a:rPr lang="id-ID" b="1" dirty="0" smtClean="0">
                <a:latin typeface="Andalus" pitchFamily="18" charset="-78"/>
                <a:cs typeface="Andalus" pitchFamily="18" charset="-78"/>
              </a:rPr>
              <a:t>Wadah tidak tembus cahaya harus dapat melindungi isi dari pengaruh cahaya, dibuat dari bahan khusus yang mempunyai sifat menahan cahaya atau dengan melapisi wadah tersebut. </a:t>
            </a:r>
          </a:p>
          <a:p>
            <a:r>
              <a:rPr lang="id-ID" b="1" dirty="0" smtClean="0">
                <a:latin typeface="Andalus" pitchFamily="18" charset="-78"/>
                <a:cs typeface="Andalus" pitchFamily="18" charset="-78"/>
              </a:rPr>
              <a:t>Wadah yang bening dan tidak berwarna atau wadah yang tembus cahaya dapat dibuat tidak tembus cahaya dengan cara memberi pembungkus yang buram. Dalam hal ini pada etiket harus disebutkan bahwa pembungkus buram diperlukan sampai isi dari wadah habis karena diminum atau digunakan untuk keperluan lain. </a:t>
            </a:r>
          </a:p>
          <a:p>
            <a:r>
              <a:rPr lang="id-ID" b="1" dirty="0" smtClean="0">
                <a:latin typeface="Andalus" pitchFamily="18" charset="-78"/>
                <a:cs typeface="Andalus" pitchFamily="18" charset="-78"/>
              </a:rPr>
              <a:t>Jika dalam monografi dinyatakan “ Terlindung dari cahaya “ dimaksudkan agar penyimpanan dilakukan dalam wadah tidak tembus cahaya.</a:t>
            </a:r>
          </a:p>
          <a:p>
            <a:endParaRPr lang="id-ID" dirty="0">
              <a:latin typeface="Andalus" pitchFamily="18" charset="-78"/>
              <a:cs typeface="Andalus" pitchFamily="18" charset="-78"/>
            </a:endParaRP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in)">
                                      <p:cBhvr>
                                        <p:cTn id="16" dur="2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xit" presetSubtype="12" fill="hold" nodeType="clickEffect">
                                  <p:stCondLst>
                                    <p:cond delay="0"/>
                                  </p:stCondLst>
                                  <p:childTnLst>
                                    <p:animEffect transition="out" filter="strips(downLeft)">
                                      <p:cBhvr>
                                        <p:cTn id="20" dur="500"/>
                                        <p:tgtEl>
                                          <p:spTgt spid="3">
                                            <p:txEl>
                                              <p:pRg st="0" end="0"/>
                                            </p:txEl>
                                          </p:spTgt>
                                        </p:tgtEl>
                                      </p:cBhvr>
                                    </p:animEffect>
                                    <p:set>
                                      <p:cBhvr>
                                        <p:cTn id="21" dur="1" fill="hold">
                                          <p:stCondLst>
                                            <p:cond delay="499"/>
                                          </p:stCondLst>
                                        </p:cTn>
                                        <p:tgtEl>
                                          <p:spTgt spid="3">
                                            <p:txEl>
                                              <p:pRg st="0" end="0"/>
                                            </p:txEl>
                                          </p:spTgt>
                                        </p:tgtEl>
                                        <p:attrNameLst>
                                          <p:attrName>style.visibility</p:attrName>
                                        </p:attrNameLst>
                                      </p:cBhvr>
                                      <p:to>
                                        <p:strVal val="hidden"/>
                                      </p:to>
                                    </p:set>
                                  </p:childTnLst>
                                </p:cTn>
                              </p:par>
                              <p:par>
                                <p:cTn id="22" presetID="18" presetClass="exit" presetSubtype="12" fill="hold" nodeType="withEffect">
                                  <p:stCondLst>
                                    <p:cond delay="0"/>
                                  </p:stCondLst>
                                  <p:childTnLst>
                                    <p:animEffect transition="out" filter="strips(downLeft)">
                                      <p:cBhvr>
                                        <p:cTn id="23" dur="500"/>
                                        <p:tgtEl>
                                          <p:spTgt spid="3">
                                            <p:txEl>
                                              <p:pRg st="1" end="1"/>
                                            </p:txEl>
                                          </p:spTgt>
                                        </p:tgtEl>
                                      </p:cBhvr>
                                    </p:animEffect>
                                    <p:set>
                                      <p:cBhvr>
                                        <p:cTn id="24" dur="1" fill="hold">
                                          <p:stCondLst>
                                            <p:cond delay="499"/>
                                          </p:stCondLst>
                                        </p:cTn>
                                        <p:tgtEl>
                                          <p:spTgt spid="3">
                                            <p:txEl>
                                              <p:pRg st="1" end="1"/>
                                            </p:txEl>
                                          </p:spTgt>
                                        </p:tgtEl>
                                        <p:attrNameLst>
                                          <p:attrName>style.visibility</p:attrName>
                                        </p:attrNameLst>
                                      </p:cBhvr>
                                      <p:to>
                                        <p:strVal val="hidden"/>
                                      </p:to>
                                    </p:set>
                                  </p:childTnLst>
                                </p:cTn>
                              </p:par>
                              <p:par>
                                <p:cTn id="25" presetID="18" presetClass="exit" presetSubtype="12" fill="hold" nodeType="withEffect">
                                  <p:stCondLst>
                                    <p:cond delay="0"/>
                                  </p:stCondLst>
                                  <p:childTnLst>
                                    <p:animEffect transition="out" filter="strips(downLeft)">
                                      <p:cBhvr>
                                        <p:cTn id="26" dur="500"/>
                                        <p:tgtEl>
                                          <p:spTgt spid="3">
                                            <p:txEl>
                                              <p:pRg st="2" end="2"/>
                                            </p:txEl>
                                          </p:spTgt>
                                        </p:tgtEl>
                                      </p:cBhvr>
                                    </p:animEffect>
                                    <p:set>
                                      <p:cBhvr>
                                        <p:cTn id="27" dur="1" fill="hold">
                                          <p:stCondLst>
                                            <p:cond delay="499"/>
                                          </p:stCondLst>
                                        </p:cTn>
                                        <p:tgtEl>
                                          <p:spTgt spid="3">
                                            <p:txEl>
                                              <p:pRg st="2" end="2"/>
                                            </p:txEl>
                                          </p:spTgt>
                                        </p:tgtEl>
                                        <p:attrNameLst>
                                          <p:attrName>style.visibility</p:attrName>
                                        </p:attrNameLst>
                                      </p:cBhvr>
                                      <p:to>
                                        <p:strVal val="hidden"/>
                                      </p:to>
                                    </p:set>
                                  </p:childTnLst>
                                </p:cTn>
                              </p:par>
                              <p:par>
                                <p:cTn id="28" presetID="18" presetClass="exit" presetSubtype="12" fill="hold" nodeType="withEffect">
                                  <p:stCondLst>
                                    <p:cond delay="0"/>
                                  </p:stCondLst>
                                  <p:childTnLst>
                                    <p:animEffect transition="out" filter="strips(downLeft)">
                                      <p:cBhvr>
                                        <p:cTn id="29" dur="500"/>
                                        <p:tgtEl>
                                          <p:spTgt spid="3">
                                            <p:txEl>
                                              <p:pRg st="3" end="3"/>
                                            </p:txEl>
                                          </p:spTgt>
                                        </p:tgtEl>
                                      </p:cBhvr>
                                    </p:animEffect>
                                    <p:set>
                                      <p:cBhvr>
                                        <p:cTn id="30"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a:buNone/>
            </a:pPr>
            <a:r>
              <a:rPr lang="id-ID" sz="3000" b="1" u="sng" dirty="0" smtClean="0">
                <a:latin typeface="Andalus" pitchFamily="18" charset="-78"/>
                <a:cs typeface="Andalus" pitchFamily="18" charset="-78"/>
              </a:rPr>
              <a:t>WADAH TERTUTUP RAPAT</a:t>
            </a:r>
            <a:r>
              <a:rPr lang="id-ID" b="1" u="sng" dirty="0" smtClean="0">
                <a:latin typeface="Andalus" pitchFamily="18" charset="-78"/>
                <a:cs typeface="Andalus" pitchFamily="18" charset="-78"/>
              </a:rPr>
              <a:t>	</a:t>
            </a:r>
            <a:endParaRPr lang="id-ID" b="1" dirty="0" smtClean="0">
              <a:latin typeface="Andalus" pitchFamily="18" charset="-78"/>
              <a:cs typeface="Andalus" pitchFamily="18" charset="-78"/>
            </a:endParaRPr>
          </a:p>
          <a:p>
            <a:r>
              <a:rPr lang="id-ID" b="1" dirty="0" smtClean="0">
                <a:latin typeface="Andalus" pitchFamily="18" charset="-78"/>
                <a:cs typeface="Andalus" pitchFamily="18" charset="-78"/>
              </a:rPr>
              <a:t>Harus melindungi isi terhadap masuknya bahan cair, bahan padat atau uap dan mencegah kehilangan, merekat, mencair, atau menguapnya bahan selama penanganan, pengangkutan dan distribusi dan harus dapat ditutup rapat kembali. Wadah tertutup rapat dapat diganti dengan wadah tertutup kedap untuk bahan dosis tunggal.</a:t>
            </a:r>
          </a:p>
          <a:p>
            <a:pPr>
              <a:buNone/>
            </a:pPr>
            <a:r>
              <a:rPr lang="id-ID" sz="3000" b="1" u="sng" dirty="0" smtClean="0">
                <a:latin typeface="Andalus" pitchFamily="18" charset="-78"/>
                <a:cs typeface="Andalus" pitchFamily="18" charset="-78"/>
              </a:rPr>
              <a:t>WADAH TERTUTUP KEDAP</a:t>
            </a:r>
            <a:endParaRPr lang="id-ID" sz="3000" b="1" dirty="0" smtClean="0">
              <a:latin typeface="Andalus" pitchFamily="18" charset="-78"/>
              <a:cs typeface="Andalus" pitchFamily="18" charset="-78"/>
            </a:endParaRPr>
          </a:p>
          <a:p>
            <a:r>
              <a:rPr lang="id-ID" b="1" dirty="0" smtClean="0">
                <a:latin typeface="Andalus" pitchFamily="18" charset="-78"/>
                <a:cs typeface="Andalus" pitchFamily="18" charset="-78"/>
              </a:rPr>
              <a:t>Harus dapat mencegah menembusnya udara atau gas selama penanganan, pengangkutan, penyimpanan dan distribusi.</a:t>
            </a:r>
          </a:p>
          <a:p>
            <a:pPr>
              <a:buNone/>
            </a:pPr>
            <a:r>
              <a:rPr lang="id-ID" sz="3000" b="1" u="sng" dirty="0" smtClean="0">
                <a:latin typeface="Andalus" pitchFamily="18" charset="-78"/>
                <a:cs typeface="Andalus" pitchFamily="18" charset="-78"/>
              </a:rPr>
              <a:t>WADAH SATUAN TUNGGAL	</a:t>
            </a:r>
            <a:endParaRPr lang="id-ID" sz="3000" b="1" dirty="0" smtClean="0">
              <a:latin typeface="Andalus" pitchFamily="18" charset="-78"/>
              <a:cs typeface="Andalus" pitchFamily="18" charset="-78"/>
            </a:endParaRPr>
          </a:p>
          <a:p>
            <a:r>
              <a:rPr lang="id-ID" b="1" dirty="0" smtClean="0">
                <a:latin typeface="Andalus" pitchFamily="18" charset="-78"/>
                <a:cs typeface="Andalus" pitchFamily="18" charset="-78"/>
              </a:rPr>
              <a:t>Digunakan untuk produk obat yang dimaksudkan untuk digunakan sebagai dosis tunggal yang harus digunakan segera setelah dibuka. Wadah atau pembungkusnya sebaiknya dirancang sedemikian rupa, hingga dapat diketahui apabila wadah tersebut pernah dibuka. Tiap wadah satuan tunggal harus diberi etiket yang menyebutkan identitas kadar atau kekuatan, nama produsen, nomer batch dan tanggal kadaluarsa.</a:t>
            </a:r>
          </a:p>
          <a:p>
            <a:endParaRPr lang="id-ID" b="1" dirty="0"/>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2000"/>
                                        <p:tgtEl>
                                          <p:spTgt spid="3">
                                            <p:txEl>
                                              <p:pRg st="0" end="0"/>
                                            </p:txEl>
                                          </p:spTgt>
                                        </p:tgtEl>
                                      </p:cBhvr>
                                    </p:animEffect>
                                  </p:childTnLst>
                                </p:cTn>
                              </p:par>
                              <p:par>
                                <p:cTn id="8" presetID="13"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plus(in)">
                                      <p:cBhvr>
                                        <p:cTn id="10" dur="2000"/>
                                        <p:tgtEl>
                                          <p:spTgt spid="3">
                                            <p:txEl>
                                              <p:pRg st="1" end="1"/>
                                            </p:txEl>
                                          </p:spTgt>
                                        </p:tgtEl>
                                      </p:cBhvr>
                                    </p:animEffect>
                                  </p:childTnLst>
                                </p:cTn>
                              </p:par>
                              <p:par>
                                <p:cTn id="11" presetID="13"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plus(in)">
                                      <p:cBhvr>
                                        <p:cTn id="13" dur="2000"/>
                                        <p:tgtEl>
                                          <p:spTgt spid="3">
                                            <p:txEl>
                                              <p:pRg st="2" end="2"/>
                                            </p:txEl>
                                          </p:spTgt>
                                        </p:tgtEl>
                                      </p:cBhvr>
                                    </p:animEffect>
                                  </p:childTnLst>
                                </p:cTn>
                              </p:par>
                              <p:par>
                                <p:cTn id="14" presetID="13"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plus(in)">
                                      <p:cBhvr>
                                        <p:cTn id="16" dur="2000"/>
                                        <p:tgtEl>
                                          <p:spTgt spid="3">
                                            <p:txEl>
                                              <p:pRg st="3" end="3"/>
                                            </p:txEl>
                                          </p:spTgt>
                                        </p:tgtEl>
                                      </p:cBhvr>
                                    </p:animEffect>
                                  </p:childTnLst>
                                </p:cTn>
                              </p:par>
                              <p:par>
                                <p:cTn id="17" presetID="13"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plus(in)">
                                      <p:cBhvr>
                                        <p:cTn id="19" dur="2000"/>
                                        <p:tgtEl>
                                          <p:spTgt spid="3">
                                            <p:txEl>
                                              <p:pRg st="4" end="4"/>
                                            </p:txEl>
                                          </p:spTgt>
                                        </p:tgtEl>
                                      </p:cBhvr>
                                    </p:animEffect>
                                  </p:childTnLst>
                                </p:cTn>
                              </p:par>
                              <p:par>
                                <p:cTn id="20" presetID="13" presetClass="entr" presetSubtype="16"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plus(in)">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xit" presetSubtype="0" fill="hold" nodeType="clickEffect">
                                  <p:stCondLst>
                                    <p:cond delay="0"/>
                                  </p:stCondLst>
                                  <p:childTnLst>
                                    <p:animEffect transition="out" filter="wedge">
                                      <p:cBhvr>
                                        <p:cTn id="26" dur="2000"/>
                                        <p:tgtEl>
                                          <p:spTgt spid="3">
                                            <p:txEl>
                                              <p:pRg st="0" end="0"/>
                                            </p:txEl>
                                          </p:spTgt>
                                        </p:tgtEl>
                                      </p:cBhvr>
                                    </p:animEffect>
                                    <p:set>
                                      <p:cBhvr>
                                        <p:cTn id="27" dur="1" fill="hold">
                                          <p:stCondLst>
                                            <p:cond delay="1999"/>
                                          </p:stCondLst>
                                        </p:cTn>
                                        <p:tgtEl>
                                          <p:spTgt spid="3">
                                            <p:txEl>
                                              <p:pRg st="0" end="0"/>
                                            </p:txEl>
                                          </p:spTgt>
                                        </p:tgtEl>
                                        <p:attrNameLst>
                                          <p:attrName>style.visibility</p:attrName>
                                        </p:attrNameLst>
                                      </p:cBhvr>
                                      <p:to>
                                        <p:strVal val="hidden"/>
                                      </p:to>
                                    </p:set>
                                  </p:childTnLst>
                                </p:cTn>
                              </p:par>
                              <p:par>
                                <p:cTn id="28" presetID="20" presetClass="exit" presetSubtype="0" fill="hold" nodeType="withEffect">
                                  <p:stCondLst>
                                    <p:cond delay="0"/>
                                  </p:stCondLst>
                                  <p:childTnLst>
                                    <p:animEffect transition="out" filter="wedge">
                                      <p:cBhvr>
                                        <p:cTn id="29" dur="2000"/>
                                        <p:tgtEl>
                                          <p:spTgt spid="3">
                                            <p:txEl>
                                              <p:pRg st="1" end="1"/>
                                            </p:txEl>
                                          </p:spTgt>
                                        </p:tgtEl>
                                      </p:cBhvr>
                                    </p:animEffect>
                                    <p:set>
                                      <p:cBhvr>
                                        <p:cTn id="30" dur="1" fill="hold">
                                          <p:stCondLst>
                                            <p:cond delay="1999"/>
                                          </p:stCondLst>
                                        </p:cTn>
                                        <p:tgtEl>
                                          <p:spTgt spid="3">
                                            <p:txEl>
                                              <p:pRg st="1" end="1"/>
                                            </p:txEl>
                                          </p:spTgt>
                                        </p:tgtEl>
                                        <p:attrNameLst>
                                          <p:attrName>style.visibility</p:attrName>
                                        </p:attrNameLst>
                                      </p:cBhvr>
                                      <p:to>
                                        <p:strVal val="hidden"/>
                                      </p:to>
                                    </p:set>
                                  </p:childTnLst>
                                </p:cTn>
                              </p:par>
                              <p:par>
                                <p:cTn id="31" presetID="20" presetClass="exit" presetSubtype="0" fill="hold" nodeType="withEffect">
                                  <p:stCondLst>
                                    <p:cond delay="0"/>
                                  </p:stCondLst>
                                  <p:childTnLst>
                                    <p:animEffect transition="out" filter="wedge">
                                      <p:cBhvr>
                                        <p:cTn id="32" dur="2000"/>
                                        <p:tgtEl>
                                          <p:spTgt spid="3">
                                            <p:txEl>
                                              <p:pRg st="2" end="2"/>
                                            </p:txEl>
                                          </p:spTgt>
                                        </p:tgtEl>
                                      </p:cBhvr>
                                    </p:animEffect>
                                    <p:set>
                                      <p:cBhvr>
                                        <p:cTn id="33" dur="1" fill="hold">
                                          <p:stCondLst>
                                            <p:cond delay="1999"/>
                                          </p:stCondLst>
                                        </p:cTn>
                                        <p:tgtEl>
                                          <p:spTgt spid="3">
                                            <p:txEl>
                                              <p:pRg st="2" end="2"/>
                                            </p:txEl>
                                          </p:spTgt>
                                        </p:tgtEl>
                                        <p:attrNameLst>
                                          <p:attrName>style.visibility</p:attrName>
                                        </p:attrNameLst>
                                      </p:cBhvr>
                                      <p:to>
                                        <p:strVal val="hidden"/>
                                      </p:to>
                                    </p:set>
                                  </p:childTnLst>
                                </p:cTn>
                              </p:par>
                              <p:par>
                                <p:cTn id="34" presetID="20" presetClass="exit" presetSubtype="0" fill="hold" nodeType="withEffect">
                                  <p:stCondLst>
                                    <p:cond delay="0"/>
                                  </p:stCondLst>
                                  <p:childTnLst>
                                    <p:animEffect transition="out" filter="wedge">
                                      <p:cBhvr>
                                        <p:cTn id="35" dur="2000"/>
                                        <p:tgtEl>
                                          <p:spTgt spid="3">
                                            <p:txEl>
                                              <p:pRg st="3" end="3"/>
                                            </p:txEl>
                                          </p:spTgt>
                                        </p:tgtEl>
                                      </p:cBhvr>
                                    </p:animEffect>
                                    <p:set>
                                      <p:cBhvr>
                                        <p:cTn id="36" dur="1" fill="hold">
                                          <p:stCondLst>
                                            <p:cond delay="1999"/>
                                          </p:stCondLst>
                                        </p:cTn>
                                        <p:tgtEl>
                                          <p:spTgt spid="3">
                                            <p:txEl>
                                              <p:pRg st="3" end="3"/>
                                            </p:txEl>
                                          </p:spTgt>
                                        </p:tgtEl>
                                        <p:attrNameLst>
                                          <p:attrName>style.visibility</p:attrName>
                                        </p:attrNameLst>
                                      </p:cBhvr>
                                      <p:to>
                                        <p:strVal val="hidden"/>
                                      </p:to>
                                    </p:set>
                                  </p:childTnLst>
                                </p:cTn>
                              </p:par>
                              <p:par>
                                <p:cTn id="37" presetID="20" presetClass="exit" presetSubtype="0" fill="hold" nodeType="withEffect">
                                  <p:stCondLst>
                                    <p:cond delay="0"/>
                                  </p:stCondLst>
                                  <p:childTnLst>
                                    <p:animEffect transition="out" filter="wedge">
                                      <p:cBhvr>
                                        <p:cTn id="38" dur="2000"/>
                                        <p:tgtEl>
                                          <p:spTgt spid="3">
                                            <p:txEl>
                                              <p:pRg st="4" end="4"/>
                                            </p:txEl>
                                          </p:spTgt>
                                        </p:tgtEl>
                                      </p:cBhvr>
                                    </p:animEffect>
                                    <p:set>
                                      <p:cBhvr>
                                        <p:cTn id="39" dur="1" fill="hold">
                                          <p:stCondLst>
                                            <p:cond delay="1999"/>
                                          </p:stCondLst>
                                        </p:cTn>
                                        <p:tgtEl>
                                          <p:spTgt spid="3">
                                            <p:txEl>
                                              <p:pRg st="4" end="4"/>
                                            </p:txEl>
                                          </p:spTgt>
                                        </p:tgtEl>
                                        <p:attrNameLst>
                                          <p:attrName>style.visibility</p:attrName>
                                        </p:attrNameLst>
                                      </p:cBhvr>
                                      <p:to>
                                        <p:strVal val="hidden"/>
                                      </p:to>
                                    </p:set>
                                  </p:childTnLst>
                                </p:cTn>
                              </p:par>
                              <p:par>
                                <p:cTn id="40" presetID="20" presetClass="exit" presetSubtype="0" fill="hold" nodeType="withEffect">
                                  <p:stCondLst>
                                    <p:cond delay="0"/>
                                  </p:stCondLst>
                                  <p:childTnLst>
                                    <p:animEffect transition="out" filter="wedge">
                                      <p:cBhvr>
                                        <p:cTn id="41" dur="2000"/>
                                        <p:tgtEl>
                                          <p:spTgt spid="3">
                                            <p:txEl>
                                              <p:pRg st="5" end="5"/>
                                            </p:txEl>
                                          </p:spTgt>
                                        </p:tgtEl>
                                      </p:cBhvr>
                                    </p:animEffect>
                                    <p:set>
                                      <p:cBhvr>
                                        <p:cTn id="42" dur="1" fill="hold">
                                          <p:stCondLst>
                                            <p:cond delay="1999"/>
                                          </p:stCondLst>
                                        </p:cTn>
                                        <p:tgtEl>
                                          <p:spTgt spid="3">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id-ID" sz="3200" b="1" u="sng" dirty="0" smtClean="0">
                <a:latin typeface="Andalus" pitchFamily="18" charset="-78"/>
                <a:cs typeface="Andalus" pitchFamily="18" charset="-78"/>
              </a:rPr>
              <a:t>WADAH DOSIS TUNGGAL</a:t>
            </a:r>
            <a:endParaRPr lang="id-ID" sz="3200" b="1" dirty="0" smtClean="0">
              <a:latin typeface="Andalus" pitchFamily="18" charset="-78"/>
              <a:cs typeface="Andalus" pitchFamily="18" charset="-78"/>
            </a:endParaRPr>
          </a:p>
          <a:p>
            <a:r>
              <a:rPr lang="id-ID" b="1" dirty="0" smtClean="0">
                <a:latin typeface="Andalus" pitchFamily="18" charset="-78"/>
                <a:cs typeface="Andalus" pitchFamily="18" charset="-78"/>
              </a:rPr>
              <a:t>Adalah wadah satuan tunggal untuk bahan yang hanya digunakan secara parenteral.</a:t>
            </a:r>
          </a:p>
          <a:p>
            <a:pPr>
              <a:buNone/>
            </a:pPr>
            <a:r>
              <a:rPr lang="id-ID" sz="3200" b="1" u="sng" dirty="0" smtClean="0">
                <a:latin typeface="Andalus" pitchFamily="18" charset="-78"/>
                <a:cs typeface="Andalus" pitchFamily="18" charset="-78"/>
              </a:rPr>
              <a:t>WADAH DOSIS SATUAN</a:t>
            </a:r>
            <a:endParaRPr lang="id-ID" sz="3200" b="1" dirty="0" smtClean="0">
              <a:latin typeface="Andalus" pitchFamily="18" charset="-78"/>
              <a:cs typeface="Andalus" pitchFamily="18" charset="-78"/>
            </a:endParaRPr>
          </a:p>
          <a:p>
            <a:r>
              <a:rPr lang="id-ID" b="1" dirty="0" smtClean="0">
                <a:latin typeface="Andalus" pitchFamily="18" charset="-78"/>
                <a:cs typeface="Andalus" pitchFamily="18" charset="-78"/>
              </a:rPr>
              <a:t>Adalah wadah satuan tunggal untuk bahan yang digunakan bukan secara parenteral dalam dosis tunggal, langsung dari wadah.</a:t>
            </a:r>
          </a:p>
          <a:p>
            <a:pPr>
              <a:buNone/>
            </a:pPr>
            <a:r>
              <a:rPr lang="id-ID" sz="3200" b="1" u="sng" dirty="0" smtClean="0">
                <a:latin typeface="Andalus" pitchFamily="18" charset="-78"/>
                <a:cs typeface="Andalus" pitchFamily="18" charset="-78"/>
              </a:rPr>
              <a:t>WADAH SATUAN GANDA</a:t>
            </a:r>
            <a:endParaRPr lang="id-ID" sz="3200" b="1" dirty="0" smtClean="0">
              <a:latin typeface="Andalus" pitchFamily="18" charset="-78"/>
              <a:cs typeface="Andalus" pitchFamily="18" charset="-78"/>
            </a:endParaRPr>
          </a:p>
          <a:p>
            <a:r>
              <a:rPr lang="id-ID" b="1" dirty="0" smtClean="0">
                <a:latin typeface="Andalus" pitchFamily="18" charset="-78"/>
                <a:cs typeface="Andalus" pitchFamily="18" charset="-78"/>
              </a:rPr>
              <a:t>Adalah wadah yang memungkinkan dapat diambil isinya beberapa kali tanpa mengakibatkan perubahan kekuatan, mutu, atau kemurnian sisa zat dalam wadah tersebut.</a:t>
            </a:r>
          </a:p>
          <a:p>
            <a:pPr>
              <a:buNone/>
            </a:pPr>
            <a:r>
              <a:rPr lang="id-ID" sz="3200" b="1" u="sng" dirty="0" smtClean="0">
                <a:latin typeface="Andalus" pitchFamily="18" charset="-78"/>
                <a:cs typeface="Andalus" pitchFamily="18" charset="-78"/>
              </a:rPr>
              <a:t>WADAH DOSIS GANDA	</a:t>
            </a:r>
            <a:endParaRPr lang="id-ID" sz="3200" b="1" dirty="0" smtClean="0">
              <a:latin typeface="Andalus" pitchFamily="18" charset="-78"/>
              <a:cs typeface="Andalus" pitchFamily="18" charset="-78"/>
            </a:endParaRPr>
          </a:p>
          <a:p>
            <a:r>
              <a:rPr lang="id-ID" b="1" dirty="0" smtClean="0">
                <a:latin typeface="Andalus" pitchFamily="18" charset="-78"/>
                <a:cs typeface="Andalus" pitchFamily="18" charset="-78"/>
              </a:rPr>
              <a:t>Adalah wadah satuan ganda untuk bahan yang digunakan hanya secara parenteral.</a:t>
            </a:r>
          </a:p>
          <a:p>
            <a:endParaRPr lang="id-ID" b="1" dirty="0"/>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down)">
                                      <p:cBhvr>
                                        <p:cTn id="25" dur="500"/>
                                        <p:tgtEl>
                                          <p:spTgt spid="3">
                                            <p:txEl>
                                              <p:pRg st="6" end="6"/>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wipe(down)">
                                      <p:cBhvr>
                                        <p:cTn id="28" dur="500"/>
                                        <p:tgtEl>
                                          <p:spTgt spid="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xit" presetSubtype="4" fill="hold" nodeType="clickEffect">
                                  <p:stCondLst>
                                    <p:cond delay="0"/>
                                  </p:stCondLst>
                                  <p:childTnLst>
                                    <p:animEffect transition="out" filter="wheel(4)">
                                      <p:cBhvr>
                                        <p:cTn id="32" dur="2000"/>
                                        <p:tgtEl>
                                          <p:spTgt spid="3">
                                            <p:txEl>
                                              <p:pRg st="0" end="0"/>
                                            </p:txEl>
                                          </p:spTgt>
                                        </p:tgtEl>
                                      </p:cBhvr>
                                    </p:animEffect>
                                    <p:set>
                                      <p:cBhvr>
                                        <p:cTn id="33" dur="1" fill="hold">
                                          <p:stCondLst>
                                            <p:cond delay="1999"/>
                                          </p:stCondLst>
                                        </p:cTn>
                                        <p:tgtEl>
                                          <p:spTgt spid="3">
                                            <p:txEl>
                                              <p:pRg st="0" end="0"/>
                                            </p:txEl>
                                          </p:spTgt>
                                        </p:tgtEl>
                                        <p:attrNameLst>
                                          <p:attrName>style.visibility</p:attrName>
                                        </p:attrNameLst>
                                      </p:cBhvr>
                                      <p:to>
                                        <p:strVal val="hidden"/>
                                      </p:to>
                                    </p:set>
                                  </p:childTnLst>
                                </p:cTn>
                              </p:par>
                              <p:par>
                                <p:cTn id="34" presetID="21" presetClass="exit" presetSubtype="4" fill="hold" nodeType="withEffect">
                                  <p:stCondLst>
                                    <p:cond delay="0"/>
                                  </p:stCondLst>
                                  <p:childTnLst>
                                    <p:animEffect transition="out" filter="wheel(4)">
                                      <p:cBhvr>
                                        <p:cTn id="35" dur="2000"/>
                                        <p:tgtEl>
                                          <p:spTgt spid="3">
                                            <p:txEl>
                                              <p:pRg st="1" end="1"/>
                                            </p:txEl>
                                          </p:spTgt>
                                        </p:tgtEl>
                                      </p:cBhvr>
                                    </p:animEffect>
                                    <p:set>
                                      <p:cBhvr>
                                        <p:cTn id="36" dur="1" fill="hold">
                                          <p:stCondLst>
                                            <p:cond delay="1999"/>
                                          </p:stCondLst>
                                        </p:cTn>
                                        <p:tgtEl>
                                          <p:spTgt spid="3">
                                            <p:txEl>
                                              <p:pRg st="1" end="1"/>
                                            </p:txEl>
                                          </p:spTgt>
                                        </p:tgtEl>
                                        <p:attrNameLst>
                                          <p:attrName>style.visibility</p:attrName>
                                        </p:attrNameLst>
                                      </p:cBhvr>
                                      <p:to>
                                        <p:strVal val="hidden"/>
                                      </p:to>
                                    </p:set>
                                  </p:childTnLst>
                                </p:cTn>
                              </p:par>
                              <p:par>
                                <p:cTn id="37" presetID="21" presetClass="exit" presetSubtype="4" fill="hold" nodeType="withEffect">
                                  <p:stCondLst>
                                    <p:cond delay="0"/>
                                  </p:stCondLst>
                                  <p:childTnLst>
                                    <p:animEffect transition="out" filter="wheel(4)">
                                      <p:cBhvr>
                                        <p:cTn id="38" dur="2000"/>
                                        <p:tgtEl>
                                          <p:spTgt spid="3">
                                            <p:txEl>
                                              <p:pRg st="2" end="2"/>
                                            </p:txEl>
                                          </p:spTgt>
                                        </p:tgtEl>
                                      </p:cBhvr>
                                    </p:animEffect>
                                    <p:set>
                                      <p:cBhvr>
                                        <p:cTn id="39" dur="1" fill="hold">
                                          <p:stCondLst>
                                            <p:cond delay="1999"/>
                                          </p:stCondLst>
                                        </p:cTn>
                                        <p:tgtEl>
                                          <p:spTgt spid="3">
                                            <p:txEl>
                                              <p:pRg st="2" end="2"/>
                                            </p:txEl>
                                          </p:spTgt>
                                        </p:tgtEl>
                                        <p:attrNameLst>
                                          <p:attrName>style.visibility</p:attrName>
                                        </p:attrNameLst>
                                      </p:cBhvr>
                                      <p:to>
                                        <p:strVal val="hidden"/>
                                      </p:to>
                                    </p:set>
                                  </p:childTnLst>
                                </p:cTn>
                              </p:par>
                              <p:par>
                                <p:cTn id="40" presetID="21" presetClass="exit" presetSubtype="4" fill="hold" nodeType="withEffect">
                                  <p:stCondLst>
                                    <p:cond delay="0"/>
                                  </p:stCondLst>
                                  <p:childTnLst>
                                    <p:animEffect transition="out" filter="wheel(4)">
                                      <p:cBhvr>
                                        <p:cTn id="41" dur="2000"/>
                                        <p:tgtEl>
                                          <p:spTgt spid="3">
                                            <p:txEl>
                                              <p:pRg st="3" end="3"/>
                                            </p:txEl>
                                          </p:spTgt>
                                        </p:tgtEl>
                                      </p:cBhvr>
                                    </p:animEffect>
                                    <p:set>
                                      <p:cBhvr>
                                        <p:cTn id="42" dur="1" fill="hold">
                                          <p:stCondLst>
                                            <p:cond delay="1999"/>
                                          </p:stCondLst>
                                        </p:cTn>
                                        <p:tgtEl>
                                          <p:spTgt spid="3">
                                            <p:txEl>
                                              <p:pRg st="3" end="3"/>
                                            </p:txEl>
                                          </p:spTgt>
                                        </p:tgtEl>
                                        <p:attrNameLst>
                                          <p:attrName>style.visibility</p:attrName>
                                        </p:attrNameLst>
                                      </p:cBhvr>
                                      <p:to>
                                        <p:strVal val="hidden"/>
                                      </p:to>
                                    </p:set>
                                  </p:childTnLst>
                                </p:cTn>
                              </p:par>
                              <p:par>
                                <p:cTn id="43" presetID="21" presetClass="exit" presetSubtype="4" fill="hold" nodeType="withEffect">
                                  <p:stCondLst>
                                    <p:cond delay="0"/>
                                  </p:stCondLst>
                                  <p:childTnLst>
                                    <p:animEffect transition="out" filter="wheel(4)">
                                      <p:cBhvr>
                                        <p:cTn id="44" dur="2000"/>
                                        <p:tgtEl>
                                          <p:spTgt spid="3">
                                            <p:txEl>
                                              <p:pRg st="4" end="4"/>
                                            </p:txEl>
                                          </p:spTgt>
                                        </p:tgtEl>
                                      </p:cBhvr>
                                    </p:animEffect>
                                    <p:set>
                                      <p:cBhvr>
                                        <p:cTn id="45" dur="1" fill="hold">
                                          <p:stCondLst>
                                            <p:cond delay="1999"/>
                                          </p:stCondLst>
                                        </p:cTn>
                                        <p:tgtEl>
                                          <p:spTgt spid="3">
                                            <p:txEl>
                                              <p:pRg st="4" end="4"/>
                                            </p:txEl>
                                          </p:spTgt>
                                        </p:tgtEl>
                                        <p:attrNameLst>
                                          <p:attrName>style.visibility</p:attrName>
                                        </p:attrNameLst>
                                      </p:cBhvr>
                                      <p:to>
                                        <p:strVal val="hidden"/>
                                      </p:to>
                                    </p:set>
                                  </p:childTnLst>
                                </p:cTn>
                              </p:par>
                              <p:par>
                                <p:cTn id="46" presetID="21" presetClass="exit" presetSubtype="4" fill="hold" nodeType="withEffect">
                                  <p:stCondLst>
                                    <p:cond delay="0"/>
                                  </p:stCondLst>
                                  <p:childTnLst>
                                    <p:animEffect transition="out" filter="wheel(4)">
                                      <p:cBhvr>
                                        <p:cTn id="47" dur="2000"/>
                                        <p:tgtEl>
                                          <p:spTgt spid="3">
                                            <p:txEl>
                                              <p:pRg st="5" end="5"/>
                                            </p:txEl>
                                          </p:spTgt>
                                        </p:tgtEl>
                                      </p:cBhvr>
                                    </p:animEffect>
                                    <p:set>
                                      <p:cBhvr>
                                        <p:cTn id="48" dur="1" fill="hold">
                                          <p:stCondLst>
                                            <p:cond delay="1999"/>
                                          </p:stCondLst>
                                        </p:cTn>
                                        <p:tgtEl>
                                          <p:spTgt spid="3">
                                            <p:txEl>
                                              <p:pRg st="5" end="5"/>
                                            </p:txEl>
                                          </p:spTgt>
                                        </p:tgtEl>
                                        <p:attrNameLst>
                                          <p:attrName>style.visibility</p:attrName>
                                        </p:attrNameLst>
                                      </p:cBhvr>
                                      <p:to>
                                        <p:strVal val="hidden"/>
                                      </p:to>
                                    </p:set>
                                  </p:childTnLst>
                                </p:cTn>
                              </p:par>
                              <p:par>
                                <p:cTn id="49" presetID="21" presetClass="exit" presetSubtype="4" fill="hold" nodeType="withEffect">
                                  <p:stCondLst>
                                    <p:cond delay="0"/>
                                  </p:stCondLst>
                                  <p:childTnLst>
                                    <p:animEffect transition="out" filter="wheel(4)">
                                      <p:cBhvr>
                                        <p:cTn id="50" dur="2000"/>
                                        <p:tgtEl>
                                          <p:spTgt spid="3">
                                            <p:txEl>
                                              <p:pRg st="6" end="6"/>
                                            </p:txEl>
                                          </p:spTgt>
                                        </p:tgtEl>
                                      </p:cBhvr>
                                    </p:animEffect>
                                    <p:set>
                                      <p:cBhvr>
                                        <p:cTn id="51" dur="1" fill="hold">
                                          <p:stCondLst>
                                            <p:cond delay="1999"/>
                                          </p:stCondLst>
                                        </p:cTn>
                                        <p:tgtEl>
                                          <p:spTgt spid="3">
                                            <p:txEl>
                                              <p:pRg st="6" end="6"/>
                                            </p:txEl>
                                          </p:spTgt>
                                        </p:tgtEl>
                                        <p:attrNameLst>
                                          <p:attrName>style.visibility</p:attrName>
                                        </p:attrNameLst>
                                      </p:cBhvr>
                                      <p:to>
                                        <p:strVal val="hidden"/>
                                      </p:to>
                                    </p:set>
                                  </p:childTnLst>
                                </p:cTn>
                              </p:par>
                              <p:par>
                                <p:cTn id="52" presetID="21" presetClass="exit" presetSubtype="4" fill="hold" nodeType="withEffect">
                                  <p:stCondLst>
                                    <p:cond delay="0"/>
                                  </p:stCondLst>
                                  <p:childTnLst>
                                    <p:animEffect transition="out" filter="wheel(4)">
                                      <p:cBhvr>
                                        <p:cTn id="53" dur="2000"/>
                                        <p:tgtEl>
                                          <p:spTgt spid="3">
                                            <p:txEl>
                                              <p:pRg st="7" end="7"/>
                                            </p:txEl>
                                          </p:spTgt>
                                        </p:tgtEl>
                                      </p:cBhvr>
                                    </p:animEffect>
                                    <p:set>
                                      <p:cBhvr>
                                        <p:cTn id="54" dur="1" fill="hold">
                                          <p:stCondLst>
                                            <p:cond delay="1999"/>
                                          </p:stCondLst>
                                        </p:cTn>
                                        <p:tgtEl>
                                          <p:spTgt spid="3">
                                            <p:txEl>
                                              <p:pRg st="7" end="7"/>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354</TotalTime>
  <Words>442</Words>
  <Application>Microsoft Office PowerPoint</Application>
  <PresentationFormat>On-screen Show (4:3)</PresentationFormat>
  <Paragraphs>38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Slide 1</vt:lpstr>
      <vt:lpstr>Slide 2</vt:lpstr>
      <vt:lpstr>Wadah</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FARMASETIKA DASAR</dc:title>
  <dc:creator>User</dc:creator>
  <cp:lastModifiedBy>ratih</cp:lastModifiedBy>
  <cp:revision>29</cp:revision>
  <cp:lastPrinted>2013-10-23T15:09:53Z</cp:lastPrinted>
  <dcterms:created xsi:type="dcterms:W3CDTF">2013-10-21T12:51:56Z</dcterms:created>
  <dcterms:modified xsi:type="dcterms:W3CDTF">2015-01-08T04:30:03Z</dcterms:modified>
</cp:coreProperties>
</file>